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84" r:id="rId3"/>
    <p:sldId id="264" r:id="rId4"/>
    <p:sldId id="285" r:id="rId5"/>
    <p:sldId id="1256" r:id="rId6"/>
    <p:sldId id="1257" r:id="rId7"/>
    <p:sldId id="266" r:id="rId8"/>
    <p:sldId id="267" r:id="rId9"/>
    <p:sldId id="274" r:id="rId10"/>
    <p:sldId id="275" r:id="rId11"/>
    <p:sldId id="1304" r:id="rId12"/>
    <p:sldId id="286" r:id="rId13"/>
    <p:sldId id="1298" r:id="rId14"/>
    <p:sldId id="1287" r:id="rId15"/>
    <p:sldId id="1302" r:id="rId16"/>
    <p:sldId id="1303" r:id="rId17"/>
    <p:sldId id="272" r:id="rId18"/>
    <p:sldId id="276" r:id="rId19"/>
    <p:sldId id="277" r:id="rId20"/>
    <p:sldId id="281" r:id="rId21"/>
    <p:sldId id="287" r:id="rId22"/>
    <p:sldId id="283" r:id="rId23"/>
    <p:sldId id="265" r:id="rId24"/>
  </p:sldIdLst>
  <p:sldSz cx="18288000" cy="10287000"/>
  <p:notesSz cx="6858000" cy="9144000"/>
  <p:embeddedFontLst>
    <p:embeddedFont>
      <p:font typeface="Lato" panose="020F0502020204030203" pitchFamily="34" charset="0"/>
      <p:regular r:id="rId27"/>
      <p:bold r:id="rId28"/>
      <p:italic r:id="rId29"/>
      <p:boldItalic r:id="rId30"/>
    </p:embeddedFont>
    <p:embeddedFont>
      <p:font typeface="Prompt" panose="00000500000000000000" pitchFamily="2" charset="-34"/>
      <p:regular r:id="rId31"/>
      <p:bold r:id="rId32"/>
      <p:italic r:id="rId33"/>
      <p:boldItalic r:id="rId34"/>
    </p:embeddedFont>
    <p:embeddedFont>
      <p:font typeface="Prompt Bold" panose="00000800000000000000" pitchFamily="2" charset="-34"/>
      <p:regular r:id="rId35"/>
      <p:bold r:id="rId36"/>
      <p:boldItalic r:id="rId37"/>
    </p:embeddedFont>
    <p:embeddedFont>
      <p:font typeface="Prompt Light" panose="00000400000000000000" pitchFamily="2" charset="-34"/>
      <p:regular r:id="rId38"/>
      <p:italic r:id="rId39"/>
    </p:embeddedFont>
    <p:embeddedFont>
      <p:font typeface="Prompt Semi-Bold" panose="020B0604020202020204" charset="-34"/>
      <p:regular r:id="rId40"/>
    </p:embeddedFont>
    <p:embeddedFont>
      <p:font typeface="TH Sarabun New" panose="020B0604020202020204" charset="-34"/>
      <p:regular r:id="rId41"/>
      <p:bold r:id="rId42"/>
      <p:italic r:id="rId43"/>
      <p:boldItalic r:id="rId44"/>
    </p:embeddedFont>
    <p:embeddedFont>
      <p:font typeface="TH SarabunPSK" panose="020B0500040200020003" pitchFamily="34" charset="-34"/>
      <p:regular r:id="rId45"/>
      <p:bold r:id="rId46"/>
      <p:italic r:id="rId47"/>
      <p:boldItalic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4F75"/>
    <a:srgbClr val="0033CC"/>
    <a:srgbClr val="0066FF"/>
    <a:srgbClr val="F0F8FA"/>
    <a:srgbClr val="BCA1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061083-7E77-495C-9E41-FFE7F0280E56}" v="12" dt="2025-04-08T10:48:16.064"/>
    <p1510:client id="{88D7C931-C7FF-475D-87D0-8D57846525D5}" v="3" dt="2025-04-08T10:53:19.609"/>
    <p1510:client id="{8A96D217-31A0-4146-9B06-5321CE3329D6}" v="210" dt="2025-04-08T08:23:42.556"/>
    <p1510:client id="{CF5A7F59-59DD-49FF-ACF2-87CCE6CBCBC8}" v="9" dt="2025-04-10T01:44:39.670"/>
    <p1510:client id="{E0D96036-DDB6-4FB1-9D07-9473D8E1E074}" v="247" dt="2025-04-09T04:11:12.853"/>
    <p1510:client id="{E69BBBCA-515B-49C2-AB42-F70295965D88}" v="22" dt="2025-04-09T03:51:23.7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8" d="100"/>
          <a:sy n="68" d="100"/>
        </p:scale>
        <p:origin x="8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font" Target="fonts/font21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3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font" Target="fonts/font19.fntdata"/><Relationship Id="rId53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font" Target="fonts/font22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font" Target="fonts/font20.fntdata"/><Relationship Id="rId20" Type="http://schemas.openxmlformats.org/officeDocument/2006/relationships/slide" Target="slides/slide19.xml"/><Relationship Id="rId41" Type="http://schemas.openxmlformats.org/officeDocument/2006/relationships/font" Target="fonts/font15.fntdata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pa dangsuwan" userId="7100a234955f76f8" providerId="LiveId" clId="{E69BBBCA-515B-49C2-AB42-F70295965D88}"/>
    <pc:docChg chg="undo custSel modSld">
      <pc:chgData name="vipa dangsuwan" userId="7100a234955f76f8" providerId="LiveId" clId="{E69BBBCA-515B-49C2-AB42-F70295965D88}" dt="2025-04-09T04:27:24.073" v="85" actId="20577"/>
      <pc:docMkLst>
        <pc:docMk/>
      </pc:docMkLst>
      <pc:sldChg chg="addSp modSp">
        <pc:chgData name="vipa dangsuwan" userId="7100a234955f76f8" providerId="LiveId" clId="{E69BBBCA-515B-49C2-AB42-F70295965D88}" dt="2025-04-09T01:44:55.459" v="0" actId="767"/>
        <pc:sldMkLst>
          <pc:docMk/>
          <pc:sldMk cId="0" sldId="256"/>
        </pc:sldMkLst>
        <pc:spChg chg="add mod">
          <ac:chgData name="vipa dangsuwan" userId="7100a234955f76f8" providerId="LiveId" clId="{E69BBBCA-515B-49C2-AB42-F70295965D88}" dt="2025-04-09T01:44:55.459" v="0" actId="767"/>
          <ac:spMkLst>
            <pc:docMk/>
            <pc:sldMk cId="0" sldId="256"/>
            <ac:spMk id="13" creationId="{16FC597C-B816-A27D-1066-2465923CCAC4}"/>
          </ac:spMkLst>
        </pc:spChg>
      </pc:sldChg>
      <pc:sldChg chg="addSp modSp">
        <pc:chgData name="vipa dangsuwan" userId="7100a234955f76f8" providerId="LiveId" clId="{E69BBBCA-515B-49C2-AB42-F70295965D88}" dt="2025-04-09T02:19:19.748" v="3"/>
        <pc:sldMkLst>
          <pc:docMk/>
          <pc:sldMk cId="3513271609" sldId="274"/>
        </pc:sldMkLst>
        <pc:spChg chg="add mod">
          <ac:chgData name="vipa dangsuwan" userId="7100a234955f76f8" providerId="LiveId" clId="{E69BBBCA-515B-49C2-AB42-F70295965D88}" dt="2025-04-09T02:19:02.044" v="2"/>
          <ac:spMkLst>
            <pc:docMk/>
            <pc:sldMk cId="3513271609" sldId="274"/>
            <ac:spMk id="6" creationId="{F2953B24-E380-D181-8D2A-F3F88B52A83E}"/>
          </ac:spMkLst>
        </pc:spChg>
        <pc:spChg chg="add mod">
          <ac:chgData name="vipa dangsuwan" userId="7100a234955f76f8" providerId="LiveId" clId="{E69BBBCA-515B-49C2-AB42-F70295965D88}" dt="2025-04-09T02:19:19.748" v="3"/>
          <ac:spMkLst>
            <pc:docMk/>
            <pc:sldMk cId="3513271609" sldId="274"/>
            <ac:spMk id="7" creationId="{8E434DDA-1300-16EE-1E15-9766413CB25F}"/>
          </ac:spMkLst>
        </pc:spChg>
      </pc:sldChg>
      <pc:sldChg chg="modSp mod">
        <pc:chgData name="vipa dangsuwan" userId="7100a234955f76f8" providerId="LiveId" clId="{E69BBBCA-515B-49C2-AB42-F70295965D88}" dt="2025-04-09T04:25:43.651" v="71" actId="1076"/>
        <pc:sldMkLst>
          <pc:docMk/>
          <pc:sldMk cId="1635689537" sldId="277"/>
        </pc:sldMkLst>
        <pc:graphicFrameChg chg="mod modGraphic">
          <ac:chgData name="vipa dangsuwan" userId="7100a234955f76f8" providerId="LiveId" clId="{E69BBBCA-515B-49C2-AB42-F70295965D88}" dt="2025-04-09T04:25:43.651" v="71" actId="1076"/>
          <ac:graphicFrameMkLst>
            <pc:docMk/>
            <pc:sldMk cId="1635689537" sldId="277"/>
            <ac:graphicFrameMk id="7" creationId="{F612E25D-AB25-5AF6-0992-8B3B38CDFCF1}"/>
          </ac:graphicFrameMkLst>
        </pc:graphicFrameChg>
      </pc:sldChg>
      <pc:sldChg chg="modSp">
        <pc:chgData name="vipa dangsuwan" userId="7100a234955f76f8" providerId="LiveId" clId="{E69BBBCA-515B-49C2-AB42-F70295965D88}" dt="2025-04-09T02:34:33.602" v="4"/>
        <pc:sldMkLst>
          <pc:docMk/>
          <pc:sldMk cId="1145004160" sldId="283"/>
        </pc:sldMkLst>
        <pc:graphicFrameChg chg="mod">
          <ac:chgData name="vipa dangsuwan" userId="7100a234955f76f8" providerId="LiveId" clId="{E69BBBCA-515B-49C2-AB42-F70295965D88}" dt="2025-04-09T02:34:33.602" v="4"/>
          <ac:graphicFrameMkLst>
            <pc:docMk/>
            <pc:sldMk cId="1145004160" sldId="283"/>
            <ac:graphicFrameMk id="2" creationId="{0EB61AB1-061E-9B9A-00EC-63C60B4F81B3}"/>
          </ac:graphicFrameMkLst>
        </pc:graphicFrameChg>
      </pc:sldChg>
      <pc:sldChg chg="modSp mod">
        <pc:chgData name="vipa dangsuwan" userId="7100a234955f76f8" providerId="LiveId" clId="{E69BBBCA-515B-49C2-AB42-F70295965D88}" dt="2025-04-09T04:27:24.073" v="85" actId="20577"/>
        <pc:sldMkLst>
          <pc:docMk/>
          <pc:sldMk cId="1562069073" sldId="284"/>
        </pc:sldMkLst>
        <pc:spChg chg="mod">
          <ac:chgData name="vipa dangsuwan" userId="7100a234955f76f8" providerId="LiveId" clId="{E69BBBCA-515B-49C2-AB42-F70295965D88}" dt="2025-04-09T04:27:24.073" v="85" actId="20577"/>
          <ac:spMkLst>
            <pc:docMk/>
            <pc:sldMk cId="1562069073" sldId="284"/>
            <ac:spMk id="14" creationId="{8279C1FA-0051-38B5-75E2-0ABCC9908835}"/>
          </ac:spMkLst>
        </pc:spChg>
      </pc:sldChg>
      <pc:sldChg chg="modSp mod">
        <pc:chgData name="vipa dangsuwan" userId="7100a234955f76f8" providerId="LiveId" clId="{E69BBBCA-515B-49C2-AB42-F70295965D88}" dt="2025-04-09T04:25:22.634" v="68" actId="1076"/>
        <pc:sldMkLst>
          <pc:docMk/>
          <pc:sldMk cId="2240236893" sldId="287"/>
        </pc:sldMkLst>
        <pc:spChg chg="mod">
          <ac:chgData name="vipa dangsuwan" userId="7100a234955f76f8" providerId="LiveId" clId="{E69BBBCA-515B-49C2-AB42-F70295965D88}" dt="2025-04-09T04:25:22.634" v="68" actId="1076"/>
          <ac:spMkLst>
            <pc:docMk/>
            <pc:sldMk cId="2240236893" sldId="287"/>
            <ac:spMk id="13" creationId="{4EC845FD-ADE3-8FC0-CCB4-BB6E8EFAF71D}"/>
          </ac:spMkLst>
        </pc:spChg>
      </pc:sldChg>
      <pc:sldChg chg="modSp mod">
        <pc:chgData name="vipa dangsuwan" userId="7100a234955f76f8" providerId="LiveId" clId="{E69BBBCA-515B-49C2-AB42-F70295965D88}" dt="2025-04-09T03:00:42.167" v="19" actId="179"/>
        <pc:sldMkLst>
          <pc:docMk/>
          <pc:sldMk cId="0" sldId="1256"/>
        </pc:sldMkLst>
        <pc:graphicFrameChg chg="modGraphic">
          <ac:chgData name="vipa dangsuwan" userId="7100a234955f76f8" providerId="LiveId" clId="{E69BBBCA-515B-49C2-AB42-F70295965D88}" dt="2025-04-09T03:00:42.167" v="19" actId="179"/>
          <ac:graphicFrameMkLst>
            <pc:docMk/>
            <pc:sldMk cId="0" sldId="1256"/>
            <ac:graphicFrameMk id="8" creationId="{774C219F-8056-F43E-BA4D-A69459739B6B}"/>
          </ac:graphicFrameMkLst>
        </pc:graphicFrameChg>
      </pc:sldChg>
      <pc:sldChg chg="modSp mod">
        <pc:chgData name="vipa dangsuwan" userId="7100a234955f76f8" providerId="LiveId" clId="{E69BBBCA-515B-49C2-AB42-F70295965D88}" dt="2025-04-09T04:23:57.164" v="66" actId="1076"/>
        <pc:sldMkLst>
          <pc:docMk/>
          <pc:sldMk cId="1612016058" sldId="1287"/>
        </pc:sldMkLst>
        <pc:spChg chg="mod">
          <ac:chgData name="vipa dangsuwan" userId="7100a234955f76f8" providerId="LiveId" clId="{E69BBBCA-515B-49C2-AB42-F70295965D88}" dt="2025-04-09T04:23:57.164" v="66" actId="1076"/>
          <ac:spMkLst>
            <pc:docMk/>
            <pc:sldMk cId="1612016058" sldId="1287"/>
            <ac:spMk id="13" creationId="{0E8EA129-C0E3-6866-977C-1F23CE2A0EB3}"/>
          </ac:spMkLst>
        </pc:spChg>
      </pc:sldChg>
      <pc:sldChg chg="modSp mod">
        <pc:chgData name="vipa dangsuwan" userId="7100a234955f76f8" providerId="LiveId" clId="{E69BBBCA-515B-49C2-AB42-F70295965D88}" dt="2025-04-09T04:24:08.669" v="67" actId="1076"/>
        <pc:sldMkLst>
          <pc:docMk/>
          <pc:sldMk cId="1653184890" sldId="1302"/>
        </pc:sldMkLst>
        <pc:spChg chg="mod">
          <ac:chgData name="vipa dangsuwan" userId="7100a234955f76f8" providerId="LiveId" clId="{E69BBBCA-515B-49C2-AB42-F70295965D88}" dt="2025-04-09T04:24:08.669" v="67" actId="1076"/>
          <ac:spMkLst>
            <pc:docMk/>
            <pc:sldMk cId="1653184890" sldId="1302"/>
            <ac:spMk id="11" creationId="{725B6352-C9FF-8C9B-AC02-CF6469AEC5B2}"/>
          </ac:spMkLst>
        </pc:spChg>
      </pc:sldChg>
      <pc:sldChg chg="modSp mod">
        <pc:chgData name="vipa dangsuwan" userId="7100a234955f76f8" providerId="LiveId" clId="{E69BBBCA-515B-49C2-AB42-F70295965D88}" dt="2025-04-09T04:26:40.372" v="84" actId="1076"/>
        <pc:sldMkLst>
          <pc:docMk/>
          <pc:sldMk cId="3424853087" sldId="1304"/>
        </pc:sldMkLst>
        <pc:spChg chg="mod">
          <ac:chgData name="vipa dangsuwan" userId="7100a234955f76f8" providerId="LiveId" clId="{E69BBBCA-515B-49C2-AB42-F70295965D88}" dt="2025-04-09T04:19:28.092" v="25" actId="20577"/>
          <ac:spMkLst>
            <pc:docMk/>
            <pc:sldMk cId="3424853087" sldId="1304"/>
            <ac:spMk id="4" creationId="{42C23581-64A4-1A4C-D14A-FCD8FC8BAF5B}"/>
          </ac:spMkLst>
        </pc:spChg>
        <pc:spChg chg="mod">
          <ac:chgData name="vipa dangsuwan" userId="7100a234955f76f8" providerId="LiveId" clId="{E69BBBCA-515B-49C2-AB42-F70295965D88}" dt="2025-04-09T04:26:13.972" v="74" actId="14100"/>
          <ac:spMkLst>
            <pc:docMk/>
            <pc:sldMk cId="3424853087" sldId="1304"/>
            <ac:spMk id="5" creationId="{E0E1DE9C-6450-FE4C-6982-C5ED96A47EC1}"/>
          </ac:spMkLst>
        </pc:spChg>
        <pc:spChg chg="mod">
          <ac:chgData name="vipa dangsuwan" userId="7100a234955f76f8" providerId="LiveId" clId="{E69BBBCA-515B-49C2-AB42-F70295965D88}" dt="2025-04-09T04:26:37.417" v="83" actId="1076"/>
          <ac:spMkLst>
            <pc:docMk/>
            <pc:sldMk cId="3424853087" sldId="1304"/>
            <ac:spMk id="9" creationId="{00554AD2-995D-43EB-EFE6-7FAB0A3187B2}"/>
          </ac:spMkLst>
        </pc:spChg>
        <pc:spChg chg="mod">
          <ac:chgData name="vipa dangsuwan" userId="7100a234955f76f8" providerId="LiveId" clId="{E69BBBCA-515B-49C2-AB42-F70295965D88}" dt="2025-04-09T04:26:31.177" v="81" actId="1076"/>
          <ac:spMkLst>
            <pc:docMk/>
            <pc:sldMk cId="3424853087" sldId="1304"/>
            <ac:spMk id="10" creationId="{1872F30B-5958-FEB5-2C71-A2C304C49287}"/>
          </ac:spMkLst>
        </pc:spChg>
        <pc:spChg chg="mod">
          <ac:chgData name="vipa dangsuwan" userId="7100a234955f76f8" providerId="LiveId" clId="{E69BBBCA-515B-49C2-AB42-F70295965D88}" dt="2025-04-09T04:20:02.437" v="34" actId="1076"/>
          <ac:spMkLst>
            <pc:docMk/>
            <pc:sldMk cId="3424853087" sldId="1304"/>
            <ac:spMk id="13" creationId="{A7B8BB5D-4092-1389-5F16-6F948E068F0A}"/>
          </ac:spMkLst>
        </pc:spChg>
        <pc:graphicFrameChg chg="modGraphic">
          <ac:chgData name="vipa dangsuwan" userId="7100a234955f76f8" providerId="LiveId" clId="{E69BBBCA-515B-49C2-AB42-F70295965D88}" dt="2025-04-09T04:22:58.291" v="63" actId="20577"/>
          <ac:graphicFrameMkLst>
            <pc:docMk/>
            <pc:sldMk cId="3424853087" sldId="1304"/>
            <ac:graphicFrameMk id="12" creationId="{86A9D2A1-5586-3145-C0D5-0CAD5A62D426}"/>
          </ac:graphicFrameMkLst>
        </pc:graphicFrameChg>
        <pc:picChg chg="mod">
          <ac:chgData name="vipa dangsuwan" userId="7100a234955f76f8" providerId="LiveId" clId="{E69BBBCA-515B-49C2-AB42-F70295965D88}" dt="2025-04-09T04:26:40.372" v="84" actId="1076"/>
          <ac:picMkLst>
            <pc:docMk/>
            <pc:sldMk cId="3424853087" sldId="1304"/>
            <ac:picMk id="7" creationId="{4E534A89-BB92-AB40-7F96-D0217111873C}"/>
          </ac:picMkLst>
        </pc:picChg>
        <pc:picChg chg="mod">
          <ac:chgData name="vipa dangsuwan" userId="7100a234955f76f8" providerId="LiveId" clId="{E69BBBCA-515B-49C2-AB42-F70295965D88}" dt="2025-04-09T04:26:34.276" v="82" actId="1076"/>
          <ac:picMkLst>
            <pc:docMk/>
            <pc:sldMk cId="3424853087" sldId="1304"/>
            <ac:picMk id="8" creationId="{EB761FD7-09A4-C13C-0313-62251E1137BF}"/>
          </ac:picMkLst>
        </pc:picChg>
        <pc:picChg chg="mod">
          <ac:chgData name="vipa dangsuwan" userId="7100a234955f76f8" providerId="LiveId" clId="{E69BBBCA-515B-49C2-AB42-F70295965D88}" dt="2025-04-09T04:22:03.561" v="52" actId="1076"/>
          <ac:picMkLst>
            <pc:docMk/>
            <pc:sldMk cId="3424853087" sldId="1304"/>
            <ac:picMk id="11" creationId="{55CBD03B-F5BD-439C-03D2-0520448594F7}"/>
          </ac:picMkLst>
        </pc:picChg>
      </pc:sldChg>
    </pc:docChg>
  </pc:docChgLst>
  <pc:docChgLst>
    <pc:chgData name="atchaMS sitthi" userId="f60095535de0ae9c" providerId="LiveId" clId="{E0D96036-DDB6-4FB1-9D07-9473D8E1E074}"/>
    <pc:docChg chg="undo custSel addSld delSld modSld">
      <pc:chgData name="atchaMS sitthi" userId="f60095535de0ae9c" providerId="LiveId" clId="{E0D96036-DDB6-4FB1-9D07-9473D8E1E074}" dt="2025-04-09T04:11:23.257" v="415" actId="1037"/>
      <pc:docMkLst>
        <pc:docMk/>
      </pc:docMkLst>
      <pc:sldChg chg="modSp del mod">
        <pc:chgData name="atchaMS sitthi" userId="f60095535de0ae9c" providerId="LiveId" clId="{E0D96036-DDB6-4FB1-9D07-9473D8E1E074}" dt="2025-04-09T03:05:17.674" v="3" actId="47"/>
        <pc:sldMkLst>
          <pc:docMk/>
          <pc:sldMk cId="4232722874" sldId="1301"/>
        </pc:sldMkLst>
        <pc:spChg chg="mod">
          <ac:chgData name="atchaMS sitthi" userId="f60095535de0ae9c" providerId="LiveId" clId="{E0D96036-DDB6-4FB1-9D07-9473D8E1E074}" dt="2025-04-09T03:02:35.962" v="1" actId="207"/>
          <ac:spMkLst>
            <pc:docMk/>
            <pc:sldMk cId="4232722874" sldId="1301"/>
            <ac:spMk id="1003" creationId="{D4EC4380-A459-1F8C-0718-2B7123AF1061}"/>
          </ac:spMkLst>
        </pc:spChg>
        <pc:spChg chg="mod">
          <ac:chgData name="atchaMS sitthi" userId="f60095535de0ae9c" providerId="LiveId" clId="{E0D96036-DDB6-4FB1-9D07-9473D8E1E074}" dt="2025-04-09T03:03:54.594" v="2" actId="207"/>
          <ac:spMkLst>
            <pc:docMk/>
            <pc:sldMk cId="4232722874" sldId="1301"/>
            <ac:spMk id="1018" creationId="{5216F986-355B-CF57-E9ED-650C58A5B784}"/>
          </ac:spMkLst>
        </pc:spChg>
      </pc:sldChg>
      <pc:sldChg chg="addSp delSp modSp add mod">
        <pc:chgData name="atchaMS sitthi" userId="f60095535de0ae9c" providerId="LiveId" clId="{E0D96036-DDB6-4FB1-9D07-9473D8E1E074}" dt="2025-04-09T04:11:23.257" v="415" actId="1037"/>
        <pc:sldMkLst>
          <pc:docMk/>
          <pc:sldMk cId="3424853087" sldId="1304"/>
        </pc:sldMkLst>
        <pc:spChg chg="del">
          <ac:chgData name="atchaMS sitthi" userId="f60095535de0ae9c" providerId="LiveId" clId="{E0D96036-DDB6-4FB1-9D07-9473D8E1E074}" dt="2025-04-09T03:32:25.866" v="5" actId="478"/>
          <ac:spMkLst>
            <pc:docMk/>
            <pc:sldMk cId="3424853087" sldId="1304"/>
            <ac:spMk id="2" creationId="{9ADAAAD0-63D4-06FE-EB5E-4B8255032A36}"/>
          </ac:spMkLst>
        </pc:spChg>
        <pc:spChg chg="mod">
          <ac:chgData name="atchaMS sitthi" userId="f60095535de0ae9c" providerId="LiveId" clId="{E0D96036-DDB6-4FB1-9D07-9473D8E1E074}" dt="2025-04-09T04:07:40.948" v="401" actId="1036"/>
          <ac:spMkLst>
            <pc:docMk/>
            <pc:sldMk cId="3424853087" sldId="1304"/>
            <ac:spMk id="4" creationId="{42C23581-64A4-1A4C-D14A-FCD8FC8BAF5B}"/>
          </ac:spMkLst>
        </pc:spChg>
        <pc:spChg chg="add mod ord">
          <ac:chgData name="atchaMS sitthi" userId="f60095535de0ae9c" providerId="LiveId" clId="{E0D96036-DDB6-4FB1-9D07-9473D8E1E074}" dt="2025-04-09T04:11:23.257" v="415" actId="1037"/>
          <ac:spMkLst>
            <pc:docMk/>
            <pc:sldMk cId="3424853087" sldId="1304"/>
            <ac:spMk id="5" creationId="{E0E1DE9C-6450-FE4C-6982-C5ED96A47EC1}"/>
          </ac:spMkLst>
        </pc:spChg>
        <pc:spChg chg="add mod ord">
          <ac:chgData name="atchaMS sitthi" userId="f60095535de0ae9c" providerId="LiveId" clId="{E0D96036-DDB6-4FB1-9D07-9473D8E1E074}" dt="2025-04-09T04:11:23.257" v="415" actId="1037"/>
          <ac:spMkLst>
            <pc:docMk/>
            <pc:sldMk cId="3424853087" sldId="1304"/>
            <ac:spMk id="9" creationId="{00554AD2-995D-43EB-EFE6-7FAB0A3187B2}"/>
          </ac:spMkLst>
        </pc:spChg>
        <pc:spChg chg="add mod ord">
          <ac:chgData name="atchaMS sitthi" userId="f60095535de0ae9c" providerId="LiveId" clId="{E0D96036-DDB6-4FB1-9D07-9473D8E1E074}" dt="2025-04-09T04:11:23.257" v="415" actId="1037"/>
          <ac:spMkLst>
            <pc:docMk/>
            <pc:sldMk cId="3424853087" sldId="1304"/>
            <ac:spMk id="10" creationId="{1872F30B-5958-FEB5-2C71-A2C304C49287}"/>
          </ac:spMkLst>
        </pc:spChg>
        <pc:spChg chg="add mod">
          <ac:chgData name="atchaMS sitthi" userId="f60095535de0ae9c" providerId="LiveId" clId="{E0D96036-DDB6-4FB1-9D07-9473D8E1E074}" dt="2025-04-09T04:07:43.248" v="404" actId="1035"/>
          <ac:spMkLst>
            <pc:docMk/>
            <pc:sldMk cId="3424853087" sldId="1304"/>
            <ac:spMk id="13" creationId="{A7B8BB5D-4092-1389-5F16-6F948E068F0A}"/>
          </ac:spMkLst>
        </pc:spChg>
        <pc:graphicFrameChg chg="add mod modGraphic">
          <ac:chgData name="atchaMS sitthi" userId="f60095535de0ae9c" providerId="LiveId" clId="{E0D96036-DDB6-4FB1-9D07-9473D8E1E074}" dt="2025-04-09T04:11:12.853" v="408"/>
          <ac:graphicFrameMkLst>
            <pc:docMk/>
            <pc:sldMk cId="3424853087" sldId="1304"/>
            <ac:graphicFrameMk id="12" creationId="{86A9D2A1-5586-3145-C0D5-0CAD5A62D426}"/>
          </ac:graphicFrameMkLst>
        </pc:graphicFrameChg>
        <pc:picChg chg="del">
          <ac:chgData name="atchaMS sitthi" userId="f60095535de0ae9c" providerId="LiveId" clId="{E0D96036-DDB6-4FB1-9D07-9473D8E1E074}" dt="2025-04-09T03:32:25.866" v="5" actId="478"/>
          <ac:picMkLst>
            <pc:docMk/>
            <pc:sldMk cId="3424853087" sldId="1304"/>
            <ac:picMk id="6" creationId="{91EE769C-3C66-B001-DBF8-C85FE9F526A2}"/>
          </ac:picMkLst>
        </pc:picChg>
        <pc:picChg chg="add mod ord">
          <ac:chgData name="atchaMS sitthi" userId="f60095535de0ae9c" providerId="LiveId" clId="{E0D96036-DDB6-4FB1-9D07-9473D8E1E074}" dt="2025-04-09T04:11:23.257" v="415" actId="1037"/>
          <ac:picMkLst>
            <pc:docMk/>
            <pc:sldMk cId="3424853087" sldId="1304"/>
            <ac:picMk id="7" creationId="{4E534A89-BB92-AB40-7F96-D0217111873C}"/>
          </ac:picMkLst>
        </pc:picChg>
        <pc:picChg chg="add mod ord">
          <ac:chgData name="atchaMS sitthi" userId="f60095535de0ae9c" providerId="LiveId" clId="{E0D96036-DDB6-4FB1-9D07-9473D8E1E074}" dt="2025-04-09T04:11:23.257" v="415" actId="1037"/>
          <ac:picMkLst>
            <pc:docMk/>
            <pc:sldMk cId="3424853087" sldId="1304"/>
            <ac:picMk id="8" creationId="{EB761FD7-09A4-C13C-0313-62251E1137BF}"/>
          </ac:picMkLst>
        </pc:picChg>
        <pc:picChg chg="add mod modCrop">
          <ac:chgData name="atchaMS sitthi" userId="f60095535de0ae9c" providerId="LiveId" clId="{E0D96036-DDB6-4FB1-9D07-9473D8E1E074}" dt="2025-04-09T04:06:51.422" v="384" actId="1076"/>
          <ac:picMkLst>
            <pc:docMk/>
            <pc:sldMk cId="3424853087" sldId="1304"/>
            <ac:picMk id="11" creationId="{55CBD03B-F5BD-439C-03D2-0520448594F7}"/>
          </ac:picMkLst>
        </pc:picChg>
      </pc:sldChg>
    </pc:docChg>
  </pc:docChgLst>
  <pc:docChgLst>
    <pc:chgData name="Tanaphon Jiwmaidang" userId="85106a6e95d209c0" providerId="Windows Live" clId="Web-{CF5A7F59-59DD-49FF-ACF2-87CCE6CBCBC8}"/>
    <pc:docChg chg="modSld">
      <pc:chgData name="Tanaphon Jiwmaidang" userId="85106a6e95d209c0" providerId="Windows Live" clId="Web-{CF5A7F59-59DD-49FF-ACF2-87CCE6CBCBC8}" dt="2025-04-10T01:44:39.545" v="5" actId="20577"/>
      <pc:docMkLst>
        <pc:docMk/>
      </pc:docMkLst>
      <pc:sldChg chg="modSp">
        <pc:chgData name="Tanaphon Jiwmaidang" userId="85106a6e95d209c0" providerId="Windows Live" clId="Web-{CF5A7F59-59DD-49FF-ACF2-87CCE6CBCBC8}" dt="2025-04-10T01:44:39.545" v="5" actId="20577"/>
        <pc:sldMkLst>
          <pc:docMk/>
          <pc:sldMk cId="2791532103" sldId="276"/>
        </pc:sldMkLst>
        <pc:spChg chg="mod">
          <ac:chgData name="Tanaphon Jiwmaidang" userId="85106a6e95d209c0" providerId="Windows Live" clId="Web-{CF5A7F59-59DD-49FF-ACF2-87CCE6CBCBC8}" dt="2025-04-10T01:44:39.545" v="5" actId="20577"/>
          <ac:spMkLst>
            <pc:docMk/>
            <pc:sldMk cId="2791532103" sldId="276"/>
            <ac:spMk id="4" creationId="{59274B77-84D8-0E37-49ED-D881184E62F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CB36BA2-9E39-C1F7-D2C3-04937CFF0F6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0ABE2-A4B1-7371-20E0-36E1AA41AB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60B1A3-ABED-47F1-BD81-56EB4739ACF3}" type="datetimeFigureOut">
              <a:rPr lang="en-US" smtClean="0"/>
              <a:t>4/9/2025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185AAB-66BF-DEFD-FCEE-9C30121F12C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19D022-7490-A13C-0A2D-27C51153D8D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5AC0BC-8D62-4BDE-BEA6-F776B6E03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5609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72598D-40D8-4FED-A6ED-A87096EA7AFB}" type="datetimeFigureOut">
              <a:rPr lang="en-US" smtClean="0"/>
              <a:t>4/9/2025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89EDC6-7B89-4A74-A3DA-06A06EBB59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0821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g13f4ee18678_0_17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3" name="Google Shape;933;g13f4ee18678_0_17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g13f4ee18678_0_17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3" name="Google Shape;933;g13f4ee18678_0_17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8678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074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570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985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C54CE-E0DF-14A8-B73F-A791F4EB5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615CD0-E580-59D3-7DDC-1F8487EF17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8266B7-ED8F-4582-FDDA-F15E9E90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867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E91944-9B8F-B986-CDDD-725185452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F572D3-06A2-5BEC-A337-0E30C6D781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321F5E-1F68-E081-BAD6-A279FCB84F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861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023F4-C56F-44DB-A578-334F44389318}" type="datetime1">
              <a:rPr lang="en-US" smtClean="0"/>
              <a:t>4/9/2025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F7DC51D-685A-2AAF-E068-E0F6C9A941C7}"/>
              </a:ext>
            </a:extLst>
          </p:cNvPr>
          <p:cNvSpPr txBox="1">
            <a:spLocks/>
          </p:cNvSpPr>
          <p:nvPr userDrawn="1"/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Prompt" panose="00000500000000000000" pitchFamily="2" charset="-34"/>
                <a:ea typeface="+mn-ea"/>
                <a:cs typeface="Prompt" panose="00000500000000000000" pitchFamily="2" charset="-34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9931B-B0A8-4BA9-83D7-89E1DDDFAFD7}" type="datetime1">
              <a:rPr lang="en-US" smtClean="0"/>
              <a:t>4/9/2025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D7F1B512-2CE6-413B-A807-DB7F55AE6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7727A-2A4B-4010-BA8F-923B1707DBEA}" type="datetime1">
              <a:rPr lang="en-US" smtClean="0"/>
              <a:t>4/9/2025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1F3E1C22-5E53-782A-4BFC-599FBB242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376E1-B6BB-46B0-8D92-8ADA34AC3CC6}" type="datetime1">
              <a:rPr lang="en-US" smtClean="0"/>
              <a:t>4/9/2025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B6537CB-83A7-1754-650D-1977F0A81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6ED73-6F49-40ED-A58D-DD2C8571FEC4}" type="datetime1">
              <a:rPr lang="en-US" smtClean="0"/>
              <a:t>4/9/2025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F081C-52BD-430D-A515-C7126F04EA19}" type="datetime1">
              <a:rPr lang="en-US" smtClean="0"/>
              <a:t>4/9/2025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4B4EEBE6-8BF6-6547-42D6-9F8AA778E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19994-2703-47DA-8281-BBE832E5ACB6}" type="datetime1">
              <a:rPr lang="en-US" smtClean="0"/>
              <a:t>4/9/2025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92AF86C-4A05-52FA-F3F1-A5B10FAD4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22968-4C4F-435C-B046-A84C0BD3256C}" type="datetime1">
              <a:rPr lang="en-US" smtClean="0"/>
              <a:t>4/9/2025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42698B8E-762E-891B-48A7-63F2B0B39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F401E-A1C1-4EE4-ABA5-2FC678A9250D}" type="datetime1">
              <a:rPr lang="en-US" smtClean="0"/>
              <a:t>4/9/2025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18532A78-3CDE-CA55-1CC5-E0378F79E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D3EDF-37D5-448D-A575-6D4701F02ED4}" type="datetime1">
              <a:rPr lang="en-US" smtClean="0"/>
              <a:t>4/9/2025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FBC373C7-C47B-E961-C73D-919ADFA48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F70653-8526-4AFB-544F-3A138CB6E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pPr algn="r"/>
            <a:fld id="{B6F15528-21DE-4FAA-801E-634DDDAF4B2B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7DF5A9F4-9B7F-21BD-566F-ED63E41AB3B3}"/>
              </a:ext>
            </a:extLst>
          </p:cNvPr>
          <p:cNvSpPr/>
          <p:nvPr userDrawn="1"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AF171C94-25A0-512A-96AB-7907F5EFB52E}"/>
              </a:ext>
            </a:extLst>
          </p:cNvPr>
          <p:cNvSpPr/>
          <p:nvPr userDrawn="1"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814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2723453D-1818-88F9-4708-02BCE608A2B0}"/>
              </a:ext>
            </a:extLst>
          </p:cNvPr>
          <p:cNvSpPr/>
          <p:nvPr userDrawn="1"/>
        </p:nvSpPr>
        <p:spPr>
          <a:xfrm flipH="1">
            <a:off x="-30270" y="8697978"/>
            <a:ext cx="2773470" cy="16435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B0420ED2-4FAB-162A-9EEE-473684B66267}"/>
              </a:ext>
            </a:extLst>
          </p:cNvPr>
          <p:cNvSpPr/>
          <p:nvPr userDrawn="1"/>
        </p:nvSpPr>
        <p:spPr>
          <a:xfrm flipV="1">
            <a:off x="15510273" y="-19050"/>
            <a:ext cx="2796778" cy="1657350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034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A8898-241D-4224-91C7-44EB362C9E15}" type="datetime1">
              <a:rPr lang="en-US" smtClean="0"/>
              <a:t>4/9/2025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2DE68AF5-AEC7-C34D-A01F-C8E79C992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2" r:id="rId7"/>
    <p:sldLayoutId id="2147483655" r:id="rId8"/>
    <p:sldLayoutId id="2147483661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sv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100000">
              <a:srgbClr val="E5E5E5">
                <a:alpha val="1000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/>
          </p:cNvSpPr>
          <p:nvPr/>
        </p:nvSpPr>
        <p:spPr>
          <a:xfrm>
            <a:off x="-39302" y="4762500"/>
            <a:ext cx="18346352" cy="5559351"/>
          </a:xfrm>
          <a:custGeom>
            <a:avLst/>
            <a:gdLst/>
            <a:ahLst/>
            <a:cxnLst/>
            <a:rect l="l" t="t" r="r" b="b"/>
            <a:pathLst>
              <a:path w="24726857" h="5559351">
                <a:moveTo>
                  <a:pt x="0" y="0"/>
                </a:moveTo>
                <a:lnTo>
                  <a:pt x="24726858" y="0"/>
                </a:lnTo>
                <a:lnTo>
                  <a:pt x="24726858" y="5559351"/>
                </a:lnTo>
                <a:lnTo>
                  <a:pt x="0" y="55593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7334" r="-17444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-30270" y="4127939"/>
            <a:ext cx="10485412" cy="6213578"/>
          </a:xfrm>
          <a:custGeom>
            <a:avLst/>
            <a:gdLst/>
            <a:ahLst/>
            <a:cxnLst/>
            <a:rect l="l" t="t" r="r" b="b"/>
            <a:pathLst>
              <a:path w="10485412" h="6213578">
                <a:moveTo>
                  <a:pt x="10485412" y="0"/>
                </a:moveTo>
                <a:lnTo>
                  <a:pt x="0" y="0"/>
                </a:lnTo>
                <a:lnTo>
                  <a:pt x="0" y="6213578"/>
                </a:lnTo>
                <a:lnTo>
                  <a:pt x="10485412" y="6213578"/>
                </a:lnTo>
                <a:lnTo>
                  <a:pt x="1048541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flipV="1">
            <a:off x="9007887" y="-19050"/>
            <a:ext cx="9299163" cy="5510615"/>
          </a:xfrm>
          <a:custGeom>
            <a:avLst/>
            <a:gdLst/>
            <a:ahLst/>
            <a:cxnLst/>
            <a:rect l="l" t="t" r="r" b="b"/>
            <a:pathLst>
              <a:path w="9299163" h="5510615">
                <a:moveTo>
                  <a:pt x="0" y="5510615"/>
                </a:moveTo>
                <a:lnTo>
                  <a:pt x="9299163" y="5510615"/>
                </a:lnTo>
                <a:lnTo>
                  <a:pt x="9299163" y="0"/>
                </a:lnTo>
                <a:lnTo>
                  <a:pt x="0" y="0"/>
                </a:lnTo>
                <a:lnTo>
                  <a:pt x="0" y="5510615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158392" y="8590640"/>
            <a:ext cx="4227926" cy="1109830"/>
          </a:xfrm>
          <a:custGeom>
            <a:avLst/>
            <a:gdLst/>
            <a:ahLst/>
            <a:cxnLst/>
            <a:rect l="l" t="t" r="r" b="b"/>
            <a:pathLst>
              <a:path w="4227926" h="1109830">
                <a:moveTo>
                  <a:pt x="0" y="0"/>
                </a:moveTo>
                <a:lnTo>
                  <a:pt x="4227926" y="0"/>
                </a:lnTo>
                <a:lnTo>
                  <a:pt x="4227926" y="1109830"/>
                </a:lnTo>
                <a:lnTo>
                  <a:pt x="0" y="11098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9" name="Group 9"/>
          <p:cNvGrpSpPr>
            <a:grpSpLocks noGrp="1" noUngrp="1" noRot="1" noMove="1" noResize="1"/>
          </p:cNvGrpSpPr>
          <p:nvPr/>
        </p:nvGrpSpPr>
        <p:grpSpPr>
          <a:xfrm>
            <a:off x="11802238" y="3425251"/>
            <a:ext cx="8978826" cy="8978826"/>
            <a:chOff x="0" y="0"/>
            <a:chExt cx="812800" cy="812800"/>
          </a:xfrm>
        </p:grpSpPr>
        <p:sp>
          <p:nvSpPr>
            <p:cNvPr id="10" name="Freeform 10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lnTo>
                    <a:pt x="812800" y="406400"/>
                  </a:lnTo>
                  <a:lnTo>
                    <a:pt x="406400" y="812800"/>
                  </a:lnTo>
                  <a:lnTo>
                    <a:pt x="0" y="406400"/>
                  </a:lnTo>
                  <a:lnTo>
                    <a:pt x="406400" y="0"/>
                  </a:lnTo>
                  <a:close/>
                </a:path>
              </a:pathLst>
            </a:custGeom>
            <a:blipFill>
              <a:blip r:embed="rId7"/>
              <a:stretch>
                <a:fillRect l="-4334" t="-4334"/>
              </a:stretch>
            </a:blipFill>
            <a:ln w="123825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1"/>
          <p:cNvGrpSpPr>
            <a:grpSpLocks noGrp="1" noUngrp="1" noRot="1" noMove="1" noResize="1"/>
          </p:cNvGrpSpPr>
          <p:nvPr/>
        </p:nvGrpSpPr>
        <p:grpSpPr>
          <a:xfrm>
            <a:off x="10464174" y="450122"/>
            <a:ext cx="5421843" cy="5421843"/>
            <a:chOff x="0" y="0"/>
            <a:chExt cx="812800" cy="812800"/>
          </a:xfrm>
        </p:grpSpPr>
        <p:sp>
          <p:nvSpPr>
            <p:cNvPr id="12" name="Freeform 12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lnTo>
                    <a:pt x="812800" y="406400"/>
                  </a:lnTo>
                  <a:lnTo>
                    <a:pt x="406400" y="812800"/>
                  </a:lnTo>
                  <a:lnTo>
                    <a:pt x="0" y="406400"/>
                  </a:lnTo>
                  <a:lnTo>
                    <a:pt x="406400" y="0"/>
                  </a:lnTo>
                  <a:close/>
                </a:path>
              </a:pathLst>
            </a:custGeom>
            <a:blipFill>
              <a:blip r:embed="rId7"/>
              <a:stretch>
                <a:fillRect l="-38064" r="-12028"/>
              </a:stretch>
            </a:blipFill>
            <a:ln w="123825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" name="Group 17"/>
          <p:cNvGrpSpPr>
            <a:grpSpLocks noGrp="1" noUngrp="1" noRot="1" noMove="1" noResize="1"/>
          </p:cNvGrpSpPr>
          <p:nvPr/>
        </p:nvGrpSpPr>
        <p:grpSpPr>
          <a:xfrm rot="2700000">
            <a:off x="10602010" y="5343448"/>
            <a:ext cx="1866338" cy="1866338"/>
            <a:chOff x="0" y="0"/>
            <a:chExt cx="649117" cy="649117"/>
          </a:xfrm>
        </p:grpSpPr>
        <p:sp>
          <p:nvSpPr>
            <p:cNvPr id="18" name="Freeform 18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649117" cy="649117"/>
            </a:xfrm>
            <a:custGeom>
              <a:avLst/>
              <a:gdLst/>
              <a:ahLst/>
              <a:cxnLst/>
              <a:rect l="l" t="t" r="r" b="b"/>
              <a:pathLst>
                <a:path w="649117" h="649117">
                  <a:moveTo>
                    <a:pt x="0" y="0"/>
                  </a:moveTo>
                  <a:lnTo>
                    <a:pt x="649117" y="0"/>
                  </a:lnTo>
                  <a:lnTo>
                    <a:pt x="649117" y="649117"/>
                  </a:lnTo>
                  <a:lnTo>
                    <a:pt x="0" y="649117"/>
                  </a:lnTo>
                  <a:close/>
                </a:path>
              </a:pathLst>
            </a:custGeom>
            <a:gradFill rotWithShape="1">
              <a:gsLst>
                <a:gs pos="0">
                  <a:srgbClr val="3C4F75">
                    <a:alpha val="100000"/>
                  </a:srgbClr>
                </a:gs>
                <a:gs pos="100000">
                  <a:srgbClr val="2B3D56">
                    <a:alpha val="100000"/>
                  </a:srgbClr>
                </a:gs>
              </a:gsLst>
              <a:lin ang="0"/>
            </a:gra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-38100"/>
              <a:ext cx="649117" cy="687217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marL="0" lvl="0" indent="0" algn="ctr">
                <a:lnSpc>
                  <a:spcPts val="228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-971100" y="2520904"/>
            <a:ext cx="13335000" cy="36471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199"/>
              </a:lnSpc>
            </a:pPr>
            <a:r>
              <a:rPr lang="th-TH" sz="48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  <a:sym typeface="Prompt Semi-Bold"/>
              </a:rPr>
              <a:t>โครงการค่าสำรวจและประเมินสภาพ</a:t>
            </a:r>
          </a:p>
          <a:p>
            <a:pPr algn="ctr">
              <a:lnSpc>
                <a:spcPts val="7199"/>
              </a:lnSpc>
            </a:pPr>
            <a:r>
              <a:rPr lang="th-TH" sz="48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  <a:sym typeface="Prompt Semi-Bold"/>
              </a:rPr>
              <a:t>โครงข่ายทางหลวงเพื่อเพิ่มประสิทธิผล</a:t>
            </a:r>
          </a:p>
          <a:p>
            <a:pPr algn="ctr">
              <a:lnSpc>
                <a:spcPts val="7199"/>
              </a:lnSpc>
            </a:pPr>
            <a:r>
              <a:rPr lang="th-TH" sz="48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  <a:sym typeface="Prompt Semi-Bold"/>
              </a:rPr>
              <a:t>การใช้จ่ายงบประมาณบำรุงรักษา</a:t>
            </a:r>
          </a:p>
          <a:p>
            <a:pPr algn="ctr">
              <a:lnSpc>
                <a:spcPts val="7199"/>
              </a:lnSpc>
            </a:pPr>
            <a:r>
              <a:rPr lang="th-TH" sz="48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  <a:sym typeface="Prompt Semi-Bold"/>
              </a:rPr>
              <a:t>ทางหลวงในระยะยาว</a:t>
            </a:r>
            <a:endParaRPr lang="en-US" sz="4800" b="1" spc="-239">
              <a:solidFill>
                <a:srgbClr val="2B3C56"/>
              </a:solidFill>
              <a:latin typeface="Prompt Semi-Bold"/>
              <a:ea typeface="Prompt Semi-Bold"/>
              <a:cs typeface="Prompt Semi-Bold"/>
              <a:sym typeface="Prompt Semi-Bold"/>
            </a:endParaRP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A748C34E-CC47-114D-DB95-5CE1AD74F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E185666-C757-2973-2799-A725FD72EC31}"/>
              </a:ext>
            </a:extLst>
          </p:cNvPr>
          <p:cNvGrpSpPr/>
          <p:nvPr/>
        </p:nvGrpSpPr>
        <p:grpSpPr>
          <a:xfrm>
            <a:off x="8172050" y="5143500"/>
            <a:ext cx="2879266" cy="912566"/>
            <a:chOff x="8404991" y="5007207"/>
            <a:chExt cx="3644600" cy="1108846"/>
          </a:xfrm>
        </p:grpSpPr>
        <p:grpSp>
          <p:nvGrpSpPr>
            <p:cNvPr id="6" name="Group 6"/>
            <p:cNvGrpSpPr/>
            <p:nvPr/>
          </p:nvGrpSpPr>
          <p:grpSpPr>
            <a:xfrm>
              <a:off x="8404991" y="5007207"/>
              <a:ext cx="3644600" cy="1108846"/>
              <a:chOff x="-38694" y="-38100"/>
              <a:chExt cx="1461001" cy="4445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-38694" y="47915"/>
                <a:ext cx="1422307" cy="332189"/>
              </a:xfrm>
              <a:custGeom>
                <a:avLst/>
                <a:gdLst/>
                <a:ahLst/>
                <a:cxnLst/>
                <a:rect l="l" t="t" r="r" b="b"/>
                <a:pathLst>
                  <a:path w="1422307" h="406400">
                    <a:moveTo>
                      <a:pt x="1219107" y="0"/>
                    </a:moveTo>
                    <a:cubicBezTo>
                      <a:pt x="1331331" y="0"/>
                      <a:pt x="1422307" y="90976"/>
                      <a:pt x="1422307" y="203200"/>
                    </a:cubicBezTo>
                    <a:cubicBezTo>
                      <a:pt x="1422307" y="315424"/>
                      <a:pt x="1331331" y="406400"/>
                      <a:pt x="1219107" y="406400"/>
                    </a:cubicBezTo>
                    <a:lnTo>
                      <a:pt x="203200" y="406400"/>
                    </a:lnTo>
                    <a:cubicBezTo>
                      <a:pt x="90976" y="406400"/>
                      <a:pt x="0" y="315424"/>
                      <a:pt x="0" y="203200"/>
                    </a:cubicBezTo>
                    <a:cubicBezTo>
                      <a:pt x="0" y="90976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sq">
                <a:solidFill>
                  <a:srgbClr val="D9C179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0" y="-38100"/>
                <a:ext cx="1422307" cy="444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399"/>
                  </a:lnSpc>
                </a:pPr>
                <a:endParaRPr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8843109" y="5140842"/>
              <a:ext cx="2671837" cy="9583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599"/>
                </a:lnSpc>
              </a:pPr>
              <a:r>
                <a:rPr lang="en-US" sz="4000" b="1" spc="109" dirty="0">
                  <a:solidFill>
                    <a:srgbClr val="D9C179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2568</a:t>
              </a: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3A62FBB8-6B80-DCC8-A596-90D1137A9CE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809" y="516255"/>
            <a:ext cx="4345795" cy="133942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1201C73-8006-DF9D-305A-CD2ADB6FE4C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6160" y="391503"/>
            <a:ext cx="1552023" cy="155202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6FC597C-B816-A27D-1066-2465923CCAC4}"/>
              </a:ext>
            </a:extLst>
          </p:cNvPr>
          <p:cNvSpPr txBox="1"/>
          <p:nvPr/>
        </p:nvSpPr>
        <p:spPr>
          <a:xfrm>
            <a:off x="139552" y="8708010"/>
            <a:ext cx="68800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chemeClr val="bg1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รายงานความก้าวหน้าครั้งที่ 2</a:t>
            </a:r>
          </a:p>
          <a:p>
            <a:endParaRPr lang="th-TH" sz="3200" b="1" dirty="0">
              <a:solidFill>
                <a:schemeClr val="bg1"/>
              </a:solidFill>
              <a:latin typeface="Prompt" panose="00000500000000000000" pitchFamily="2" charset="-34"/>
              <a:cs typeface="Prompt" panose="00000500000000000000" pitchFamily="2" charset="-34"/>
            </a:endParaRPr>
          </a:p>
          <a:p>
            <a:r>
              <a:rPr lang="th-TH" sz="2000" b="1" dirty="0">
                <a:solidFill>
                  <a:schemeClr val="bg1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9 เมษายน 2568</a:t>
            </a:r>
            <a:endParaRPr lang="en-US" sz="2000" b="1" dirty="0">
              <a:solidFill>
                <a:schemeClr val="bg1"/>
              </a:solidFill>
              <a:latin typeface="Prompt" panose="00000500000000000000" pitchFamily="2" charset="-34"/>
              <a:cs typeface="Prompt" panose="00000500000000000000" pitchFamily="2" charset="-3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7D2E1-5597-523C-C18B-E219817FB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aph of different colored bars&#10;&#10;AI-generated content may be incorrect.">
            <a:extLst>
              <a:ext uri="{FF2B5EF4-FFF2-40B4-BE49-F238E27FC236}">
                <a16:creationId xmlns:a16="http://schemas.microsoft.com/office/drawing/2014/main" id="{F0EFFD28-6FBE-5995-D1BC-E6CBB96DB9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1109662"/>
            <a:ext cx="15176046" cy="8240032"/>
          </a:xfrm>
          <a:prstGeom prst="rect">
            <a:avLst/>
          </a:prstGeom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9079CE-22C8-0EE5-2C67-E86C294F8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Title 14">
            <a:extLst>
              <a:ext uri="{FF2B5EF4-FFF2-40B4-BE49-F238E27FC236}">
                <a16:creationId xmlns:a16="http://schemas.microsoft.com/office/drawing/2014/main" id="{7B3C5960-0420-2D87-2B28-4FB8B4676919}"/>
              </a:ext>
            </a:extLst>
          </p:cNvPr>
          <p:cNvSpPr txBox="1">
            <a:spLocks/>
          </p:cNvSpPr>
          <p:nvPr/>
        </p:nvSpPr>
        <p:spPr>
          <a:xfrm>
            <a:off x="336176" y="186332"/>
            <a:ext cx="1118854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 lang="th-TH" sz="5400"/>
              <a:t>ผลสรุปการปฎิบัติงานในที่ผ่านมา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AFB9AB2-7858-DD67-406F-96BAF2925C32}"/>
              </a:ext>
            </a:extLst>
          </p:cNvPr>
          <p:cNvSpPr/>
          <p:nvPr/>
        </p:nvSpPr>
        <p:spPr>
          <a:xfrm>
            <a:off x="12837231" y="1109662"/>
            <a:ext cx="4058077" cy="668827"/>
          </a:xfrm>
          <a:prstGeom prst="roundRect">
            <a:avLst/>
          </a:prstGeom>
          <a:solidFill>
            <a:srgbClr val="F0F8F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th-TH" sz="1800" b="1">
                <a:solidFill>
                  <a:schemeClr val="tx1"/>
                </a:solidFill>
                <a:effectLst/>
                <a:latin typeface="Prompt"/>
                <a:cs typeface="Prompt"/>
              </a:rPr>
              <a:t>ระยะทาง ณ วันที่ </a:t>
            </a:r>
            <a:r>
              <a:rPr lang="th-TH" b="1">
                <a:solidFill>
                  <a:schemeClr val="tx1"/>
                </a:solidFill>
                <a:latin typeface="Prompt"/>
                <a:cs typeface="Prompt"/>
              </a:rPr>
              <a:t>8/04/2568</a:t>
            </a:r>
            <a:r>
              <a:rPr lang="th-TH" sz="1800" b="1">
                <a:solidFill>
                  <a:schemeClr val="tx1"/>
                </a:solidFill>
                <a:effectLst/>
                <a:latin typeface="Prompt"/>
                <a:cs typeface="Prompt"/>
              </a:rPr>
              <a:t> </a:t>
            </a:r>
            <a:endParaRPr lang="en-US" sz="1800" b="1">
              <a:solidFill>
                <a:schemeClr val="tx1"/>
              </a:solidFill>
              <a:effectLst/>
              <a:latin typeface="Prompt"/>
              <a:cs typeface="Prompt"/>
            </a:endParaRPr>
          </a:p>
        </p:txBody>
      </p:sp>
    </p:spTree>
    <p:extLst>
      <p:ext uri="{BB962C8B-B14F-4D97-AF65-F5344CB8AC3E}">
        <p14:creationId xmlns:p14="http://schemas.microsoft.com/office/powerpoint/2010/main" val="4272559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97A30-FE9A-C295-FDFE-6460D03B4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BB78CA-8F8A-82B0-8734-91DC0DCC0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Title 14">
            <a:extLst>
              <a:ext uri="{FF2B5EF4-FFF2-40B4-BE49-F238E27FC236}">
                <a16:creationId xmlns:a16="http://schemas.microsoft.com/office/drawing/2014/main" id="{42C23581-64A4-1A4C-D14A-FCD8FC8BAF5B}"/>
              </a:ext>
            </a:extLst>
          </p:cNvPr>
          <p:cNvSpPr txBox="1">
            <a:spLocks/>
          </p:cNvSpPr>
          <p:nvPr/>
        </p:nvSpPr>
        <p:spPr>
          <a:xfrm>
            <a:off x="346537" y="228579"/>
            <a:ext cx="15560316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lnSpc>
                <a:spcPct val="100000"/>
              </a:lnSpc>
            </a:pPr>
            <a:r>
              <a:rPr lang="th-TH" sz="3600" spc="0" dirty="0"/>
              <a:t>ตรวจสอบความถูกต้องข้อมูลตำแหน่งเทียบกับแผนที่ภาพถ่ายดาวเทียม </a:t>
            </a:r>
            <a:br>
              <a:rPr lang="th-TH" sz="3600" spc="0" dirty="0"/>
            </a:br>
            <a:r>
              <a:rPr lang="en-US" sz="3600" spc="0" dirty="0"/>
              <a:t>Root Mean Square Error :</a:t>
            </a:r>
            <a:r>
              <a:rPr lang="th-TH" sz="3600" spc="0" dirty="0"/>
              <a:t> </a:t>
            </a:r>
            <a:r>
              <a:rPr lang="en-US" sz="3600" spc="0" dirty="0"/>
              <a:t>RMSE</a:t>
            </a:r>
            <a:r>
              <a:rPr lang="th-TH" sz="3600" spc="0" dirty="0"/>
              <a:t> </a:t>
            </a:r>
            <a:r>
              <a:rPr lang="en-US" sz="3600" spc="0" dirty="0"/>
              <a:t>(TOR 4.5.2)</a:t>
            </a:r>
            <a:endParaRPr lang="th-TH" sz="3600" spc="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5CBD03B-F5BD-439C-03D2-0520448594F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095" r="11758"/>
          <a:stretch/>
        </p:blipFill>
        <p:spPr>
          <a:xfrm>
            <a:off x="11152565" y="2400358"/>
            <a:ext cx="6878573" cy="6336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6A9D2A1-5586-3145-C0D5-0CAD5A62D4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553942"/>
              </p:ext>
            </p:extLst>
          </p:nvPr>
        </p:nvGraphicFramePr>
        <p:xfrm>
          <a:off x="346537" y="1907550"/>
          <a:ext cx="10584060" cy="7830810"/>
        </p:xfrm>
        <a:graphic>
          <a:graphicData uri="http://schemas.openxmlformats.org/drawingml/2006/table">
            <a:tbl>
              <a:tblPr/>
              <a:tblGrid>
                <a:gridCol w="858131">
                  <a:extLst>
                    <a:ext uri="{9D8B030D-6E8A-4147-A177-3AD203B41FA5}">
                      <a16:colId xmlns:a16="http://schemas.microsoft.com/office/drawing/2014/main" val="1430552910"/>
                    </a:ext>
                  </a:extLst>
                </a:gridCol>
                <a:gridCol w="2376000">
                  <a:extLst>
                    <a:ext uri="{9D8B030D-6E8A-4147-A177-3AD203B41FA5}">
                      <a16:colId xmlns:a16="http://schemas.microsoft.com/office/drawing/2014/main" val="1735608642"/>
                    </a:ext>
                  </a:extLst>
                </a:gridCol>
                <a:gridCol w="1779123">
                  <a:extLst>
                    <a:ext uri="{9D8B030D-6E8A-4147-A177-3AD203B41FA5}">
                      <a16:colId xmlns:a16="http://schemas.microsoft.com/office/drawing/2014/main" val="322561306"/>
                    </a:ext>
                  </a:extLst>
                </a:gridCol>
                <a:gridCol w="2630658">
                  <a:extLst>
                    <a:ext uri="{9D8B030D-6E8A-4147-A177-3AD203B41FA5}">
                      <a16:colId xmlns:a16="http://schemas.microsoft.com/office/drawing/2014/main" val="3949461235"/>
                    </a:ext>
                  </a:extLst>
                </a:gridCol>
                <a:gridCol w="2940148">
                  <a:extLst>
                    <a:ext uri="{9D8B030D-6E8A-4147-A177-3AD203B41FA5}">
                      <a16:colId xmlns:a16="http://schemas.microsoft.com/office/drawing/2014/main" val="899931319"/>
                    </a:ext>
                  </a:extLst>
                </a:gridCol>
              </a:tblGrid>
              <a:tr h="434318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ลำดับที่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สำนักงานทางหลวง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รหัส</a:t>
                      </a:r>
                      <a:b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</a:b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แขวงทางหลวง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ชื่อแขวงทางหลวง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สถานะ</a:t>
                      </a:r>
                      <a:r>
                        <a:rPr lang="th-TH" sz="1800" b="1" dirty="0"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ตรวจสอบความถูกต้องข้อมูลตำแหน่ง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100402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สำนักงานทางหลวงที่ 11 (ลพบุรี)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431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ขท.ลพบุรีที่ 1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การตรวจสอบครบถ้วน</a:t>
                      </a:r>
                    </a:p>
                    <a:p>
                      <a:pPr algn="ctr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รายแขวงทางหลวง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2778655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432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ขท.สระบุรี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275440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435</a:t>
                      </a:r>
                    </a:p>
                  </a:txBody>
                  <a:tcPr marL="5550" marR="5550" marT="5550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ขท.ลพบุรีที่ 2 (ลำนารายณ์)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570454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สำนักงานทางหลวงที่ 10 (นครราชสีมา)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611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ขท.นครราชสีมาที่ 1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การตรวจสอบครบถ้วน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รายแขวงทางหลวง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162947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5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612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ขท.นครราชสีมาที่ 2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9606533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614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ขท.นครราชสีมาที่ 3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318919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7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617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ขท.บุรีรัมย์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600433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8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618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ขท.ปราจีนบุรี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6195003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9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619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ขท.สระแก้ว (วัฒนานคร)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5037450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10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สำนักงานทางหลวงที่ 8 (มหาสารคาม)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622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ขท.มหาสราคาม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การตรวจสอบครบถ้วน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รายแขวงทางหลวง</a:t>
                      </a:r>
                      <a:endParaRPr kumimoji="0" lang="th-TH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6068608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11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633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ขท.ยโสธร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7361795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12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635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ขท.ร้อยเอ็ด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3136971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13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สำนักงานทางหลวงที่ 9 (อุบลราชธานี)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615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ขท.สุรินทร์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การตรวจสอบครบถ้วน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รายแขวงทางหลวง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583726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14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631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ขท.อุบลราชธานีที่ 1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5887316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15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632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ขท.อุบลราชธานีที่ 2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4846276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16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634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ขท.อำนาจเจริญ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1452743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17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636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ขท.ศรีสะเกษที่ 2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5490063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18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638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ขท.ศรีสะเกษที่ 1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7806783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19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สำนักงานทางหลวงที่ 13 (กรุงเทพ)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413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ขท.อยุธยา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การตรวจสอบครบถ้วน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รายแขวงทางหลวง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85209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20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414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ขท.นครนายก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9129873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21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สำนักงานทางหลวงที่ 14 (ชลบุรี)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421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ขท.ฉะเชิงเทรา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ผลการตรวจสอบครบถ้วน</a:t>
                      </a:r>
                      <a:b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</a:b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แล้วเสร็จรายสำนัก</a:t>
                      </a:r>
                      <a:b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</a:b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งานทางหลวง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487998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22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422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ขท.ชลบุรีที่ 1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3027247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23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423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ขท.จันทบุรี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5239401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24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425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ขท.ตราด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626549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25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426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ขท.ระยอง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20618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26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428</a:t>
                      </a:r>
                    </a:p>
                  </a:txBody>
                  <a:tcPr marL="5550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ขท.ชลบุรีที่ 2</a:t>
                      </a:r>
                    </a:p>
                  </a:txBody>
                  <a:tcPr marL="49952" marR="5550" marT="55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4728140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7B8BB5D-4092-1389-5F16-6F948E068F0A}"/>
              </a:ext>
            </a:extLst>
          </p:cNvPr>
          <p:cNvSpPr txBox="1"/>
          <p:nvPr/>
        </p:nvSpPr>
        <p:spPr>
          <a:xfrm>
            <a:off x="346537" y="1350787"/>
            <a:ext cx="6785783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th-TH" sz="2400" b="1" u="sng" dirty="0">
                <a:solidFill>
                  <a:srgbClr val="2B3C56"/>
                </a:solidFill>
                <a:latin typeface="Prompt Semi-Bold"/>
                <a:cs typeface="Prompt Semi-Bold"/>
              </a:rPr>
              <a:t>รายชื่อแขวงทางหลวงที่กำลังดำเนินการตรวจสอบ</a:t>
            </a:r>
            <a:endParaRPr lang="en-US" sz="2400" b="1" u="sng" dirty="0">
              <a:solidFill>
                <a:srgbClr val="2B3C56"/>
              </a:solidFill>
              <a:latin typeface="Prompt Semi-Bold"/>
              <a:cs typeface="Prompt Semi-Bold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0E1DE9C-6450-FE4C-6982-C5ED96A47EC1}"/>
              </a:ext>
            </a:extLst>
          </p:cNvPr>
          <p:cNvSpPr/>
          <p:nvPr/>
        </p:nvSpPr>
        <p:spPr>
          <a:xfrm>
            <a:off x="16268700" y="7841100"/>
            <a:ext cx="1638432" cy="68849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534A89-BB92-AB40-7F96-D021711187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431162" y="8205584"/>
            <a:ext cx="214816" cy="2009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B761FD7-09A4-C13C-0313-62251E1137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20506" y="7950255"/>
            <a:ext cx="207739" cy="1896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554AD2-995D-43EB-EFE6-7FAB0A3187B2}"/>
              </a:ext>
            </a:extLst>
          </p:cNvPr>
          <p:cNvSpPr txBox="1"/>
          <p:nvPr/>
        </p:nvSpPr>
        <p:spPr>
          <a:xfrm>
            <a:off x="16628245" y="8169336"/>
            <a:ext cx="13132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ตำแหน่ง </a:t>
            </a:r>
            <a:r>
              <a:rPr lang="en-US" sz="1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Survey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72F30B-5958-FEB5-2C71-A2C304C49287}"/>
              </a:ext>
            </a:extLst>
          </p:cNvPr>
          <p:cNvSpPr txBox="1"/>
          <p:nvPr/>
        </p:nvSpPr>
        <p:spPr>
          <a:xfrm>
            <a:off x="16611080" y="7905960"/>
            <a:ext cx="1166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ตำแหน่ง </a:t>
            </a:r>
            <a:r>
              <a:rPr lang="en-US" sz="1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GCP</a:t>
            </a:r>
          </a:p>
        </p:txBody>
      </p:sp>
    </p:spTree>
    <p:extLst>
      <p:ext uri="{BB962C8B-B14F-4D97-AF65-F5344CB8AC3E}">
        <p14:creationId xmlns:p14="http://schemas.microsoft.com/office/powerpoint/2010/main" val="3424853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9DC99-A2AA-5CA0-36C3-B05D33AB5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E6C5ACCD-BF12-14B3-B116-8DA8949A1E11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5686CD26-EA97-E38A-1EA3-9595582B3794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Title 14">
            <a:extLst>
              <a:ext uri="{FF2B5EF4-FFF2-40B4-BE49-F238E27FC236}">
                <a16:creationId xmlns:a16="http://schemas.microsoft.com/office/drawing/2014/main" id="{D16E07C9-F01A-71FE-B042-292B05131D5D}"/>
              </a:ext>
            </a:extLst>
          </p:cNvPr>
          <p:cNvSpPr txBox="1">
            <a:spLocks/>
          </p:cNvSpPr>
          <p:nvPr/>
        </p:nvSpPr>
        <p:spPr>
          <a:xfrm>
            <a:off x="0" y="4217261"/>
            <a:ext cx="18337320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lang="en-US" sz="7600" dirty="0"/>
              <a:t>3. </a:t>
            </a:r>
            <a:r>
              <a:rPr lang="th-TH" sz="8000" dirty="0"/>
              <a:t>บัญชีสายทางที่ทำการสำรวจ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C9A5F7-879C-23C2-2C75-96E76606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691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0F25AF-D8D6-85F7-0D1E-F5DE59E74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Title 14">
            <a:extLst>
              <a:ext uri="{FF2B5EF4-FFF2-40B4-BE49-F238E27FC236}">
                <a16:creationId xmlns:a16="http://schemas.microsoft.com/office/drawing/2014/main" id="{ED01F965-ED7E-9C0D-CC90-28512273A9F5}"/>
              </a:ext>
            </a:extLst>
          </p:cNvPr>
          <p:cNvSpPr txBox="1">
            <a:spLocks/>
          </p:cNvSpPr>
          <p:nvPr/>
        </p:nvSpPr>
        <p:spPr>
          <a:xfrm>
            <a:off x="282388" y="131261"/>
            <a:ext cx="1118854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 lang="th-TH" sz="5400"/>
              <a:t>บัญชีสายทางที่ทำการสำรวจ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970A5A-70D6-AF7A-C652-8FDBB2D49A7C}"/>
              </a:ext>
            </a:extLst>
          </p:cNvPr>
          <p:cNvSpPr txBox="1"/>
          <p:nvPr/>
        </p:nvSpPr>
        <p:spPr>
          <a:xfrm>
            <a:off x="11856678" y="174113"/>
            <a:ext cx="3972373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300" b="1" spc="-140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ข้อมูล นำส่งบัญชีสายทาง</a:t>
            </a:r>
          </a:p>
          <a:p>
            <a:pPr algn="ctr"/>
            <a:r>
              <a:rPr lang="th-TH" sz="2300" b="1" spc="-140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ณ วันที่</a:t>
            </a:r>
            <a:r>
              <a:rPr lang="en-US" sz="2300" b="1" spc="-140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 </a:t>
            </a:r>
            <a:r>
              <a:rPr lang="th-TH" sz="2300" b="1" spc="-140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31 มีนาคม 2568</a:t>
            </a:r>
            <a:endParaRPr lang="en-US" sz="2300" b="1" spc="-140" dirty="0">
              <a:solidFill>
                <a:srgbClr val="2B3C56"/>
              </a:solidFill>
              <a:latin typeface="Prompt" panose="00000500000000000000" pitchFamily="2" charset="-34"/>
              <a:cs typeface="Prompt" panose="00000500000000000000" pitchFamily="2" charset="-34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900E674-4321-174B-90DB-90883DF5FA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787812"/>
              </p:ext>
            </p:extLst>
          </p:nvPr>
        </p:nvGraphicFramePr>
        <p:xfrm>
          <a:off x="2318716" y="1318442"/>
          <a:ext cx="11866848" cy="6848311"/>
        </p:xfrm>
        <a:graphic>
          <a:graphicData uri="http://schemas.openxmlformats.org/drawingml/2006/table">
            <a:tbl>
              <a:tblPr firstRow="1" firstCol="1" bandRow="1"/>
              <a:tblGrid>
                <a:gridCol w="883701">
                  <a:extLst>
                    <a:ext uri="{9D8B030D-6E8A-4147-A177-3AD203B41FA5}">
                      <a16:colId xmlns:a16="http://schemas.microsoft.com/office/drawing/2014/main" val="2391502673"/>
                    </a:ext>
                  </a:extLst>
                </a:gridCol>
                <a:gridCol w="1641160">
                  <a:extLst>
                    <a:ext uri="{9D8B030D-6E8A-4147-A177-3AD203B41FA5}">
                      <a16:colId xmlns:a16="http://schemas.microsoft.com/office/drawing/2014/main" val="2323029712"/>
                    </a:ext>
                  </a:extLst>
                </a:gridCol>
                <a:gridCol w="4039778">
                  <a:extLst>
                    <a:ext uri="{9D8B030D-6E8A-4147-A177-3AD203B41FA5}">
                      <a16:colId xmlns:a16="http://schemas.microsoft.com/office/drawing/2014/main" val="3616887980"/>
                    </a:ext>
                  </a:extLst>
                </a:gridCol>
                <a:gridCol w="1388674">
                  <a:extLst>
                    <a:ext uri="{9D8B030D-6E8A-4147-A177-3AD203B41FA5}">
                      <a16:colId xmlns:a16="http://schemas.microsoft.com/office/drawing/2014/main" val="3432291177"/>
                    </a:ext>
                  </a:extLst>
                </a:gridCol>
                <a:gridCol w="1388674">
                  <a:extLst>
                    <a:ext uri="{9D8B030D-6E8A-4147-A177-3AD203B41FA5}">
                      <a16:colId xmlns:a16="http://schemas.microsoft.com/office/drawing/2014/main" val="1236616501"/>
                    </a:ext>
                  </a:extLst>
                </a:gridCol>
                <a:gridCol w="1388674">
                  <a:extLst>
                    <a:ext uri="{9D8B030D-6E8A-4147-A177-3AD203B41FA5}">
                      <a16:colId xmlns:a16="http://schemas.microsoft.com/office/drawing/2014/main" val="1166799440"/>
                    </a:ext>
                  </a:extLst>
                </a:gridCol>
                <a:gridCol w="1136187">
                  <a:extLst>
                    <a:ext uri="{9D8B030D-6E8A-4147-A177-3AD203B41FA5}">
                      <a16:colId xmlns:a16="http://schemas.microsoft.com/office/drawing/2014/main" val="1100768597"/>
                    </a:ext>
                  </a:extLst>
                </a:gridCol>
              </a:tblGrid>
              <a:tr h="1226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ลำดับ</a:t>
                      </a:r>
                      <a:endParaRPr lang="en-US" sz="2700">
                        <a:solidFill>
                          <a:srgbClr val="00000A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02870" marR="1028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งวดงาน</a:t>
                      </a:r>
                      <a:endParaRPr lang="en-US" sz="2700">
                        <a:solidFill>
                          <a:srgbClr val="00000A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02870" marR="1028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สำนักงานทางหลวง</a:t>
                      </a:r>
                      <a:endParaRPr lang="en-US" sz="2700">
                        <a:solidFill>
                          <a:srgbClr val="00000A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02870" marR="1028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ระยะทาง</a:t>
                      </a:r>
                      <a:br>
                        <a:rPr lang="en-US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</a:br>
                      <a:r>
                        <a:rPr lang="th-TH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ครั้งที่ </a:t>
                      </a:r>
                      <a:r>
                        <a:rPr lang="en-US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1 (</a:t>
                      </a:r>
                      <a:r>
                        <a:rPr lang="th-TH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กม.)</a:t>
                      </a:r>
                      <a:endParaRPr lang="en-US" sz="2700">
                        <a:solidFill>
                          <a:srgbClr val="00000A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02870" marR="1028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ระยะทาง</a:t>
                      </a:r>
                      <a:br>
                        <a:rPr lang="en-US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</a:br>
                      <a:r>
                        <a:rPr lang="th-TH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ครั้งที่ </a:t>
                      </a:r>
                      <a:r>
                        <a:rPr lang="en-US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2 (</a:t>
                      </a:r>
                      <a:r>
                        <a:rPr lang="th-TH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กม.)</a:t>
                      </a:r>
                      <a:endParaRPr lang="en-US" sz="2700">
                        <a:solidFill>
                          <a:srgbClr val="00000A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02870" marR="1028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ระยะทาง</a:t>
                      </a:r>
                      <a:br>
                        <a:rPr lang="en-US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</a:br>
                      <a:r>
                        <a:rPr lang="th-TH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ครั้งที่ </a:t>
                      </a:r>
                      <a:r>
                        <a:rPr lang="en-US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3 (</a:t>
                      </a:r>
                      <a:r>
                        <a:rPr lang="th-TH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กม.)</a:t>
                      </a:r>
                      <a:endParaRPr lang="en-US" sz="2700">
                        <a:solidFill>
                          <a:srgbClr val="00000A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02870" marR="1028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ระยะทาง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(</a:t>
                      </a:r>
                      <a:r>
                        <a:rPr lang="th-TH" sz="27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+mn-cs"/>
                        </a:rPr>
                        <a:t>กม.)</a:t>
                      </a:r>
                      <a:endParaRPr lang="en-US" sz="2700">
                        <a:solidFill>
                          <a:srgbClr val="00000A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02870" marR="1028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065261"/>
                  </a:ext>
                </a:extLst>
              </a:tr>
              <a:tr h="3729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Progress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สำนักงานทางหลวงที่ 1 (เชียงใหม่)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880.320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880.320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6259999"/>
                  </a:ext>
                </a:extLst>
              </a:tr>
              <a:tr h="3907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Progress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สำนักงานทางหลวงที่ 2 (แพร่)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1,597.673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1,597.673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3704572"/>
                  </a:ext>
                </a:extLst>
              </a:tr>
              <a:tr h="3729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Progress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สำนักงานทางหลวงที่ 3 (สกลนคร)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608.824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608.824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4187068"/>
                  </a:ext>
                </a:extLst>
              </a:tr>
              <a:tr h="3729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Progress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สำนักงานทางหลวงที่ 4 (ตาก)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767.142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767.142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005249"/>
                  </a:ext>
                </a:extLst>
              </a:tr>
              <a:tr h="3729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Progress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สำนักงานทางหลวงที่ 5 (พิษณุโลก)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725.175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725.175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3015189"/>
                  </a:ext>
                </a:extLst>
              </a:tr>
              <a:tr h="3729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Progress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สำนักงานทางหลวงที่ 6 (เพชรบูรณ์)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322.648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322.648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9985241"/>
                  </a:ext>
                </a:extLst>
              </a:tr>
              <a:tr h="3729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Progress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สำนักงานทางหลวงที่ 7 (ขอนแก่น)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318.702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318.702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138215"/>
                  </a:ext>
                </a:extLst>
              </a:tr>
              <a:tr h="3729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Progress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สำนักงานทางหลวงที่ 8 (มหาสารคาม)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296.495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296.495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1317206"/>
                  </a:ext>
                </a:extLst>
              </a:tr>
              <a:tr h="3729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Progress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สำนักงานทางหลวงที่ 9 (อุบลราชธานี)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815.481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954.336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1,769.817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3223143"/>
                  </a:ext>
                </a:extLst>
              </a:tr>
              <a:tr h="3729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Progress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สำนักงานทางหลวงที่ 10 (นครราชสีมา)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1,792.495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728.298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2,520.793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5379463"/>
                  </a:ext>
                </a:extLst>
              </a:tr>
              <a:tr h="3729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Progress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สำนักงานทางหลวงที่ 11 (ลพบุรี)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1,144.014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96.415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1,240.429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260172"/>
                  </a:ext>
                </a:extLst>
              </a:tr>
              <a:tr h="3729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Progress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สำนักงานทางหลวงที่ 12 (สุพรรณบุรี)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119.484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119.484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351571"/>
                  </a:ext>
                </a:extLst>
              </a:tr>
              <a:tr h="3729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Progress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สำนักงานทางหลวงที่ 13 (กรุงเทพ)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1,388.607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1,388.607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0630094"/>
                  </a:ext>
                </a:extLst>
              </a:tr>
              <a:tr h="3729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Progress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สำนักงานทางหลวงที่ 14 (ชลบุรี)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1,430.299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1,140.263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114.559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3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2,685.121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7537278"/>
                  </a:ext>
                </a:extLst>
              </a:tr>
              <a:tr h="372914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3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รวมระยะทางนำส่งงวดงานรายงานความก้าวหน้าฉบับที่ 2</a:t>
                      </a:r>
                      <a:endParaRPr lang="en-US" sz="2300" b="1" i="0" u="none" strike="noStrike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3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91440" algn="l" fontAlgn="ctr"/>
                      <a:endParaRPr lang="th-TH" sz="23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12,207.359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2,919.312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114.559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15,241.230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657064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20AF6A9-9D6B-DE8E-DD6B-AE6C64063387}"/>
              </a:ext>
            </a:extLst>
          </p:cNvPr>
          <p:cNvSpPr/>
          <p:nvPr/>
        </p:nvSpPr>
        <p:spPr>
          <a:xfrm>
            <a:off x="2318716" y="7802461"/>
            <a:ext cx="11866848" cy="37259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DD7682-5931-B99A-14E4-9A0D864DB180}"/>
              </a:ext>
            </a:extLst>
          </p:cNvPr>
          <p:cNvSpPr txBox="1"/>
          <p:nvPr/>
        </p:nvSpPr>
        <p:spPr>
          <a:xfrm>
            <a:off x="2318716" y="8280030"/>
            <a:ext cx="10783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i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*หมายเหตุ </a:t>
            </a:r>
            <a:r>
              <a:rPr lang="th-TH" sz="2400" i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สามารถดูรายละเอียดระยะทางแบบแบ่งรายแขวงทางหลวงได้ในบทที่ 3 บัญชีสายทางที่ทำการสำรวจ </a:t>
            </a:r>
            <a:endParaRPr lang="en-US" sz="2400" i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426920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830E2-16DA-4406-F57E-5718A6171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DEFE2A55-AE97-2C45-0A4B-A1FA21950C2A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6EAB7E0E-0D30-486D-D1BC-E81CE81A96D6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Title 14">
            <a:extLst>
              <a:ext uri="{FF2B5EF4-FFF2-40B4-BE49-F238E27FC236}">
                <a16:creationId xmlns:a16="http://schemas.microsoft.com/office/drawing/2014/main" id="{0E8EA129-C0E3-6866-977C-1F23CE2A0EB3}"/>
              </a:ext>
            </a:extLst>
          </p:cNvPr>
          <p:cNvSpPr txBox="1">
            <a:spLocks/>
          </p:cNvSpPr>
          <p:nvPr/>
        </p:nvSpPr>
        <p:spPr>
          <a:xfrm>
            <a:off x="-49320" y="3359033"/>
            <a:ext cx="18337320" cy="26930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lang="th-TH" sz="5400" dirty="0"/>
              <a:t>ความก้าวหน้างานศึกษา</a:t>
            </a:r>
            <a:r>
              <a:rPr lang="en-US" sz="5400" dirty="0"/>
              <a:t> </a:t>
            </a:r>
          </a:p>
          <a:p>
            <a:pPr algn="ctr"/>
            <a:r>
              <a:rPr lang="en-US" sz="3600" spc="-150" dirty="0"/>
              <a:t>4.7.3</a:t>
            </a:r>
            <a:r>
              <a:rPr lang="th-TH" sz="3600" spc="-150" dirty="0"/>
              <a:t> การศึกษาแนวทางการนำข้อมูลความเสียหายที่ตรวจวัดได้จากข้อมูลความเสียหายของผิวทาง </a:t>
            </a:r>
          </a:p>
          <a:p>
            <a:pPr algn="ctr"/>
            <a:r>
              <a:rPr lang="th-TH" sz="3600" spc="-150" dirty="0"/>
              <a:t>(</a:t>
            </a:r>
            <a:r>
              <a:rPr lang="en-US" sz="3600" spc="-150" dirty="0"/>
              <a:t>Surface Distress) </a:t>
            </a:r>
            <a:r>
              <a:rPr lang="th-TH" sz="3600" spc="-150" dirty="0"/>
              <a:t>เพื่อใช้ประโยชน์ในมิติของงานบำรุงทาง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EF28B3-C9D5-6054-340A-2B3816553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0160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98FA1E-AEF8-1D8C-FB78-56737E44C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7986C88-8376-A223-4CB9-A72E069C3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716D07-ECBD-FB63-7D57-C38D0A8B2E53}"/>
              </a:ext>
            </a:extLst>
          </p:cNvPr>
          <p:cNvSpPr txBox="1">
            <a:spLocks/>
          </p:cNvSpPr>
          <p:nvPr/>
        </p:nvSpPr>
        <p:spPr>
          <a:xfrm>
            <a:off x="0" y="-16167"/>
            <a:ext cx="18290595" cy="873900"/>
          </a:xfrm>
          <a:prstGeom prst="rect">
            <a:avLst/>
          </a:prstGeom>
          <a:solidFill>
            <a:srgbClr val="3C4F75"/>
          </a:solidFill>
        </p:spPr>
        <p:txBody>
          <a:bodyPr wrap="square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199"/>
              </a:lnSpc>
            </a:pPr>
            <a:r>
              <a:rPr lang="th-TH" b="1" dirty="0">
                <a:solidFill>
                  <a:schemeClr val="bg1"/>
                </a:solidFill>
                <a:latin typeface="Prompt Semi-Bold"/>
                <a:cs typeface="Prompt Semi-Bold"/>
              </a:rPr>
              <a:t>ความก้าวหน้างานศึกษา</a:t>
            </a:r>
            <a:r>
              <a:rPr lang="en-US" b="1" dirty="0">
                <a:solidFill>
                  <a:schemeClr val="bg1"/>
                </a:solidFill>
                <a:latin typeface="Prompt Semi-Bold"/>
                <a:cs typeface="Prompt Semi-Bold"/>
              </a:rPr>
              <a:t>  TOR</a:t>
            </a:r>
            <a:r>
              <a:rPr lang="th-TH" b="1" dirty="0">
                <a:solidFill>
                  <a:schemeClr val="bg1"/>
                </a:solidFill>
                <a:latin typeface="Prompt Semi-Bold"/>
                <a:cs typeface="Prompt Semi-Bold"/>
              </a:rPr>
              <a:t> 4.7.3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B1D763-4812-21C0-BA03-5B51C270E154}"/>
              </a:ext>
            </a:extLst>
          </p:cNvPr>
          <p:cNvSpPr txBox="1"/>
          <p:nvPr/>
        </p:nvSpPr>
        <p:spPr>
          <a:xfrm>
            <a:off x="0" y="1243950"/>
            <a:ext cx="1828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th-TH" sz="3600" b="1" dirty="0">
                <a:solidFill>
                  <a:srgbClr val="2B3C56"/>
                </a:solidFill>
                <a:latin typeface="Prompt Semi-Bold"/>
                <a:cs typeface="Prompt Semi-Bold"/>
              </a:rPr>
              <a:t>แนวทางการวัดค่าลึกความรอยแตก</a:t>
            </a:r>
            <a:endParaRPr lang="en-US" sz="3600" b="1" dirty="0">
              <a:solidFill>
                <a:srgbClr val="2B3C56"/>
              </a:solidFill>
              <a:latin typeface="Prompt Semi-Bold"/>
              <a:cs typeface="Prompt Semi-Bold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44F95B-95BC-1BE8-3C2B-A956B55C074C}"/>
              </a:ext>
            </a:extLst>
          </p:cNvPr>
          <p:cNvSpPr txBox="1"/>
          <p:nvPr/>
        </p:nvSpPr>
        <p:spPr>
          <a:xfrm>
            <a:off x="735227" y="2430990"/>
            <a:ext cx="16817546" cy="116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685800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th-TH" sz="2800" b="1">
                <a:solidFill>
                  <a:srgbClr val="3C4F75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อุปกรณ์  วอร์เนียร์คา</a:t>
            </a:r>
            <a:r>
              <a:rPr lang="th-TH" sz="2800" b="1" err="1">
                <a:solidFill>
                  <a:srgbClr val="3C4F75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ลิปเปอร์</a:t>
            </a:r>
            <a:r>
              <a:rPr lang="th-TH" sz="2800" b="1">
                <a:solidFill>
                  <a:srgbClr val="3C4F75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  (</a:t>
            </a:r>
            <a:r>
              <a:rPr lang="en-US" sz="2800" b="1">
                <a:solidFill>
                  <a:srgbClr val="3C4F75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Vernier Caliper)</a:t>
            </a:r>
          </a:p>
          <a:p>
            <a:pPr defTabSz="685800"/>
            <a:endParaRPr lang="en-US" sz="3000" b="1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5B6352-C9FF-8C9B-AC02-CF6469AEC5B2}"/>
              </a:ext>
            </a:extLst>
          </p:cNvPr>
          <p:cNvSpPr txBox="1"/>
          <p:nvPr/>
        </p:nvSpPr>
        <p:spPr>
          <a:xfrm>
            <a:off x="987067" y="7517456"/>
            <a:ext cx="672104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600" b="1" i="1" dirty="0">
                <a:solidFill>
                  <a:srgbClr val="3C4F75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ที่มา </a:t>
            </a:r>
            <a:r>
              <a:rPr lang="en-US" sz="1600" b="1" i="1" dirty="0">
                <a:solidFill>
                  <a:srgbClr val="3C4F75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: </a:t>
            </a:r>
            <a:r>
              <a:rPr lang="th-TH" sz="1600" b="1" i="1" dirty="0">
                <a:solidFill>
                  <a:srgbClr val="3C4F75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สถาบันเทคโนโลยีการผลิตสุมิพล</a:t>
            </a:r>
            <a:endParaRPr lang="en-US" sz="1600" b="1" i="1" dirty="0">
              <a:solidFill>
                <a:srgbClr val="3C4F75"/>
              </a:solidFill>
              <a:latin typeface="Prompt Light" panose="00000400000000000000" pitchFamily="2" charset="-34"/>
              <a:cs typeface="Prompt Light" panose="00000400000000000000" pitchFamily="2" charset="-34"/>
            </a:endParaRPr>
          </a:p>
        </p:txBody>
      </p:sp>
      <p:pic>
        <p:nvPicPr>
          <p:cNvPr id="23" name="Picture 22" descr="A close-up of a measuring device&#10;&#10;AI-generated content may be incorrect.">
            <a:extLst>
              <a:ext uri="{FF2B5EF4-FFF2-40B4-BE49-F238E27FC236}">
                <a16:creationId xmlns:a16="http://schemas.microsoft.com/office/drawing/2014/main" id="{FE66A202-9F7A-BDA4-170D-31AC8305D4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67" y="3015445"/>
            <a:ext cx="9357600" cy="4339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 descr="A diagram of a vernier caliper&#10;&#10;AI-generated content may be incorrect.">
            <a:extLst>
              <a:ext uri="{FF2B5EF4-FFF2-40B4-BE49-F238E27FC236}">
                <a16:creationId xmlns:a16="http://schemas.microsoft.com/office/drawing/2014/main" id="{D4EDAD28-62CD-54F6-C63B-EBA8FB39F4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23" t="33341" r="12737"/>
          <a:stretch/>
        </p:blipFill>
        <p:spPr>
          <a:xfrm>
            <a:off x="13893113" y="3272129"/>
            <a:ext cx="4102443" cy="577092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93770069-B261-C59B-E425-671FA95CCDE3}"/>
              </a:ext>
            </a:extLst>
          </p:cNvPr>
          <p:cNvSpPr txBox="1"/>
          <p:nvPr/>
        </p:nvSpPr>
        <p:spPr>
          <a:xfrm>
            <a:off x="10787450" y="5963827"/>
            <a:ext cx="32951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>
                <a:solidFill>
                  <a:srgbClr val="002060"/>
                </a:solidFill>
                <a:latin typeface="TH Sarabun New"/>
                <a:cs typeface="Prompt"/>
              </a:rPr>
              <a:t>วิธีใช้ก้านความลึกงาน</a:t>
            </a:r>
            <a:endParaRPr lang="en-US" sz="2400" b="1">
              <a:solidFill>
                <a:srgbClr val="002060"/>
              </a:solidFill>
              <a:latin typeface="TH Sarabun New"/>
              <a:cs typeface="Promp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11FA228-1771-DE8A-0361-DC388B418B72}"/>
              </a:ext>
            </a:extLst>
          </p:cNvPr>
          <p:cNvSpPr txBox="1"/>
          <p:nvPr/>
        </p:nvSpPr>
        <p:spPr>
          <a:xfrm>
            <a:off x="14700420" y="9315840"/>
            <a:ext cx="32951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>
                <a:solidFill>
                  <a:srgbClr val="002060"/>
                </a:solidFill>
                <a:latin typeface="TH Sarabun New"/>
                <a:cs typeface="Prompt"/>
              </a:rPr>
              <a:t>ตัวแทนรอยแตก</a:t>
            </a:r>
            <a:endParaRPr lang="en-US" sz="2400" b="1">
              <a:solidFill>
                <a:srgbClr val="002060"/>
              </a:solidFill>
              <a:latin typeface="TH Sarabun New"/>
              <a:cs typeface="Prompt"/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D13F227D-4466-DF90-7A66-F76F61F5F277}"/>
              </a:ext>
            </a:extLst>
          </p:cNvPr>
          <p:cNvCxnSpPr/>
          <p:nvPr/>
        </p:nvCxnSpPr>
        <p:spPr>
          <a:xfrm flipH="1" flipV="1">
            <a:off x="16545697" y="8279027"/>
            <a:ext cx="407773" cy="969428"/>
          </a:xfrm>
          <a:prstGeom prst="straightConnector1">
            <a:avLst/>
          </a:prstGeom>
          <a:ln w="57150">
            <a:solidFill>
              <a:srgbClr val="0033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31848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9600F2-58F3-DE13-1867-A8E00BA99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7B5F21-A3E6-50B8-BA70-37A3FB003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BC466B-4612-C41A-F674-EB6F7E08142D}"/>
              </a:ext>
            </a:extLst>
          </p:cNvPr>
          <p:cNvSpPr txBox="1">
            <a:spLocks/>
          </p:cNvSpPr>
          <p:nvPr/>
        </p:nvSpPr>
        <p:spPr>
          <a:xfrm>
            <a:off x="0" y="-16167"/>
            <a:ext cx="18290595" cy="873900"/>
          </a:xfrm>
          <a:prstGeom prst="rect">
            <a:avLst/>
          </a:prstGeom>
          <a:solidFill>
            <a:srgbClr val="3C4F75"/>
          </a:solidFill>
        </p:spPr>
        <p:txBody>
          <a:bodyPr wrap="square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199"/>
              </a:lnSpc>
            </a:pPr>
            <a:r>
              <a:rPr lang="th-TH" b="1" dirty="0">
                <a:solidFill>
                  <a:schemeClr val="bg1"/>
                </a:solidFill>
                <a:latin typeface="Prompt Semi-Bold"/>
                <a:cs typeface="Prompt Semi-Bold"/>
              </a:rPr>
              <a:t>ความก้าวหน้างานศึกษา</a:t>
            </a:r>
            <a:r>
              <a:rPr lang="en-US" b="1" dirty="0">
                <a:solidFill>
                  <a:schemeClr val="bg1"/>
                </a:solidFill>
                <a:latin typeface="Prompt Semi-Bold"/>
                <a:cs typeface="Prompt Semi-Bold"/>
              </a:rPr>
              <a:t>  TOR</a:t>
            </a:r>
            <a:r>
              <a:rPr lang="th-TH" b="1" dirty="0">
                <a:solidFill>
                  <a:schemeClr val="bg1"/>
                </a:solidFill>
                <a:latin typeface="Prompt Semi-Bold"/>
                <a:cs typeface="Prompt Semi-Bold"/>
              </a:rPr>
              <a:t> 4.7.3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7A530E-8B3C-59B6-38E4-4028A4843ED5}"/>
              </a:ext>
            </a:extLst>
          </p:cNvPr>
          <p:cNvSpPr txBox="1"/>
          <p:nvPr/>
        </p:nvSpPr>
        <p:spPr>
          <a:xfrm>
            <a:off x="0" y="1391133"/>
            <a:ext cx="1828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th-TH" sz="3600" b="1" spc="-150" dirty="0">
                <a:solidFill>
                  <a:srgbClr val="2B3C56"/>
                </a:solidFill>
                <a:latin typeface="Prompt Semi-Bold"/>
                <a:cs typeface="Prompt Semi-Bold"/>
              </a:rPr>
              <a:t>แนวทางการวัดค่าความลึกหลุมบ่อ</a:t>
            </a:r>
            <a:endParaRPr lang="en-US" sz="3600" b="1" spc="-150" dirty="0">
              <a:solidFill>
                <a:srgbClr val="2B3C56"/>
              </a:solidFill>
              <a:latin typeface="Prompt Semi-Bold"/>
              <a:cs typeface="Prompt Semi-Bold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061570-AF59-3804-5C8F-A6F8E03640CC}"/>
              </a:ext>
            </a:extLst>
          </p:cNvPr>
          <p:cNvSpPr txBox="1"/>
          <p:nvPr/>
        </p:nvSpPr>
        <p:spPr>
          <a:xfrm>
            <a:off x="977274" y="2341034"/>
            <a:ext cx="3944350" cy="545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685800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th-TH" sz="2800" b="1">
                <a:solidFill>
                  <a:srgbClr val="3C4F75"/>
                </a:solidFill>
                <a:latin typeface="Prompt Light" panose="00000400000000000000" pitchFamily="2" charset="-34"/>
                <a:cs typeface="Prompt Light" panose="00000400000000000000" pitchFamily="2" charset="-34"/>
              </a:rPr>
              <a:t>อุปกรณ์ไม้บรรทัด</a:t>
            </a:r>
            <a:endParaRPr lang="en-US" sz="3000" b="1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C5C2633-ACCA-A055-5DB8-1FB94E8980D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10" t="2198" r="7928" b="4494"/>
          <a:stretch/>
        </p:blipFill>
        <p:spPr>
          <a:xfrm>
            <a:off x="3812787" y="3138586"/>
            <a:ext cx="11401487" cy="4836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F3AE2BE-C225-2C30-F5A9-28D2DB1D3754}"/>
              </a:ext>
            </a:extLst>
          </p:cNvPr>
          <p:cNvSpPr txBox="1"/>
          <p:nvPr/>
        </p:nvSpPr>
        <p:spPr>
          <a:xfrm>
            <a:off x="5239267" y="3492326"/>
            <a:ext cx="2075936" cy="5233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801" b="1">
                <a:solidFill>
                  <a:srgbClr val="002060"/>
                </a:solidFill>
                <a:latin typeface="TH Sarabun New"/>
                <a:cs typeface="Prompt"/>
              </a:rPr>
              <a:t>ไม้บรรทัด</a:t>
            </a:r>
            <a:endParaRPr lang="en-US" sz="2801" b="1">
              <a:solidFill>
                <a:srgbClr val="002060"/>
              </a:solidFill>
              <a:latin typeface="TH Sarabun New"/>
              <a:cs typeface="Promp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EFD6BC-2526-9065-0B10-C7F3A4A54194}"/>
              </a:ext>
            </a:extLst>
          </p:cNvPr>
          <p:cNvSpPr txBox="1"/>
          <p:nvPr/>
        </p:nvSpPr>
        <p:spPr>
          <a:xfrm>
            <a:off x="11182865" y="4009464"/>
            <a:ext cx="3822357" cy="5233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801" b="1">
                <a:solidFill>
                  <a:srgbClr val="002060"/>
                </a:solidFill>
                <a:latin typeface="TH Sarabun New"/>
                <a:cs typeface="Prompt"/>
              </a:rPr>
              <a:t>ไม้บรรทัด ยาว 2 เมตร</a:t>
            </a:r>
            <a:endParaRPr lang="en-US" sz="2801" b="1">
              <a:solidFill>
                <a:srgbClr val="002060"/>
              </a:solidFill>
              <a:latin typeface="TH Sarabun New"/>
              <a:cs typeface="Promp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621AF5-E7DC-A6A0-7DF1-DEABA027F1CD}"/>
              </a:ext>
            </a:extLst>
          </p:cNvPr>
          <p:cNvSpPr txBox="1"/>
          <p:nvPr/>
        </p:nvSpPr>
        <p:spPr>
          <a:xfrm>
            <a:off x="9847661" y="6892275"/>
            <a:ext cx="3822357" cy="5233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801" b="1">
                <a:solidFill>
                  <a:srgbClr val="002060"/>
                </a:solidFill>
                <a:latin typeface="TH Sarabun New"/>
                <a:cs typeface="Prompt"/>
              </a:rPr>
              <a:t>ผิวทาง</a:t>
            </a:r>
            <a:endParaRPr lang="en-US" sz="2801" b="1">
              <a:solidFill>
                <a:srgbClr val="002060"/>
              </a:solidFill>
              <a:latin typeface="TH Sarabun New"/>
              <a:cs typeface="Prompt"/>
            </a:endParaRPr>
          </a:p>
        </p:txBody>
      </p:sp>
    </p:spTree>
    <p:extLst>
      <p:ext uri="{BB962C8B-B14F-4D97-AF65-F5344CB8AC3E}">
        <p14:creationId xmlns:p14="http://schemas.microsoft.com/office/powerpoint/2010/main" val="8835115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EBA065-DF9F-5988-2BC0-8667FBD1F4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4">
            <a:extLst>
              <a:ext uri="{FF2B5EF4-FFF2-40B4-BE49-F238E27FC236}">
                <a16:creationId xmlns:a16="http://schemas.microsoft.com/office/drawing/2014/main" id="{80E4796E-A44C-F220-02AD-F2FBDEE950A3}"/>
              </a:ext>
            </a:extLst>
          </p:cNvPr>
          <p:cNvSpPr txBox="1">
            <a:spLocks/>
          </p:cNvSpPr>
          <p:nvPr/>
        </p:nvSpPr>
        <p:spPr>
          <a:xfrm>
            <a:off x="152400" y="4217261"/>
            <a:ext cx="18337320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lang="en-US" sz="7600"/>
              <a:t>4. </a:t>
            </a:r>
            <a:r>
              <a:rPr lang="th-TH" sz="7600"/>
              <a:t>รายงานเกี่ยวกับความล่าช้าและปัญหา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B24E08-7A38-554D-2035-88AF5C06F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6F15528-21DE-4FAA-801E-634DDDAF4B2B}" type="slidenum">
              <a:rPr lang="en-US" smtClean="0"/>
              <a:pPr algn="r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3861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27B9A-2A33-92B5-3B8F-A81A858D7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8799C0-9178-C478-42F3-BF266FBC3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274B77-84D8-0E37-49ED-D881184E62F7}"/>
              </a:ext>
            </a:extLst>
          </p:cNvPr>
          <p:cNvSpPr txBox="1"/>
          <p:nvPr/>
        </p:nvSpPr>
        <p:spPr>
          <a:xfrm>
            <a:off x="1600200" y="3455436"/>
            <a:ext cx="14554200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571500" indent="-571500">
              <a:lnSpc>
                <a:spcPts val="7199"/>
              </a:lnSpc>
              <a:buFont typeface="Arial" panose="020B0604020202020204" pitchFamily="34" charset="0"/>
              <a:buChar char="•"/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 lang="th-TH" spc="0" dirty="0"/>
              <a:t>ปัญหาและอุปสรรคในงานสำรวจ</a:t>
            </a:r>
            <a:endParaRPr lang="en-US" spc="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9773B1-E453-52C6-5BAD-6C27B65C7BF3}"/>
              </a:ext>
            </a:extLst>
          </p:cNvPr>
          <p:cNvSpPr txBox="1">
            <a:spLocks/>
          </p:cNvSpPr>
          <p:nvPr/>
        </p:nvSpPr>
        <p:spPr>
          <a:xfrm>
            <a:off x="0" y="609600"/>
            <a:ext cx="11158275" cy="971550"/>
          </a:xfrm>
          <a:prstGeom prst="rect">
            <a:avLst/>
          </a:prstGeom>
          <a:solidFill>
            <a:srgbClr val="3C4F75"/>
          </a:solidFill>
        </p:spPr>
        <p:txBody>
          <a:bodyPr wrap="square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199"/>
              </a:lnSpc>
            </a:pPr>
            <a:r>
              <a:rPr lang="th-TH" b="1" dirty="0">
                <a:solidFill>
                  <a:schemeClr val="bg1"/>
                </a:solidFill>
                <a:latin typeface="Prompt Semi-Bold"/>
                <a:cs typeface="Prompt Semi-Bold"/>
              </a:rPr>
              <a:t>รายงานเกี่ยวกับความล่าช้าและปัญหา</a:t>
            </a:r>
            <a:endParaRPr lang="en-US" b="1" dirty="0">
              <a:solidFill>
                <a:schemeClr val="bg1"/>
              </a:solidFill>
              <a:latin typeface="Prompt Semi-Bold"/>
              <a:cs typeface="Prompt Semi-Bold"/>
            </a:endParaRPr>
          </a:p>
        </p:txBody>
      </p:sp>
    </p:spTree>
    <p:extLst>
      <p:ext uri="{BB962C8B-B14F-4D97-AF65-F5344CB8AC3E}">
        <p14:creationId xmlns:p14="http://schemas.microsoft.com/office/powerpoint/2010/main" val="27915321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172FF-AA92-FD68-833A-3347B7533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C8DDD1-F372-375B-9647-E28E28D7B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CE41943-3DF8-E46C-DAE8-5E0D8B58A217}"/>
              </a:ext>
            </a:extLst>
          </p:cNvPr>
          <p:cNvSpPr txBox="1">
            <a:spLocks/>
          </p:cNvSpPr>
          <p:nvPr/>
        </p:nvSpPr>
        <p:spPr>
          <a:xfrm>
            <a:off x="0" y="609600"/>
            <a:ext cx="11158275" cy="971550"/>
          </a:xfrm>
          <a:prstGeom prst="rect">
            <a:avLst/>
          </a:prstGeom>
          <a:solidFill>
            <a:srgbClr val="3C4F75"/>
          </a:solidFill>
        </p:spPr>
        <p:txBody>
          <a:bodyPr wrap="square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199"/>
              </a:lnSpc>
            </a:pPr>
            <a:r>
              <a:rPr lang="th-TH" b="1" dirty="0">
                <a:solidFill>
                  <a:schemeClr val="bg1"/>
                </a:solidFill>
                <a:latin typeface="Prompt Semi-Bold"/>
                <a:cs typeface="Prompt Semi-Bold"/>
              </a:rPr>
              <a:t>รายงานเกี่ยวกับความล่าช้าและปัญหา</a:t>
            </a:r>
            <a:endParaRPr lang="en-US" b="1" dirty="0">
              <a:solidFill>
                <a:schemeClr val="bg1"/>
              </a:solidFill>
              <a:latin typeface="Prompt Semi-Bold"/>
              <a:cs typeface="Prompt Semi-Bold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612E25D-AB25-5AF6-0992-8B3B38CDFC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213893"/>
              </p:ext>
            </p:extLst>
          </p:nvPr>
        </p:nvGraphicFramePr>
        <p:xfrm>
          <a:off x="776069" y="2671296"/>
          <a:ext cx="16445131" cy="35130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66935">
                  <a:extLst>
                    <a:ext uri="{9D8B030D-6E8A-4147-A177-3AD203B41FA5}">
                      <a16:colId xmlns:a16="http://schemas.microsoft.com/office/drawing/2014/main" val="3756641037"/>
                    </a:ext>
                  </a:extLst>
                </a:gridCol>
                <a:gridCol w="5070314">
                  <a:extLst>
                    <a:ext uri="{9D8B030D-6E8A-4147-A177-3AD203B41FA5}">
                      <a16:colId xmlns:a16="http://schemas.microsoft.com/office/drawing/2014/main" val="461436177"/>
                    </a:ext>
                  </a:extLst>
                </a:gridCol>
                <a:gridCol w="4513418">
                  <a:extLst>
                    <a:ext uri="{9D8B030D-6E8A-4147-A177-3AD203B41FA5}">
                      <a16:colId xmlns:a16="http://schemas.microsoft.com/office/drawing/2014/main" val="3441598846"/>
                    </a:ext>
                  </a:extLst>
                </a:gridCol>
                <a:gridCol w="2397232">
                  <a:extLst>
                    <a:ext uri="{9D8B030D-6E8A-4147-A177-3AD203B41FA5}">
                      <a16:colId xmlns:a16="http://schemas.microsoft.com/office/drawing/2014/main" val="839139569"/>
                    </a:ext>
                  </a:extLst>
                </a:gridCol>
                <a:gridCol w="2397232">
                  <a:extLst>
                    <a:ext uri="{9D8B030D-6E8A-4147-A177-3AD203B41FA5}">
                      <a16:colId xmlns:a16="http://schemas.microsoft.com/office/drawing/2014/main" val="2397690163"/>
                    </a:ext>
                  </a:extLst>
                </a:gridCol>
              </a:tblGrid>
              <a:tr h="672652">
                <a:tc>
                  <a:txBody>
                    <a:bodyPr/>
                    <a:lstStyle/>
                    <a:p>
                      <a:pPr algn="ctr"/>
                      <a:r>
                        <a:rPr lang="th-TH" sz="280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ลำดับ</a:t>
                      </a:r>
                      <a:endParaRPr lang="en-US" sz="2800"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rgbClr val="3C4F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รายละเอียดปัญหาและอุปสรรค</a:t>
                      </a:r>
                      <a:endParaRPr lang="en-US" sz="2800" dirty="0"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rgbClr val="3C4F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แนวทางการแก้ไข</a:t>
                      </a:r>
                      <a:endParaRPr lang="en-US" sz="2800"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rgbClr val="3C4F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จำนวน (กม</a:t>
                      </a:r>
                      <a:r>
                        <a:rPr lang="en-US" sz="280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.</a:t>
                      </a:r>
                      <a:r>
                        <a:rPr lang="th-TH" sz="280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)</a:t>
                      </a:r>
                      <a:endParaRPr lang="en-US" sz="2800"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rgbClr val="3C4F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สถานะ</a:t>
                      </a:r>
                      <a:endParaRPr lang="en-US" sz="2800"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rgbClr val="3C4F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3459936"/>
                  </a:ext>
                </a:extLst>
              </a:tr>
              <a:tr h="40203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400" b="1" kern="120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1.</a:t>
                      </a:r>
                      <a:r>
                        <a:rPr lang="th-TH" sz="2400" b="1" kern="120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1</a:t>
                      </a:r>
                      <a:endParaRPr lang="en-US" sz="2400" b="1" kern="120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th-TH" sz="2400" b="1" kern="120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ปัญหาและอุปสรรคระหว่างการสำรวจ</a:t>
                      </a:r>
                      <a:endParaRPr lang="en-US" sz="2400" b="1" kern="120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2400" b="1" kern="120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2400" b="1" kern="120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0650568"/>
                  </a:ext>
                </a:extLst>
              </a:tr>
              <a:tr h="116732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th-TH" sz="2000" kern="120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1)</a:t>
                      </a:r>
                      <a:endParaRPr lang="en-US" sz="2000" kern="120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มีงานก่อสร้าง เช่น ก่อสร้างผิวถนน </a:t>
                      </a:r>
                      <a:b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</a:b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ก่อสร้างทาง สะพานข้ามแยก สะพานข้าม</a:t>
                      </a:r>
                      <a:b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</a:b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ทางรถไฟ วางท่อประปา </a:t>
                      </a:r>
                      <a:endParaRPr lang="en-US" sz="2000" kern="12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สำรวจช่องจราจร</a:t>
                      </a:r>
                      <a:endParaRPr lang="en-US" sz="2000" kern="12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  <a:p>
                      <a:pPr marL="0" algn="l" defTabSz="914400" rtl="0" eaLnBrk="1" latinLnBrk="0" hangingPunct="1">
                        <a:buNone/>
                      </a:pP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ที่ไม่มีงานก่อสร้าง </a:t>
                      </a:r>
                      <a:endParaRPr lang="en-US" sz="2000" kern="12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  <a:p>
                      <a:pPr marL="0" algn="l" defTabSz="914400" rtl="0" eaLnBrk="1" latinLnBrk="0" hangingPunct="1">
                        <a:buNone/>
                      </a:pP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หรือตัดช่วงที่มีการก่อสร้างออก</a:t>
                      </a:r>
                      <a:endParaRPr lang="en-US" sz="2000" kern="12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en-US" sz="2000" kern="120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162.783</a:t>
                      </a:r>
                      <a:endParaRPr lang="en-US" sz="2000" kern="12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kern="120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แก้ไขแล้วเสร็จ</a:t>
                      </a:r>
                      <a:endParaRPr lang="en-US" sz="2000" kern="120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th-TH" sz="2000" kern="120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ก่อนนำส่ง</a:t>
                      </a:r>
                    </a:p>
                    <a:p>
                      <a:pPr marL="0" algn="ctr" defTabSz="914400" rtl="0" eaLnBrk="1" latinLnBrk="0" hangingPunct="1"/>
                      <a:r>
                        <a:rPr lang="th-TH" sz="2000" kern="120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รายงานความก้าวหน้าฉบับที่ </a:t>
                      </a:r>
                      <a:r>
                        <a:rPr lang="en-US" sz="2000" kern="120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2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8051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th-TH" sz="2000" kern="120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2)</a:t>
                      </a:r>
                      <a:endParaRPr lang="en-US" sz="2000" kern="120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ฝนตก</a:t>
                      </a:r>
                      <a:endParaRPr lang="en-US" sz="2000" kern="12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เลื่อนแผนสำรวจรอถนนแห้ง หรือสำรวจ</a:t>
                      </a:r>
                      <a:b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</a:b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ในวันถัดไป</a:t>
                      </a:r>
                      <a:endParaRPr lang="en-US" sz="2000" kern="12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en-US" sz="2000" kern="120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240.000</a:t>
                      </a:r>
                      <a:endParaRPr lang="en-US" sz="2000" kern="12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แก้ไขแล้วเสร็จ</a:t>
                      </a:r>
                      <a:endParaRPr lang="en-US" sz="2000" kern="12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ก่อนนำส่ง</a:t>
                      </a:r>
                    </a:p>
                    <a:p>
                      <a:pPr marL="0" algn="ctr" defTabSz="914400" rtl="0" eaLnBrk="1" latinLnBrk="0" hangingPunct="1"/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รายงานความก้าวหน้าฉบับที่ </a:t>
                      </a:r>
                      <a:r>
                        <a:rPr lang="en-US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2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4098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5689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100000">
              <a:srgbClr val="E5E5E5">
                <a:alpha val="100000"/>
              </a:srgbClr>
            </a:gs>
          </a:gsLst>
          <a:lin ang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F4861A-0AB5-B768-92BE-BCB2B2BB0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CF63C97E-5DB3-D9C5-C467-972853C7F5BA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31EC485B-FCBD-7BAC-5BBF-B93D6CFD50E7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Title 14">
            <a:extLst>
              <a:ext uri="{FF2B5EF4-FFF2-40B4-BE49-F238E27FC236}">
                <a16:creationId xmlns:a16="http://schemas.microsoft.com/office/drawing/2014/main" id="{B9AC91B5-5FEF-CA01-8D97-E009523347D3}"/>
              </a:ext>
            </a:extLst>
          </p:cNvPr>
          <p:cNvSpPr txBox="1">
            <a:spLocks/>
          </p:cNvSpPr>
          <p:nvPr/>
        </p:nvSpPr>
        <p:spPr>
          <a:xfrm>
            <a:off x="474133" y="397777"/>
            <a:ext cx="11158275" cy="1000274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 lang="th-TH" sz="7200"/>
              <a:t>วาระการประชุม</a:t>
            </a:r>
            <a:endParaRPr lang="en-US" sz="7200"/>
          </a:p>
        </p:txBody>
      </p:sp>
      <p:sp>
        <p:nvSpPr>
          <p:cNvPr id="14" name="Text Placeholder 17">
            <a:extLst>
              <a:ext uri="{FF2B5EF4-FFF2-40B4-BE49-F238E27FC236}">
                <a16:creationId xmlns:a16="http://schemas.microsoft.com/office/drawing/2014/main" id="{8279C1FA-0051-38B5-75E2-0ABCC9908835}"/>
              </a:ext>
            </a:extLst>
          </p:cNvPr>
          <p:cNvSpPr txBox="1">
            <a:spLocks/>
          </p:cNvSpPr>
          <p:nvPr/>
        </p:nvSpPr>
        <p:spPr>
          <a:xfrm>
            <a:off x="3886200" y="2099105"/>
            <a:ext cx="12922079" cy="6386364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th-TH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วาระที่ 1		เรื่องประธานแจ้งให้ที่ประชุมทราบ</a:t>
            </a:r>
          </a:p>
          <a:p>
            <a:pPr>
              <a:lnSpc>
                <a:spcPct val="150000"/>
              </a:lnSpc>
            </a:pPr>
            <a:r>
              <a:rPr lang="th-TH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วาระที่ 2		เรื่องเพื่อทราบ</a:t>
            </a:r>
          </a:p>
          <a:p>
            <a:pPr>
              <a:lnSpc>
                <a:spcPct val="150000"/>
              </a:lnSpc>
            </a:pPr>
            <a:r>
              <a:rPr lang="th-TH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 		</a:t>
            </a:r>
            <a:r>
              <a:rPr lang="en-US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	</a:t>
            </a:r>
            <a:r>
              <a:rPr lang="th-TH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- รับรองรายงานการประชุม </a:t>
            </a:r>
            <a:r>
              <a:rPr lang="en-US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3</a:t>
            </a:r>
            <a:r>
              <a:rPr lang="th-TH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/256</a:t>
            </a:r>
            <a:r>
              <a:rPr lang="en-US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8</a:t>
            </a:r>
            <a:endParaRPr lang="th-TH" sz="4000" spc="-150" dirty="0">
              <a:latin typeface="Prompt" panose="00000500000000000000" pitchFamily="2" charset="-34"/>
              <a:cs typeface="Prompt" panose="00000500000000000000" pitchFamily="2" charset="-34"/>
            </a:endParaRPr>
          </a:p>
          <a:p>
            <a:pPr>
              <a:lnSpc>
                <a:spcPct val="150000"/>
              </a:lnSpc>
            </a:pPr>
            <a:r>
              <a:rPr lang="th-TH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วาระที่ 3		เรื่องเพื่อพิจารณา</a:t>
            </a:r>
          </a:p>
          <a:p>
            <a:pPr>
              <a:lnSpc>
                <a:spcPct val="150000"/>
              </a:lnSpc>
            </a:pPr>
            <a:r>
              <a:rPr lang="th-TH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		</a:t>
            </a:r>
            <a:r>
              <a:rPr lang="en-US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	</a:t>
            </a:r>
            <a:r>
              <a:rPr lang="th-TH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- พิจารณารายงานความก้าวหน้าครั้งที่ </a:t>
            </a:r>
            <a:r>
              <a:rPr lang="en-US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2</a:t>
            </a:r>
            <a:r>
              <a:rPr lang="th-TH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 </a:t>
            </a:r>
          </a:p>
          <a:p>
            <a:pPr defTabSz="774700">
              <a:lnSpc>
                <a:spcPct val="150000"/>
              </a:lnSpc>
            </a:pPr>
            <a:r>
              <a:rPr lang="th-TH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		</a:t>
            </a:r>
            <a:r>
              <a:rPr lang="en-US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	</a:t>
            </a:r>
            <a:r>
              <a:rPr lang="th-TH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	(</a:t>
            </a:r>
            <a:r>
              <a:rPr lang="en-US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Progress Report</a:t>
            </a:r>
            <a:r>
              <a:rPr lang="th-TH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 </a:t>
            </a:r>
            <a:r>
              <a:rPr lang="en-US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II)</a:t>
            </a:r>
          </a:p>
          <a:p>
            <a:pPr>
              <a:lnSpc>
                <a:spcPct val="150000"/>
              </a:lnSpc>
            </a:pPr>
            <a:r>
              <a:rPr lang="th-TH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วาระที่ 4		</a:t>
            </a:r>
            <a:r>
              <a:rPr lang="th-TH" sz="4000" spc="-150">
                <a:latin typeface="Prompt" panose="00000500000000000000" pitchFamily="2" charset="-34"/>
                <a:cs typeface="Prompt" panose="00000500000000000000" pitchFamily="2" charset="-34"/>
              </a:rPr>
              <a:t>เรื่องอื่น ๆ </a:t>
            </a:r>
            <a:r>
              <a:rPr lang="th-TH" sz="4000" spc="-150" dirty="0">
                <a:latin typeface="Prompt" panose="00000500000000000000" pitchFamily="2" charset="-34"/>
                <a:cs typeface="Prompt" panose="00000500000000000000" pitchFamily="2" charset="-34"/>
              </a:rPr>
              <a:t>(ถ้ามี)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3F8EBC6F-C898-3AFE-6569-9F29E9019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0690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C12B8-2C3D-3A74-2DA6-8CCCFEA8F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549741-D283-AF71-0BF9-6DED7D673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3A6963-5799-4620-2986-AD17F3A90CA1}"/>
              </a:ext>
            </a:extLst>
          </p:cNvPr>
          <p:cNvSpPr txBox="1">
            <a:spLocks/>
          </p:cNvSpPr>
          <p:nvPr/>
        </p:nvSpPr>
        <p:spPr>
          <a:xfrm>
            <a:off x="0" y="609600"/>
            <a:ext cx="11158275" cy="971550"/>
          </a:xfrm>
          <a:prstGeom prst="rect">
            <a:avLst/>
          </a:prstGeom>
          <a:solidFill>
            <a:srgbClr val="3C4F75"/>
          </a:solidFill>
        </p:spPr>
        <p:txBody>
          <a:bodyPr wrap="square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199"/>
              </a:lnSpc>
            </a:pPr>
            <a:r>
              <a:rPr lang="th-TH" b="1" dirty="0">
                <a:solidFill>
                  <a:schemeClr val="bg1"/>
                </a:solidFill>
                <a:latin typeface="Prompt Semi-Bold"/>
                <a:cs typeface="Prompt Semi-Bold"/>
              </a:rPr>
              <a:t>รายงานเกี่ยวกับความล่าช้าและปัญหา</a:t>
            </a:r>
            <a:endParaRPr lang="en-US" b="1" dirty="0">
              <a:solidFill>
                <a:schemeClr val="bg1"/>
              </a:solidFill>
              <a:latin typeface="Prompt Semi-Bold"/>
              <a:cs typeface="Prompt Semi-Bold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D240E3-733E-8867-4250-88F80D6A7F0A}"/>
              </a:ext>
            </a:extLst>
          </p:cNvPr>
          <p:cNvSpPr txBox="1"/>
          <p:nvPr/>
        </p:nvSpPr>
        <p:spPr>
          <a:xfrm>
            <a:off x="9802906" y="7265783"/>
            <a:ext cx="82833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ปัญหาและอุปสรรคฝนตก ขณะสำรวจ</a:t>
            </a:r>
            <a:endParaRPr lang="en-US" sz="2400" b="1" dirty="0">
              <a:solidFill>
                <a:srgbClr val="2B3C56"/>
              </a:solidFill>
              <a:latin typeface="Prompt" panose="00000500000000000000" pitchFamily="2" charset="-34"/>
              <a:cs typeface="Prompt" panose="00000500000000000000" pitchFamily="2" charset="-34"/>
            </a:endParaRPr>
          </a:p>
          <a:p>
            <a:pPr algn="ctr"/>
            <a:r>
              <a:rPr lang="th-TH" sz="2400" b="1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 จากปัญหา ลำดับที่ 2.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F7658E-E773-80C8-D76F-5C662F705504}"/>
              </a:ext>
            </a:extLst>
          </p:cNvPr>
          <p:cNvSpPr txBox="1"/>
          <p:nvPr/>
        </p:nvSpPr>
        <p:spPr>
          <a:xfrm>
            <a:off x="1582767" y="7265783"/>
            <a:ext cx="61403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งานก่อสร้างสายทาง 229 ตอนควบคุม 102 </a:t>
            </a:r>
          </a:p>
          <a:p>
            <a:pPr algn="ctr"/>
            <a:r>
              <a:rPr lang="th-TH" sz="2400" b="1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ขท.ขอนแก่นที่ 3 (บ้านไผ่)</a:t>
            </a:r>
            <a:endParaRPr lang="en-US" sz="2400" b="1" dirty="0">
              <a:solidFill>
                <a:srgbClr val="2B3C56"/>
              </a:solidFill>
              <a:latin typeface="Prompt" panose="00000500000000000000" pitchFamily="2" charset="-34"/>
              <a:cs typeface="Prompt" panose="00000500000000000000" pitchFamily="2" charset="-34"/>
            </a:endParaRPr>
          </a:p>
          <a:p>
            <a:pPr algn="ctr"/>
            <a:r>
              <a:rPr lang="th-TH" sz="2400" b="1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จากปัญหา ลำดับที่</a:t>
            </a:r>
            <a:r>
              <a:rPr lang="en-US" sz="2400" b="1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 1</a:t>
            </a:r>
            <a:r>
              <a:rPr lang="th-TH" sz="2400" b="1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.</a:t>
            </a:r>
          </a:p>
        </p:txBody>
      </p:sp>
      <p:pic>
        <p:nvPicPr>
          <p:cNvPr id="7" name="Picture 6" descr="A road with cars on it&#10;&#10;AI-generated content may be incorrect.">
            <a:extLst>
              <a:ext uri="{FF2B5EF4-FFF2-40B4-BE49-F238E27FC236}">
                <a16:creationId xmlns:a16="http://schemas.microsoft.com/office/drawing/2014/main" id="{C3B2A138-4B2E-4122-E77B-A954A7D61B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934" y="2057747"/>
            <a:ext cx="7200000" cy="4746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A road with clouds in the sky&#10;&#10;AI-generated content may be incorrect.">
            <a:extLst>
              <a:ext uri="{FF2B5EF4-FFF2-40B4-BE49-F238E27FC236}">
                <a16:creationId xmlns:a16="http://schemas.microsoft.com/office/drawing/2014/main" id="{EFDFF384-5FF6-6C45-FA9F-F7727D08A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1200" y="2050102"/>
            <a:ext cx="7200000" cy="4754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92518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CC2EE6-5200-F43E-9D90-197BDB698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D0AA45E3-6D34-E7F1-03B6-D62FE11E6947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12A29E5C-EAE1-5B8B-F0E5-328A43FD7780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Title 14">
            <a:extLst>
              <a:ext uri="{FF2B5EF4-FFF2-40B4-BE49-F238E27FC236}">
                <a16:creationId xmlns:a16="http://schemas.microsoft.com/office/drawing/2014/main" id="{4EC845FD-ADE3-8FC0-CCB4-BB6E8EFAF71D}"/>
              </a:ext>
            </a:extLst>
          </p:cNvPr>
          <p:cNvSpPr txBox="1">
            <a:spLocks/>
          </p:cNvSpPr>
          <p:nvPr/>
        </p:nvSpPr>
        <p:spPr>
          <a:xfrm>
            <a:off x="-49320" y="4242350"/>
            <a:ext cx="18337320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lang="en-US" sz="7600" dirty="0"/>
              <a:t>5. </a:t>
            </a:r>
            <a:r>
              <a:rPr lang="th-TH" sz="7600" spc="0" dirty="0"/>
              <a:t>สรุปผล</a:t>
            </a:r>
            <a:r>
              <a:rPr lang="th-TH" sz="7600" dirty="0"/>
              <a:t>การส่งมอบงาน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78C4D5-5FF4-FAC5-AA18-45CECAF5E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2368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122E4-0E1A-B06B-7488-3D1BEAD38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128C81-9D99-515C-DE27-1261DA7C2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53086C-4DB4-9A44-BE56-9F5489D98232}"/>
              </a:ext>
            </a:extLst>
          </p:cNvPr>
          <p:cNvSpPr txBox="1">
            <a:spLocks/>
          </p:cNvSpPr>
          <p:nvPr/>
        </p:nvSpPr>
        <p:spPr>
          <a:xfrm>
            <a:off x="0" y="-19050"/>
            <a:ext cx="11158275" cy="873900"/>
          </a:xfrm>
          <a:prstGeom prst="rect">
            <a:avLst/>
          </a:prstGeom>
          <a:solidFill>
            <a:srgbClr val="BCA164"/>
          </a:solidFill>
        </p:spPr>
        <p:txBody>
          <a:bodyPr wrap="square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199"/>
              </a:lnSpc>
            </a:pPr>
            <a:r>
              <a:rPr lang="th-TH" b="1" dirty="0">
                <a:solidFill>
                  <a:schemeClr val="bg1"/>
                </a:solidFill>
                <a:latin typeface="Prompt Semi-Bold"/>
                <a:cs typeface="Prompt Semi-Bold"/>
              </a:rPr>
              <a:t>สรุปผลการส่งมอบงาน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EB61AB1-061E-9B9A-00EC-63C60B4F81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159434"/>
              </p:ext>
            </p:extLst>
          </p:nvPr>
        </p:nvGraphicFramePr>
        <p:xfrm>
          <a:off x="177801" y="1413461"/>
          <a:ext cx="17834628" cy="7431609"/>
        </p:xfrm>
        <a:graphic>
          <a:graphicData uri="http://schemas.openxmlformats.org/drawingml/2006/table">
            <a:tbl>
              <a:tblPr firstRow="1" firstCol="1" bandRow="1"/>
              <a:tblGrid>
                <a:gridCol w="684781">
                  <a:extLst>
                    <a:ext uri="{9D8B030D-6E8A-4147-A177-3AD203B41FA5}">
                      <a16:colId xmlns:a16="http://schemas.microsoft.com/office/drawing/2014/main" val="2421147688"/>
                    </a:ext>
                  </a:extLst>
                </a:gridCol>
                <a:gridCol w="6554218">
                  <a:extLst>
                    <a:ext uri="{9D8B030D-6E8A-4147-A177-3AD203B41FA5}">
                      <a16:colId xmlns:a16="http://schemas.microsoft.com/office/drawing/2014/main" val="1223847739"/>
                    </a:ext>
                  </a:extLst>
                </a:gridCol>
                <a:gridCol w="1627337">
                  <a:extLst>
                    <a:ext uri="{9D8B030D-6E8A-4147-A177-3AD203B41FA5}">
                      <a16:colId xmlns:a16="http://schemas.microsoft.com/office/drawing/2014/main" val="3739086450"/>
                    </a:ext>
                  </a:extLst>
                </a:gridCol>
                <a:gridCol w="2199548">
                  <a:extLst>
                    <a:ext uri="{9D8B030D-6E8A-4147-A177-3AD203B41FA5}">
                      <a16:colId xmlns:a16="http://schemas.microsoft.com/office/drawing/2014/main" val="1671718126"/>
                    </a:ext>
                  </a:extLst>
                </a:gridCol>
                <a:gridCol w="1105923">
                  <a:extLst>
                    <a:ext uri="{9D8B030D-6E8A-4147-A177-3AD203B41FA5}">
                      <a16:colId xmlns:a16="http://schemas.microsoft.com/office/drawing/2014/main" val="3028135205"/>
                    </a:ext>
                  </a:extLst>
                </a:gridCol>
                <a:gridCol w="1493392">
                  <a:extLst>
                    <a:ext uri="{9D8B030D-6E8A-4147-A177-3AD203B41FA5}">
                      <a16:colId xmlns:a16="http://schemas.microsoft.com/office/drawing/2014/main" val="2358271192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3724044158"/>
                    </a:ext>
                  </a:extLst>
                </a:gridCol>
                <a:gridCol w="2264429">
                  <a:extLst>
                    <a:ext uri="{9D8B030D-6E8A-4147-A177-3AD203B41FA5}">
                      <a16:colId xmlns:a16="http://schemas.microsoft.com/office/drawing/2014/main" val="2507328093"/>
                    </a:ext>
                  </a:extLst>
                </a:gridCol>
              </a:tblGrid>
              <a:tr h="1394681">
                <a:tc>
                  <a:txBody>
                    <a:bodyPr/>
                    <a:lstStyle/>
                    <a:p>
                      <a:pPr algn="ctr"/>
                      <a:r>
                        <a:rPr lang="th-TH" sz="2000" b="1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ที่</a:t>
                      </a:r>
                      <a:endParaRPr lang="en-US" sz="20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</a:t>
                      </a:r>
                      <a:endParaRPr lang="en-US" sz="20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kern="12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จำนวน</a:t>
                      </a:r>
                      <a:br>
                        <a:rPr lang="th-TH" sz="2000" b="1" kern="12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</a:br>
                      <a:r>
                        <a:rPr lang="th-TH" sz="2000" b="1" kern="12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(วัน)</a:t>
                      </a:r>
                      <a:endParaRPr lang="th-TH" sz="2000" b="1" kern="12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กำหนดส่งมอบ</a:t>
                      </a:r>
                      <a:endParaRPr lang="en-US" sz="20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จำนวน (ฉบับ)</a:t>
                      </a:r>
                      <a:endParaRPr lang="en-US" sz="20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การส่งมอบตามสัญญา</a:t>
                      </a:r>
                      <a:endParaRPr lang="en-US" sz="20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ปรับแผน</a:t>
                      </a:r>
                    </a:p>
                    <a:p>
                      <a:pPr algn="ctr"/>
                      <a:r>
                        <a:rPr lang="th-TH" sz="2000" b="1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การส่งมอบ</a:t>
                      </a:r>
                    </a:p>
                    <a:p>
                      <a:pPr algn="ctr"/>
                      <a:r>
                        <a:rPr lang="th-TH" sz="2000" b="1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</a:t>
                      </a:r>
                      <a:endParaRPr lang="en-US" sz="20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สถานะ</a:t>
                      </a:r>
                      <a:br>
                        <a:rPr lang="af-ZA" sz="2000" b="1" kern="12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</a:br>
                      <a:r>
                        <a:rPr lang="th-TH" sz="2000" b="1" kern="12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การจัดส่งงาน</a:t>
                      </a:r>
                      <a:endParaRPr lang="en-US" sz="2000" b="1" kern="12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394642"/>
                  </a:ext>
                </a:extLst>
              </a:tr>
              <a:tr h="481996"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1.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รายงานเบื้องต้น (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Inception Report)</a:t>
                      </a:r>
                      <a:endParaRPr lang="en-US" sz="19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 30 วัน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-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16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5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ม.ค.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2 ม.ค.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เร็วกว่าแผน</a:t>
                      </a:r>
                      <a:endParaRPr lang="en-US" sz="18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218642"/>
                  </a:ext>
                </a:extLst>
              </a:tr>
              <a:tr h="498102"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2.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รายงานความก้าวหน้าฉบับที่ 1 (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Progress Report I)</a:t>
                      </a:r>
                      <a:endParaRPr lang="en-US" sz="19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 60 วัน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5,000 </a:t>
                      </a:r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กม.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16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4 ก.พ.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3 มี.ค.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ล่าช้ากว่าแผน 27 วัน</a:t>
                      </a:r>
                      <a:endParaRPr lang="en-US" sz="18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0981216"/>
                  </a:ext>
                </a:extLst>
              </a:tr>
              <a:tr h="498102"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3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.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รายงานความก้าวหน้าฉบับที่ 2 (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Progress Report II)</a:t>
                      </a:r>
                      <a:endParaRPr lang="en-US" sz="19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 120 วัน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5,000</a:t>
                      </a:r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 กม. 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16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4 เม.ย. 2568</a:t>
                      </a:r>
                      <a:endParaRPr lang="en-US" sz="19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3 เม.ย. 2568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เทียบเท่าแผน</a:t>
                      </a:r>
                      <a:endParaRPr lang="en-US" sz="18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2434368"/>
                  </a:ext>
                </a:extLst>
              </a:tr>
              <a:tr h="498102"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4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.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รายงานขั้นกลาง (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Interim Report</a:t>
                      </a:r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)</a:t>
                      </a:r>
                      <a:endParaRPr lang="en-US" sz="19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 180 วัน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25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,000 </a:t>
                      </a:r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กม.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16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4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มิ.ย.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4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มิ.ย.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เทียบเท่าแผน</a:t>
                      </a:r>
                      <a:endParaRPr lang="en-US" sz="18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712677"/>
                  </a:ext>
                </a:extLst>
              </a:tr>
              <a:tr h="498102"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5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.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รายงานความก้าวหน้าฉบับที่ 3 (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Progress Report III)</a:t>
                      </a:r>
                      <a:endParaRPr lang="en-US" sz="19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 210 วัน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3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5,000</a:t>
                      </a:r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 กม. 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16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4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ก.ค.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4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ก.ค.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เทียบเท่าแผน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A"/>
                        </a:solidFill>
                        <a:effectLst/>
                        <a:uLnTx/>
                        <a:uFillTx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623337"/>
                  </a:ext>
                </a:extLst>
              </a:tr>
              <a:tr h="498102"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6.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ร่างรายงานย่อสำหรับผู้บริหาร </a:t>
                      </a:r>
                      <a:b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</a:br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(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Draft</a:t>
                      </a:r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 Excutive Summary Report)</a:t>
                      </a:r>
                      <a:endParaRPr lang="en-US" sz="19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 </a:t>
                      </a:r>
                      <a:endParaRPr lang="th-TH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2</a:t>
                      </a:r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40 วัน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-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16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3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ส.ค.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3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ส.ค.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เทียบเท่าแผน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A"/>
                        </a:solidFill>
                        <a:effectLst/>
                        <a:uLnTx/>
                        <a:uFillTx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8261287"/>
                  </a:ext>
                </a:extLst>
              </a:tr>
              <a:tr h="498102"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7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.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ร่างรายงานขั้นสุดท้าย (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Draft Final Report)</a:t>
                      </a:r>
                      <a:endParaRPr lang="en-US" sz="19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39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,</a:t>
                      </a:r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0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00</a:t>
                      </a:r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 กม. 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16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3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ส.ค.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3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ส.ค.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เทียบเท่าแผน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A"/>
                        </a:solidFill>
                        <a:effectLst/>
                        <a:uLnTx/>
                        <a:uFillTx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6209326"/>
                  </a:ext>
                </a:extLst>
              </a:tr>
              <a:tr h="498102"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8.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รายงานสรุปผลการสำรวจสภาพทาง 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A3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-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30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3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ส.ค.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3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ส.ค.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เทียบเท่าแผน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A"/>
                        </a:solidFill>
                        <a:effectLst/>
                        <a:uLnTx/>
                        <a:uFillTx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9865713"/>
                  </a:ext>
                </a:extLst>
              </a:tr>
              <a:tr h="496800"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9.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รายงานขั้นสุดท้าย (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Final Report)</a:t>
                      </a:r>
                      <a:endParaRPr lang="en-US" sz="19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 </a:t>
                      </a:r>
                      <a:endParaRPr lang="th-TH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2</a:t>
                      </a:r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70 วัน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รายงานฉบับสมบูรณ์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35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2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ก.ย.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2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ก.ย.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เทียบเท่าแผน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A"/>
                        </a:solidFill>
                        <a:effectLst/>
                        <a:uLnTx/>
                        <a:uFillTx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477683"/>
                  </a:ext>
                </a:extLst>
              </a:tr>
              <a:tr h="496800"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10.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รายงานผลการวิเคราะห์แผนงานบำรุงทางด้วยโปรแกรม 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TPMS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รายงานฉบับสมบูรณ์</a:t>
                      </a:r>
                      <a:endParaRPr kumimoji="0" lang="en-US" sz="19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A"/>
                        </a:solidFill>
                        <a:effectLst/>
                        <a:uLnTx/>
                        <a:uFillTx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35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2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ก.ย.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2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ก.ย.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เทียบเท่าแผน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A"/>
                        </a:solidFill>
                        <a:effectLst/>
                        <a:uLnTx/>
                        <a:uFillTx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70633"/>
                  </a:ext>
                </a:extLst>
              </a:tr>
              <a:tr h="496800"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11.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รายงานย่อสำหรับผู้บริหาร (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Executive Summary Report)</a:t>
                      </a:r>
                      <a:endParaRPr lang="en-US" sz="19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รายงานฉบับสมบูรณ์</a:t>
                      </a:r>
                      <a:endParaRPr kumimoji="0" lang="en-US" sz="19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A"/>
                        </a:solidFill>
                        <a:effectLst/>
                        <a:uLnTx/>
                        <a:uFillTx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35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2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ก.ย.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2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ก.ย.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เทียบเท่าแผน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A"/>
                        </a:solidFill>
                        <a:effectLst/>
                        <a:uLnTx/>
                        <a:uFillTx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181698"/>
                  </a:ext>
                </a:extLst>
              </a:tr>
              <a:tr h="496800"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12.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การจัดทำข้อมูลในรูปแบบดิจิตอลไฟล์ (</a:t>
                      </a:r>
                      <a:r>
                        <a:rPr lang="en-US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thumb drive</a:t>
                      </a:r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)</a:t>
                      </a:r>
                      <a:endParaRPr lang="en-US" sz="19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-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9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2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2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ก.ย.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2</a:t>
                      </a:r>
                      <a:r>
                        <a:rPr lang="th-TH" sz="19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ก.ย. 2568</a:t>
                      </a:r>
                      <a:endParaRPr lang="en-US" sz="19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uLnTx/>
                          <a:uFillTx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เทียบเท่าแผน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A"/>
                        </a:solidFill>
                        <a:effectLst/>
                        <a:uLnTx/>
                        <a:uFillTx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919718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EEDA7D3D-E26C-A186-F8C7-96060A1C711F}"/>
              </a:ext>
            </a:extLst>
          </p:cNvPr>
          <p:cNvSpPr/>
          <p:nvPr/>
        </p:nvSpPr>
        <p:spPr>
          <a:xfrm>
            <a:off x="215900" y="3810747"/>
            <a:ext cx="17856200" cy="4826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0041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100000">
              <a:srgbClr val="E5E5E5">
                <a:alpha val="1000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219429" y="4896932"/>
            <a:ext cx="24726857" cy="5559351"/>
          </a:xfrm>
          <a:custGeom>
            <a:avLst/>
            <a:gdLst/>
            <a:ahLst/>
            <a:cxnLst/>
            <a:rect l="l" t="t" r="r" b="b"/>
            <a:pathLst>
              <a:path w="24726857" h="5559351">
                <a:moveTo>
                  <a:pt x="0" y="0"/>
                </a:moveTo>
                <a:lnTo>
                  <a:pt x="24726858" y="0"/>
                </a:lnTo>
                <a:lnTo>
                  <a:pt x="24726858" y="5559351"/>
                </a:lnTo>
                <a:lnTo>
                  <a:pt x="0" y="55593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3859744" y="4790205"/>
            <a:ext cx="10568513" cy="1441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317"/>
              </a:lnSpc>
            </a:pPr>
            <a:r>
              <a:rPr lang="en-US" sz="11997" b="1">
                <a:solidFill>
                  <a:srgbClr val="2B3C56"/>
                </a:solidFill>
                <a:latin typeface="Prompt Bold"/>
                <a:ea typeface="Prompt Bold"/>
                <a:cs typeface="Prompt Bold"/>
                <a:sym typeface="Prompt Bold"/>
              </a:rPr>
              <a:t>จบการนำเสนอ</a:t>
            </a:r>
          </a:p>
        </p:txBody>
      </p:sp>
      <p:sp>
        <p:nvSpPr>
          <p:cNvPr id="10" name="Freeform 10"/>
          <p:cNvSpPr/>
          <p:nvPr/>
        </p:nvSpPr>
        <p:spPr>
          <a:xfrm flipH="1">
            <a:off x="-109768" y="4073422"/>
            <a:ext cx="10485412" cy="6213578"/>
          </a:xfrm>
          <a:custGeom>
            <a:avLst/>
            <a:gdLst/>
            <a:ahLst/>
            <a:cxnLst/>
            <a:rect l="l" t="t" r="r" b="b"/>
            <a:pathLst>
              <a:path w="10485412" h="6213578">
                <a:moveTo>
                  <a:pt x="10485412" y="0"/>
                </a:moveTo>
                <a:lnTo>
                  <a:pt x="0" y="0"/>
                </a:lnTo>
                <a:lnTo>
                  <a:pt x="0" y="6213578"/>
                </a:lnTo>
                <a:lnTo>
                  <a:pt x="10485412" y="6213578"/>
                </a:lnTo>
                <a:lnTo>
                  <a:pt x="1048541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flipV="1">
            <a:off x="9007887" y="-19050"/>
            <a:ext cx="9299163" cy="5510615"/>
          </a:xfrm>
          <a:custGeom>
            <a:avLst/>
            <a:gdLst/>
            <a:ahLst/>
            <a:cxnLst/>
            <a:rect l="l" t="t" r="r" b="b"/>
            <a:pathLst>
              <a:path w="9299163" h="5510615">
                <a:moveTo>
                  <a:pt x="0" y="5510615"/>
                </a:moveTo>
                <a:lnTo>
                  <a:pt x="9299163" y="5510615"/>
                </a:lnTo>
                <a:lnTo>
                  <a:pt x="9299163" y="0"/>
                </a:lnTo>
                <a:lnTo>
                  <a:pt x="0" y="0"/>
                </a:lnTo>
                <a:lnTo>
                  <a:pt x="0" y="5510615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B8556404-4029-CDE2-440F-6B4B0FA45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100000">
              <a:srgbClr val="E5E5E5">
                <a:alpha val="1000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/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Title 14">
            <a:extLst>
              <a:ext uri="{FF2B5EF4-FFF2-40B4-BE49-F238E27FC236}">
                <a16:creationId xmlns:a16="http://schemas.microsoft.com/office/drawing/2014/main" id="{AE82BD43-F678-C0C9-857F-F01DFAEAD77F}"/>
              </a:ext>
            </a:extLst>
          </p:cNvPr>
          <p:cNvSpPr txBox="1">
            <a:spLocks/>
          </p:cNvSpPr>
          <p:nvPr/>
        </p:nvSpPr>
        <p:spPr>
          <a:xfrm>
            <a:off x="263770" y="281354"/>
            <a:ext cx="11158275" cy="1107996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lnSpc>
                <a:spcPct val="100000"/>
              </a:lnSpc>
            </a:pPr>
            <a:r>
              <a:rPr lang="th-TH" sz="7200"/>
              <a:t>หัวข้อในการนำเสนอ</a:t>
            </a:r>
            <a:endParaRPr lang="en-US" sz="7200"/>
          </a:p>
        </p:txBody>
      </p:sp>
      <p:sp>
        <p:nvSpPr>
          <p:cNvPr id="14" name="Text Placeholder 17">
            <a:extLst>
              <a:ext uri="{FF2B5EF4-FFF2-40B4-BE49-F238E27FC236}">
                <a16:creationId xmlns:a16="http://schemas.microsoft.com/office/drawing/2014/main" id="{6E34D0FD-F371-95DC-9765-B34B2030AD61}"/>
              </a:ext>
            </a:extLst>
          </p:cNvPr>
          <p:cNvSpPr txBox="1">
            <a:spLocks/>
          </p:cNvSpPr>
          <p:nvPr/>
        </p:nvSpPr>
        <p:spPr>
          <a:xfrm>
            <a:off x="1543929" y="2563299"/>
            <a:ext cx="16891669" cy="45243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68000" indent="-1143000" algn="thaiDist">
              <a:lnSpc>
                <a:spcPct val="100000"/>
              </a:lnSpc>
              <a:buFont typeface="+mj-lt"/>
              <a:buAutoNum type="arabicPeriod"/>
            </a:pPr>
            <a:r>
              <a:rPr lang="th-TH" sz="4200" spc="-150" dirty="0"/>
              <a:t>ความก้าวหน้าของงานแต่ละด้าน</a:t>
            </a:r>
          </a:p>
          <a:p>
            <a:pPr marL="468000" indent="-1143000" algn="thaiDist">
              <a:lnSpc>
                <a:spcPct val="100000"/>
              </a:lnSpc>
              <a:buFont typeface="+mj-lt"/>
              <a:buAutoNum type="arabicPeriod"/>
            </a:pPr>
            <a:r>
              <a:rPr lang="th-TH" sz="4200" spc="-150" dirty="0"/>
              <a:t>ผลสรุปการปฎิบัติงานในที่ผ่านมา</a:t>
            </a:r>
          </a:p>
          <a:p>
            <a:pPr marL="468000" indent="-1143000" algn="thaiDist">
              <a:lnSpc>
                <a:spcPct val="100000"/>
              </a:lnSpc>
              <a:buFont typeface="+mj-lt"/>
              <a:buAutoNum type="arabicPeriod"/>
            </a:pPr>
            <a:r>
              <a:rPr lang="th-TH" sz="4200" spc="-150" dirty="0"/>
              <a:t>บัญชีสายทางที่ทำการสำรวจ</a:t>
            </a:r>
            <a:r>
              <a:rPr lang="en-US" sz="4200" spc="-150" dirty="0"/>
              <a:t> (</a:t>
            </a:r>
            <a:r>
              <a:rPr lang="th-TH" sz="4200" spc="-150" dirty="0"/>
              <a:t>ไม่น้อยกว่า</a:t>
            </a:r>
            <a:r>
              <a:rPr lang="en-US" sz="4200" spc="-150" dirty="0"/>
              <a:t> 1</a:t>
            </a:r>
            <a:r>
              <a:rPr lang="th-TH" sz="4200" spc="-150" dirty="0"/>
              <a:t>5</a:t>
            </a:r>
            <a:r>
              <a:rPr lang="en-US" sz="4200" spc="-150" dirty="0"/>
              <a:t>,00</a:t>
            </a:r>
            <a:r>
              <a:rPr lang="th-TH" sz="4200" spc="-150" dirty="0"/>
              <a:t>0</a:t>
            </a:r>
            <a:r>
              <a:rPr lang="en-US" sz="4200" spc="-150" dirty="0"/>
              <a:t> </a:t>
            </a:r>
            <a:r>
              <a:rPr lang="th-TH" sz="4200" spc="-150" dirty="0"/>
              <a:t>กม.</a:t>
            </a:r>
            <a:r>
              <a:rPr lang="en-US" sz="4200" spc="-150" dirty="0"/>
              <a:t>)</a:t>
            </a:r>
            <a:endParaRPr lang="th-TH" sz="4200" spc="-150" dirty="0"/>
          </a:p>
          <a:p>
            <a:pPr marL="468000" indent="-1143000" algn="thaiDist">
              <a:lnSpc>
                <a:spcPct val="100000"/>
              </a:lnSpc>
              <a:buFont typeface="+mj-lt"/>
              <a:buAutoNum type="arabicPeriod"/>
            </a:pPr>
            <a:r>
              <a:rPr lang="th-TH" sz="4200" spc="-150" dirty="0"/>
              <a:t>ความก้าวหน้างานศึกษา ใน</a:t>
            </a:r>
            <a:r>
              <a:rPr lang="th-TH" sz="4200" b="0" spc="-150" dirty="0"/>
              <a:t>หัวข้อ</a:t>
            </a:r>
            <a:r>
              <a:rPr lang="th-TH" sz="4200" spc="-150" dirty="0"/>
              <a:t> 4</a:t>
            </a:r>
            <a:r>
              <a:rPr lang="en-US" sz="4200" spc="-150" dirty="0"/>
              <a:t>.7 </a:t>
            </a:r>
            <a:endParaRPr lang="th-TH" sz="4200" spc="-150" dirty="0"/>
          </a:p>
          <a:p>
            <a:pPr marL="468000" algn="thaiDist">
              <a:lnSpc>
                <a:spcPct val="100000"/>
              </a:lnSpc>
              <a:tabLst>
                <a:tab pos="1090613" algn="l"/>
                <a:tab pos="1143000" algn="l"/>
                <a:tab pos="1266825" algn="l"/>
              </a:tabLst>
            </a:pPr>
            <a:r>
              <a:rPr lang="th-TH" sz="4200" spc="-150" dirty="0"/>
              <a:t>		- 4.7.3  การศึกษาความแม่นยำในการประมวลผลค่าความลึกของชั้นผิวทาง</a:t>
            </a:r>
          </a:p>
          <a:p>
            <a:pPr marL="468000" indent="-1143000" algn="thaiDist">
              <a:lnSpc>
                <a:spcPct val="100000"/>
              </a:lnSpc>
              <a:buFont typeface="+mj-lt"/>
              <a:buAutoNum type="arabicPeriod" startAt="4"/>
            </a:pPr>
            <a:r>
              <a:rPr lang="th-TH" sz="4200" spc="-150" dirty="0"/>
              <a:t>รายงานเกี่ยวกับความล่าช้าและปัญหา</a:t>
            </a:r>
            <a:endParaRPr lang="en-US" sz="4200" spc="-150" dirty="0"/>
          </a:p>
          <a:p>
            <a:pPr marL="468000" indent="-1143000" algn="thaiDist">
              <a:lnSpc>
                <a:spcPct val="100000"/>
              </a:lnSpc>
              <a:buFont typeface="+mj-lt"/>
              <a:buAutoNum type="arabicPeriod" startAt="4"/>
            </a:pPr>
            <a:r>
              <a:rPr lang="th-TH" sz="4200" spc="-150" dirty="0"/>
              <a:t>สรุปผลการส่งมอบงาน  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99C830EE-1149-71EC-AC04-4BAD8AEBF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ACFA4C-D9B9-CDD5-4C75-244A7B919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42DDB6BE-D36C-5B03-6AAE-3BF2EF3EC74F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AC06AB8C-C493-0CE7-EACB-9A66733FB562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Title 14">
            <a:extLst>
              <a:ext uri="{FF2B5EF4-FFF2-40B4-BE49-F238E27FC236}">
                <a16:creationId xmlns:a16="http://schemas.microsoft.com/office/drawing/2014/main" id="{E9EFE349-BAE7-EF9B-6A6A-C32CF1815A0B}"/>
              </a:ext>
            </a:extLst>
          </p:cNvPr>
          <p:cNvSpPr txBox="1">
            <a:spLocks/>
          </p:cNvSpPr>
          <p:nvPr/>
        </p:nvSpPr>
        <p:spPr>
          <a:xfrm>
            <a:off x="152400" y="4217261"/>
            <a:ext cx="18337320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lang="en-US" sz="7600"/>
              <a:t>1.</a:t>
            </a:r>
            <a:r>
              <a:rPr lang="th-TH" sz="8000"/>
              <a:t> ความก้าวหน้าของงานแต่ละด้าน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93CA27-053E-995F-0693-EF2785CCF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579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4356A21-0595-356E-E9E4-15BFE044100F}"/>
              </a:ext>
            </a:extLst>
          </p:cNvPr>
          <p:cNvSpPr txBox="1"/>
          <p:nvPr/>
        </p:nvSpPr>
        <p:spPr>
          <a:xfrm>
            <a:off x="-2439870" y="337579"/>
            <a:ext cx="14500194" cy="923330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lnSpc>
                <a:spcPts val="7199"/>
              </a:lnSpc>
              <a:defRPr sz="76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 lang="th-TH" altLang="ko-KR" sz="5400" dirty="0">
                <a:sym typeface="Lato"/>
              </a:rPr>
              <a:t>1.</a:t>
            </a:r>
            <a:r>
              <a:rPr lang="en-US" altLang="ko-KR" sz="5400" dirty="0">
                <a:sym typeface="Lato"/>
              </a:rPr>
              <a:t> </a:t>
            </a:r>
            <a:r>
              <a:rPr lang="th-TH" altLang="ko-KR" sz="5400" dirty="0">
                <a:sym typeface="Lato"/>
              </a:rPr>
              <a:t>ความก้าวหน้าของงานแต่ละด้าน</a:t>
            </a:r>
            <a:endParaRPr lang="en-US" sz="54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74C219F-8056-F43E-BA4D-A69459739B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315379"/>
              </p:ext>
            </p:extLst>
          </p:nvPr>
        </p:nvGraphicFramePr>
        <p:xfrm>
          <a:off x="434341" y="1380086"/>
          <a:ext cx="17419319" cy="8569335"/>
        </p:xfrm>
        <a:graphic>
          <a:graphicData uri="http://schemas.openxmlformats.org/drawingml/2006/table">
            <a:tbl>
              <a:tblPr firstRow="1" bandRow="1"/>
              <a:tblGrid>
                <a:gridCol w="3588420">
                  <a:extLst>
                    <a:ext uri="{9D8B030D-6E8A-4147-A177-3AD203B41FA5}">
                      <a16:colId xmlns:a16="http://schemas.microsoft.com/office/drawing/2014/main" val="3924988501"/>
                    </a:ext>
                  </a:extLst>
                </a:gridCol>
                <a:gridCol w="9573852">
                  <a:extLst>
                    <a:ext uri="{9D8B030D-6E8A-4147-A177-3AD203B41FA5}">
                      <a16:colId xmlns:a16="http://schemas.microsoft.com/office/drawing/2014/main" val="3117534805"/>
                    </a:ext>
                  </a:extLst>
                </a:gridCol>
                <a:gridCol w="4257047">
                  <a:extLst>
                    <a:ext uri="{9D8B030D-6E8A-4147-A177-3AD203B41FA5}">
                      <a16:colId xmlns:a16="http://schemas.microsoft.com/office/drawing/2014/main" val="1162874450"/>
                    </a:ext>
                  </a:extLst>
                </a:gridCol>
              </a:tblGrid>
              <a:tr h="6140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กิจกรรมที่ดำเนินงาน</a:t>
                      </a:r>
                      <a:endParaRPr lang="en-US" sz="300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02870" marR="102870" marT="0" marB="0" anchor="ctr">
                    <a:solidFill>
                      <a:srgbClr val="3C4F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รายละเอียด</a:t>
                      </a:r>
                      <a:endParaRPr lang="en-US" sz="300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02870" marR="102870" marT="0" marB="0" anchor="ctr">
                    <a:solidFill>
                      <a:srgbClr val="3C4F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  <a:endParaRPr lang="en-US" sz="300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02870" marR="102870" marT="0" marB="0" anchor="ctr">
                    <a:solidFill>
                      <a:srgbClr val="3C4F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9739205"/>
                  </a:ext>
                </a:extLst>
              </a:tr>
              <a:tr h="1600200">
                <a:tc>
                  <a:txBody>
                    <a:bodyPr/>
                    <a:lstStyle/>
                    <a:p>
                      <a:pPr marL="231775" marR="0" indent="-23177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1) </a:t>
                      </a:r>
                      <a:r>
                        <a:rPr lang="th-TH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พื้นที่การศึกษาทำการสำรวจ</a:t>
                      </a:r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 </a:t>
                      </a:r>
                      <a:br>
                        <a:rPr lang="th-TH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</a:br>
                      <a:r>
                        <a:rPr lang="th-TH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โดยใช้ยานพาหนะเครื่องมือ ระยะทางสำรวจไม่น้อยกว่า 39,000 กิโลเมตร </a:t>
                      </a:r>
                      <a:endParaRPr lang="en-US" sz="2400" b="0" i="0" u="none" strike="noStrike" cap="non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ea typeface="Arial"/>
                        <a:cs typeface="TH Sarabun New" panose="020B0500040200020003" pitchFamily="34" charset="-34"/>
                        <a:sym typeface="Arial"/>
                      </a:endParaRPr>
                    </a:p>
                    <a:p>
                      <a:pPr marL="0" marR="0" indent="23177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US" sz="2400" b="0" i="0" u="sng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(</a:t>
                      </a:r>
                      <a:r>
                        <a:rPr lang="th-TH" sz="2400" b="0" i="0" u="sng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ตาม </a:t>
                      </a:r>
                      <a:r>
                        <a:rPr lang="en-US" sz="2400" b="0" i="0" u="sng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TOR </a:t>
                      </a:r>
                      <a:r>
                        <a:rPr lang="th-TH" sz="2400" b="0" i="0" u="sng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หัวข้อที่ </a:t>
                      </a:r>
                      <a:r>
                        <a:rPr lang="en-US" sz="2400" b="0" i="0" u="sng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4.1)</a:t>
                      </a:r>
                      <a:endParaRPr lang="en-US" sz="2400" b="0" i="0" u="sng" strike="noStrike" cap="non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  <a:sym typeface="Arial"/>
                      </a:endParaRP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เลือกตามเกณฑ์ที่คณะกรรมการกำหนดไว้ ได้ระยะทาง 39,728.089 กิโลเมตร </a:t>
                      </a:r>
                      <a:endParaRPr lang="en-US" sz="240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  <a:p>
                      <a:pPr algn="l"/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โดยแบ่งระยะทางสำรวจชุดเครื่องมือเลเซอร์แบบ </a:t>
                      </a:r>
                      <a:r>
                        <a:rPr lang="en-US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LCMS </a:t>
                      </a:r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ระยะทาง 22,313.754 กิโลเมตร </a:t>
                      </a:r>
                      <a:b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</a:br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และชุดเครื่องมือเลเซอร์แบบ </a:t>
                      </a:r>
                      <a:r>
                        <a:rPr lang="en-US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Laser Profilometer </a:t>
                      </a:r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ระยะทาง 17,414.335  กิโลเมตร </a:t>
                      </a:r>
                      <a:endParaRPr lang="en-US" sz="240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37160" marR="137160" marT="68580" marB="6858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300"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ดำเนินการแล้วเสร็จ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th-TH" sz="230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ในรายงานเบื้องต้น</a:t>
                      </a:r>
                      <a:endParaRPr lang="en-US" sz="2300">
                        <a:effectLst/>
                        <a:latin typeface="TH Sarabun New" panose="020B0500040200020003" pitchFamily="34" charset="-34"/>
                        <a:ea typeface="Cordia New" panose="020B0304020202020204" pitchFamily="34" charset="-34"/>
                        <a:cs typeface="TH Sarabun New" panose="020B0500040200020003" pitchFamily="34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300" dirty="0">
                        <a:effectLst/>
                        <a:latin typeface="TH Sarabun New" panose="020B0500040200020003" pitchFamily="34" charset="-34"/>
                        <a:ea typeface="Cordia New" panose="020B0304020202020204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02870" marR="10287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8942771"/>
                  </a:ext>
                </a:extLst>
              </a:tr>
              <a:tr h="2697480">
                <a:tc>
                  <a:txBody>
                    <a:bodyPr/>
                    <a:lstStyle/>
                    <a:p>
                      <a:pPr marL="231775" indent="-231775" algn="l"/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2) </a:t>
                      </a:r>
                      <a:r>
                        <a:rPr lang="th-TH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เครื่องมือเลเซอร์เพื่อใช้สำรวจข้อมูลสภาพทาง ที่ปรึกษาจะต้องจัดหาชุดอุปกรณ์สำรวจแบบติดตั้งบยานพาหนะ เพื่อใช้ในการสำรวจและจัดทำข้อมูล</a:t>
                      </a:r>
                      <a:br>
                        <a:rPr lang="th-TH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</a:br>
                      <a:r>
                        <a:rPr lang="th-TH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ในโครงการ </a:t>
                      </a:r>
                      <a:endParaRPr lang="en-US" sz="2400" b="0" i="0" u="none" strike="noStrike" cap="non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ea typeface="Arial"/>
                        <a:cs typeface="TH Sarabun New" panose="020B0500040200020003" pitchFamily="34" charset="-34"/>
                        <a:sym typeface="Arial"/>
                      </a:endParaRPr>
                    </a:p>
                    <a:p>
                      <a:pPr marL="0" indent="231775" algn="l"/>
                      <a:r>
                        <a:rPr lang="en-US" sz="2400" b="0" i="0" u="sng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(</a:t>
                      </a:r>
                      <a:r>
                        <a:rPr lang="th-TH" sz="2400" b="0" i="0" u="sng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ตาม </a:t>
                      </a:r>
                      <a:r>
                        <a:rPr lang="en-US" sz="2400" b="0" i="0" u="sng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TOR </a:t>
                      </a:r>
                      <a:r>
                        <a:rPr lang="th-TH" sz="2400" b="0" i="0" u="sng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หัวข้อที่ </a:t>
                      </a:r>
                      <a:r>
                        <a:rPr lang="en-US" sz="2400" b="0" i="0" u="sng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4.2)</a:t>
                      </a:r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 </a:t>
                      </a:r>
                      <a:endParaRPr lang="en-US" sz="24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2.1.1 ดัชนีความขรุขระสากล (</a:t>
                      </a:r>
                      <a:r>
                        <a:rPr lang="en-US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IRI </a:t>
                      </a:r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และเป็นไปตามมาตรฐาน </a:t>
                      </a:r>
                      <a:r>
                        <a:rPr lang="en-US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ASTM E950</a:t>
                      </a:r>
                    </a:p>
                    <a:p>
                      <a:pPr algn="l"/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2.1.2 ข้อมูลค่าความหยาบเฉลี่ยของพื้นผิวทาง (</a:t>
                      </a:r>
                      <a:r>
                        <a:rPr lang="en-US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MPD </a:t>
                      </a:r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หน่วยมิลลิเมตร) และเป็นไปตามมาตรฐาน </a:t>
                      </a:r>
                      <a:r>
                        <a:rPr lang="en-US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ASTM E1845</a:t>
                      </a:r>
                    </a:p>
                    <a:p>
                      <a:pPr algn="l"/>
                      <a:r>
                        <a:rPr lang="en-US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2.1.3 </a:t>
                      </a:r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ข้อมูลค่าความลึกร่องล้อ (</a:t>
                      </a:r>
                      <a:r>
                        <a:rPr lang="en-US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Rutting) </a:t>
                      </a:r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และได้ตามมาตรฐาน </a:t>
                      </a:r>
                      <a:r>
                        <a:rPr lang="en-US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ASTM E1703</a:t>
                      </a:r>
                      <a:endParaRPr lang="th-TH" sz="240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  <a:p>
                      <a:pPr algn="thaiDist"/>
                      <a:r>
                        <a:rPr lang="th-TH" sz="2400" b="0" i="0" u="none" strike="noStrike" cap="none">
                          <a:solidFill>
                            <a:srgbClr val="00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  <a:sym typeface="Arial"/>
                        </a:rPr>
                        <a:t>2.1.4 กลองบันทึกภาพสภาพทางในเขตทาง</a:t>
                      </a:r>
                    </a:p>
                    <a:p>
                      <a:pPr algn="l"/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2.1.5 </a:t>
                      </a:r>
                      <a:r>
                        <a:rPr lang="th-TH" sz="2400" b="0" i="0" u="none" strike="noStrike" cap="none">
                          <a:solidFill>
                            <a:srgbClr val="000000"/>
                          </a:solidFill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อุปกรณ์ถ่ายภาพผิวทาง สามารถบันทึกได้อย่างต่อเนื่องและครอบคลุมความกว้างไม่น้อยกว่า </a:t>
                      </a:r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1</a:t>
                      </a:r>
                      <a:r>
                        <a:rPr lang="th-TH" sz="2400" b="0" i="0" u="none" strike="noStrike" cap="none">
                          <a:solidFill>
                            <a:srgbClr val="000000"/>
                          </a:solidFill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 ช่องจราจร</a:t>
                      </a:r>
                    </a:p>
                    <a:p>
                      <a:pPr algn="l"/>
                      <a:r>
                        <a:rPr lang="th-TH" sz="2400" b="0" i="0" u="none" strike="noStrike" cap="none">
                          <a:solidFill>
                            <a:srgbClr val="00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  <a:sym typeface="Arial"/>
                        </a:rPr>
                        <a:t>2.1.6 มีชุดอุปกรณ์วัดระยะทาง ชนิดวัดระยะทางรอบล้อ </a:t>
                      </a:r>
                    </a:p>
                    <a:p>
                      <a:pPr algn="l"/>
                      <a:r>
                        <a:rPr lang="th-TH" sz="2400" b="0" i="0" u="none" strike="noStrike" cap="none">
                          <a:solidFill>
                            <a:srgbClr val="00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  <a:sym typeface="Arial"/>
                        </a:rPr>
                        <a:t>2.1.7 เครื่องวัดระยะทาง (</a:t>
                      </a:r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  <a:sym typeface="Arial"/>
                        </a:rPr>
                        <a:t>DMI) </a:t>
                      </a:r>
                      <a:r>
                        <a:rPr lang="th-TH" sz="2400" b="0" i="0" u="none" strike="noStrike" cap="none">
                          <a:solidFill>
                            <a:srgbClr val="00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  <a:sym typeface="Arial"/>
                        </a:rPr>
                        <a:t>เครื่องระบุพิกัดด้วยดาวเทียม (</a:t>
                      </a:r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  <a:sym typeface="Arial"/>
                        </a:rPr>
                        <a:t>Differentials Global Position System : DGPS) </a:t>
                      </a:r>
                      <a:endParaRPr lang="en-US" sz="2400" b="0" i="0" u="none" strike="noStrike" cap="none" dirty="0">
                        <a:solidFill>
                          <a:srgbClr val="000000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  <a:sym typeface="Arial"/>
                      </a:endParaRPr>
                    </a:p>
                  </a:txBody>
                  <a:tcPr marL="137160" marR="137160" marT="68580" marB="6858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300"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ดำเนินการแล้วเสร็จ</a:t>
                      </a:r>
                      <a:br>
                        <a:rPr lang="th-TH" sz="230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</a:br>
                      <a:r>
                        <a:rPr lang="th-TH" sz="230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ในรายงานเบื้องต้น</a:t>
                      </a:r>
                      <a:endParaRPr lang="en-US" sz="2300" dirty="0">
                        <a:effectLst/>
                        <a:latin typeface="TH Sarabun New" panose="020B0500040200020003" pitchFamily="34" charset="-34"/>
                        <a:ea typeface="Cordia New" panose="020B0304020202020204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02870" marR="10287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4433040"/>
                  </a:ext>
                </a:extLst>
              </a:tr>
              <a:tr h="2194560">
                <a:tc>
                  <a:txBody>
                    <a:bodyPr/>
                    <a:lstStyle/>
                    <a:p>
                      <a:pPr marL="231775" indent="-231775" algn="l"/>
                      <a:r>
                        <a:rPr lang="en-US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3) </a:t>
                      </a:r>
                      <a:r>
                        <a:rPr lang="th-TH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การสำรวจสภาพทาง</a:t>
                      </a:r>
                      <a:br>
                        <a:rPr lang="th-TH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</a:br>
                      <a:r>
                        <a:rPr lang="en-US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(</a:t>
                      </a:r>
                      <a:r>
                        <a:rPr lang="th-TH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ตาม </a:t>
                      </a:r>
                      <a:r>
                        <a:rPr lang="en-US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TOR </a:t>
                      </a:r>
                      <a:r>
                        <a:rPr lang="th-TH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หัวข้อที่ </a:t>
                      </a:r>
                      <a:r>
                        <a:rPr lang="en-US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4.3)</a:t>
                      </a:r>
                      <a:endParaRPr lang="en-US" sz="2400" b="0" i="0" u="none" strike="noStrike" kern="1200" cap="non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555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  <a:sym typeface="Arial"/>
                        </a:rPr>
                        <a:t>3.1) </a:t>
                      </a:r>
                      <a:r>
                        <a:rPr lang="th-TH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  <a:sym typeface="Arial"/>
                        </a:rPr>
                        <a:t>จัดทำแผนการสำรวจและตามเกณฑ์ในการคัดเลือกสายทาง</a:t>
                      </a:r>
                      <a:endParaRPr lang="en-US" sz="2400" b="0" i="0" u="none" strike="noStrike" kern="1200" cap="non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ea typeface="Times New Roman" panose="02020603050405020304" pitchFamily="18" charset="0"/>
                        <a:cs typeface="TH Sarabun New" panose="020B0500040200020003" pitchFamily="34" charset="-34"/>
                        <a:sym typeface="Arial"/>
                      </a:endParaRPr>
                    </a:p>
                    <a:p>
                      <a:pPr marL="0" marR="0" lvl="0" indent="555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  <a:sym typeface="Arial"/>
                        </a:rPr>
                        <a:t>3.2) </a:t>
                      </a:r>
                      <a:r>
                        <a:rPr lang="th-TH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  <a:sym typeface="Arial"/>
                        </a:rPr>
                        <a:t>นำเสนอแผนการสำรวจ ระยะทางไม่น้อยกว่า 39</a:t>
                      </a:r>
                      <a:r>
                        <a:rPr lang="en-US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  <a:sym typeface="Arial"/>
                        </a:rPr>
                        <a:t>,0</a:t>
                      </a:r>
                      <a:r>
                        <a:rPr lang="th-TH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  <a:sym typeface="Arial"/>
                        </a:rPr>
                        <a:t>00 กิโลเมตร</a:t>
                      </a:r>
                      <a:br>
                        <a:rPr lang="en-US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  <a:sym typeface="Arial"/>
                        </a:rPr>
                      </a:br>
                      <a:r>
                        <a:rPr lang="th-TH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  <a:sym typeface="Arial"/>
                        </a:rPr>
                        <a:t> </a:t>
                      </a:r>
                      <a:r>
                        <a:rPr lang="en-US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  <a:sym typeface="Arial"/>
                        </a:rPr>
                        <a:t>3.3) </a:t>
                      </a:r>
                      <a:r>
                        <a:rPr lang="th-TH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  <a:sym typeface="Arial"/>
                        </a:rPr>
                        <a:t>จัดเตรียมพื้นที่ทดสอบตามเงื่อนไขที่กรมทางหลวงกำหนด เช่น พื้นที่ทางโค้ง พื้นที่ทางลาดชัน เป็นต้น </a:t>
                      </a:r>
                    </a:p>
                    <a:p>
                      <a:pPr marL="46355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th-TH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  <a:sym typeface="Arial"/>
                        </a:rPr>
                        <a:t>เพื่อดำเนินการสำรวจ</a:t>
                      </a:r>
                      <a:endParaRPr lang="en-US" sz="2400" b="0" i="0" u="none" strike="noStrike" kern="1200" cap="non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ea typeface="Times New Roman" panose="02020603050405020304" pitchFamily="18" charset="0"/>
                        <a:cs typeface="TH Sarabun New" panose="020B0500040200020003" pitchFamily="34" charset="-34"/>
                        <a:sym typeface="Arial"/>
                      </a:endParaRPr>
                    </a:p>
                    <a:p>
                      <a:pPr marL="463550" marR="0" lvl="0" indent="-4079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3.4) </a:t>
                      </a:r>
                      <a:r>
                        <a:rPr lang="th-TH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ดำเนินการสอบเทียบเครื่องมือ (</a:t>
                      </a:r>
                      <a:r>
                        <a:rPr lang="en-US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Calibrate) </a:t>
                      </a:r>
                      <a:r>
                        <a:rPr lang="th-TH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ที่ใช้ในการสำรวจในพื้นที่ตัวอย่าง โดยทดสอบทั้งผิวทางลาดยาง </a:t>
                      </a:r>
                    </a:p>
                    <a:p>
                      <a:pPr marL="46355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th-TH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และผิวทางคอนกรีต</a:t>
                      </a:r>
                    </a:p>
                    <a:p>
                      <a:pPr marL="0" marR="0" lvl="0" indent="555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3.</a:t>
                      </a:r>
                      <a:r>
                        <a:rPr lang="th-TH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5</a:t>
                      </a:r>
                      <a:r>
                        <a:rPr lang="en-US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) </a:t>
                      </a:r>
                      <a:r>
                        <a:rPr lang="th-TH" sz="2400" b="0" i="0" u="none" strike="noStrike" kern="1200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+mn-ea"/>
                          <a:cs typeface="TH Sarabun New" panose="020B0500040200020003" pitchFamily="34" charset="-34"/>
                        </a:rPr>
                        <a:t>ดำเนินการทดสอบการถ่ายภาพผิวทางและสองข้างทางในพื้นที่ทดสอบ</a:t>
                      </a:r>
                      <a:endParaRPr lang="en-US" sz="2400" b="0" i="0" u="none" strike="noStrike" kern="1200" cap="none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ea typeface="+mn-ea"/>
                        <a:cs typeface="TH Sarabun New" panose="020B0500040200020003" pitchFamily="34" charset="-34"/>
                      </a:endParaRPr>
                    </a:p>
                  </a:txBody>
                  <a:tcPr marL="102870" marR="10287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300" b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ผลดำเนินการสอบเทียบเครื่องมือ (</a:t>
                      </a:r>
                      <a:r>
                        <a:rPr lang="en-US" sz="2300" b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Calibrate) </a:t>
                      </a:r>
                      <a:endParaRPr lang="th-TH" sz="2300" b="1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300" b="1"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ดำเนินการแล้วเสร็จ</a:t>
                      </a:r>
                      <a:r>
                        <a:rPr lang="th-TH" sz="2300" b="1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ในรายงานเบื้องต้น</a:t>
                      </a:r>
                      <a:endParaRPr lang="en-US" sz="2300" b="1">
                        <a:effectLst/>
                        <a:latin typeface="TH Sarabun New" panose="020B0500040200020003" pitchFamily="34" charset="-34"/>
                        <a:ea typeface="Cordia New" panose="020B0304020202020204" pitchFamily="34" charset="-34"/>
                        <a:cs typeface="TH Sarabun New" panose="020B0500040200020003" pitchFamily="34" charset="-34"/>
                      </a:endParaRPr>
                    </a:p>
                    <a:p>
                      <a:pPr algn="ctr"/>
                      <a:endParaRPr lang="th-TH" sz="230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  <a:p>
                      <a:pPr algn="ctr"/>
                      <a:r>
                        <a:rPr lang="th-TH" sz="230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ใน</a:t>
                      </a:r>
                      <a:r>
                        <a:rPr lang="th-TH" sz="23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ความก้าวหน้าฉบับที่ 2 </a:t>
                      </a:r>
                    </a:p>
                    <a:p>
                      <a:pPr algn="ctr"/>
                      <a:r>
                        <a:rPr lang="th-TH" sz="23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ระยะทางสำรวจปัจจุบัน</a:t>
                      </a:r>
                      <a:endParaRPr lang="en-US" sz="230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  <a:p>
                      <a:pPr algn="ctr"/>
                      <a:r>
                        <a:rPr lang="th-TH" sz="23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อยู่ที่ 32,392.718 กิโลเมตร</a:t>
                      </a:r>
                      <a:endParaRPr lang="th-TH" sz="23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8675217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algn="l"/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4) การประมวลผลข้อมูลจากการสำรวจ</a:t>
                      </a:r>
                    </a:p>
                    <a:p>
                      <a:pPr marL="228600" indent="0" algn="l"/>
                      <a:r>
                        <a:rPr lang="th-TH" sz="2400" u="sng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(ตาม </a:t>
                      </a:r>
                      <a:r>
                        <a:rPr lang="en-US" sz="2400" u="sng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TOR </a:t>
                      </a:r>
                      <a:r>
                        <a:rPr lang="th-TH" sz="2400" u="sng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หัวข้อที่ 4.4)</a:t>
                      </a:r>
                      <a:endParaRPr lang="th-TH" sz="2400" u="sng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4.1) </a:t>
                      </a:r>
                      <a:r>
                        <a:rPr lang="th-TH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การประมวลผลข้อมูลจากชุดเครื่องมือเลเซอร์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th-TH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4.2) การประมวลผลข้อมูลสภาพผิวทาง ประกอบด้วยการประมวลผลข้อมูลความเสียหาย (</a:t>
                      </a:r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Surface Distress)</a:t>
                      </a:r>
                      <a:r>
                        <a:rPr lang="th-TH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th-TH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4.3) การประมวลผลข้อมูลภาพถ่ายถนนและสองข้างทาง ที่มีความละเอียด 1,600</a:t>
                      </a:r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x1,200</a:t>
                      </a:r>
                      <a:endParaRPr lang="en-US" sz="2400" b="0" i="0" u="none" strike="noStrike" cap="non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ea typeface="Cordia New" panose="020B0304020202020204" pitchFamily="34" charset="-34"/>
                        <a:cs typeface="TH Sarabun New" panose="020B0500040200020003" pitchFamily="34" charset="-34"/>
                        <a:sym typeface="Arial"/>
                      </a:endParaRPr>
                    </a:p>
                  </a:txBody>
                  <a:tcPr marL="171450" marR="171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3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อยู่ระหว่างกำลังดำเนินงาน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3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ระยะทางประมวลผลข้อมูล</a:t>
                      </a:r>
                      <a:r>
                        <a:rPr lang="th-TH" sz="23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ปัจจุบัน</a:t>
                      </a:r>
                      <a:endParaRPr lang="th-TH" sz="2300">
                        <a:effectLst/>
                        <a:latin typeface="TH Sarabun New" panose="020B0500040200020003" pitchFamily="34" charset="-34"/>
                        <a:ea typeface="Cordia New" panose="020B0304020202020204" pitchFamily="34" charset="-34"/>
                        <a:cs typeface="TH Sarabun New" panose="020B0500040200020003" pitchFamily="34" charset="-3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3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ระยะทาง 27,898.524  กิโลเมตร</a:t>
                      </a:r>
                      <a:endParaRPr lang="th-TH" sz="2300" dirty="0">
                        <a:effectLst/>
                        <a:latin typeface="TH Sarabun New" panose="020B0500040200020003" pitchFamily="34" charset="-34"/>
                        <a:ea typeface="Cordia New" panose="020B0304020202020204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71450" marR="17145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2944395"/>
                  </a:ext>
                </a:extLst>
              </a:tr>
            </a:tbl>
          </a:graphicData>
        </a:graphic>
      </p:graphicFrame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C8FD056F-3F0C-C752-0E88-448C314C6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EDEABF5-EE01-A018-E75C-CB343B9C47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066169"/>
              </p:ext>
            </p:extLst>
          </p:nvPr>
        </p:nvGraphicFramePr>
        <p:xfrm>
          <a:off x="479780" y="1562100"/>
          <a:ext cx="17328440" cy="8432175"/>
        </p:xfrm>
        <a:graphic>
          <a:graphicData uri="http://schemas.openxmlformats.org/drawingml/2006/table">
            <a:tbl>
              <a:tblPr firstRow="1" bandRow="1"/>
              <a:tblGrid>
                <a:gridCol w="4154454">
                  <a:extLst>
                    <a:ext uri="{9D8B030D-6E8A-4147-A177-3AD203B41FA5}">
                      <a16:colId xmlns:a16="http://schemas.microsoft.com/office/drawing/2014/main" val="3924988501"/>
                    </a:ext>
                  </a:extLst>
                </a:gridCol>
                <a:gridCol w="9470666">
                  <a:extLst>
                    <a:ext uri="{9D8B030D-6E8A-4147-A177-3AD203B41FA5}">
                      <a16:colId xmlns:a16="http://schemas.microsoft.com/office/drawing/2014/main" val="3117534805"/>
                    </a:ext>
                  </a:extLst>
                </a:gridCol>
                <a:gridCol w="3703320">
                  <a:extLst>
                    <a:ext uri="{9D8B030D-6E8A-4147-A177-3AD203B41FA5}">
                      <a16:colId xmlns:a16="http://schemas.microsoft.com/office/drawing/2014/main" val="1162874450"/>
                    </a:ext>
                  </a:extLst>
                </a:gridCol>
              </a:tblGrid>
              <a:tr h="6140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กิจกรรมที่ดำเนินงาน</a:t>
                      </a:r>
                      <a:endParaRPr lang="en-US" sz="300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02870" marR="102870" marT="0" marB="0" anchor="ctr">
                    <a:solidFill>
                      <a:srgbClr val="3C4F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รายละเอียด</a:t>
                      </a:r>
                      <a:endParaRPr lang="en-US" sz="300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02870" marR="102870" marT="0" marB="0" anchor="ctr">
                    <a:solidFill>
                      <a:srgbClr val="3C4F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0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  <a:endParaRPr lang="en-US" sz="300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102870" marR="102870" marT="0" marB="0" anchor="ctr">
                    <a:solidFill>
                      <a:srgbClr val="3C4F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9739205"/>
                  </a:ext>
                </a:extLst>
              </a:tr>
              <a:tr h="1463040">
                <a:tc>
                  <a:txBody>
                    <a:bodyPr/>
                    <a:lstStyle/>
                    <a:p>
                      <a:pPr marL="228600" indent="-228600" algn="l"/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5) </a:t>
                      </a:r>
                      <a:r>
                        <a:rPr lang="th-TH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การจัดเก็บข้อมูลสู่ฐานข้อมูล </a:t>
                      </a:r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Roadnet</a:t>
                      </a:r>
                      <a:br>
                        <a:rPr lang="th-TH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</a:br>
                      <a:r>
                        <a:rPr lang="en-US" sz="2400" b="0" i="0" u="sng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(</a:t>
                      </a:r>
                      <a:r>
                        <a:rPr lang="th-TH" sz="2400" b="0" i="0" u="sng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ตาม </a:t>
                      </a:r>
                      <a:r>
                        <a:rPr lang="en-US" sz="2400" b="0" i="0" u="sng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TOR </a:t>
                      </a:r>
                      <a:r>
                        <a:rPr lang="th-TH" sz="2400" b="0" i="0" u="sng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หัวข้อที่ </a:t>
                      </a:r>
                      <a:r>
                        <a:rPr lang="en-US" sz="2400" b="0" i="0" u="sng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4.5)</a:t>
                      </a:r>
                      <a:endParaRPr lang="en-US" sz="240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th-TH" sz="2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  <a:sym typeface="Arial"/>
                        </a:rPr>
                        <a:t>5.1) ดำเนินการตรวจสอบ ปรับปรุงและทดสอบเชื่อมโยงข้อมูล</a:t>
                      </a:r>
                      <a:endParaRPr lang="en-US" sz="2400" b="0" i="0" u="none" strike="noStrike" cap="non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ea typeface="Cordia New" panose="020B0304020202020204" pitchFamily="34" charset="-34"/>
                        <a:cs typeface="TH Sarabun New" panose="020B0500040200020003" pitchFamily="34" charset="-34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th-TH" sz="2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  <a:sym typeface="Arial"/>
                        </a:rPr>
                        <a:t>5.2) ตรวจสอบความถูกต้องข้อมูลตำแหน่งเทียบกับแผนที่ภาพถ่ายดาวเทียม อย่างละ 2 พื้นที่ตัวอย่าง</a:t>
                      </a:r>
                      <a:endParaRPr lang="en-US" sz="2400" b="0" i="0" u="none" strike="noStrike" cap="non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ea typeface="Cordia New" panose="020B0304020202020204" pitchFamily="34" charset="-34"/>
                        <a:cs typeface="TH Sarabun New" panose="020B0500040200020003" pitchFamily="34" charset="-34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th-TH" sz="2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  <a:sym typeface="Arial"/>
                        </a:rPr>
                        <a:t>5.3) จัดเก็บข้อมูลลงในระบบฐานข้อมูล </a:t>
                      </a:r>
                      <a:r>
                        <a:rPr lang="en-US" sz="2400" b="0" i="0" u="none" strike="noStrike" cap="none" dirty="0" err="1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  <a:sym typeface="Arial"/>
                        </a:rPr>
                        <a:t>Roadnet</a:t>
                      </a:r>
                      <a:endParaRPr lang="th-TH" sz="2400" b="0" i="0" u="none" strike="noStrike" cap="non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ea typeface="Times New Roman" panose="02020603050405020304" pitchFamily="18" charset="0"/>
                        <a:cs typeface="TH Sarabun New" panose="020B0500040200020003" pitchFamily="34" charset="-34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th-TH" sz="2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  <a:sym typeface="Arial"/>
                        </a:rPr>
                        <a:t>5.4) การจัดเก็บข้อมูลในระบบ ต้องไม่กระทบข้อมูลเดิม</a:t>
                      </a:r>
                      <a:endParaRPr lang="en-US" sz="2400" b="0" i="0" u="none" strike="noStrike" cap="none" dirty="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ea typeface="Cordia New" panose="020B0304020202020204" pitchFamily="34" charset="-34"/>
                        <a:cs typeface="TH Sarabun New" panose="020B0500040200020003" pitchFamily="34" charset="-34"/>
                        <a:sym typeface="Arial"/>
                      </a:endParaRPr>
                    </a:p>
                  </a:txBody>
                  <a:tcPr marL="171450" marR="171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อยู่ระหว่างกำลังดำเนินงาน</a:t>
                      </a:r>
                      <a:br>
                        <a:rPr lang="en-US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</a:b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ระยะทางจัดเก็บข้อมูลสู่ฐานข้อมูลปัจจุบัน</a:t>
                      </a:r>
                      <a:br>
                        <a:rPr lang="en-US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</a:b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ระยะทาง</a:t>
                      </a:r>
                      <a:r>
                        <a:rPr lang="en-US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 22,213.951 </a:t>
                      </a: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กิโลเมตร</a:t>
                      </a:r>
                      <a:endParaRPr lang="th-TH" sz="2400" dirty="0">
                        <a:effectLst/>
                        <a:latin typeface="TH Sarabun New" panose="020B0500040200020003" pitchFamily="34" charset="-34"/>
                        <a:ea typeface="Cordia New" panose="020B0304020202020204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71450" marR="17145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305312"/>
                  </a:ext>
                </a:extLst>
              </a:tr>
              <a:tr h="2926080">
                <a:tc>
                  <a:txBody>
                    <a:bodyPr/>
                    <a:lstStyle/>
                    <a:p>
                      <a:pPr algn="l"/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6) การตรวจสอบข้อมูลการสำรวจ</a:t>
                      </a:r>
                      <a:endParaRPr lang="en-US" sz="240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  <a:p>
                      <a:pPr marL="228600" indent="0" algn="l"/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ผ่านระบบ </a:t>
                      </a:r>
                      <a:r>
                        <a:rPr lang="en-US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Roadnet </a:t>
                      </a:r>
                    </a:p>
                    <a:p>
                      <a:pPr marL="0" indent="228600" algn="l"/>
                      <a:r>
                        <a:rPr lang="en-US" sz="2400" u="sng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(</a:t>
                      </a:r>
                      <a:r>
                        <a:rPr lang="th-TH" sz="2400" u="sng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ตาม</a:t>
                      </a:r>
                      <a:r>
                        <a:rPr lang="en-US" sz="2400" u="sng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TOR </a:t>
                      </a:r>
                      <a:r>
                        <a:rPr lang="th-TH" sz="2400" u="sng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หัวข้อที่ 4.6)</a:t>
                      </a: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กระบวนการตรวจสอบข้อมูล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1) </a:t>
                      </a:r>
                      <a:r>
                        <a:rPr lang="en-US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QC1 </a:t>
                      </a: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เน้นไปทางความครบถ้วนของข้อมูลสภาพทางและจำนวนตำแหน่งการสำรวจ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2) </a:t>
                      </a:r>
                      <a:r>
                        <a:rPr lang="en-US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QC2 </a:t>
                      </a: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ความถูกต้องหลังจากมีการจัดทำข้อมูลให้อยู่ในรูปแบบของระบบฐานข้อมูล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3) </a:t>
                      </a:r>
                      <a:r>
                        <a:rPr lang="en-US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QC3 </a:t>
                      </a: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กระบวนการนี้จะทำการตรวจสอบหลังจากขั้นตอนนำเข้าระบบ </a:t>
                      </a:r>
                      <a:r>
                        <a:rPr lang="en-US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Roadnet</a:t>
                      </a:r>
                      <a:endParaRPr lang="th-TH" sz="2400">
                        <a:effectLst/>
                        <a:latin typeface="TH Sarabun New" panose="020B0500040200020003" pitchFamily="34" charset="-34"/>
                        <a:ea typeface="Cordia New" panose="020B0304020202020204" pitchFamily="34" charset="-34"/>
                        <a:cs typeface="TH Sarabun New" panose="020B0500040200020003" pitchFamily="34" charset="-34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4) QC4 </a:t>
                      </a: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ตรวจสอบข้อมูลผ่านระบบโดยละเอียดทั้งความถูกต้องของค่าสภาพทางต่อภาพสองข้างทาง</a:t>
                      </a:r>
                    </a:p>
                    <a:p>
                      <a:pPr marL="228600" marR="0" indent="-2286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5) </a:t>
                      </a:r>
                      <a:r>
                        <a:rPr lang="en-US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QC5 </a:t>
                      </a: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เจ้าหน้าที่แขวงทางหลวงทำการตรวจสอบความถูกต้องของสายทางรวมทั้งทิศทางการวิ่ง จากผู้ดูแลตาม</a:t>
                      </a:r>
                      <a:br>
                        <a:rPr lang="en-US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</a:b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สายทางนั้น ๆ โดยตรง</a:t>
                      </a:r>
                    </a:p>
                  </a:txBody>
                  <a:tcPr marL="102870" marR="10287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อยู่ระหว่างกำลังดำเนินงาน</a:t>
                      </a:r>
                      <a:br>
                        <a:rPr lang="en-US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</a:br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โดยงวดงานความก้าวหน้าครั้งที่ 2 บทที่ 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ตรวจสอบข้อมูลการสำรวจแล้วเสร็จ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ระยะทางทั้งสิ้น</a:t>
                      </a:r>
                      <a:r>
                        <a:rPr lang="th-TH" sz="2400" b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15,241.230 </a:t>
                      </a:r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กิโลเมตร </a:t>
                      </a:r>
                    </a:p>
                    <a:p>
                      <a:pPr algn="ctr"/>
                      <a:endParaRPr lang="th-TH" sz="24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3979240"/>
                  </a:ext>
                </a:extLst>
              </a:tr>
              <a:tr h="269748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7) </a:t>
                      </a: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การศึกษาและวิเคราะห์ข้อมูลทางหลวง </a:t>
                      </a:r>
                      <a:endParaRPr lang="en-US" sz="240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ea typeface="Times New Roman" panose="02020603050405020304" pitchFamily="18" charset="0"/>
                        <a:cs typeface="TH Sarabun New" panose="020B0500040200020003" pitchFamily="34" charset="-34"/>
                      </a:endParaRPr>
                    </a:p>
                    <a:p>
                      <a:pPr marL="0" marR="0" indent="22860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u="sng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(ตาม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TOR </a:t>
                      </a:r>
                      <a:r>
                        <a:rPr lang="th-TH" sz="2400" u="sng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หัวข้อที่ 4.7)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H Sarabun New" panose="020B0500040200020003" pitchFamily="34" charset="-34"/>
                        <a:ea typeface="Cordia New" panose="020B0304020202020204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02870" marR="10287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7.1) การศึกษาและวิเคราะห์ค่าความเรียบผิวทางภายหลังได้รับการซ่อมบำรุงวิธีต่าง ๆ </a:t>
                      </a:r>
                      <a:r>
                        <a:rPr lang="en-US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(Road Work Effect Model) </a:t>
                      </a:r>
                    </a:p>
                    <a:p>
                      <a:pPr marL="398463" indent="-398463" algn="l"/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7.2) การศึกษาแนวทางการนำข้อมูลความเสียหายที่ตรวจวัดได้จากข้อมูลความเสียหายของผิวทาง (</a:t>
                      </a:r>
                      <a:r>
                        <a:rPr lang="en-US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Surface Distress) </a:t>
                      </a:r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เพื่อใช้ประโยชน์ในมิติของงานบำรุงทาง</a:t>
                      </a:r>
                      <a:endParaRPr lang="en-US" sz="240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  <a:p>
                      <a:pPr marL="398463" indent="-398463" algn="l"/>
                      <a:r>
                        <a:rPr lang="en-US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7.3)</a:t>
                      </a:r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การศึกษาความแม่นยำในการประมวลผลค่าความลึกของความเสียหายของชั้นผิวทางแบบอัตโนมัติ (</a:t>
                      </a:r>
                      <a:r>
                        <a:rPr lang="en-US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Automatic Detection)</a:t>
                      </a:r>
                      <a:endParaRPr lang="en-US" sz="24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อยู่ระหว่างกำลังดำเนินงาน</a:t>
                      </a:r>
                      <a:endParaRPr lang="en-US" sz="24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37160" marR="137160" marT="68580" marB="6858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0706539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228600" marR="0" indent="-22860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8) </a:t>
                      </a: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การจัดทำรายงานแผนงานบำรุงทาง</a:t>
                      </a:r>
                      <a:b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</a:br>
                      <a:r>
                        <a:rPr lang="th-TH" sz="2400" u="sng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(ตาม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TOR </a:t>
                      </a:r>
                      <a:r>
                        <a:rPr lang="th-TH" sz="2400" u="sng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หัวข้อที่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4.8)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ordia New" panose="020B0304020202020204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02870" marR="10287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8.1) </a:t>
                      </a: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Times New Roman" panose="02020603050405020304" pitchFamily="18" charset="0"/>
                          <a:cs typeface="TH Sarabun New" panose="020B0500040200020003" pitchFamily="34" charset="-34"/>
                        </a:rPr>
                        <a:t>แผนงานกิจกรรมบำรุงรักษาทางหลวงเชิงกลยุทธ์</a:t>
                      </a:r>
                      <a:endParaRPr lang="en-US" sz="2400">
                        <a:solidFill>
                          <a:srgbClr val="000000"/>
                        </a:solidFill>
                        <a:effectLst/>
                        <a:latin typeface="TH Sarabun New" panose="020B0500040200020003" pitchFamily="34" charset="-34"/>
                        <a:ea typeface="Times New Roman" panose="02020603050405020304" pitchFamily="18" charset="0"/>
                        <a:cs typeface="TH Sarabun New" panose="020B0500040200020003" pitchFamily="34" charset="-34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8.2) </a:t>
                      </a:r>
                      <a:r>
                        <a:rPr lang="th-TH" sz="2400" b="0" i="0" u="none" strike="noStrike" cap="none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Arial"/>
                          <a:cs typeface="TH Sarabun New" panose="020B0500040200020003" pitchFamily="34" charset="-34"/>
                          <a:sym typeface="Arial"/>
                        </a:rPr>
                        <a:t>แผนงานกิจกรรมบำรุงรักษาทางหลวงประจำปี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ordia New" panose="020B0304020202020204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02870" marR="10287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 New" panose="020B0500040200020003" pitchFamily="34" charset="-34"/>
                          <a:ea typeface="Cordia New" panose="020B0304020202020204" pitchFamily="34" charset="-34"/>
                          <a:cs typeface="TH Sarabun New" panose="020B0500040200020003" pitchFamily="34" charset="-34"/>
                        </a:rPr>
                        <a:t>รอดำเนินการ</a:t>
                      </a:r>
                      <a:endParaRPr lang="en-US" sz="2400" dirty="0">
                        <a:effectLst/>
                        <a:latin typeface="TH Sarabun New" panose="020B0500040200020003" pitchFamily="34" charset="-34"/>
                        <a:ea typeface="Cordia New" panose="020B0304020202020204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102870" marR="10287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04122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DC25918-1B31-73CC-AF9F-ADEE64B42A9C}"/>
              </a:ext>
            </a:extLst>
          </p:cNvPr>
          <p:cNvSpPr txBox="1"/>
          <p:nvPr/>
        </p:nvSpPr>
        <p:spPr>
          <a:xfrm>
            <a:off x="-2447365" y="352395"/>
            <a:ext cx="14500194" cy="923330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lnSpc>
                <a:spcPts val="7199"/>
              </a:lnSpc>
              <a:defRPr sz="76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 lang="th-TH" altLang="ko-KR" sz="5400" dirty="0">
                <a:sym typeface="Lato"/>
              </a:rPr>
              <a:t>1.</a:t>
            </a:r>
            <a:r>
              <a:rPr lang="en-US" altLang="ko-KR" sz="5400" dirty="0">
                <a:sym typeface="Lato"/>
              </a:rPr>
              <a:t> </a:t>
            </a:r>
            <a:r>
              <a:rPr lang="th-TH" altLang="ko-KR" sz="5400" dirty="0">
                <a:sym typeface="Lato"/>
              </a:rPr>
              <a:t>ความก้าวหน้าของงานแต่ละด้าน</a:t>
            </a:r>
            <a:endParaRPr lang="en-US" sz="5400" dirty="0"/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31AB3621-CABC-5192-8081-3DD9D8997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923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CE26E-3ED7-C0A8-5A2E-E3A4953BF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695F6078-E3D2-F2AA-4F45-49A08A8A4E77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D4A22634-399D-333A-1C6A-EDBEA63EB0C6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Title 14">
            <a:extLst>
              <a:ext uri="{FF2B5EF4-FFF2-40B4-BE49-F238E27FC236}">
                <a16:creationId xmlns:a16="http://schemas.microsoft.com/office/drawing/2014/main" id="{94732E87-5275-E30B-999E-BD6257C3F418}"/>
              </a:ext>
            </a:extLst>
          </p:cNvPr>
          <p:cNvSpPr txBox="1">
            <a:spLocks/>
          </p:cNvSpPr>
          <p:nvPr/>
        </p:nvSpPr>
        <p:spPr>
          <a:xfrm>
            <a:off x="152400" y="4217261"/>
            <a:ext cx="18337320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lang="en-US" sz="7600"/>
              <a:t>2. </a:t>
            </a:r>
            <a:r>
              <a:rPr lang="th-TH" sz="7600"/>
              <a:t>ผลสรุปการปฎิบัติงานในที่ผ่านมา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49674D-D544-6256-5BE1-FA72BD868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870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5A16D2-B774-A4DC-5A75-888627E07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85FB7D7-DCF4-1506-30F7-BC6F798F10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" b="188"/>
          <a:stretch/>
        </p:blipFill>
        <p:spPr>
          <a:xfrm>
            <a:off x="768005" y="923331"/>
            <a:ext cx="16751989" cy="917475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5C3E83-615F-E1C4-CF63-6E319382F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Title 14">
            <a:extLst>
              <a:ext uri="{FF2B5EF4-FFF2-40B4-BE49-F238E27FC236}">
                <a16:creationId xmlns:a16="http://schemas.microsoft.com/office/drawing/2014/main" id="{CA2A2E3A-6475-42A2-4C5F-506D84A0D202}"/>
              </a:ext>
            </a:extLst>
          </p:cNvPr>
          <p:cNvSpPr txBox="1">
            <a:spLocks/>
          </p:cNvSpPr>
          <p:nvPr/>
        </p:nvSpPr>
        <p:spPr>
          <a:xfrm>
            <a:off x="216976" y="1"/>
            <a:ext cx="1118854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 lang="th-TH" sz="5400"/>
              <a:t>ผลสรุปการปฎิบัติงานในที่ผ่านมา</a:t>
            </a: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AC169396-3707-8443-FA37-6D2A57FABF8F}"/>
              </a:ext>
            </a:extLst>
          </p:cNvPr>
          <p:cNvSpPr/>
          <p:nvPr/>
        </p:nvSpPr>
        <p:spPr>
          <a:xfrm>
            <a:off x="16921635" y="1710810"/>
            <a:ext cx="1366365" cy="539297"/>
          </a:xfrm>
          <a:prstGeom prst="wedgeRoundRectCallout">
            <a:avLst>
              <a:gd name="adj1" fmla="val -55963"/>
              <a:gd name="adj2" fmla="val -59178"/>
              <a:gd name="adj3" fmla="val 16667"/>
            </a:avLst>
          </a:prstGeom>
          <a:solidFill>
            <a:srgbClr val="BCA164"/>
          </a:solidFill>
          <a:ln>
            <a:solidFill>
              <a:srgbClr val="BCA1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สิ้นสุดโครงการ</a:t>
            </a:r>
            <a:endParaRPr lang="en-US" sz="1200">
              <a:solidFill>
                <a:schemeClr val="bg1"/>
              </a:solidFill>
              <a:effectLst/>
              <a:latin typeface="Prompt" panose="00000500000000000000" pitchFamily="2" charset="-34"/>
              <a:ea typeface="Cordia New" panose="020B0304020202020204" pitchFamily="34" charset="-34"/>
              <a:cs typeface="Prompt" panose="00000500000000000000" pitchFamily="2" charset="-34"/>
            </a:endParaRPr>
          </a:p>
          <a:p>
            <a:pPr algn="ctr"/>
            <a:r>
              <a:rPr lang="th-TH" sz="1200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2 ก.ย. 2568</a:t>
            </a:r>
            <a:endParaRPr lang="en-US" sz="1200">
              <a:solidFill>
                <a:schemeClr val="bg1"/>
              </a:solidFill>
              <a:effectLst/>
              <a:latin typeface="Prompt" panose="00000500000000000000" pitchFamily="2" charset="-34"/>
              <a:ea typeface="Cordia New" panose="020B0304020202020204" pitchFamily="34" charset="-34"/>
              <a:cs typeface="Prompt" panose="00000500000000000000" pitchFamily="2" charset="-34"/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532FDE95-FBCA-C11D-E70D-2C7491644138}"/>
              </a:ext>
            </a:extLst>
          </p:cNvPr>
          <p:cNvSpPr/>
          <p:nvPr/>
        </p:nvSpPr>
        <p:spPr>
          <a:xfrm>
            <a:off x="13956383" y="6799423"/>
            <a:ext cx="2895600" cy="1177406"/>
          </a:xfrm>
          <a:prstGeom prst="wedgeRoundRectCallout">
            <a:avLst>
              <a:gd name="adj1" fmla="val -80591"/>
              <a:gd name="adj2" fmla="val -98447"/>
              <a:gd name="adj3" fmla="val 16667"/>
            </a:avLst>
          </a:prstGeom>
          <a:solidFill>
            <a:srgbClr val="BCA164"/>
          </a:solidFill>
          <a:ln>
            <a:solidFill>
              <a:srgbClr val="BCA1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รายงานความก้าวหน้าโครงการ</a:t>
            </a:r>
          </a:p>
          <a:p>
            <a:pPr algn="ctr"/>
            <a:r>
              <a:rPr lang="th-TH" sz="1200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แผนดำเนินงานร้อยละ  </a:t>
            </a:r>
            <a:r>
              <a:rPr lang="en-US" sz="1400" u="sng">
                <a:solidFill>
                  <a:srgbClr val="3C4F7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47.50</a:t>
            </a:r>
            <a:endParaRPr lang="th-TH" sz="1200" u="sng">
              <a:solidFill>
                <a:srgbClr val="3C4F7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mpt" panose="00000500000000000000" pitchFamily="2" charset="-34"/>
              <a:ea typeface="Cordia New" panose="020B0304020202020204" pitchFamily="34" charset="-34"/>
              <a:cs typeface="Prompt" panose="00000500000000000000" pitchFamily="2" charset="-34"/>
            </a:endParaRPr>
          </a:p>
          <a:p>
            <a:pPr algn="ctr"/>
            <a:r>
              <a:rPr lang="th-TH" sz="1200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ผลดำเนินงานร้อ</a:t>
            </a:r>
            <a:r>
              <a:rPr lang="th-TH" sz="1200">
                <a:solidFill>
                  <a:schemeClr val="bg1"/>
                </a:solidFill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ย</a:t>
            </a:r>
            <a:r>
              <a:rPr lang="th-TH" sz="1200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ละ  </a:t>
            </a:r>
            <a:r>
              <a:rPr lang="th-TH" sz="1400" u="sng">
                <a:solidFill>
                  <a:srgbClr val="3C4F7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4</a:t>
            </a:r>
            <a:r>
              <a:rPr lang="en-US" sz="1400" u="sng">
                <a:solidFill>
                  <a:srgbClr val="3C4F7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9.31</a:t>
            </a:r>
            <a:endParaRPr lang="th-TH" sz="1200" u="sng">
              <a:solidFill>
                <a:srgbClr val="3C4F7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mpt" panose="00000500000000000000" pitchFamily="2" charset="-34"/>
              <a:ea typeface="Cordia New" panose="020B0304020202020204" pitchFamily="34" charset="-34"/>
              <a:cs typeface="Prompt" panose="00000500000000000000" pitchFamily="2" charset="-34"/>
            </a:endParaRPr>
          </a:p>
          <a:p>
            <a:pPr algn="ctr"/>
            <a:r>
              <a:rPr lang="th-TH" sz="1400" u="sng">
                <a:solidFill>
                  <a:srgbClr val="3C4F7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เร็วกว่าแผน 1.</a:t>
            </a:r>
            <a:r>
              <a:rPr lang="en-US" sz="1400" u="sng">
                <a:solidFill>
                  <a:srgbClr val="3C4F7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81</a:t>
            </a:r>
            <a:r>
              <a:rPr lang="th-TH" sz="1400" u="sng">
                <a:solidFill>
                  <a:srgbClr val="3C4F7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 %</a:t>
            </a:r>
          </a:p>
          <a:p>
            <a:pPr algn="ctr"/>
            <a:r>
              <a:rPr lang="th-TH" sz="1200" b="1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ณ วันที่ </a:t>
            </a:r>
            <a:r>
              <a:rPr lang="en-US" sz="1200" b="1">
                <a:solidFill>
                  <a:schemeClr val="bg1"/>
                </a:solidFill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8</a:t>
            </a:r>
            <a:r>
              <a:rPr lang="th-TH" sz="1200" b="1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 </a:t>
            </a:r>
            <a:r>
              <a:rPr lang="th-TH" sz="1200" b="1">
                <a:solidFill>
                  <a:schemeClr val="bg1"/>
                </a:solidFill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เมษายน </a:t>
            </a:r>
            <a:r>
              <a:rPr lang="th-TH" sz="1200" b="1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2568</a:t>
            </a:r>
          </a:p>
        </p:txBody>
      </p:sp>
    </p:spTree>
    <p:extLst>
      <p:ext uri="{BB962C8B-B14F-4D97-AF65-F5344CB8AC3E}">
        <p14:creationId xmlns:p14="http://schemas.microsoft.com/office/powerpoint/2010/main" val="3840484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4C45A-6EB1-F8B1-695D-4AE9F7700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C67EAA-DCDB-01EF-3225-0783DF464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Title 14">
            <a:extLst>
              <a:ext uri="{FF2B5EF4-FFF2-40B4-BE49-F238E27FC236}">
                <a16:creationId xmlns:a16="http://schemas.microsoft.com/office/drawing/2014/main" id="{B00B8F10-959F-6F7A-3561-C12A71A0A1D8}"/>
              </a:ext>
            </a:extLst>
          </p:cNvPr>
          <p:cNvSpPr txBox="1">
            <a:spLocks/>
          </p:cNvSpPr>
          <p:nvPr/>
        </p:nvSpPr>
        <p:spPr>
          <a:xfrm>
            <a:off x="276327" y="231397"/>
            <a:ext cx="1118854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 lang="th-TH" sz="5400"/>
              <a:t>ผลสรุปการปฎิบัติงานในที่ผ่านมา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38376F-4D0F-4488-A3B4-F5A4CAF738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344271"/>
              </p:ext>
            </p:extLst>
          </p:nvPr>
        </p:nvGraphicFramePr>
        <p:xfrm>
          <a:off x="1314993" y="1689682"/>
          <a:ext cx="15415966" cy="6907636"/>
        </p:xfrm>
        <a:graphic>
          <a:graphicData uri="http://schemas.openxmlformats.org/drawingml/2006/table">
            <a:tbl>
              <a:tblPr/>
              <a:tblGrid>
                <a:gridCol w="4908902">
                  <a:extLst>
                    <a:ext uri="{9D8B030D-6E8A-4147-A177-3AD203B41FA5}">
                      <a16:colId xmlns:a16="http://schemas.microsoft.com/office/drawing/2014/main" val="2725973687"/>
                    </a:ext>
                  </a:extLst>
                </a:gridCol>
                <a:gridCol w="2058797">
                  <a:extLst>
                    <a:ext uri="{9D8B030D-6E8A-4147-A177-3AD203B41FA5}">
                      <a16:colId xmlns:a16="http://schemas.microsoft.com/office/drawing/2014/main" val="3980557834"/>
                    </a:ext>
                  </a:extLst>
                </a:gridCol>
                <a:gridCol w="1837635">
                  <a:extLst>
                    <a:ext uri="{9D8B030D-6E8A-4147-A177-3AD203B41FA5}">
                      <a16:colId xmlns:a16="http://schemas.microsoft.com/office/drawing/2014/main" val="1831368434"/>
                    </a:ext>
                  </a:extLst>
                </a:gridCol>
                <a:gridCol w="1837635">
                  <a:extLst>
                    <a:ext uri="{9D8B030D-6E8A-4147-A177-3AD203B41FA5}">
                      <a16:colId xmlns:a16="http://schemas.microsoft.com/office/drawing/2014/main" val="902581793"/>
                    </a:ext>
                  </a:extLst>
                </a:gridCol>
                <a:gridCol w="1852218">
                  <a:extLst>
                    <a:ext uri="{9D8B030D-6E8A-4147-A177-3AD203B41FA5}">
                      <a16:colId xmlns:a16="http://schemas.microsoft.com/office/drawing/2014/main" val="1797749511"/>
                    </a:ext>
                  </a:extLst>
                </a:gridCol>
                <a:gridCol w="1516779">
                  <a:extLst>
                    <a:ext uri="{9D8B030D-6E8A-4147-A177-3AD203B41FA5}">
                      <a16:colId xmlns:a16="http://schemas.microsoft.com/office/drawing/2014/main" val="3416048112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947304667"/>
                    </a:ext>
                  </a:extLst>
                </a:gridCol>
              </a:tblGrid>
              <a:tr h="391435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วันที่รายงานผล</a:t>
                      </a: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8/04/2568 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0" fontAlgn="ctr"/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19810" marR="19810" marT="13207" marB="13207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rtl="0" fontAlgn="ctr"/>
                      <a:endParaRPr lang="en-US" sz="2000" b="1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19810" marR="19810" marT="13207" marB="13207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0" fontAlgn="b"/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19810" marR="19810" marT="13207" marB="13207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0" fontAlgn="b"/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19810" marR="19810" marT="13207" marB="13207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209550"/>
                  </a:ext>
                </a:extLst>
              </a:tr>
              <a:tr h="756506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รายละเอียด</a:t>
                      </a: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ทีมที่ 1 </a:t>
                      </a:r>
                      <a:b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</a:br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(คันที่1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TPL)</a:t>
                      </a: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ทีมที่ 1 </a:t>
                      </a:r>
                      <a:b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</a:br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(คันที่2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LCMS)</a:t>
                      </a: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ทีมที่ 2 </a:t>
                      </a:r>
                      <a:br>
                        <a:rPr lang="th-TH" sz="2000" b="1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</a:br>
                      <a:r>
                        <a:rPr lang="th-TH" sz="2000" b="1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(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STS)</a:t>
                      </a: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ทีมที่ 3 </a:t>
                      </a:r>
                      <a:b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</a:br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(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TU)</a:t>
                      </a: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รวม</a:t>
                      </a: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หมายเหตุ</a:t>
                      </a: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619381"/>
                  </a:ext>
                </a:extLst>
              </a:tr>
              <a:tr h="273803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ทีมที่ปรึกษา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7622106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แผนวิ่งสำรวจ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8,755.158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11,139.809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11,239.618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8,659.177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39,793.762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5386289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ผลการวิ่งสำรวจ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5,581.951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7,886.097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10,871.322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8,053.348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32,392.718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331447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ข้อมูลสภาพทาง (</a:t>
                      </a:r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IRI, Rutting, MPD)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4,787.764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7,517.409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9,586.695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6,495.366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28,387.234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8553867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ผ่าน </a:t>
                      </a:r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4,760.279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7,056.184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9,586.695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6,495.366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27,898.524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5622210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ประเมินความเสียหาย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4,361.984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6,691.601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6,278.857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6,212.416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23,544.858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713091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นำเข้าระบบ </a:t>
                      </a:r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Roadnet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4,706.928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6,981.900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9,586.695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6,212.416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27,487.939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029980"/>
                  </a:ext>
                </a:extLst>
              </a:tr>
              <a:tr h="54760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การประมวลผลภาพบนระบบ </a:t>
                      </a:r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Roadnet (NAZ)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4,343.583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6,341.705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6,278.857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5,277.931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22,242.076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531"/>
                  </a:ext>
                </a:extLst>
              </a:tr>
              <a:tr h="58828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การประมวลผลภาพ </a:t>
                      </a: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Surface Distress (NAZ)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4,343.583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6,341.705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6,278.857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5,277.931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22,242.076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081926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อยู่ระหว่างดำเนินการ/รอแก้ไข </a:t>
                      </a:r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28.125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28.125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8373883"/>
                  </a:ext>
                </a:extLst>
              </a:tr>
              <a:tr h="37544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ผ่าน </a:t>
                      </a:r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4,343.583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6,313.580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6,278.857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5,277.931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22,213.951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574650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อยู่ระหว่างดำเนินการ/รอแก้ไข </a:t>
                      </a:r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405.924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1,172.578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1,577.884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1,467.468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4,623.854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5160649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ผ่าน </a:t>
                      </a:r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3,937.659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5,141.002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4,700.973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3,810.463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17,590.097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4986730"/>
                  </a:ext>
                </a:extLst>
              </a:tr>
              <a:tr h="316440">
                <a:tc gridSpan="7"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th-TH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ทีมตรวจสอบข้อมูลกรมทางหลวง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9326479"/>
                  </a:ext>
                </a:extLst>
              </a:tr>
              <a:tr h="264637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อยู่ระหว่างดำเนินการ/รอแก้ไข </a:t>
                      </a: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405.615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408.015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734.695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1,548.325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800" b="0" i="0" u="none" strike="noStrike" kern="120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102552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ผ่าน </a:t>
                      </a:r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3,937.659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4,735.387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4,292.958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3,075.768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16,041.772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  <a:endParaRPr lang="en-US" sz="1800" b="1" i="0" u="none" strike="noStrike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4975603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อยู่ระหว่างดำเนินการ/รอแก้ไข </a:t>
                      </a:r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319.996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480.546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800.542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30106"/>
                  </a:ext>
                </a:extLst>
              </a:tr>
              <a:tr h="210542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ผ่าน </a:t>
                      </a:r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3,617.663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4,735.387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4,292.958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2,595.222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15,241.230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3642167"/>
                  </a:ext>
                </a:extLst>
              </a:tr>
            </a:tbl>
          </a:graphicData>
        </a:graphic>
      </p:graphicFrame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E434DDA-1300-16EE-1E15-9766413CB25F}"/>
              </a:ext>
            </a:extLst>
          </p:cNvPr>
          <p:cNvSpPr/>
          <p:nvPr/>
        </p:nvSpPr>
        <p:spPr>
          <a:xfrm>
            <a:off x="12672882" y="820313"/>
            <a:ext cx="4058077" cy="668827"/>
          </a:xfrm>
          <a:prstGeom prst="roundRect">
            <a:avLst/>
          </a:prstGeom>
          <a:solidFill>
            <a:srgbClr val="F0F8F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th-TH" sz="1800" b="1" dirty="0">
                <a:solidFill>
                  <a:schemeClr val="tx1"/>
                </a:solidFill>
                <a:effectLst/>
                <a:latin typeface="Prompt"/>
                <a:cs typeface="Prompt"/>
              </a:rPr>
              <a:t>ระยะทาง ณ วันที่ </a:t>
            </a:r>
            <a:r>
              <a:rPr lang="th-TH" b="1" dirty="0">
                <a:solidFill>
                  <a:schemeClr val="tx1"/>
                </a:solidFill>
                <a:latin typeface="Prompt"/>
                <a:cs typeface="Prompt"/>
              </a:rPr>
              <a:t>8/04/2568</a:t>
            </a:r>
            <a:r>
              <a:rPr lang="th-TH" sz="1800" b="1" dirty="0">
                <a:solidFill>
                  <a:schemeClr val="tx1"/>
                </a:solidFill>
                <a:effectLst/>
                <a:latin typeface="Prompt"/>
                <a:cs typeface="Prompt"/>
              </a:rPr>
              <a:t> </a:t>
            </a:r>
            <a:endParaRPr lang="en-US" sz="1800" b="1" dirty="0">
              <a:solidFill>
                <a:schemeClr val="tx1"/>
              </a:solidFill>
              <a:effectLst/>
              <a:latin typeface="Prompt"/>
              <a:cs typeface="Prompt"/>
            </a:endParaRPr>
          </a:p>
        </p:txBody>
      </p:sp>
    </p:spTree>
    <p:extLst>
      <p:ext uri="{BB962C8B-B14F-4D97-AF65-F5344CB8AC3E}">
        <p14:creationId xmlns:p14="http://schemas.microsoft.com/office/powerpoint/2010/main" val="35132716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2528</Words>
  <Application>Microsoft Office PowerPoint</Application>
  <PresentationFormat>Custom</PresentationFormat>
  <Paragraphs>633</Paragraphs>
  <Slides>23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S25_ปรับแผน</dc:title>
  <dc:creator>atchaMS sitthi</dc:creator>
  <cp:lastModifiedBy>vipa dangsuwan</cp:lastModifiedBy>
  <cp:revision>3</cp:revision>
  <dcterms:created xsi:type="dcterms:W3CDTF">2006-08-16T00:00:00Z</dcterms:created>
  <dcterms:modified xsi:type="dcterms:W3CDTF">2025-04-10T01:44:47Z</dcterms:modified>
  <dc:identifier>DAGgSbrmPXc</dc:identifier>
</cp:coreProperties>
</file>