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64" r:id="rId3"/>
    <p:sldId id="266" r:id="rId4"/>
    <p:sldId id="267" r:id="rId5"/>
    <p:sldId id="274" r:id="rId6"/>
    <p:sldId id="275" r:id="rId7"/>
    <p:sldId id="272" r:id="rId8"/>
    <p:sldId id="276" r:id="rId9"/>
    <p:sldId id="277" r:id="rId10"/>
    <p:sldId id="281" r:id="rId11"/>
    <p:sldId id="279" r:id="rId12"/>
    <p:sldId id="282" r:id="rId13"/>
    <p:sldId id="280" r:id="rId14"/>
    <p:sldId id="278" r:id="rId15"/>
    <p:sldId id="273" r:id="rId16"/>
    <p:sldId id="283" r:id="rId17"/>
    <p:sldId id="265" r:id="rId18"/>
  </p:sldIdLst>
  <p:sldSz cx="18288000" cy="10287000"/>
  <p:notesSz cx="6858000" cy="9144000"/>
  <p:embeddedFontLst>
    <p:embeddedFont>
      <p:font typeface="Prompt" panose="00000500000000000000" pitchFamily="2" charset="-34"/>
      <p:regular r:id="rId21"/>
      <p:bold r:id="rId22"/>
      <p:italic r:id="rId23"/>
      <p:boldItalic r:id="rId24"/>
    </p:embeddedFont>
    <p:embeddedFont>
      <p:font typeface="Prompt Bold" panose="00000800000000000000" charset="-34"/>
      <p:regular r:id="rId25"/>
    </p:embeddedFont>
    <p:embeddedFont>
      <p:font typeface="Prompt Semi-Bold" panose="020B0604020202020204" charset="-34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A164"/>
    <a:srgbClr val="3C4F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7" d="100"/>
          <a:sy n="77" d="100"/>
        </p:scale>
        <p:origin x="33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B36BA2-9E39-C1F7-D2C3-04937CFF0F6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90ABE2-A4B1-7371-20E0-36E1AA41AB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60B1A3-ABED-47F1-BD81-56EB4739ACF3}" type="datetimeFigureOut">
              <a:rPr lang="en-US" smtClean="0"/>
              <a:t>3/7/2025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185AAB-66BF-DEFD-FCEE-9C30121F12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19D022-7490-A13C-0A2D-27C51153D8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5AC0BC-8D62-4BDE-BEA6-F776B6E03F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5609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72598D-40D8-4FED-A6ED-A87096EA7AFB}" type="datetimeFigureOut">
              <a:rPr lang="en-US" smtClean="0"/>
              <a:t>3/7/2025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89EDC6-7B89-4A74-A3DA-06A06EBB59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8212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023F4-C56F-44DB-A578-334F44389318}" type="datetime1">
              <a:rPr lang="en-US" smtClean="0"/>
              <a:t>3/7/2025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F7DC51D-685A-2AAF-E068-E0F6C9A941C7}"/>
              </a:ext>
            </a:extLst>
          </p:cNvPr>
          <p:cNvSpPr txBox="1">
            <a:spLocks/>
          </p:cNvSpPr>
          <p:nvPr userDrawn="1"/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600" kern="1200">
                <a:solidFill>
                  <a:schemeClr val="tx1">
                    <a:tint val="75000"/>
                  </a:schemeClr>
                </a:solidFill>
                <a:latin typeface="Prompt" panose="00000500000000000000" pitchFamily="2" charset="-34"/>
                <a:ea typeface="+mn-ea"/>
                <a:cs typeface="Prompt" panose="00000500000000000000" pitchFamily="2" charset="-34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376E1-B6BB-46B0-8D92-8ADA34AC3CC6}" type="datetime1">
              <a:rPr lang="en-US" smtClean="0"/>
              <a:t>3/7/2025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B6537CB-83A7-1754-650D-1977F0A81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6ED73-6F49-40ED-A58D-DD2C8571FEC4}" type="datetime1">
              <a:rPr lang="en-US" smtClean="0"/>
              <a:t>3/7/2025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F081C-52BD-430D-A515-C7126F04EA19}" type="datetime1">
              <a:rPr lang="en-US" smtClean="0"/>
              <a:t>3/7/2025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B4EEBE6-8BF6-6547-42D6-9F8AA778E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19994-2703-47DA-8281-BBE832E5ACB6}" type="datetime1">
              <a:rPr lang="en-US" smtClean="0"/>
              <a:t>3/7/2025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92AF86C-4A05-52FA-F3F1-A5B10FAD4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22968-4C4F-435C-B046-A84C0BD3256C}" type="datetime1">
              <a:rPr lang="en-US" smtClean="0"/>
              <a:t>3/7/2025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42698B8E-762E-891B-48A7-63F2B0B39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F401E-A1C1-4EE4-ABA5-2FC678A9250D}" type="datetime1">
              <a:rPr lang="en-US" smtClean="0"/>
              <a:t>3/7/2025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18532A78-3CDE-CA55-1CC5-E0378F79E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D3EDF-37D5-448D-A575-6D4701F02ED4}" type="datetime1">
              <a:rPr lang="en-US" smtClean="0"/>
              <a:t>3/7/2025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BC373C7-C47B-E961-C73D-919ADFA48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26C22-3CF3-4E0A-9608-D3A9189E1494}" type="datetime1">
              <a:rPr lang="en-US" smtClean="0"/>
              <a:t>3/7/2025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9931B-B0A8-4BA9-83D7-89E1DDDFAFD7}" type="datetime1">
              <a:rPr lang="en-US" smtClean="0"/>
              <a:t>3/7/2025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D7F1B512-2CE6-413B-A807-DB7F55AE6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7727A-2A4B-4010-BA8F-923B1707DBEA}" type="datetime1">
              <a:rPr lang="en-US" smtClean="0"/>
              <a:t>3/7/2025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1F3E1C22-5E53-782A-4BFC-599FBB242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54400" y="9915525"/>
            <a:ext cx="2133600" cy="365125"/>
          </a:xfrm>
        </p:spPr>
        <p:txBody>
          <a:bodyPr/>
          <a:lstStyle>
            <a:lvl1pPr algn="r"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A8898-241D-4224-91C7-44EB362C9E15}" type="datetime1">
              <a:rPr lang="en-US" smtClean="0"/>
              <a:t>3/7/2025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DE68AF5-AEC7-C34D-A01F-C8E79C9925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154400" y="99155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600">
                <a:latin typeface="Prompt" panose="00000500000000000000" pitchFamily="2" charset="-34"/>
                <a:cs typeface="Prompt" panose="00000500000000000000" pitchFamily="2" charset="-34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100000">
              <a:srgbClr val="E5E5E5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219429" y="4896932"/>
            <a:ext cx="24726857" cy="5559351"/>
          </a:xfrm>
          <a:custGeom>
            <a:avLst/>
            <a:gdLst/>
            <a:ahLst/>
            <a:cxnLst/>
            <a:rect l="l" t="t" r="r" b="b"/>
            <a:pathLst>
              <a:path w="24726857" h="5559351">
                <a:moveTo>
                  <a:pt x="0" y="0"/>
                </a:moveTo>
                <a:lnTo>
                  <a:pt x="24726858" y="0"/>
                </a:lnTo>
                <a:lnTo>
                  <a:pt x="24726858" y="5559351"/>
                </a:lnTo>
                <a:lnTo>
                  <a:pt x="0" y="55593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flipH="1">
            <a:off x="-30270" y="4127939"/>
            <a:ext cx="10485412" cy="6213578"/>
          </a:xfrm>
          <a:custGeom>
            <a:avLst/>
            <a:gdLst/>
            <a:ahLst/>
            <a:cxnLst/>
            <a:rect l="l" t="t" r="r" b="b"/>
            <a:pathLst>
              <a:path w="10485412" h="6213578">
                <a:moveTo>
                  <a:pt x="10485412" y="0"/>
                </a:moveTo>
                <a:lnTo>
                  <a:pt x="0" y="0"/>
                </a:lnTo>
                <a:lnTo>
                  <a:pt x="0" y="6213578"/>
                </a:lnTo>
                <a:lnTo>
                  <a:pt x="10485412" y="6213578"/>
                </a:lnTo>
                <a:lnTo>
                  <a:pt x="1048541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flipV="1">
            <a:off x="9007887" y="-19050"/>
            <a:ext cx="9299163" cy="5510615"/>
          </a:xfrm>
          <a:custGeom>
            <a:avLst/>
            <a:gdLst/>
            <a:ahLst/>
            <a:cxnLst/>
            <a:rect l="l" t="t" r="r" b="b"/>
            <a:pathLst>
              <a:path w="9299163" h="5510615">
                <a:moveTo>
                  <a:pt x="0" y="5510615"/>
                </a:moveTo>
                <a:lnTo>
                  <a:pt x="9299163" y="5510615"/>
                </a:lnTo>
                <a:lnTo>
                  <a:pt x="9299163" y="0"/>
                </a:lnTo>
                <a:lnTo>
                  <a:pt x="0" y="0"/>
                </a:lnTo>
                <a:lnTo>
                  <a:pt x="0" y="551061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2158392" y="8590640"/>
            <a:ext cx="4227926" cy="1109830"/>
          </a:xfrm>
          <a:custGeom>
            <a:avLst/>
            <a:gdLst/>
            <a:ahLst/>
            <a:cxnLst/>
            <a:rect l="l" t="t" r="r" b="b"/>
            <a:pathLst>
              <a:path w="4227926" h="1109830">
                <a:moveTo>
                  <a:pt x="0" y="0"/>
                </a:moveTo>
                <a:lnTo>
                  <a:pt x="4227926" y="0"/>
                </a:lnTo>
                <a:lnTo>
                  <a:pt x="4227926" y="1109830"/>
                </a:lnTo>
                <a:lnTo>
                  <a:pt x="0" y="11098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/>
          <p:nvPr/>
        </p:nvGrpSpPr>
        <p:grpSpPr>
          <a:xfrm>
            <a:off x="11802238" y="3425251"/>
            <a:ext cx="8978826" cy="8978826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lnTo>
                    <a:pt x="812800" y="406400"/>
                  </a:lnTo>
                  <a:lnTo>
                    <a:pt x="406400" y="812800"/>
                  </a:lnTo>
                  <a:lnTo>
                    <a:pt x="0" y="406400"/>
                  </a:lnTo>
                  <a:lnTo>
                    <a:pt x="406400" y="0"/>
                  </a:lnTo>
                  <a:close/>
                </a:path>
              </a:pathLst>
            </a:custGeom>
            <a:blipFill>
              <a:blip r:embed="rId7"/>
              <a:stretch>
                <a:fillRect l="-4334" t="-4334"/>
              </a:stretch>
            </a:blipFill>
            <a:ln w="123825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464174" y="450122"/>
            <a:ext cx="5421843" cy="5421843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lnTo>
                    <a:pt x="812800" y="406400"/>
                  </a:lnTo>
                  <a:lnTo>
                    <a:pt x="406400" y="812800"/>
                  </a:lnTo>
                  <a:lnTo>
                    <a:pt x="0" y="406400"/>
                  </a:lnTo>
                  <a:lnTo>
                    <a:pt x="406400" y="0"/>
                  </a:lnTo>
                  <a:close/>
                </a:path>
              </a:pathLst>
            </a:custGeom>
            <a:blipFill>
              <a:blip r:embed="rId7"/>
              <a:stretch>
                <a:fillRect l="-38064" r="-12028"/>
              </a:stretch>
            </a:blipFill>
            <a:ln w="123825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7" name="Group 17"/>
          <p:cNvGrpSpPr/>
          <p:nvPr/>
        </p:nvGrpSpPr>
        <p:grpSpPr>
          <a:xfrm rot="2700000">
            <a:off x="10602010" y="5343448"/>
            <a:ext cx="1866338" cy="1866338"/>
            <a:chOff x="0" y="0"/>
            <a:chExt cx="649117" cy="64911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49117" cy="649117"/>
            </a:xfrm>
            <a:custGeom>
              <a:avLst/>
              <a:gdLst/>
              <a:ahLst/>
              <a:cxnLst/>
              <a:rect l="l" t="t" r="r" b="b"/>
              <a:pathLst>
                <a:path w="649117" h="649117">
                  <a:moveTo>
                    <a:pt x="0" y="0"/>
                  </a:moveTo>
                  <a:lnTo>
                    <a:pt x="649117" y="0"/>
                  </a:lnTo>
                  <a:lnTo>
                    <a:pt x="649117" y="649117"/>
                  </a:lnTo>
                  <a:lnTo>
                    <a:pt x="0" y="649117"/>
                  </a:lnTo>
                  <a:close/>
                </a:path>
              </a:pathLst>
            </a:custGeom>
            <a:gradFill rotWithShape="1">
              <a:gsLst>
                <a:gs pos="0">
                  <a:srgbClr val="3C4F75">
                    <a:alpha val="100000"/>
                  </a:srgbClr>
                </a:gs>
                <a:gs pos="100000">
                  <a:srgbClr val="2B3D56">
                    <a:alpha val="100000"/>
                  </a:srgbClr>
                </a:gs>
              </a:gsLst>
              <a:lin ang="0"/>
            </a:gra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649117" cy="687217"/>
            </a:xfrm>
            <a:prstGeom prst="rect">
              <a:avLst/>
            </a:prstGeom>
          </p:spPr>
          <p:txBody>
            <a:bodyPr lIns="48876" tIns="48876" rIns="48876" bIns="48876" rtlCol="0" anchor="ctr"/>
            <a:lstStyle/>
            <a:p>
              <a:pPr marL="0" lvl="0" indent="0" algn="ctr">
                <a:lnSpc>
                  <a:spcPts val="22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43209" y="1617160"/>
            <a:ext cx="11759029" cy="27238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199"/>
              </a:lnSpc>
            </a:pPr>
            <a:r>
              <a:rPr lang="th-TH" sz="4800" b="1" spc="-239" dirty="0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  <a:sym typeface="Prompt Semi-Bold"/>
              </a:rPr>
              <a:t>โครงการค่าสำรวจและประเมินสภาพโครงข่าย</a:t>
            </a:r>
          </a:p>
          <a:p>
            <a:pPr algn="l">
              <a:lnSpc>
                <a:spcPts val="7199"/>
              </a:lnSpc>
            </a:pPr>
            <a:r>
              <a:rPr lang="th-TH" sz="4800" b="1" spc="-239" dirty="0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  <a:sym typeface="Prompt Semi-Bold"/>
              </a:rPr>
              <a:t>ทางหลวงเพื่อเพิ่มประสิทธิผลการใช้จ่ายงบประมาณบำรุงรักษาทางหลวงในระยะยาว</a:t>
            </a:r>
            <a:endParaRPr lang="en-US" sz="4800" b="1" spc="-239" dirty="0">
              <a:solidFill>
                <a:srgbClr val="2B3C56"/>
              </a:solidFill>
              <a:latin typeface="Prompt Semi-Bold"/>
              <a:ea typeface="Prompt Semi-Bold"/>
              <a:cs typeface="Prompt Semi-Bold"/>
              <a:sym typeface="Prompt Semi-Bold"/>
            </a:endParaRP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A748C34E-CC47-114D-DB95-5CE1AD74F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grpSp>
        <p:nvGrpSpPr>
          <p:cNvPr id="6" name="Group 6"/>
          <p:cNvGrpSpPr/>
          <p:nvPr/>
        </p:nvGrpSpPr>
        <p:grpSpPr>
          <a:xfrm>
            <a:off x="10191665" y="3465699"/>
            <a:ext cx="3548074" cy="1013802"/>
            <a:chOff x="0" y="0"/>
            <a:chExt cx="1422307" cy="406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22307" cy="406400"/>
            </a:xfrm>
            <a:custGeom>
              <a:avLst/>
              <a:gdLst/>
              <a:ahLst/>
              <a:cxnLst/>
              <a:rect l="l" t="t" r="r" b="b"/>
              <a:pathLst>
                <a:path w="1422307" h="406400">
                  <a:moveTo>
                    <a:pt x="1219107" y="0"/>
                  </a:moveTo>
                  <a:cubicBezTo>
                    <a:pt x="1331331" y="0"/>
                    <a:pt x="1422307" y="90976"/>
                    <a:pt x="1422307" y="203200"/>
                  </a:cubicBezTo>
                  <a:cubicBezTo>
                    <a:pt x="1422307" y="315424"/>
                    <a:pt x="1331331" y="406400"/>
                    <a:pt x="1219107" y="406400"/>
                  </a:cubicBezTo>
                  <a:lnTo>
                    <a:pt x="203200" y="406400"/>
                  </a:lnTo>
                  <a:cubicBezTo>
                    <a:pt x="90976" y="406400"/>
                    <a:pt x="0" y="315424"/>
                    <a:pt x="0" y="203200"/>
                  </a:cubicBezTo>
                  <a:cubicBezTo>
                    <a:pt x="0" y="90976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FFFFF"/>
            </a:solidFill>
            <a:ln w="57150" cap="sq">
              <a:solidFill>
                <a:srgbClr val="D9C179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422307" cy="444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399"/>
                </a:lnSpc>
              </a:pPr>
              <a:endParaRPr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0652158" y="3585227"/>
            <a:ext cx="2627087" cy="828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99"/>
              </a:lnSpc>
            </a:pPr>
            <a:r>
              <a:rPr lang="en-US" sz="5499" b="1" spc="109" dirty="0">
                <a:solidFill>
                  <a:srgbClr val="D9C179"/>
                </a:solidFill>
                <a:latin typeface="Prompt Bold"/>
                <a:ea typeface="Prompt Bold"/>
                <a:cs typeface="Prompt Bold"/>
                <a:sym typeface="Prompt Bold"/>
              </a:rPr>
              <a:t>2568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C12B8-2C3D-3A74-2DA6-8CCCFEA8F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DD86DFF9-0420-19F2-AED8-742A1F13FED4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2DCE8D86-6ADE-F2CD-3F71-4D0CAC47E92E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2549741-D283-AF71-0BF9-6DED7D673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3A6963-5799-4620-2986-AD17F3A90CA1}"/>
              </a:ext>
            </a:extLst>
          </p:cNvPr>
          <p:cNvSpPr txBox="1">
            <a:spLocks/>
          </p:cNvSpPr>
          <p:nvPr/>
        </p:nvSpPr>
        <p:spPr>
          <a:xfrm>
            <a:off x="0" y="609600"/>
            <a:ext cx="11158275" cy="97155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spc="-239" dirty="0">
                <a:solidFill>
                  <a:schemeClr val="bg1"/>
                </a:solidFill>
                <a:latin typeface="Prompt Semi-Bold"/>
                <a:cs typeface="Prompt Semi-Bold"/>
              </a:rPr>
              <a:t>รายงานเกี่ยวกับความล่าช้าและปัญหา</a:t>
            </a:r>
            <a:endParaRPr lang="en-US" b="1" spc="-239" dirty="0">
              <a:solidFill>
                <a:schemeClr val="bg1"/>
              </a:solidFill>
              <a:latin typeface="Prompt Semi-Bold"/>
              <a:cs typeface="Prompt Semi-Bold"/>
            </a:endParaRPr>
          </a:p>
        </p:txBody>
      </p:sp>
      <p:pic>
        <p:nvPicPr>
          <p:cNvPr id="2" name="Picture 1" descr="A road with a sign and traffic cones&#10;&#10;Description automatically generated">
            <a:extLst>
              <a:ext uri="{FF2B5EF4-FFF2-40B4-BE49-F238E27FC236}">
                <a16:creationId xmlns:a16="http://schemas.microsoft.com/office/drawing/2014/main" id="{627CCC56-3F0B-39CF-2DF9-8FF9D02748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07" y="1659882"/>
            <a:ext cx="7126324" cy="432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รูปภาพ 1" descr="A screenshot of a computer&#10;&#10;Description automatically generated">
            <a:extLst>
              <a:ext uri="{FF2B5EF4-FFF2-40B4-BE49-F238E27FC236}">
                <a16:creationId xmlns:a16="http://schemas.microsoft.com/office/drawing/2014/main" id="{13666B36-5925-6634-F41A-BE0E330F95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108" y="1659882"/>
            <a:ext cx="7717777" cy="432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38182C-DA6A-2777-92A6-25654FD5EF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8374" y="6840654"/>
            <a:ext cx="3953125" cy="2880000"/>
          </a:xfrm>
          <a:prstGeom prst="rect">
            <a:avLst/>
          </a:prstGeom>
        </p:spPr>
      </p:pic>
      <p:pic>
        <p:nvPicPr>
          <p:cNvPr id="10" name="Picture 9" descr="A truck on the road&#10;&#10;Description automatically generated">
            <a:extLst>
              <a:ext uri="{FF2B5EF4-FFF2-40B4-BE49-F238E27FC236}">
                <a16:creationId xmlns:a16="http://schemas.microsoft.com/office/drawing/2014/main" id="{0F4AF4E3-EFE1-A2C0-B12F-1709BCCB455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140"/>
          <a:stretch/>
        </p:blipFill>
        <p:spPr bwMode="auto">
          <a:xfrm>
            <a:off x="13255376" y="6823291"/>
            <a:ext cx="3790909" cy="288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8D240E3-733E-8867-4250-88F80D6A7F0A}"/>
              </a:ext>
            </a:extLst>
          </p:cNvPr>
          <p:cNvSpPr txBox="1"/>
          <p:nvPr/>
        </p:nvSpPr>
        <p:spPr>
          <a:xfrm>
            <a:off x="8296807" y="5737535"/>
            <a:ext cx="9179718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7199"/>
              </a:lnSpc>
            </a:pPr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ระบบมีปัญหา ข้อมูลภาพกล้องหน้าและภาพกล้องหลัง หายไป/ไม่ครบถ้วน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DF7658E-E773-80C8-D76F-5C662F705504}"/>
              </a:ext>
            </a:extLst>
          </p:cNvPr>
          <p:cNvSpPr txBox="1"/>
          <p:nvPr/>
        </p:nvSpPr>
        <p:spPr>
          <a:xfrm>
            <a:off x="1460897" y="6088844"/>
            <a:ext cx="53447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มีงานก่อสร้างผิวทาง และสะพานข้ามแยก</a:t>
            </a:r>
          </a:p>
          <a:p>
            <a:pPr algn="ctr"/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แนวทางแก้ไข : ตัดช่วงข้อมูลก่อสร้างไม่นำส่ง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FA0A55-791A-1AB1-1D49-8150B4A26827}"/>
              </a:ext>
            </a:extLst>
          </p:cNvPr>
          <p:cNvSpPr txBox="1"/>
          <p:nvPr/>
        </p:nvSpPr>
        <p:spPr>
          <a:xfrm>
            <a:off x="11011530" y="9791406"/>
            <a:ext cx="44876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ป้าย กม. หน้างานซ้ำกัน 2 ตำแหน่ง</a:t>
            </a:r>
            <a:endParaRPr lang="en-US" sz="2400" b="1" spc="-239" dirty="0">
              <a:solidFill>
                <a:srgbClr val="2B3C56"/>
              </a:solidFill>
              <a:latin typeface="Prompt Semi-Bold"/>
              <a:cs typeface="Prompt Semi-Bold"/>
            </a:endParaRPr>
          </a:p>
        </p:txBody>
      </p:sp>
    </p:spTree>
    <p:extLst>
      <p:ext uri="{BB962C8B-B14F-4D97-AF65-F5344CB8AC3E}">
        <p14:creationId xmlns:p14="http://schemas.microsoft.com/office/powerpoint/2010/main" val="3949251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A697D-14E3-FAE3-5FD0-0BDD511AD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51C61BCC-18F8-6F51-873A-7C7DBF5AFE32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4A939FB4-332C-B275-A070-285E1F82743A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B4D0FD6-C19A-8A2E-564A-E4B20D539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F0F6B9-EA4B-7B20-C7B1-E1E900B11A7B}"/>
              </a:ext>
            </a:extLst>
          </p:cNvPr>
          <p:cNvSpPr txBox="1">
            <a:spLocks/>
          </p:cNvSpPr>
          <p:nvPr/>
        </p:nvSpPr>
        <p:spPr>
          <a:xfrm>
            <a:off x="0" y="609600"/>
            <a:ext cx="11158275" cy="97155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spc="-239" dirty="0">
                <a:solidFill>
                  <a:schemeClr val="bg1"/>
                </a:solidFill>
                <a:latin typeface="Prompt Semi-Bold"/>
                <a:cs typeface="Prompt Semi-Bold"/>
              </a:rPr>
              <a:t>รายงานเกี่ยวกับความล่าช้าและปัญหา</a:t>
            </a:r>
            <a:endParaRPr lang="en-US" b="1" spc="-239" dirty="0">
              <a:solidFill>
                <a:schemeClr val="bg1"/>
              </a:solidFill>
              <a:latin typeface="Prompt Semi-Bold"/>
              <a:cs typeface="Prompt Semi-Bold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ABD684B-70A2-5F01-2618-8BF5832B0D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31427"/>
              </p:ext>
            </p:extLst>
          </p:nvPr>
        </p:nvGraphicFramePr>
        <p:xfrm>
          <a:off x="1676400" y="2666386"/>
          <a:ext cx="13465201" cy="38231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3834149483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3341430357"/>
                    </a:ext>
                  </a:extLst>
                </a:gridCol>
                <a:gridCol w="3430801">
                  <a:extLst>
                    <a:ext uri="{9D8B030D-6E8A-4147-A177-3AD203B41FA5}">
                      <a16:colId xmlns:a16="http://schemas.microsoft.com/office/drawing/2014/main" val="793869106"/>
                    </a:ext>
                  </a:extLst>
                </a:gridCol>
                <a:gridCol w="3024000">
                  <a:extLst>
                    <a:ext uri="{9D8B030D-6E8A-4147-A177-3AD203B41FA5}">
                      <a16:colId xmlns:a16="http://schemas.microsoft.com/office/drawing/2014/main" val="1612656554"/>
                    </a:ext>
                  </a:extLst>
                </a:gridCol>
              </a:tblGrid>
              <a:tr h="611966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ลำดับ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รายละเอียดปัญหาและอุปสรรค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แนวทางการแก้ไข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จำนวน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298339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400" b="1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1.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th-TH" sz="2400" b="1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ปัญหาและอุปสรรคเรื่องการเชื่อมต่อฐานข้อมูล </a:t>
                      </a:r>
                      <a:r>
                        <a:rPr lang="en-US" sz="2400" b="1" kern="1200" dirty="0" err="1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Roadnet</a:t>
                      </a:r>
                      <a:endParaRPr lang="en-US" sz="2400" b="1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551741"/>
                  </a:ext>
                </a:extLst>
              </a:tr>
              <a:tr h="1062011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.1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ปัญหาในการอ</a:t>
                      </a:r>
                      <a:r>
                        <a:rPr lang="th-TH" sz="2000" dirty="0" err="1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ัปโห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ลดภาพสำรวจและข้อมูล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IRI, RUT, MPD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ซึ่งมีปริมาณมาก เชื่อมต่อกับ</a:t>
                      </a:r>
                      <a:r>
                        <a:rPr lang="th-TH" sz="2000" dirty="0" err="1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เซิร์ฟเวอร์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ติดปัญหา ทำให้ไม่สามารถดำเนินการนำเข้าข้อมูลได้ตามกรอบเวลาที่กำหนด 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การเปิดใช้งาน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VPN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กรมทางหลวง โดยที่ปรึกษาได้ทำหนังสือขอใช้ใช้งาน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VPN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กับศูนย์เทคโนฯ 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 สัปดาห์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982749"/>
                  </a:ext>
                </a:extLst>
              </a:tr>
              <a:tr h="35400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1.2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การเข้าเชื่อมต่อฐานข้อมูลด้วยการ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connect .ssh 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52832"/>
                  </a:ext>
                </a:extLst>
              </a:tr>
              <a:tr h="70801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1.3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การเข้าถึง</a:t>
                      </a:r>
                      <a:r>
                        <a:rPr lang="th-TH" sz="2000" dirty="0" err="1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เซิร์ฟเวอร์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ผ่านโปรแกรม </a:t>
                      </a:r>
                      <a:r>
                        <a:rPr lang="en-US" sz="2000" dirty="0" err="1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Filezilla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เพื่อดำเนินการอ</a:t>
                      </a:r>
                      <a:r>
                        <a:rPr lang="th-TH" sz="2000" dirty="0" err="1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ัปโห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ลดภาพสำรวจ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43713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1892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E3E31-74F8-6714-3DD0-398350D63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C1452BC6-8986-0D60-4E68-A192DC9CD6AB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E5300E99-D33B-4192-29FE-10260B0D1C43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5CD188-4FAF-295A-EC97-F924A7B90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AC48D9-B1BE-16E9-5EA1-076BF554B9BD}"/>
              </a:ext>
            </a:extLst>
          </p:cNvPr>
          <p:cNvSpPr txBox="1">
            <a:spLocks/>
          </p:cNvSpPr>
          <p:nvPr/>
        </p:nvSpPr>
        <p:spPr>
          <a:xfrm>
            <a:off x="0" y="609600"/>
            <a:ext cx="11158275" cy="97155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spc="-239" dirty="0">
                <a:solidFill>
                  <a:schemeClr val="bg1"/>
                </a:solidFill>
                <a:latin typeface="Prompt Semi-Bold"/>
                <a:cs typeface="Prompt Semi-Bold"/>
              </a:rPr>
              <a:t>รายงานเกี่ยวกับความล่าช้าและปัญหา</a:t>
            </a:r>
            <a:endParaRPr lang="en-US" b="1" spc="-239" dirty="0">
              <a:solidFill>
                <a:schemeClr val="bg1"/>
              </a:solidFill>
              <a:latin typeface="Prompt Semi-Bold"/>
              <a:cs typeface="Prompt Semi-Bold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41C314F-1D29-82A8-E027-AB821A003285}"/>
              </a:ext>
            </a:extLst>
          </p:cNvPr>
          <p:cNvSpPr txBox="1"/>
          <p:nvPr/>
        </p:nvSpPr>
        <p:spPr>
          <a:xfrm>
            <a:off x="8296807" y="5737535"/>
            <a:ext cx="9179718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7199"/>
              </a:lnSpc>
            </a:pPr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การเข้าเชื่อมต่อฐานข้อมูลด้วยการ </a:t>
            </a:r>
            <a:r>
              <a:rPr lang="en-US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connect .ssh </a:t>
            </a:r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 เพื่อนำเข้าข้อมูลสภาพทาง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48EE54-C013-FE8D-049D-A2F73A44A5B4}"/>
              </a:ext>
            </a:extLst>
          </p:cNvPr>
          <p:cNvSpPr txBox="1"/>
          <p:nvPr/>
        </p:nvSpPr>
        <p:spPr>
          <a:xfrm>
            <a:off x="1460897" y="6088844"/>
            <a:ext cx="53447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การเปิดใช้งาน </a:t>
            </a:r>
            <a:r>
              <a:rPr lang="en-US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VPN </a:t>
            </a:r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กรมทางหลวง</a:t>
            </a:r>
          </a:p>
          <a:p>
            <a:pPr algn="ctr"/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ติดตั้งแต่ละเครื่องคอมพิวเตอร์เพื่อเข้าใช้งาน</a:t>
            </a:r>
          </a:p>
          <a:p>
            <a:pPr algn="ctr"/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ในการนำเข้าข้อมูลสำรวจ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1A7B329-59F5-3D7B-3940-B9A1DEC09624}"/>
              </a:ext>
            </a:extLst>
          </p:cNvPr>
          <p:cNvSpPr txBox="1"/>
          <p:nvPr/>
        </p:nvSpPr>
        <p:spPr>
          <a:xfrm>
            <a:off x="9372600" y="9791406"/>
            <a:ext cx="8001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การเข้าถึง</a:t>
            </a:r>
            <a:r>
              <a:rPr lang="th-TH" sz="2400" b="1" spc="-239" dirty="0" err="1">
                <a:solidFill>
                  <a:srgbClr val="2B3C56"/>
                </a:solidFill>
                <a:latin typeface="Prompt Semi-Bold"/>
                <a:cs typeface="Prompt Semi-Bold"/>
              </a:rPr>
              <a:t>เซิร์ฟเวอร์</a:t>
            </a:r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ผ่านโปรแกรม </a:t>
            </a:r>
            <a:r>
              <a:rPr lang="en-US" sz="2400" b="1" spc="-239" dirty="0" err="1">
                <a:solidFill>
                  <a:srgbClr val="2B3C56"/>
                </a:solidFill>
                <a:latin typeface="Prompt Semi-Bold"/>
                <a:cs typeface="Prompt Semi-Bold"/>
              </a:rPr>
              <a:t>Filezilla</a:t>
            </a:r>
            <a:r>
              <a:rPr lang="en-US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 </a:t>
            </a:r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ในการอ</a:t>
            </a:r>
            <a:r>
              <a:rPr lang="th-TH" sz="2400" b="1" spc="-239" dirty="0" err="1">
                <a:solidFill>
                  <a:srgbClr val="2B3C56"/>
                </a:solidFill>
                <a:latin typeface="Prompt Semi-Bold"/>
                <a:cs typeface="Prompt Semi-Bold"/>
              </a:rPr>
              <a:t>ัปโห</a:t>
            </a:r>
            <a:r>
              <a:rPr lang="th-TH" sz="2400" b="1" spc="-239" dirty="0">
                <a:solidFill>
                  <a:srgbClr val="2B3C56"/>
                </a:solidFill>
                <a:latin typeface="Prompt Semi-Bold"/>
                <a:cs typeface="Prompt Semi-Bold"/>
              </a:rPr>
              <a:t>ลดภาพสำรวจ</a:t>
            </a:r>
            <a:endParaRPr lang="en-US" sz="2400" b="1" spc="-239" dirty="0">
              <a:solidFill>
                <a:srgbClr val="2B3C56"/>
              </a:solidFill>
              <a:latin typeface="Prompt Semi-Bold"/>
              <a:cs typeface="Prompt Semi-Bold"/>
            </a:endParaRPr>
          </a:p>
        </p:txBody>
      </p:sp>
      <p:pic>
        <p:nvPicPr>
          <p:cNvPr id="7" name="รูปภาพ 1">
            <a:extLst>
              <a:ext uri="{FF2B5EF4-FFF2-40B4-BE49-F238E27FC236}">
                <a16:creationId xmlns:a16="http://schemas.microsoft.com/office/drawing/2014/main" id="{638EEB09-D44F-F107-0921-3F6629C740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2130128"/>
            <a:ext cx="5915025" cy="3463716"/>
          </a:xfrm>
          <a:prstGeom prst="rect">
            <a:avLst/>
          </a:prstGeom>
        </p:spPr>
      </p:pic>
      <p:pic>
        <p:nvPicPr>
          <p:cNvPr id="8" name="รูปภาพ 1">
            <a:extLst>
              <a:ext uri="{FF2B5EF4-FFF2-40B4-BE49-F238E27FC236}">
                <a16:creationId xmlns:a16="http://schemas.microsoft.com/office/drawing/2014/main" id="{7C6C375D-7B57-4C7A-FAE5-1EBCB655C2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6801" y="2476500"/>
            <a:ext cx="10119724" cy="3028950"/>
          </a:xfrm>
          <a:prstGeom prst="rect">
            <a:avLst/>
          </a:prstGeom>
        </p:spPr>
      </p:pic>
      <p:pic>
        <p:nvPicPr>
          <p:cNvPr id="11" name="รูปภาพ 1">
            <a:extLst>
              <a:ext uri="{FF2B5EF4-FFF2-40B4-BE49-F238E27FC236}">
                <a16:creationId xmlns:a16="http://schemas.microsoft.com/office/drawing/2014/main" id="{B983FFFD-7730-2FBE-3AAC-8307E71DA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40741" y="6708169"/>
            <a:ext cx="5658480" cy="301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130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82A0B-CA9B-598E-E9E5-E2B2CE4A2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92860ABC-56D7-78DC-B6A5-C1728B0A55BC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F3A3EA9B-B921-A7E3-9474-9A6D6EFFED5A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CBCF2E-D359-3FDB-5F26-B3C8DDAA4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04CB292-A310-C0AC-2460-946C62FDF3FC}"/>
              </a:ext>
            </a:extLst>
          </p:cNvPr>
          <p:cNvSpPr txBox="1">
            <a:spLocks/>
          </p:cNvSpPr>
          <p:nvPr/>
        </p:nvSpPr>
        <p:spPr>
          <a:xfrm>
            <a:off x="0" y="609600"/>
            <a:ext cx="11158275" cy="97155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spc="-239" dirty="0">
                <a:solidFill>
                  <a:schemeClr val="bg1"/>
                </a:solidFill>
                <a:latin typeface="Prompt Semi-Bold"/>
                <a:cs typeface="Prompt Semi-Bold"/>
              </a:rPr>
              <a:t>รายงานเกี่ยวกับความล่าช้าและปัญหา</a:t>
            </a:r>
            <a:endParaRPr lang="en-US" b="1" spc="-239" dirty="0">
              <a:solidFill>
                <a:schemeClr val="bg1"/>
              </a:solidFill>
              <a:latin typeface="Prompt Semi-Bold"/>
              <a:cs typeface="Prompt Semi-Bold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16CC40B-B77B-2A44-26FD-506E629FD0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888426"/>
              </p:ext>
            </p:extLst>
          </p:nvPr>
        </p:nvGraphicFramePr>
        <p:xfrm>
          <a:off x="1087378" y="2385317"/>
          <a:ext cx="16113243" cy="6299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85243">
                  <a:extLst>
                    <a:ext uri="{9D8B030D-6E8A-4147-A177-3AD203B41FA5}">
                      <a16:colId xmlns:a16="http://schemas.microsoft.com/office/drawing/2014/main" val="3756641037"/>
                    </a:ext>
                  </a:extLst>
                </a:gridCol>
                <a:gridCol w="7128000">
                  <a:extLst>
                    <a:ext uri="{9D8B030D-6E8A-4147-A177-3AD203B41FA5}">
                      <a16:colId xmlns:a16="http://schemas.microsoft.com/office/drawing/2014/main" val="461436177"/>
                    </a:ext>
                  </a:extLst>
                </a:gridCol>
                <a:gridCol w="7200000">
                  <a:extLst>
                    <a:ext uri="{9D8B030D-6E8A-4147-A177-3AD203B41FA5}">
                      <a16:colId xmlns:a16="http://schemas.microsoft.com/office/drawing/2014/main" val="2021108025"/>
                    </a:ext>
                  </a:extLst>
                </a:gridCol>
              </a:tblGrid>
              <a:tr h="671522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ลำดับ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รายละเอียดปัญหาและอุปสรรค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แนวทางการแก้ไข</a:t>
                      </a: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3459936"/>
                  </a:ext>
                </a:extLst>
              </a:tr>
              <a:tr h="40135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400" b="1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1.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th-TH" sz="2400" b="1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รายงานปัญหาอุปสรรคและข้อจำกัดทางด้านอุปกรณ์ 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0650568"/>
                  </a:ext>
                </a:extLst>
              </a:tr>
              <a:tr h="1165369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.1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ข้อมูลภาพกล้องหน้าและกล้องหลังจึงไม่สอดคล้องกัน เนื่องจากแบตเตอรี่ของตัว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UPS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เสื่อม ส่งผลให้ระบบไฟของรถสำรวจไม่เสถียรในขณะที่ทำการสำรวจ 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ดำเนินการเปลี่ยนตัว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UPS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ใหม่ และทำการสำรวจใหม่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8051755"/>
                  </a:ext>
                </a:extLst>
              </a:tr>
              <a:tr h="218709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1.2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ภาพจากกล้องหลังเบลอและไม่ชัดเจน รวมถึงภาพมืด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ดำเนินการแก้ไขโดย </a:t>
                      </a:r>
                      <a:r>
                        <a:rPr lang="en-US" sz="2000" kern="1200" dirty="0" err="1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Romdas</a:t>
                      </a:r>
                      <a:r>
                        <a:rPr lang="en-US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 Support: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ทดสอบการตั้งค่าพารามิเตอร์ในโปรแกรม </a:t>
                      </a:r>
                      <a:r>
                        <a:rPr lang="en-US" sz="2000" kern="1200" dirty="0" err="1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Romdas</a:t>
                      </a:r>
                      <a:r>
                        <a:rPr lang="en-US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 </a:t>
                      </a:r>
                      <a:endParaRPr lang="th-TH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ดำเนินการ </a:t>
                      </a:r>
                      <a:r>
                        <a:rPr lang="en-US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Camera Calibration (Focus Adjustment)</a:t>
                      </a:r>
                      <a:endParaRPr lang="th-TH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ทดสอบใช้สาย </a:t>
                      </a:r>
                      <a:r>
                        <a:rPr lang="en-US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Cat</a:t>
                      </a: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7</a:t>
                      </a:r>
                      <a:r>
                        <a:rPr lang="en-US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 Ethernet </a:t>
                      </a: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เพื่อตรวจสอบว่าไม่ได้เกิดจากปัญหาสายสัญญาณ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เปิดเคสเพื่อส่งกล้องเข้าซ่อม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th-TH" sz="2000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ทำการสำรวจใหม่</a:t>
                      </a:r>
                      <a:endParaRPr lang="en-US" sz="2000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09872"/>
                  </a:ext>
                </a:extLst>
              </a:tr>
              <a:tr h="187465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1.3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การ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Export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ภาพกล้องหลังของรถสำรวจ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Laser Profile2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ล่าช้า</a:t>
                      </a:r>
                    </a:p>
                    <a:p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เนื่องจากกล้องหลังรถ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Laser Profile2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มีความละเอียดภาพสูงขนาดต่อ 1 ภาพ โดยเฉลี่ย 1,500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KB ++ </a:t>
                      </a:r>
                    </a:p>
                    <a:p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ในการ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Export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เฉพาะภาพกล้องหลังต่อ 1 สายทาง ระยะทาง 20 กิโลเมตร จะใช้เวลาประมาณ 1 ชั่วโมง </a:t>
                      </a: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เพิ่มเครื่องสำหรับ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process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เพื่อให้การ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Export </a:t>
                      </a:r>
                    </a:p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ภาพกล้องหลังเร็วขึ้น 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5335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5988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C45145-46E7-96F6-D9AD-851A53C86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201A3154-F7E0-4487-AB53-0B022D58C9F1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9411573D-8480-0E10-AE36-542F4B7184B5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A96BDE-B49D-4229-EE17-AF8E17BD5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9A9AF9-CBE2-E5B0-19E8-61E87AA112E6}"/>
              </a:ext>
            </a:extLst>
          </p:cNvPr>
          <p:cNvSpPr txBox="1">
            <a:spLocks/>
          </p:cNvSpPr>
          <p:nvPr/>
        </p:nvSpPr>
        <p:spPr>
          <a:xfrm>
            <a:off x="0" y="609600"/>
            <a:ext cx="11158275" cy="97155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lnSpc>
                <a:spcPts val="7199"/>
              </a:lnSpc>
              <a:buFont typeface="Arial" panose="020B0604020202020204" pitchFamily="34" charset="0"/>
              <a:buChar char="•"/>
            </a:pPr>
            <a:r>
              <a:rPr lang="th-TH" b="1" spc="-239" dirty="0">
                <a:solidFill>
                  <a:schemeClr val="bg1"/>
                </a:solidFill>
                <a:latin typeface="Prompt Semi-Bold"/>
                <a:cs typeface="Prompt Semi-Bold"/>
              </a:rPr>
              <a:t>รายงานเกี่ยวกับความล่าช้าและปัญหา</a:t>
            </a:r>
            <a:endParaRPr lang="en-US" b="1" spc="-239" dirty="0">
              <a:solidFill>
                <a:schemeClr val="bg1"/>
              </a:solidFill>
              <a:latin typeface="Prompt Semi-Bold"/>
              <a:cs typeface="Prompt Semi-Bold"/>
            </a:endParaRPr>
          </a:p>
        </p:txBody>
      </p:sp>
      <p:pic>
        <p:nvPicPr>
          <p:cNvPr id="14" name="Picture 13" descr="A close up of a device&#10;&#10;AI-generated content may be incorrect.">
            <a:extLst>
              <a:ext uri="{FF2B5EF4-FFF2-40B4-BE49-F238E27FC236}">
                <a16:creationId xmlns:a16="http://schemas.microsoft.com/office/drawing/2014/main" id="{A0331D21-FD0F-0EB1-576C-AE3C267265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" y="2698363"/>
            <a:ext cx="6529504" cy="32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C05C19A-5644-8F4B-3F3B-CE9F0F85573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0" b="6463"/>
          <a:stretch/>
        </p:blipFill>
        <p:spPr bwMode="auto">
          <a:xfrm>
            <a:off x="6934200" y="2698363"/>
            <a:ext cx="6090380" cy="32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 descr="A screenshot of a computer&#10;&#10;Description automatically generated">
            <a:extLst>
              <a:ext uri="{FF2B5EF4-FFF2-40B4-BE49-F238E27FC236}">
                <a16:creationId xmlns:a16="http://schemas.microsoft.com/office/drawing/2014/main" id="{B13E48BA-E684-4226-1637-8328A91BAD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9800" y="2698363"/>
            <a:ext cx="4379774" cy="3240000"/>
          </a:xfrm>
          <a:prstGeom prst="rect">
            <a:avLst/>
          </a:prstGeom>
          <a:ln w="3175" cap="sq">
            <a:solidFill>
              <a:schemeClr val="tx1"/>
            </a:solidFill>
            <a:prstDash val="solid"/>
            <a:miter lim="800000"/>
          </a:ln>
          <a:effectLst/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705AB0E-BF35-9C0A-0AD8-A02AC054AFE5}"/>
              </a:ext>
            </a:extLst>
          </p:cNvPr>
          <p:cNvSpPr txBox="1"/>
          <p:nvPr/>
        </p:nvSpPr>
        <p:spPr>
          <a:xfrm>
            <a:off x="880853" y="6052078"/>
            <a:ext cx="53447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แบตเตอรี่ของตัว </a:t>
            </a:r>
            <a:r>
              <a:rPr lang="en-US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UPS </a:t>
            </a:r>
            <a:r>
              <a:rPr lang="th-TH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เสื่อม</a:t>
            </a:r>
          </a:p>
          <a:p>
            <a:pPr algn="ctr"/>
            <a:r>
              <a:rPr lang="th-TH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ข้อมูลภาพกล้องหน้าและกล้องหลังจึงไม่สอดคล้องกัน 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9368E4-7ABE-4426-CEBA-FFE15DB340AD}"/>
              </a:ext>
            </a:extLst>
          </p:cNvPr>
          <p:cNvSpPr txBox="1"/>
          <p:nvPr/>
        </p:nvSpPr>
        <p:spPr>
          <a:xfrm>
            <a:off x="7174819" y="6088844"/>
            <a:ext cx="53447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ภาพจากกล้องหลังเบลอและไม่ชัดเจน </a:t>
            </a:r>
          </a:p>
          <a:p>
            <a:pPr algn="ctr"/>
            <a:r>
              <a:rPr lang="th-TH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รวมถึงภาพมืด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C66B6FA-C05D-BDBF-A42A-C6604B1FDCD1}"/>
              </a:ext>
            </a:extLst>
          </p:cNvPr>
          <p:cNvSpPr txBox="1"/>
          <p:nvPr/>
        </p:nvSpPr>
        <p:spPr>
          <a:xfrm>
            <a:off x="12962307" y="6076925"/>
            <a:ext cx="53447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การ </a:t>
            </a:r>
            <a:r>
              <a:rPr lang="en-US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Export </a:t>
            </a:r>
            <a:r>
              <a:rPr lang="th-TH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ภาพกล้องหลังของรถสำรวจ </a:t>
            </a:r>
            <a:r>
              <a:rPr lang="en-US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Laser Profile2 </a:t>
            </a:r>
            <a:r>
              <a:rPr lang="th-TH" sz="2400" b="1" spc="-239" dirty="0">
                <a:solidFill>
                  <a:srgbClr val="2B3C56"/>
                </a:solidFill>
                <a:latin typeface="Prompt" panose="00000500000000000000" pitchFamily="2" charset="-34"/>
                <a:cs typeface="Prompt" panose="00000500000000000000" pitchFamily="2" charset="-34"/>
              </a:rPr>
              <a:t>ล่าช้า</a:t>
            </a:r>
          </a:p>
        </p:txBody>
      </p:sp>
    </p:spTree>
    <p:extLst>
      <p:ext uri="{BB962C8B-B14F-4D97-AF65-F5344CB8AC3E}">
        <p14:creationId xmlns:p14="http://schemas.microsoft.com/office/powerpoint/2010/main" val="3251554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B3496-E3BA-10CD-B017-E5C2B1DB2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15B370A0-90C2-8DCC-D576-2CD56D5D2F32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17C35DD0-199E-CD0F-2933-682BCFC5AE5F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34D00792-60CE-A0CE-4346-41FC6B6BBECA}"/>
              </a:ext>
            </a:extLst>
          </p:cNvPr>
          <p:cNvSpPr txBox="1">
            <a:spLocks/>
          </p:cNvSpPr>
          <p:nvPr/>
        </p:nvSpPr>
        <p:spPr>
          <a:xfrm>
            <a:off x="152400" y="4217261"/>
            <a:ext cx="18337320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lang="th-TH" sz="7600" dirty="0"/>
              <a:t>แนวทางการเร่งรัดแผนการดำเนินงาน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E6E911-EA8B-C627-C366-7E167A269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3119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122E4-0E1A-B06B-7488-3D1BEAD38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E8A51730-411C-1941-0484-FDADF8332675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5801030E-5ABE-1EBF-673D-D6D304F250AA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128C81-9D99-515C-DE27-1261DA7C2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53086C-4DB4-9A44-BE56-9F5489D98232}"/>
              </a:ext>
            </a:extLst>
          </p:cNvPr>
          <p:cNvSpPr txBox="1">
            <a:spLocks/>
          </p:cNvSpPr>
          <p:nvPr/>
        </p:nvSpPr>
        <p:spPr>
          <a:xfrm>
            <a:off x="0" y="-19050"/>
            <a:ext cx="11158275" cy="873900"/>
          </a:xfrm>
          <a:prstGeom prst="rect">
            <a:avLst/>
          </a:prstGeom>
          <a:solidFill>
            <a:srgbClr val="BCA164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spc="-239" dirty="0">
                <a:solidFill>
                  <a:schemeClr val="bg1"/>
                </a:solidFill>
                <a:latin typeface="Prompt Semi-Bold"/>
                <a:cs typeface="Prompt Semi-Bold"/>
              </a:rPr>
              <a:t>แนวทางการเร่งรัดแผนการดำเนินงาน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EB61AB1-061E-9B9A-00EC-63C60B4F81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839386"/>
              </p:ext>
            </p:extLst>
          </p:nvPr>
        </p:nvGraphicFramePr>
        <p:xfrm>
          <a:off x="2590800" y="854850"/>
          <a:ext cx="12532200" cy="9470250"/>
        </p:xfrm>
        <a:graphic>
          <a:graphicData uri="http://schemas.openxmlformats.org/drawingml/2006/table">
            <a:tbl>
              <a:tblPr firstRow="1" firstCol="1" bandRow="1"/>
              <a:tblGrid>
                <a:gridCol w="721857">
                  <a:extLst>
                    <a:ext uri="{9D8B030D-6E8A-4147-A177-3AD203B41FA5}">
                      <a16:colId xmlns:a16="http://schemas.microsoft.com/office/drawing/2014/main" val="2421147688"/>
                    </a:ext>
                  </a:extLst>
                </a:gridCol>
                <a:gridCol w="4032860">
                  <a:extLst>
                    <a:ext uri="{9D8B030D-6E8A-4147-A177-3AD203B41FA5}">
                      <a16:colId xmlns:a16="http://schemas.microsoft.com/office/drawing/2014/main" val="1223847739"/>
                    </a:ext>
                  </a:extLst>
                </a:gridCol>
                <a:gridCol w="4010304">
                  <a:extLst>
                    <a:ext uri="{9D8B030D-6E8A-4147-A177-3AD203B41FA5}">
                      <a16:colId xmlns:a16="http://schemas.microsoft.com/office/drawing/2014/main" val="1671718126"/>
                    </a:ext>
                  </a:extLst>
                </a:gridCol>
                <a:gridCol w="1228156">
                  <a:extLst>
                    <a:ext uri="{9D8B030D-6E8A-4147-A177-3AD203B41FA5}">
                      <a16:colId xmlns:a16="http://schemas.microsoft.com/office/drawing/2014/main" val="3028135205"/>
                    </a:ext>
                  </a:extLst>
                </a:gridCol>
                <a:gridCol w="2539023">
                  <a:extLst>
                    <a:ext uri="{9D8B030D-6E8A-4147-A177-3AD203B41FA5}">
                      <a16:colId xmlns:a16="http://schemas.microsoft.com/office/drawing/2014/main" val="2358271192"/>
                    </a:ext>
                  </a:extLst>
                </a:gridCol>
              </a:tblGrid>
              <a:tr h="841502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ที่</a:t>
                      </a:r>
                      <a:endParaRPr lang="en-US" sz="24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</a:t>
                      </a:r>
                      <a:endParaRPr lang="en-US" sz="24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กำหนดส่งมอบ</a:t>
                      </a:r>
                      <a:endParaRPr lang="en-US" sz="24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จำนวน (ฉบับ)</a:t>
                      </a:r>
                      <a:endParaRPr lang="en-US" sz="24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ปรับแผนการส่งมอบ</a:t>
                      </a:r>
                      <a:endParaRPr lang="en-US" sz="24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394642"/>
                  </a:ext>
                </a:extLst>
              </a:tr>
              <a:tr h="481878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รายงานเบื้องต้น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Inception Report)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 30 วัน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5</a:t>
                      </a:r>
                      <a:r>
                        <a:rPr lang="th-TH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ม.ค. 2568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8218642"/>
                  </a:ext>
                </a:extLst>
              </a:tr>
              <a:tr h="963755"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2.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รายงานความก้าวหน้าฉบับที่ 1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Progress Report I)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 60 วัน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และระยะทางไม่น้อยกว่า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5,000 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กิโลเมตร 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 มี.ค. 2568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981216"/>
                  </a:ext>
                </a:extLst>
              </a:tr>
              <a:tr h="963755"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รายงานความก้าวหน้าฉบับที่ 2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Progress Report II)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 120 วัน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และระยะทางไม่น้อยกว่า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</a:t>
                      </a:r>
                      <a:r>
                        <a:rPr lang="en-US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5,000 </a:t>
                      </a:r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กิโลเมตร 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11 เม.ย. 2568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highlight>
                          <a:srgbClr val="FFFF00"/>
                        </a:highlight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434368"/>
                  </a:ext>
                </a:extLst>
              </a:tr>
              <a:tr h="963755"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4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รายงานขั้นกลาง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Interim Report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)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 180 วัน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และระยะทางไม่น้อยกว่า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25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,000 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กิโลเมตร 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4</a:t>
                      </a:r>
                      <a:r>
                        <a:rPr lang="th-TH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มิ.ย. 2568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712677"/>
                  </a:ext>
                </a:extLst>
              </a:tr>
              <a:tr h="963755"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5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รายงานความก้าวหน้าฉบับที่ 3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Progress Report III)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 210 วัน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และระยะทางไม่น้อยกว่า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5,000 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กิโลเมตร 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4</a:t>
                      </a:r>
                      <a:r>
                        <a:rPr lang="th-TH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ก.ค. 2568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623337"/>
                  </a:ext>
                </a:extLst>
              </a:tr>
              <a:tr h="481878"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6.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ร่างรายงานย่อสำหรับผู้บริหาร (Excutive Summary Report)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2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40 วัน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th-TH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ส.ค. 2568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8261287"/>
                  </a:ext>
                </a:extLst>
              </a:tr>
              <a:tr h="1087834"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7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.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ร่างรายงานขั้นสุดท้าย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Draft Final Report)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24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0 วัน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และระยะทางไม่น้อยกว่า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39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,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0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00 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กิโลเมตร 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16</a:t>
                      </a: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th-TH" sz="1600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ส.ค. 2568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209326"/>
                  </a:ext>
                </a:extLst>
              </a:tr>
              <a:tr h="481878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8.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รายงานสรุปผลการสำรวจ</a:t>
                      </a:r>
                      <a:b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</a:br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สภาพทาง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</a:t>
                      </a:r>
                      <a:r>
                        <a:rPr lang="en-US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2</a:t>
                      </a:r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40 วัน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30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th-TH" sz="1600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ส.ค. 2568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45462" marR="4546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865713"/>
                  </a:ext>
                </a:extLst>
              </a:tr>
              <a:tr h="481878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9.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รายงานขั้นสุดท้าย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Final Report)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2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70 วัน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35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600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477683"/>
                  </a:ext>
                </a:extLst>
              </a:tr>
              <a:tr h="481878"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10.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รายงานผลการวิเคราะห์แผนงาน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บำรุงทางด้วยโปรแกรม 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TPMS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</a:t>
                      </a:r>
                      <a:r>
                        <a:rPr lang="en-US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2</a:t>
                      </a:r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70 วัน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35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70633"/>
                  </a:ext>
                </a:extLst>
              </a:tr>
              <a:tr h="481878"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11.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รายงานย่อสำหรับผู้บริหาร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Executive Summary Report)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2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70 วัน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35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60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181698"/>
                  </a:ext>
                </a:extLst>
              </a:tr>
              <a:tr h="713394"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12.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การจัดทำข้อมูล</a:t>
                      </a:r>
                      <a:b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</a:br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ในรูปแบบดิจิตอลไฟล์(</a:t>
                      </a:r>
                      <a:r>
                        <a:rPr lang="en-US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thumb drive</a:t>
                      </a:r>
                      <a:r>
                        <a:rPr lang="th-TH" sz="1600" dirty="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)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ภายใน</a:t>
                      </a:r>
                      <a:r>
                        <a:rPr lang="en-US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 2</a:t>
                      </a:r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70 วัน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นับถัดจากวันลงนามในสัญญา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>
                          <a:solidFill>
                            <a:srgbClr val="00000A"/>
                          </a:solidFill>
                          <a:effectLst/>
                          <a:latin typeface="Prompt" panose="00000500000000000000" pitchFamily="2" charset="-34"/>
                          <a:ea typeface="Cordia New" panose="020B0304020202020204" pitchFamily="34" charset="-34"/>
                          <a:cs typeface="Prompt" panose="00000500000000000000" pitchFamily="2" charset="-34"/>
                        </a:rPr>
                        <a:t>2</a:t>
                      </a:r>
                      <a:endParaRPr lang="en-US" sz="160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2</a:t>
                      </a:r>
                      <a:r>
                        <a:rPr lang="th-TH" sz="1600" dirty="0">
                          <a:solidFill>
                            <a:srgbClr val="000000"/>
                          </a:solidFill>
                          <a:effectLst/>
                          <a:latin typeface="Prompt" panose="00000500000000000000" pitchFamily="2" charset="-34"/>
                          <a:ea typeface="TH SarabunPSK" panose="020B0500040200020003" pitchFamily="34" charset="-34"/>
                          <a:cs typeface="Prompt" panose="00000500000000000000" pitchFamily="2" charset="-34"/>
                        </a:rPr>
                        <a:t> ก.ย. 2568</a:t>
                      </a:r>
                      <a:endParaRPr lang="en-US" sz="1600" dirty="0">
                        <a:solidFill>
                          <a:srgbClr val="00000A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919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5004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100000">
              <a:srgbClr val="E5E5E5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219429" y="4896932"/>
            <a:ext cx="24726857" cy="5559351"/>
          </a:xfrm>
          <a:custGeom>
            <a:avLst/>
            <a:gdLst/>
            <a:ahLst/>
            <a:cxnLst/>
            <a:rect l="l" t="t" r="r" b="b"/>
            <a:pathLst>
              <a:path w="24726857" h="5559351">
                <a:moveTo>
                  <a:pt x="0" y="0"/>
                </a:moveTo>
                <a:lnTo>
                  <a:pt x="24726858" y="0"/>
                </a:lnTo>
                <a:lnTo>
                  <a:pt x="24726858" y="5559351"/>
                </a:lnTo>
                <a:lnTo>
                  <a:pt x="0" y="555935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3859744" y="4790205"/>
            <a:ext cx="10568513" cy="1441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17"/>
              </a:lnSpc>
            </a:pPr>
            <a:r>
              <a:rPr lang="en-US" sz="11997" b="1">
                <a:solidFill>
                  <a:srgbClr val="2B3C56"/>
                </a:solidFill>
                <a:latin typeface="Prompt Bold"/>
                <a:ea typeface="Prompt Bold"/>
                <a:cs typeface="Prompt Bold"/>
                <a:sym typeface="Prompt Bold"/>
              </a:rPr>
              <a:t>จบการนำเสนอ</a:t>
            </a:r>
          </a:p>
        </p:txBody>
      </p:sp>
      <p:sp>
        <p:nvSpPr>
          <p:cNvPr id="10" name="Freeform 10"/>
          <p:cNvSpPr/>
          <p:nvPr/>
        </p:nvSpPr>
        <p:spPr>
          <a:xfrm flipH="1">
            <a:off x="-109768" y="4073422"/>
            <a:ext cx="10485412" cy="6213578"/>
          </a:xfrm>
          <a:custGeom>
            <a:avLst/>
            <a:gdLst/>
            <a:ahLst/>
            <a:cxnLst/>
            <a:rect l="l" t="t" r="r" b="b"/>
            <a:pathLst>
              <a:path w="10485412" h="6213578">
                <a:moveTo>
                  <a:pt x="10485412" y="0"/>
                </a:moveTo>
                <a:lnTo>
                  <a:pt x="0" y="0"/>
                </a:lnTo>
                <a:lnTo>
                  <a:pt x="0" y="6213578"/>
                </a:lnTo>
                <a:lnTo>
                  <a:pt x="10485412" y="6213578"/>
                </a:lnTo>
                <a:lnTo>
                  <a:pt x="1048541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flipV="1">
            <a:off x="9007887" y="-19050"/>
            <a:ext cx="9299163" cy="5510615"/>
          </a:xfrm>
          <a:custGeom>
            <a:avLst/>
            <a:gdLst/>
            <a:ahLst/>
            <a:cxnLst/>
            <a:rect l="l" t="t" r="r" b="b"/>
            <a:pathLst>
              <a:path w="9299163" h="5510615">
                <a:moveTo>
                  <a:pt x="0" y="5510615"/>
                </a:moveTo>
                <a:lnTo>
                  <a:pt x="9299163" y="5510615"/>
                </a:lnTo>
                <a:lnTo>
                  <a:pt x="9299163" y="0"/>
                </a:lnTo>
                <a:lnTo>
                  <a:pt x="0" y="0"/>
                </a:lnTo>
                <a:lnTo>
                  <a:pt x="0" y="551061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B8556404-4029-CDE2-440F-6B4B0FA45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>
                <a:alpha val="100000"/>
              </a:srgbClr>
            </a:gs>
            <a:gs pos="100000">
              <a:srgbClr val="E5E5E5">
                <a:alpha val="100000"/>
              </a:srgbClr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/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AE82BD43-F678-C0C9-857F-F01DFAEAD77F}"/>
              </a:ext>
            </a:extLst>
          </p:cNvPr>
          <p:cNvSpPr txBox="1">
            <a:spLocks/>
          </p:cNvSpPr>
          <p:nvPr/>
        </p:nvSpPr>
        <p:spPr>
          <a:xfrm>
            <a:off x="152400" y="376022"/>
            <a:ext cx="11158275" cy="1000274"/>
          </a:xfrm>
          <a:prstGeom prst="rect">
            <a:avLst/>
          </a:prstGeom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sz="7200" dirty="0"/>
              <a:t>หัวข้อในการนำเสนอ</a:t>
            </a:r>
            <a:endParaRPr lang="en-US" sz="7200" dirty="0"/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6E34D0FD-F371-95DC-9765-B34B2030AD61}"/>
              </a:ext>
            </a:extLst>
          </p:cNvPr>
          <p:cNvSpPr txBox="1">
            <a:spLocks/>
          </p:cNvSpPr>
          <p:nvPr/>
        </p:nvSpPr>
        <p:spPr>
          <a:xfrm>
            <a:off x="1784521" y="1838043"/>
            <a:ext cx="12922079" cy="40395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6000" dirty="0"/>
              <a:t>ผลสรุปการปฎิบัติงานในที่ผ่านมา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6000" dirty="0"/>
              <a:t>รายงานเกี่ยวกับความล่าช้าและปัญหา</a:t>
            </a:r>
            <a:endParaRPr lang="en-US" sz="6000" dirty="0"/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6000" dirty="0"/>
              <a:t>แนวทางการเร่งรัดแผนการดำเนินงาน</a:t>
            </a:r>
            <a:endParaRPr lang="en-US" sz="6000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99C830EE-1149-71EC-AC04-4BAD8AEBF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CE26E-3ED7-C0A8-5A2E-E3A4953BF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695F6078-E3D2-F2AA-4F45-49A08A8A4E77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D4A22634-399D-333A-1C6A-EDBEA63EB0C6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94732E87-5275-E30B-999E-BD6257C3F418}"/>
              </a:ext>
            </a:extLst>
          </p:cNvPr>
          <p:cNvSpPr txBox="1">
            <a:spLocks/>
          </p:cNvSpPr>
          <p:nvPr/>
        </p:nvSpPr>
        <p:spPr>
          <a:xfrm>
            <a:off x="152400" y="4217261"/>
            <a:ext cx="18337320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lang="th-TH" sz="7600" dirty="0"/>
              <a:t>ผลสรุปการปฎิบัติงานในที่ผ่านมา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49674D-D544-6256-5BE1-FA72BD868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870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A16D2-B774-A4DC-5A75-888627E07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D6102239-D028-0985-A4A5-0E5A58D1E2CD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6230B6F3-BCE6-F908-D50B-B1B7C9974D39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5C3E83-615F-E1C4-CF63-6E319382F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14">
            <a:extLst>
              <a:ext uri="{FF2B5EF4-FFF2-40B4-BE49-F238E27FC236}">
                <a16:creationId xmlns:a16="http://schemas.microsoft.com/office/drawing/2014/main" id="{CA2A2E3A-6475-42A2-4C5F-506D84A0D202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118854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sz="5400" dirty="0"/>
              <a:t>ผลสรุปการปฎิบัติงานในที่ผ่านมา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5FB7D7-DCF4-1506-30F7-BC6F798F10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13" r="-564"/>
          <a:stretch/>
        </p:blipFill>
        <p:spPr>
          <a:xfrm>
            <a:off x="533400" y="909043"/>
            <a:ext cx="16383000" cy="9324129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AC169396-3707-8443-FA37-6D2A57FABF8F}"/>
              </a:ext>
            </a:extLst>
          </p:cNvPr>
          <p:cNvSpPr/>
          <p:nvPr/>
        </p:nvSpPr>
        <p:spPr>
          <a:xfrm>
            <a:off x="15373350" y="53828"/>
            <a:ext cx="2895600" cy="838200"/>
          </a:xfrm>
          <a:prstGeom prst="wedgeRoundRectCallout">
            <a:avLst>
              <a:gd name="adj1" fmla="val -13924"/>
              <a:gd name="adj2" fmla="val 149432"/>
              <a:gd name="adj3" fmla="val 16667"/>
            </a:avLst>
          </a:prstGeom>
          <a:solidFill>
            <a:srgbClr val="BCA164"/>
          </a:solidFill>
          <a:ln>
            <a:solidFill>
              <a:srgbClr val="BCA1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สิ้นสุดโครงการ</a:t>
            </a:r>
            <a:endParaRPr lang="en-US" sz="1800" dirty="0">
              <a:solidFill>
                <a:schemeClr val="bg1"/>
              </a:solidFill>
              <a:effectLst/>
              <a:latin typeface="Prompt" panose="00000500000000000000" pitchFamily="2" charset="-34"/>
              <a:ea typeface="Cordia New" panose="020B0304020202020204" pitchFamily="34" charset="-34"/>
              <a:cs typeface="Prompt" panose="00000500000000000000" pitchFamily="2" charset="-34"/>
            </a:endParaRPr>
          </a:p>
          <a:p>
            <a:pPr algn="ctr"/>
            <a:r>
              <a:rPr lang="th-TH" sz="1800" dirty="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2 ก.ย. 2568</a:t>
            </a:r>
            <a:endParaRPr lang="en-US" sz="1800" dirty="0">
              <a:solidFill>
                <a:schemeClr val="bg1"/>
              </a:solidFill>
              <a:effectLst/>
              <a:latin typeface="Prompt" panose="00000500000000000000" pitchFamily="2" charset="-34"/>
              <a:ea typeface="Cordia New" panose="020B0304020202020204" pitchFamily="34" charset="-34"/>
              <a:cs typeface="Prompt" panose="00000500000000000000" pitchFamily="2" charset="-34"/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532FDE95-FBCA-C11D-E70D-2C7491644138}"/>
              </a:ext>
            </a:extLst>
          </p:cNvPr>
          <p:cNvSpPr/>
          <p:nvPr/>
        </p:nvSpPr>
        <p:spPr>
          <a:xfrm>
            <a:off x="12573000" y="8200551"/>
            <a:ext cx="2895600" cy="1177406"/>
          </a:xfrm>
          <a:prstGeom prst="wedgeRoundRectCallout">
            <a:avLst>
              <a:gd name="adj1" fmla="val -71654"/>
              <a:gd name="adj2" fmla="val -87626"/>
              <a:gd name="adj3" fmla="val 16667"/>
            </a:avLst>
          </a:prstGeom>
          <a:solidFill>
            <a:srgbClr val="BCA164"/>
          </a:solidFill>
          <a:ln>
            <a:solidFill>
              <a:srgbClr val="BCA1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dirty="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รายงานความก้าวหน้าโครงการ</a:t>
            </a:r>
          </a:p>
          <a:p>
            <a:pPr algn="ctr"/>
            <a:r>
              <a:rPr lang="th-TH" sz="1200" dirty="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แผนดำเนินงานร้อยละ  22.70</a:t>
            </a:r>
          </a:p>
          <a:p>
            <a:pPr algn="ctr"/>
            <a:r>
              <a:rPr lang="th-TH" sz="1200" dirty="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ผลดำเนินงานร้อ</a:t>
            </a:r>
            <a:r>
              <a:rPr lang="th-TH" sz="1200" dirty="0">
                <a:solidFill>
                  <a:schemeClr val="bg1"/>
                </a:solidFill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ย</a:t>
            </a:r>
            <a:r>
              <a:rPr lang="th-TH" sz="1200" dirty="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ละ  21.04</a:t>
            </a:r>
          </a:p>
          <a:p>
            <a:pPr algn="ctr"/>
            <a:r>
              <a:rPr lang="th-TH" sz="1200" dirty="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ล่าช้ากว่าแผน 1.66 %</a:t>
            </a:r>
          </a:p>
          <a:p>
            <a:pPr algn="ctr"/>
            <a:r>
              <a:rPr lang="th-TH" sz="1200" dirty="0">
                <a:solidFill>
                  <a:schemeClr val="bg1"/>
                </a:solidFill>
                <a:effectLst/>
                <a:latin typeface="Prompt" panose="00000500000000000000" pitchFamily="2" charset="-34"/>
                <a:ea typeface="Cordia New" panose="020B0304020202020204" pitchFamily="34" charset="-34"/>
                <a:cs typeface="Prompt" panose="00000500000000000000" pitchFamily="2" charset="-34"/>
              </a:rPr>
              <a:t>ณ วันที่ 27 กุมภาพันธ์ 2568</a:t>
            </a:r>
          </a:p>
        </p:txBody>
      </p:sp>
    </p:spTree>
    <p:extLst>
      <p:ext uri="{BB962C8B-B14F-4D97-AF65-F5344CB8AC3E}">
        <p14:creationId xmlns:p14="http://schemas.microsoft.com/office/powerpoint/2010/main" val="3840484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4C45A-6EB1-F8B1-695D-4AE9F7700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4DD5774D-A56A-2AA0-EA06-98610108C4A9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1B3F619F-7905-F4C5-4179-4B1DD935F7C5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C67EAA-DCDB-01EF-3225-0783DF464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itle 14">
            <a:extLst>
              <a:ext uri="{FF2B5EF4-FFF2-40B4-BE49-F238E27FC236}">
                <a16:creationId xmlns:a16="http://schemas.microsoft.com/office/drawing/2014/main" id="{B00B8F10-959F-6F7A-3561-C12A71A0A1D8}"/>
              </a:ext>
            </a:extLst>
          </p:cNvPr>
          <p:cNvSpPr txBox="1">
            <a:spLocks/>
          </p:cNvSpPr>
          <p:nvPr/>
        </p:nvSpPr>
        <p:spPr>
          <a:xfrm>
            <a:off x="-30270" y="1"/>
            <a:ext cx="1118854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sz="5400" dirty="0"/>
              <a:t>ผลสรุปการปฎิบัติงานในที่ผ่านมา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338376F-4D0F-4488-A3B4-F5A4CAF738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955899"/>
              </p:ext>
            </p:extLst>
          </p:nvPr>
        </p:nvGraphicFramePr>
        <p:xfrm>
          <a:off x="1436017" y="1663938"/>
          <a:ext cx="15415966" cy="6959123"/>
        </p:xfrm>
        <a:graphic>
          <a:graphicData uri="http://schemas.openxmlformats.org/drawingml/2006/table">
            <a:tbl>
              <a:tblPr/>
              <a:tblGrid>
                <a:gridCol w="4908902">
                  <a:extLst>
                    <a:ext uri="{9D8B030D-6E8A-4147-A177-3AD203B41FA5}">
                      <a16:colId xmlns:a16="http://schemas.microsoft.com/office/drawing/2014/main" val="2725973687"/>
                    </a:ext>
                  </a:extLst>
                </a:gridCol>
                <a:gridCol w="2058797">
                  <a:extLst>
                    <a:ext uri="{9D8B030D-6E8A-4147-A177-3AD203B41FA5}">
                      <a16:colId xmlns:a16="http://schemas.microsoft.com/office/drawing/2014/main" val="3980557834"/>
                    </a:ext>
                  </a:extLst>
                </a:gridCol>
                <a:gridCol w="1837635">
                  <a:extLst>
                    <a:ext uri="{9D8B030D-6E8A-4147-A177-3AD203B41FA5}">
                      <a16:colId xmlns:a16="http://schemas.microsoft.com/office/drawing/2014/main" val="1831368434"/>
                    </a:ext>
                  </a:extLst>
                </a:gridCol>
                <a:gridCol w="1837635">
                  <a:extLst>
                    <a:ext uri="{9D8B030D-6E8A-4147-A177-3AD203B41FA5}">
                      <a16:colId xmlns:a16="http://schemas.microsoft.com/office/drawing/2014/main" val="902581793"/>
                    </a:ext>
                  </a:extLst>
                </a:gridCol>
                <a:gridCol w="1852218">
                  <a:extLst>
                    <a:ext uri="{9D8B030D-6E8A-4147-A177-3AD203B41FA5}">
                      <a16:colId xmlns:a16="http://schemas.microsoft.com/office/drawing/2014/main" val="1797749511"/>
                    </a:ext>
                  </a:extLst>
                </a:gridCol>
                <a:gridCol w="1516779">
                  <a:extLst>
                    <a:ext uri="{9D8B030D-6E8A-4147-A177-3AD203B41FA5}">
                      <a16:colId xmlns:a16="http://schemas.microsoft.com/office/drawing/2014/main" val="3416048112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947304667"/>
                    </a:ext>
                  </a:extLst>
                </a:gridCol>
              </a:tblGrid>
              <a:tr h="391435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วันที่รายงานผล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r" rtl="0" fontAlgn="ctr"/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02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/0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/2568 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19810" marR="19810" marT="13207" marB="13207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19810" marR="19810" marT="13207" marB="13207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19810" marR="19810" marT="13207" marB="13207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"/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19810" marR="19810" marT="13207" marB="13207" anchor="b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209550"/>
                  </a:ext>
                </a:extLst>
              </a:tr>
              <a:tr h="756506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รายละเอียด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ทีมที่ 1 (คันที่1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TPL)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ทีมที่ 1 (คันที่2 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LCMS)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ทีมที่ 2 </a:t>
                      </a:r>
                      <a:b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</a:b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STS)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ทีมที่ 3 </a:t>
                      </a:r>
                      <a:b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</a:b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(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TU)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รวม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หมายเหตุ</a:t>
                      </a:r>
                    </a:p>
                  </a:txBody>
                  <a:tcPr marL="19810" marR="19810" marT="13207" marB="13207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9E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619381"/>
                  </a:ext>
                </a:extLst>
              </a:tr>
              <a:tr h="273803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ทีมที่ปรึกษา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7622106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แผนวิ่งสำรวจ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8,755.158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11,139.809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11,239.618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8,659.177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39,793.762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5386289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ผลการวิ่งสำรวจ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3,657.961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4,094.961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4,338.344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4,587.247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16,678.513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331447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ข้อมูลสภาพทาง (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IRI, Rutting, MPD)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3,657.961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4,095.516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3,811.469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2,458.315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14,023.261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8553867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 </a:t>
                      </a:r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3,035.356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3,339.550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3,811.469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2,458.315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12,644.690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5622210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ประเมินความเสียหาย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3,077.054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2,425.855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2,249.878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1,722.929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9,475.716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713091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นำเข้าระบบ 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Roadnet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3,082.376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3,339.550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3,811.469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2,458.315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12,691.710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029980"/>
                  </a:ext>
                </a:extLst>
              </a:tr>
              <a:tr h="54760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การประมวลผลภาพบนระบบ 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Roadnet (NAZ)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3,046.604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2,235.641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2,401.899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1,722.929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9,407.073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8531"/>
                  </a:ext>
                </a:extLst>
              </a:tr>
              <a:tr h="588286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การประมวลผลภาพ 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Surface Distress (NAZ)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3,046.604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2,235.641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2,401.899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1,722.929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9,407.073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081926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อยู่ระหว่างดำเนินการ/รอแก้ไข </a:t>
                      </a:r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33.458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0.000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33.458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373883"/>
                  </a:ext>
                </a:extLst>
              </a:tr>
              <a:tr h="37544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 </a:t>
                      </a:r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3,046.604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2,202.183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2,401.899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1,722.929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9,373.615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9574650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อยู่ระหว่างดำเนินการ/รอแก้ไข </a:t>
                      </a: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868.513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901.448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754.137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463.042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2,987.140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5160649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 </a:t>
                      </a:r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2,178.091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1,300.735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1,647.762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1,259.887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6,386.475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4986730"/>
                  </a:ext>
                </a:extLst>
              </a:tr>
              <a:tr h="273803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ทีมตรวจสอบข้อมูลกรมทางหลวง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326479"/>
                  </a:ext>
                </a:extLst>
              </a:tr>
              <a:tr h="264637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อยู่ระหว่างดำเนินการ/รอแก้ไข </a:t>
                      </a: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187.528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335.061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330.726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242.925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1,096.240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en-US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102552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 </a:t>
                      </a:r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1,990.563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965.674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1,317.036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1,016.962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5,290.235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975603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อยู่ระหว่างดำเนินการ/รอแก้ไข </a:t>
                      </a:r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783.7760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563.0630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1263.0880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1016.9620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3626.8890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30106"/>
                  </a:ext>
                </a:extLst>
              </a:tr>
              <a:tr h="273803"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ผ่าน </a:t>
                      </a:r>
                      <a:r>
                        <a:rPr lang="en-US" sz="1800" b="1" i="0" u="none" strike="noStrike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QC5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1,206.787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402.611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53.948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0.000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1,663.346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 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36421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3271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7D2E1-5597-523C-C18B-E219817FB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1C0524B9-7EE3-1AD8-BBE3-C0D4B208E28C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F2FAA97D-091C-57FF-A60D-3936EE31988B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19079CE-22C8-0EE5-2C67-E86C294F8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14">
            <a:extLst>
              <a:ext uri="{FF2B5EF4-FFF2-40B4-BE49-F238E27FC236}">
                <a16:creationId xmlns:a16="http://schemas.microsoft.com/office/drawing/2014/main" id="{7B3C5960-0420-2D87-2B28-4FB8B4676919}"/>
              </a:ext>
            </a:extLst>
          </p:cNvPr>
          <p:cNvSpPr txBox="1">
            <a:spLocks/>
          </p:cNvSpPr>
          <p:nvPr/>
        </p:nvSpPr>
        <p:spPr>
          <a:xfrm>
            <a:off x="-30270" y="1"/>
            <a:ext cx="1118854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sz="5400" dirty="0"/>
              <a:t>ผลสรุปการปฎิบัติงานในที่ผ่านมา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3BF000-FA63-94F2-509D-4A9BE580B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8700" y="1310553"/>
            <a:ext cx="14870600" cy="800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559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BA065-DF9F-5988-2BC0-8667FBD1F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73C9452C-3095-0B18-5E1B-80A55738738A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6FEE1B14-EF60-8237-6757-F83A088C862B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3" name="Title 14">
            <a:extLst>
              <a:ext uri="{FF2B5EF4-FFF2-40B4-BE49-F238E27FC236}">
                <a16:creationId xmlns:a16="http://schemas.microsoft.com/office/drawing/2014/main" id="{80E4796E-A44C-F220-02AD-F2FBDEE950A3}"/>
              </a:ext>
            </a:extLst>
          </p:cNvPr>
          <p:cNvSpPr txBox="1">
            <a:spLocks/>
          </p:cNvSpPr>
          <p:nvPr/>
        </p:nvSpPr>
        <p:spPr>
          <a:xfrm>
            <a:off x="152400" y="4217261"/>
            <a:ext cx="18337320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>
              <a:lnSpc>
                <a:spcPts val="7199"/>
              </a:lnSpc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/>
            <a:r>
              <a:rPr lang="th-TH" sz="7600" dirty="0"/>
              <a:t>รายงานเกี่ยวกับความล่าช้าและปัญหา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B24E08-7A38-554D-2035-88AF5C06F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386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27B9A-2A33-92B5-3B8F-A81A858D7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55BE4FCB-6430-3CDC-41E7-7D07E82BD5EF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968A7D92-FBA4-1531-0C27-33EA8F734A9F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8799C0-9178-C478-42F3-BF266FBC3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274B77-84D8-0E37-49ED-D881184E62F7}"/>
              </a:ext>
            </a:extLst>
          </p:cNvPr>
          <p:cNvSpPr txBox="1"/>
          <p:nvPr/>
        </p:nvSpPr>
        <p:spPr>
          <a:xfrm>
            <a:off x="2209800" y="3361306"/>
            <a:ext cx="14554200" cy="27084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571500" indent="-571500">
              <a:lnSpc>
                <a:spcPts val="7199"/>
              </a:lnSpc>
              <a:buFont typeface="Arial" panose="020B0604020202020204" pitchFamily="34" charset="0"/>
              <a:buChar char="•"/>
              <a:defRPr sz="4400" b="1" spc="-239">
                <a:solidFill>
                  <a:srgbClr val="2B3C56"/>
                </a:solidFill>
                <a:latin typeface="Prompt Semi-Bold"/>
                <a:ea typeface="Prompt Semi-Bold"/>
                <a:cs typeface="Prompt Semi-Bold"/>
              </a:defRPr>
            </a:lvl1pPr>
            <a:lvl2pPr marR="0"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r>
              <a:rPr lang="th-TH" dirty="0"/>
              <a:t>ปัญหาและอุปสรรคในงานสำรวจ</a:t>
            </a:r>
            <a:endParaRPr lang="en-US" dirty="0"/>
          </a:p>
          <a:p>
            <a:r>
              <a:rPr lang="th-TH" dirty="0"/>
              <a:t>ปัญหาและอุปสรรคเรื่องการเชื่อมต่อฐานข้อมูล </a:t>
            </a:r>
            <a:r>
              <a:rPr lang="en-US" dirty="0" err="1"/>
              <a:t>Roadnet</a:t>
            </a:r>
            <a:endParaRPr lang="th-TH" dirty="0"/>
          </a:p>
          <a:p>
            <a:r>
              <a:rPr lang="th-TH" dirty="0"/>
              <a:t>รายงานปัญหาอุปสรรคและข้อจำกัดทางด้านอุปกรณ์ 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E9773B1-E453-52C6-5BAD-6C27B65C7BF3}"/>
              </a:ext>
            </a:extLst>
          </p:cNvPr>
          <p:cNvSpPr txBox="1">
            <a:spLocks/>
          </p:cNvSpPr>
          <p:nvPr/>
        </p:nvSpPr>
        <p:spPr>
          <a:xfrm>
            <a:off x="0" y="609600"/>
            <a:ext cx="11158275" cy="97155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spc="-239" dirty="0">
                <a:solidFill>
                  <a:schemeClr val="bg1"/>
                </a:solidFill>
                <a:latin typeface="Prompt Semi-Bold"/>
                <a:cs typeface="Prompt Semi-Bold"/>
              </a:rPr>
              <a:t>รายงานเกี่ยวกับความล่าช้าและปัญหา</a:t>
            </a:r>
            <a:endParaRPr lang="en-US" b="1" spc="-239" dirty="0">
              <a:solidFill>
                <a:schemeClr val="bg1"/>
              </a:solidFill>
              <a:latin typeface="Prompt Semi-Bold"/>
              <a:cs typeface="Prompt Semi-Bold"/>
            </a:endParaRPr>
          </a:p>
        </p:txBody>
      </p:sp>
    </p:spTree>
    <p:extLst>
      <p:ext uri="{BB962C8B-B14F-4D97-AF65-F5344CB8AC3E}">
        <p14:creationId xmlns:p14="http://schemas.microsoft.com/office/powerpoint/2010/main" val="2791532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3172FF-AA92-FD68-833A-3347B7533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">
            <a:extLst>
              <a:ext uri="{FF2B5EF4-FFF2-40B4-BE49-F238E27FC236}">
                <a16:creationId xmlns:a16="http://schemas.microsoft.com/office/drawing/2014/main" id="{9D7A242F-1E3C-8518-739D-7DC91AB5C11B}"/>
              </a:ext>
            </a:extLst>
          </p:cNvPr>
          <p:cNvSpPr/>
          <p:nvPr/>
        </p:nvSpPr>
        <p:spPr>
          <a:xfrm flipV="1">
            <a:off x="11158275" y="-19050"/>
            <a:ext cx="7148775" cy="4236311"/>
          </a:xfrm>
          <a:custGeom>
            <a:avLst/>
            <a:gdLst/>
            <a:ahLst/>
            <a:cxnLst/>
            <a:rect l="l" t="t" r="r" b="b"/>
            <a:pathLst>
              <a:path w="7148775" h="4236311">
                <a:moveTo>
                  <a:pt x="0" y="4236311"/>
                </a:moveTo>
                <a:lnTo>
                  <a:pt x="7148775" y="4236311"/>
                </a:lnTo>
                <a:lnTo>
                  <a:pt x="7148775" y="0"/>
                </a:lnTo>
                <a:lnTo>
                  <a:pt x="0" y="0"/>
                </a:lnTo>
                <a:lnTo>
                  <a:pt x="0" y="423631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E0E97699-C8E8-2D4D-9112-025E92EA05A3}"/>
              </a:ext>
            </a:extLst>
          </p:cNvPr>
          <p:cNvSpPr/>
          <p:nvPr/>
        </p:nvSpPr>
        <p:spPr>
          <a:xfrm flipH="1">
            <a:off x="-30270" y="6052078"/>
            <a:ext cx="7238427" cy="4289438"/>
          </a:xfrm>
          <a:custGeom>
            <a:avLst/>
            <a:gdLst/>
            <a:ahLst/>
            <a:cxnLst/>
            <a:rect l="l" t="t" r="r" b="b"/>
            <a:pathLst>
              <a:path w="7238427" h="4289438">
                <a:moveTo>
                  <a:pt x="7238426" y="0"/>
                </a:moveTo>
                <a:lnTo>
                  <a:pt x="0" y="0"/>
                </a:lnTo>
                <a:lnTo>
                  <a:pt x="0" y="4289439"/>
                </a:lnTo>
                <a:lnTo>
                  <a:pt x="7238426" y="4289439"/>
                </a:lnTo>
                <a:lnTo>
                  <a:pt x="723842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C8DDD1-F372-375B-9647-E28E28D7B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CE41943-3DF8-E46C-DAE8-5E0D8B58A217}"/>
              </a:ext>
            </a:extLst>
          </p:cNvPr>
          <p:cNvSpPr txBox="1">
            <a:spLocks/>
          </p:cNvSpPr>
          <p:nvPr/>
        </p:nvSpPr>
        <p:spPr>
          <a:xfrm>
            <a:off x="0" y="609600"/>
            <a:ext cx="11158275" cy="971550"/>
          </a:xfrm>
          <a:prstGeom prst="rect">
            <a:avLst/>
          </a:prstGeom>
          <a:solidFill>
            <a:srgbClr val="3C4F75"/>
          </a:solidFill>
        </p:spPr>
        <p:txBody>
          <a:bodyPr wrap="square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199"/>
              </a:lnSpc>
            </a:pPr>
            <a:r>
              <a:rPr lang="th-TH" b="1" spc="-239" dirty="0">
                <a:solidFill>
                  <a:schemeClr val="bg1"/>
                </a:solidFill>
                <a:latin typeface="Prompt Semi-Bold"/>
                <a:cs typeface="Prompt Semi-Bold"/>
              </a:rPr>
              <a:t>รายงานเกี่ยวกับความล่าช้าและปัญหา</a:t>
            </a:r>
            <a:endParaRPr lang="en-US" b="1" spc="-239" dirty="0">
              <a:solidFill>
                <a:schemeClr val="bg1"/>
              </a:solidFill>
              <a:latin typeface="Prompt Semi-Bold"/>
              <a:cs typeface="Prompt Semi-Bold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612E25D-AB25-5AF6-0992-8B3B38CDFC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420556"/>
              </p:ext>
            </p:extLst>
          </p:nvPr>
        </p:nvGraphicFramePr>
        <p:xfrm>
          <a:off x="1676400" y="2713499"/>
          <a:ext cx="13465200" cy="5400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3756641037"/>
                    </a:ext>
                  </a:extLst>
                </a:gridCol>
                <a:gridCol w="4860000">
                  <a:extLst>
                    <a:ext uri="{9D8B030D-6E8A-4147-A177-3AD203B41FA5}">
                      <a16:colId xmlns:a16="http://schemas.microsoft.com/office/drawing/2014/main" val="461436177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3441598846"/>
                    </a:ext>
                  </a:extLst>
                </a:gridCol>
                <a:gridCol w="3024000">
                  <a:extLst>
                    <a:ext uri="{9D8B030D-6E8A-4147-A177-3AD203B41FA5}">
                      <a16:colId xmlns:a16="http://schemas.microsoft.com/office/drawing/2014/main" val="507638465"/>
                    </a:ext>
                  </a:extLst>
                </a:gridCol>
              </a:tblGrid>
              <a:tr h="672652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ลำดับ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รายละเอียดปัญหาและอุปสรรค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แนวทางการแก้ไข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จำนวน (กม</a:t>
                      </a:r>
                      <a:r>
                        <a:rPr lang="en-US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.</a:t>
                      </a:r>
                      <a:r>
                        <a:rPr lang="th-TH" sz="2800" dirty="0"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)</a:t>
                      </a:r>
                      <a:endParaRPr lang="en-US" sz="2800" dirty="0"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rgbClr val="3C4F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3459936"/>
                  </a:ext>
                </a:extLst>
              </a:tr>
              <a:tr h="40203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400" b="1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1.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th-TH" sz="2400" b="1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ปัญหาและอุปสรรคระหว่างการสำรวจ</a:t>
                      </a:r>
                      <a:endParaRPr lang="en-US" sz="2400" b="1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0650568"/>
                  </a:ext>
                </a:extLst>
              </a:tr>
              <a:tr h="1167327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.1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มีงานก่อสร้าง เช่น ก่อสร้างผิวถนน ก่อสร้างทาง สะพานข้ามแยก สะพานข้ามทางรถไฟ วางท่อประปา 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สำรวจช่องจราจร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ที่ไม่มีงานก่อสร้าง 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หรือตัดช่วงที่มีการก่อสร้างออก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263.142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8051755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1.2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สายทางชำรุด เช่น สะพานชำรุด ไหล่ทางชำรุด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ตัดช่วง กม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.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ที่ทางชำรุดออก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4.400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09872"/>
                  </a:ext>
                </a:extLst>
              </a:tr>
              <a:tr h="778223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1.3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ทางแคบ ไม่สามารถนำรถสำรวจเข้าสำรวจได้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ตัดช่วง กม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.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ที่ไม่สามารถ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cs typeface="Prompt" panose="00000500000000000000" pitchFamily="2" charset="-34"/>
                      </a:endParaRPr>
                    </a:p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เข้าสำรวจได้ออก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6.05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0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533559"/>
                  </a:ext>
                </a:extLst>
              </a:tr>
              <a:tr h="43422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400" b="1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2.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th-TH" sz="2400" b="1" kern="12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ea typeface="+mn-ea"/>
                          <a:cs typeface="Prompt" panose="00000500000000000000" pitchFamily="2" charset="-34"/>
                        </a:rPr>
                        <a:t>ปัญหาและอุปสรรคข้อมูลทางด้านเทคนิค</a:t>
                      </a:r>
                      <a:endParaRPr lang="en-US" sz="2400" b="1" kern="12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890534"/>
                  </a:ext>
                </a:extLst>
              </a:tr>
              <a:tr h="778223">
                <a:tc>
                  <a:txBody>
                    <a:bodyPr/>
                    <a:lstStyle/>
                    <a:p>
                      <a:pPr algn="ctr" rtl="0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2.1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ระบบมีปัญหา ข้อมูลภาพกล้องหน้าและภาพกล้องหลัง หายไป/ไม่ครบถ้วน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สำรวจใหม่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4.995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090404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2.2</a:t>
                      </a:r>
                      <a:endParaRPr lang="en-US" sz="200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ป้าย กม. หน้างานซ้ำกัน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ตำแหน่ง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รัน กม. ตาม 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Length </a:t>
                      </a:r>
                      <a:r>
                        <a:rPr lang="en-US" sz="2000" dirty="0" err="1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odo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 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จริง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-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+mn-ea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808790"/>
                  </a:ext>
                </a:extLst>
              </a:tr>
              <a:tr h="389106">
                <a:tc gridSpan="3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รวมระยะทางที่พบปัญหาและอุปสรรค (กม</a:t>
                      </a:r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.</a:t>
                      </a:r>
                      <a:r>
                        <a:rPr lang="th-TH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)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3C4F75"/>
                          </a:solidFill>
                          <a:effectLst/>
                          <a:latin typeface="Prompt" panose="00000500000000000000" pitchFamily="2" charset="-34"/>
                          <a:cs typeface="Prompt" panose="00000500000000000000" pitchFamily="2" charset="-34"/>
                        </a:rPr>
                        <a:t>278.587</a:t>
                      </a:r>
                      <a:endParaRPr lang="en-US" sz="2000" dirty="0">
                        <a:solidFill>
                          <a:srgbClr val="3C4F75"/>
                        </a:solidFill>
                        <a:effectLst/>
                        <a:latin typeface="Prompt" panose="00000500000000000000" pitchFamily="2" charset="-34"/>
                        <a:ea typeface="Cordia New" panose="020B0304020202020204" pitchFamily="34" charset="-34"/>
                        <a:cs typeface="Prompt" panose="00000500000000000000" pitchFamily="2" charset="-34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933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689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1361</Words>
  <Application>Microsoft Office PowerPoint</Application>
  <PresentationFormat>Custom</PresentationFormat>
  <Paragraphs>351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Prompt</vt:lpstr>
      <vt:lpstr>Aptos</vt:lpstr>
      <vt:lpstr>Arial</vt:lpstr>
      <vt:lpstr>Prompt Semi-Bold</vt:lpstr>
      <vt:lpstr>Prompt Bold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S25_ปรับแผน</dc:title>
  <dc:creator>atchaMS sitthi</dc:creator>
  <cp:lastModifiedBy>atchaMS sitthi</cp:lastModifiedBy>
  <cp:revision>9</cp:revision>
  <dcterms:created xsi:type="dcterms:W3CDTF">2006-08-16T00:00:00Z</dcterms:created>
  <dcterms:modified xsi:type="dcterms:W3CDTF">2025-03-07T03:04:47Z</dcterms:modified>
  <dc:identifier>DAGgSbrmPXc</dc:identifier>
</cp:coreProperties>
</file>