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bookmarkIdSeed="3">
  <p:sldMasterIdLst>
    <p:sldMasterId id="2147483648" r:id="rId1"/>
  </p:sldMasterIdLst>
  <p:notesMasterIdLst>
    <p:notesMasterId r:id="rId36"/>
  </p:notesMasterIdLst>
  <p:sldIdLst>
    <p:sldId id="272" r:id="rId2"/>
    <p:sldId id="382" r:id="rId3"/>
    <p:sldId id="334" r:id="rId4"/>
    <p:sldId id="330" r:id="rId5"/>
    <p:sldId id="403" r:id="rId6"/>
    <p:sldId id="383" r:id="rId7"/>
    <p:sldId id="368" r:id="rId8"/>
    <p:sldId id="385" r:id="rId9"/>
    <p:sldId id="369" r:id="rId10"/>
    <p:sldId id="406" r:id="rId11"/>
    <p:sldId id="402" r:id="rId12"/>
    <p:sldId id="375" r:id="rId13"/>
    <p:sldId id="422" r:id="rId14"/>
    <p:sldId id="386" r:id="rId15"/>
    <p:sldId id="387" r:id="rId16"/>
    <p:sldId id="388" r:id="rId17"/>
    <p:sldId id="405" r:id="rId18"/>
    <p:sldId id="389" r:id="rId19"/>
    <p:sldId id="390" r:id="rId20"/>
    <p:sldId id="391" r:id="rId21"/>
    <p:sldId id="335" r:id="rId22"/>
    <p:sldId id="398" r:id="rId23"/>
    <p:sldId id="421" r:id="rId24"/>
    <p:sldId id="409" r:id="rId25"/>
    <p:sldId id="416" r:id="rId26"/>
    <p:sldId id="410" r:id="rId27"/>
    <p:sldId id="420" r:id="rId28"/>
    <p:sldId id="419" r:id="rId29"/>
    <p:sldId id="401" r:id="rId30"/>
    <p:sldId id="412" r:id="rId31"/>
    <p:sldId id="411" r:id="rId32"/>
    <p:sldId id="413" r:id="rId33"/>
    <p:sldId id="414" r:id="rId34"/>
    <p:sldId id="302" r:id="rId35"/>
  </p:sldIdLst>
  <p:sldSz cx="12192000" cy="6858000"/>
  <p:notesSz cx="6858000" cy="9144000"/>
  <p:embeddedFontLst>
    <p:embeddedFont>
      <p:font typeface="Calibri" panose="020F0502020204030204" pitchFamily="34" charset="0"/>
      <p:regular r:id="rId37"/>
      <p:bold r:id="rId38"/>
      <p:italic r:id="rId39"/>
      <p:boldItalic r:id="rId40"/>
    </p:embeddedFont>
    <p:embeddedFont>
      <p:font typeface="Kanit" panose="020B0604020202020204" charset="-34"/>
      <p:regular r:id="rId41"/>
      <p:bold r:id="rId42"/>
      <p:italic r:id="rId43"/>
      <p:boldItalic r:id="rId44"/>
    </p:embeddedFont>
    <p:embeddedFont>
      <p:font typeface="Quark" panose="020B0604020202020204" charset="-34"/>
      <p:regular r:id="rId45"/>
      <p:bold r:id="rId46"/>
    </p:embeddedFont>
    <p:embeddedFont>
      <p:font typeface="TH Sarabun New" panose="020B0500040200020003" charset="-34"/>
      <p:regular r:id="rId47"/>
      <p:bold r:id="rId48"/>
      <p:italic r:id="rId49"/>
      <p:boldItalic r:id="rId50"/>
    </p:embeddedFont>
    <p:embeddedFont>
      <p:font typeface="TH SarabunPSK" panose="020B0604020202020204" charset="-34"/>
      <p:regular r:id="rId51"/>
      <p:bold r:id="rId52"/>
      <p:italic r:id="rId53"/>
      <p:boldItalic r:id="rId5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8D2"/>
    <a:srgbClr val="0089A0"/>
    <a:srgbClr val="003D5A"/>
    <a:srgbClr val="31668D"/>
    <a:srgbClr val="32658A"/>
    <a:srgbClr val="01798C"/>
    <a:srgbClr val="30638E"/>
    <a:srgbClr val="FDBE97"/>
    <a:srgbClr val="2F4859"/>
    <a:srgbClr val="F1662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745A293-C353-1547-9A5B-753D5353E6B3}" v="2" dt="2023-05-09T07:03:39.799"/>
    <p1510:client id="{DB52B03F-95CA-4249-9FBA-ED6C885DCEAD}" v="574" dt="2023-05-09T05:00:22.64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3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6.fntdata"/><Relationship Id="rId47" Type="http://schemas.openxmlformats.org/officeDocument/2006/relationships/font" Target="fonts/font11.fntdata"/><Relationship Id="rId50" Type="http://schemas.openxmlformats.org/officeDocument/2006/relationships/font" Target="fonts/font14.fntdata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font" Target="fonts/font9.fntdata"/><Relationship Id="rId53" Type="http://schemas.openxmlformats.org/officeDocument/2006/relationships/font" Target="fonts/font17.fntdata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7.fntdata"/><Relationship Id="rId48" Type="http://schemas.openxmlformats.org/officeDocument/2006/relationships/font" Target="fonts/font12.fntdata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font" Target="fonts/font15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2.fntdata"/><Relationship Id="rId46" Type="http://schemas.openxmlformats.org/officeDocument/2006/relationships/font" Target="fonts/font10.fntdata"/><Relationship Id="rId59" Type="http://schemas.microsoft.com/office/2016/11/relationships/changesInfo" Target="changesInfos/changesInfo1.xml"/><Relationship Id="rId20" Type="http://schemas.openxmlformats.org/officeDocument/2006/relationships/slide" Target="slides/slide19.xml"/><Relationship Id="rId41" Type="http://schemas.openxmlformats.org/officeDocument/2006/relationships/font" Target="fonts/font5.fntdata"/><Relationship Id="rId54" Type="http://schemas.openxmlformats.org/officeDocument/2006/relationships/font" Target="fonts/font1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49" Type="http://schemas.openxmlformats.org/officeDocument/2006/relationships/font" Target="fonts/font13.fntdata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8.fntdata"/><Relationship Id="rId52" Type="http://schemas.openxmlformats.org/officeDocument/2006/relationships/font" Target="fonts/font16.fntdata"/><Relationship Id="rId6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hanapohn Moliphan" userId="9a2005d1239dd6b1" providerId="LiveId" clId="{1745A293-C353-1547-9A5B-753D5353E6B3}"/>
    <pc:docChg chg="modSld">
      <pc:chgData name="Thanapohn Moliphan" userId="9a2005d1239dd6b1" providerId="LiveId" clId="{1745A293-C353-1547-9A5B-753D5353E6B3}" dt="2023-05-09T07:03:39.799" v="1" actId="14100"/>
      <pc:docMkLst>
        <pc:docMk/>
      </pc:docMkLst>
      <pc:sldChg chg="modSp mod">
        <pc:chgData name="Thanapohn Moliphan" userId="9a2005d1239dd6b1" providerId="LiveId" clId="{1745A293-C353-1547-9A5B-753D5353E6B3}" dt="2023-05-09T07:02:11.371" v="0" actId="14100"/>
        <pc:sldMkLst>
          <pc:docMk/>
          <pc:sldMk cId="416383655" sldId="272"/>
        </pc:sldMkLst>
        <pc:spChg chg="mod">
          <ac:chgData name="Thanapohn Moliphan" userId="9a2005d1239dd6b1" providerId="LiveId" clId="{1745A293-C353-1547-9A5B-753D5353E6B3}" dt="2023-05-09T07:02:11.371" v="0" actId="14100"/>
          <ac:spMkLst>
            <pc:docMk/>
            <pc:sldMk cId="416383655" sldId="272"/>
            <ac:spMk id="4" creationId="{924E4977-1486-C185-4252-FBF912C3719F}"/>
          </ac:spMkLst>
        </pc:spChg>
      </pc:sldChg>
      <pc:sldChg chg="modSp mod">
        <pc:chgData name="Thanapohn Moliphan" userId="9a2005d1239dd6b1" providerId="LiveId" clId="{1745A293-C353-1547-9A5B-753D5353E6B3}" dt="2023-05-09T07:03:39.799" v="1" actId="14100"/>
        <pc:sldMkLst>
          <pc:docMk/>
          <pc:sldMk cId="2136620291" sldId="406"/>
        </pc:sldMkLst>
        <pc:spChg chg="mod">
          <ac:chgData name="Thanapohn Moliphan" userId="9a2005d1239dd6b1" providerId="LiveId" clId="{1745A293-C353-1547-9A5B-753D5353E6B3}" dt="2023-05-09T07:03:39.799" v="1" actId="14100"/>
          <ac:spMkLst>
            <pc:docMk/>
            <pc:sldMk cId="2136620291" sldId="406"/>
            <ac:spMk id="14" creationId="{FB59EA80-D59F-FF37-F6B0-620275A4253A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ัวกระดาษ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7654CC-7825-4E0E-A314-D2A864F39C46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4" name="ตัวแทนรูปบนสไลด์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ตัวแทนบันทึกย่อ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ตัวแทนหมายเลขสไลด์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016871-C46F-4023-90B5-31FFEB20BA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1853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h-TH" sz="2800">
                <a:solidFill>
                  <a:schemeClr val="tx1"/>
                </a:solidFill>
              </a:rPr>
              <a:t>ในหน้านี้จะเป็นตัวอย่าง </a:t>
            </a:r>
            <a:r>
              <a:rPr lang="en-US" sz="2800">
                <a:solidFill>
                  <a:schemeClr val="tx1"/>
                </a:solidFill>
              </a:rPr>
              <a:t>Dashboard </a:t>
            </a:r>
            <a:r>
              <a:rPr lang="th-TH" sz="2800">
                <a:solidFill>
                  <a:schemeClr val="tx1"/>
                </a:solidFill>
              </a:rPr>
              <a:t>รายงานสรุปข้อมูลบัญชีสายทาง </a:t>
            </a:r>
            <a:br>
              <a:rPr lang="en-US" sz="2800">
                <a:solidFill>
                  <a:schemeClr val="tx1"/>
                </a:solidFill>
              </a:rPr>
            </a:br>
            <a:r>
              <a:rPr lang="th-TH" sz="2800">
                <a:solidFill>
                  <a:schemeClr val="tx1"/>
                </a:solidFill>
              </a:rPr>
              <a:t>โดยในรายงานจะแสดงผล </a:t>
            </a:r>
          </a:p>
          <a:p>
            <a:r>
              <a:rPr lang="en-US" sz="2800">
                <a:solidFill>
                  <a:schemeClr val="tx1"/>
                </a:solidFill>
              </a:rPr>
              <a:t>-</a:t>
            </a:r>
            <a:r>
              <a:rPr lang="th-TH" sz="2800">
                <a:solidFill>
                  <a:schemeClr val="tx1"/>
                </a:solidFill>
              </a:rPr>
              <a:t>ข้อมูลระยะทาง ซึ่งประกอบด้วย ระยะทางจริง ระยะทางต่อ </a:t>
            </a:r>
            <a:r>
              <a:rPr lang="en-US" sz="2800">
                <a:solidFill>
                  <a:schemeClr val="tx1"/>
                </a:solidFill>
              </a:rPr>
              <a:t>2 </a:t>
            </a:r>
            <a:r>
              <a:rPr lang="th-TH" sz="2800">
                <a:solidFill>
                  <a:schemeClr val="tx1"/>
                </a:solidFill>
              </a:rPr>
              <a:t>ช่องจราจร โดยจำแนกตามประเภททาง ได้แก่ ทางหลัก ทางขนาน และทางอื่น ๆ</a:t>
            </a:r>
            <a:endParaRPr lang="en-US" sz="2800">
              <a:solidFill>
                <a:schemeClr val="tx1"/>
              </a:solidFill>
            </a:endParaRPr>
          </a:p>
          <a:p>
            <a:r>
              <a:rPr lang="en-US" sz="2800">
                <a:solidFill>
                  <a:schemeClr val="tx1"/>
                </a:solidFill>
              </a:rPr>
              <a:t>-</a:t>
            </a:r>
            <a:r>
              <a:rPr lang="th-TH" sz="2800">
                <a:solidFill>
                  <a:schemeClr val="tx1"/>
                </a:solidFill>
              </a:rPr>
              <a:t>ข้อมูลแสดงจำนวนบัญชีสายทางของแต่ละหน่วยงาน</a:t>
            </a:r>
          </a:p>
          <a:p>
            <a:r>
              <a:rPr lang="en-US" sz="2800">
                <a:solidFill>
                  <a:schemeClr val="tx1"/>
                </a:solidFill>
              </a:rPr>
              <a:t>-</a:t>
            </a:r>
            <a:r>
              <a:rPr lang="th-TH" sz="2800">
                <a:solidFill>
                  <a:schemeClr val="tx1"/>
                </a:solidFill>
              </a:rPr>
              <a:t>ข้อมูลแสดงบัญชีลักษณะผิวทาง</a:t>
            </a:r>
          </a:p>
          <a:p>
            <a:r>
              <a:rPr lang="en-US" sz="2800">
                <a:solidFill>
                  <a:schemeClr val="tx1"/>
                </a:solidFill>
              </a:rPr>
              <a:t>-</a:t>
            </a:r>
            <a:r>
              <a:rPr lang="th-TH" sz="2800">
                <a:solidFill>
                  <a:schemeClr val="tx1"/>
                </a:solidFill>
              </a:rPr>
              <a:t>ข้อมูลปริมาณจราจร </a:t>
            </a:r>
            <a:r>
              <a:rPr lang="en-US" sz="2800">
                <a:solidFill>
                  <a:schemeClr val="tx1"/>
                </a:solidFill>
              </a:rPr>
              <a:t>(AADT) </a:t>
            </a:r>
            <a:r>
              <a:rPr lang="th-TH" sz="2800">
                <a:solidFill>
                  <a:schemeClr val="tx1"/>
                </a:solidFill>
              </a:rPr>
              <a:t>ตามปีล่าสุดของปีงบประมาณ</a:t>
            </a:r>
            <a:br>
              <a:rPr lang="th-TH" sz="2800">
                <a:solidFill>
                  <a:schemeClr val="tx1"/>
                </a:solidFill>
              </a:rPr>
            </a:br>
            <a:endParaRPr lang="en-TH" sz="280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016871-C46F-4023-90B5-31FFEB20BA9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4505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200" b="1">
                <a:solidFill>
                  <a:srgbClr val="2F4858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การเลือกกราฟที่เหมาะสมกับข้อมูล</a:t>
            </a:r>
            <a:endParaRPr lang="en-US" sz="1200" b="1">
              <a:solidFill>
                <a:srgbClr val="2F4858"/>
              </a:solidFill>
              <a:latin typeface="Kanit" panose="00000500000000000000" pitchFamily="2" charset="-34"/>
              <a:cs typeface="Kanit" panose="00000500000000000000" pitchFamily="2" charset="-34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h-TH" sz="2800" b="1">
                <a:solidFill>
                  <a:srgbClr val="003D5A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การเปรียบเทียบ </a:t>
            </a:r>
            <a:r>
              <a:rPr lang="en-US" sz="2800" b="1">
                <a:solidFill>
                  <a:srgbClr val="003D5A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(Comparison)</a:t>
            </a:r>
            <a:r>
              <a:rPr lang="th-TH" sz="2800" b="1">
                <a:solidFill>
                  <a:srgbClr val="003D5A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 </a:t>
            </a:r>
            <a:r>
              <a:rPr lang="en-US" sz="2800" b="1">
                <a:solidFill>
                  <a:srgbClr val="003D5A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: </a:t>
            </a:r>
            <a:r>
              <a:rPr lang="th-TH" sz="2800" b="1">
                <a:solidFill>
                  <a:srgbClr val="30638E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เพื่อแสดงการเปรียบเทียบของข้อมูลอะไรบางอย่างกับอีกข้อมูลหนึ่ง เช่น การเปรียบเทียบยอดขายในแต่ละปี</a:t>
            </a:r>
          </a:p>
          <a:p>
            <a:pPr lvl="1"/>
            <a:endParaRPr lang="th-TH" sz="2800" b="1">
              <a:solidFill>
                <a:srgbClr val="33658A"/>
              </a:solidFill>
              <a:latin typeface="Kanit" panose="00000500000000000000" pitchFamily="2" charset="-34"/>
              <a:cs typeface="Kanit" panose="00000500000000000000" pitchFamily="2" charset="-34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h-TH" sz="2800" b="1">
                <a:solidFill>
                  <a:srgbClr val="003D5A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การกระจาย (</a:t>
            </a:r>
            <a:r>
              <a:rPr lang="en-US" sz="2800" b="1">
                <a:solidFill>
                  <a:srgbClr val="003D5A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Distribution</a:t>
            </a:r>
            <a:r>
              <a:rPr lang="th-TH" sz="2800" b="1">
                <a:solidFill>
                  <a:srgbClr val="003D5A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)</a:t>
            </a:r>
            <a:r>
              <a:rPr lang="en-US" sz="2800" b="1">
                <a:solidFill>
                  <a:srgbClr val="003D5A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 : </a:t>
            </a:r>
            <a:r>
              <a:rPr lang="th-TH" sz="2800" b="1">
                <a:solidFill>
                  <a:srgbClr val="33658A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เพื่อแสดงการกระจายตัวของข้อมูล</a:t>
            </a:r>
          </a:p>
          <a:p>
            <a:pPr lvl="1"/>
            <a:endParaRPr lang="en-US" sz="2800" b="1">
              <a:solidFill>
                <a:srgbClr val="33658A"/>
              </a:solidFill>
              <a:latin typeface="Kanit" panose="00000500000000000000" pitchFamily="2" charset="-34"/>
              <a:cs typeface="Kanit" panose="00000500000000000000" pitchFamily="2" charset="-34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h-TH" sz="2800" b="1">
                <a:solidFill>
                  <a:srgbClr val="003D5A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สัดส่วน (</a:t>
            </a:r>
            <a:r>
              <a:rPr lang="en-US" sz="2800" b="1">
                <a:solidFill>
                  <a:srgbClr val="003D5A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Composition</a:t>
            </a:r>
            <a:r>
              <a:rPr lang="th-TH" sz="2800" b="1">
                <a:solidFill>
                  <a:srgbClr val="003D5A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)</a:t>
            </a:r>
            <a:r>
              <a:rPr lang="en-US" sz="2800" b="1">
                <a:solidFill>
                  <a:srgbClr val="003D5A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 : </a:t>
            </a:r>
            <a:r>
              <a:rPr lang="th-TH" sz="2800" b="1">
                <a:solidFill>
                  <a:srgbClr val="33658A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เพื่อแสดงองค์ประกอบของข้อมูล</a:t>
            </a:r>
          </a:p>
          <a:p>
            <a:pPr lvl="1"/>
            <a:endParaRPr lang="en-US" sz="2800" b="1">
              <a:solidFill>
                <a:srgbClr val="003D5A"/>
              </a:solidFill>
              <a:latin typeface="Kanit" panose="00000500000000000000" pitchFamily="2" charset="-34"/>
              <a:cs typeface="Kanit" panose="00000500000000000000" pitchFamily="2" charset="-34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h-TH" sz="2800" b="1">
                <a:solidFill>
                  <a:srgbClr val="003D5A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ความสัมพันธ์ (</a:t>
            </a:r>
            <a:r>
              <a:rPr lang="en-US" sz="2800" b="1">
                <a:solidFill>
                  <a:srgbClr val="003D5A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Relationship</a:t>
            </a:r>
            <a:r>
              <a:rPr lang="th-TH" sz="2800" b="1">
                <a:solidFill>
                  <a:srgbClr val="003D5A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)</a:t>
            </a:r>
            <a:r>
              <a:rPr lang="en-US" sz="2800" b="1">
                <a:solidFill>
                  <a:srgbClr val="003D5A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 : </a:t>
            </a:r>
            <a:r>
              <a:rPr lang="th-TH" sz="2800" b="1">
                <a:solidFill>
                  <a:srgbClr val="33658A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เพื่อแสดงความสัมพันธ์ของข้อมูล</a:t>
            </a:r>
            <a:endParaRPr lang="en-US" sz="2800" b="1">
              <a:solidFill>
                <a:srgbClr val="33658A"/>
              </a:solidFill>
              <a:latin typeface="Kanit" panose="00000500000000000000" pitchFamily="2" charset="-34"/>
              <a:cs typeface="Kanit" panose="00000500000000000000" pitchFamily="2" charset="-34"/>
            </a:endParaRPr>
          </a:p>
          <a:p>
            <a:endParaRPr lang="en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016871-C46F-4023-90B5-31FFEB20BA9C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5430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Comparison </a:t>
            </a:r>
            <a:r>
              <a:rPr lang="th-TH" b="0" i="0">
                <a:solidFill>
                  <a:srgbClr val="050505"/>
                </a:solidFill>
                <a:effectLst/>
                <a:latin typeface="system-ui"/>
              </a:rPr>
              <a:t>เพื่อแสดงการเปรียบเทียบของข้อมูล</a:t>
            </a:r>
          </a:p>
          <a:p>
            <a:endParaRPr lang="en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016871-C46F-4023-90B5-31FFEB20BA9C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8566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Comparison </a:t>
            </a:r>
            <a:r>
              <a:rPr lang="th-TH" b="0" i="0">
                <a:solidFill>
                  <a:srgbClr val="050505"/>
                </a:solidFill>
                <a:effectLst/>
                <a:latin typeface="system-ui"/>
              </a:rPr>
              <a:t>เพื่อแสดงการเปรียบเทียบของข้อมูล</a:t>
            </a:r>
          </a:p>
          <a:p>
            <a:endParaRPr lang="en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016871-C46F-4023-90B5-31FFEB20BA9C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18727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Comparison </a:t>
            </a:r>
            <a:r>
              <a:rPr lang="th-TH" b="0" i="0">
                <a:solidFill>
                  <a:srgbClr val="050505"/>
                </a:solidFill>
                <a:effectLst/>
                <a:latin typeface="system-ui"/>
              </a:rPr>
              <a:t>เพื่อแสดงการเปรียบเทียบของข้อมูล</a:t>
            </a:r>
          </a:p>
          <a:p>
            <a:endParaRPr lang="en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016871-C46F-4023-90B5-31FFEB20BA9C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54436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016871-C46F-4023-90B5-31FFEB20BA9C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97586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016871-C46F-4023-90B5-31FFEB20BA9C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01828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016871-C46F-4023-90B5-31FFEB20BA9C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586380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016871-C46F-4023-90B5-31FFEB20BA9C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2980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016871-C46F-4023-90B5-31FFEB20BA9C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81729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016871-C46F-4023-90B5-31FFEB20BA9C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941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h-TH" sz="2800">
                <a:solidFill>
                  <a:schemeClr val="tx1"/>
                </a:solidFill>
              </a:rPr>
              <a:t>ในหน้านี้จะเป็นตัวอย่าง </a:t>
            </a:r>
            <a:r>
              <a:rPr lang="en-US" sz="2800">
                <a:solidFill>
                  <a:schemeClr val="tx1"/>
                </a:solidFill>
              </a:rPr>
              <a:t>Dashboard </a:t>
            </a:r>
            <a:r>
              <a:rPr lang="th-TH" sz="2800">
                <a:solidFill>
                  <a:schemeClr val="tx1"/>
                </a:solidFill>
              </a:rPr>
              <a:t>รายงานสรุปข้อมูลบัญชีสายทาง </a:t>
            </a:r>
            <a:br>
              <a:rPr lang="en-US" sz="2800">
                <a:solidFill>
                  <a:schemeClr val="tx1"/>
                </a:solidFill>
              </a:rPr>
            </a:br>
            <a:r>
              <a:rPr lang="th-TH" sz="2800">
                <a:solidFill>
                  <a:schemeClr val="tx1"/>
                </a:solidFill>
              </a:rPr>
              <a:t>โดยในรายงานจะแสดงผล </a:t>
            </a:r>
          </a:p>
          <a:p>
            <a:r>
              <a:rPr lang="en-US" sz="2800">
                <a:solidFill>
                  <a:schemeClr val="tx1"/>
                </a:solidFill>
              </a:rPr>
              <a:t>-</a:t>
            </a:r>
            <a:r>
              <a:rPr lang="th-TH" sz="2800">
                <a:solidFill>
                  <a:schemeClr val="tx1"/>
                </a:solidFill>
              </a:rPr>
              <a:t>ข้อมูลระยะทาง ซึ่งประกอบด้วย ระยะทางจริง ระยะทางต่อ </a:t>
            </a:r>
            <a:r>
              <a:rPr lang="en-US" sz="2800">
                <a:solidFill>
                  <a:schemeClr val="tx1"/>
                </a:solidFill>
              </a:rPr>
              <a:t>2 </a:t>
            </a:r>
            <a:r>
              <a:rPr lang="th-TH" sz="2800">
                <a:solidFill>
                  <a:schemeClr val="tx1"/>
                </a:solidFill>
              </a:rPr>
              <a:t>ช่องจราจร โดยจำแนกตามประเภททาง ได้แก่ ทางหลัก ทางขนาน และทางอื่น ๆ</a:t>
            </a:r>
            <a:endParaRPr lang="en-US" sz="2800">
              <a:solidFill>
                <a:schemeClr val="tx1"/>
              </a:solidFill>
            </a:endParaRPr>
          </a:p>
          <a:p>
            <a:r>
              <a:rPr lang="en-US" sz="2800">
                <a:solidFill>
                  <a:schemeClr val="tx1"/>
                </a:solidFill>
              </a:rPr>
              <a:t>-</a:t>
            </a:r>
            <a:r>
              <a:rPr lang="th-TH" sz="2800">
                <a:solidFill>
                  <a:schemeClr val="tx1"/>
                </a:solidFill>
              </a:rPr>
              <a:t>ข้อมูลแสดงจำนวนบัญชีสายทางของแต่ละหน่วยงาน</a:t>
            </a:r>
          </a:p>
          <a:p>
            <a:r>
              <a:rPr lang="en-US" sz="2800">
                <a:solidFill>
                  <a:schemeClr val="tx1"/>
                </a:solidFill>
              </a:rPr>
              <a:t>-</a:t>
            </a:r>
            <a:r>
              <a:rPr lang="th-TH" sz="2800">
                <a:solidFill>
                  <a:schemeClr val="tx1"/>
                </a:solidFill>
              </a:rPr>
              <a:t>ข้อมูลแสดงบัญชีลักษณะผิวทาง</a:t>
            </a:r>
          </a:p>
          <a:p>
            <a:r>
              <a:rPr lang="en-US" sz="2800">
                <a:solidFill>
                  <a:schemeClr val="tx1"/>
                </a:solidFill>
              </a:rPr>
              <a:t>-</a:t>
            </a:r>
            <a:r>
              <a:rPr lang="th-TH" sz="2800">
                <a:solidFill>
                  <a:schemeClr val="tx1"/>
                </a:solidFill>
              </a:rPr>
              <a:t>ข้อมูลปริมาณจราจร </a:t>
            </a:r>
            <a:r>
              <a:rPr lang="en-US" sz="2800">
                <a:solidFill>
                  <a:schemeClr val="tx1"/>
                </a:solidFill>
              </a:rPr>
              <a:t>(AADT) </a:t>
            </a:r>
            <a:r>
              <a:rPr lang="th-TH" sz="2800">
                <a:solidFill>
                  <a:schemeClr val="tx1"/>
                </a:solidFill>
              </a:rPr>
              <a:t>ตามปีล่าสุดของปีงบประมาณ</a:t>
            </a:r>
            <a:br>
              <a:rPr lang="th-TH" sz="2800">
                <a:solidFill>
                  <a:schemeClr val="tx1"/>
                </a:solidFill>
              </a:rPr>
            </a:br>
            <a:endParaRPr lang="en-TH" sz="280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016871-C46F-4023-90B5-31FFEB20BA9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31699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016871-C46F-4023-90B5-31FFEB20BA9C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89724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016871-C46F-4023-90B5-31FFEB20BA9C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1650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/>
              <a:t>ตาม </a:t>
            </a:r>
            <a:r>
              <a:rPr lang="en-US"/>
              <a:t>TOR </a:t>
            </a:r>
            <a:r>
              <a:rPr lang="th-TH"/>
              <a:t>ข้อที่ </a:t>
            </a:r>
            <a:r>
              <a:rPr lang="en-US"/>
              <a:t>3.2.1</a:t>
            </a:r>
            <a:r>
              <a:rPr lang="th-TH" sz="1200" spc="-30">
                <a:solidFill>
                  <a:srgbClr val="33658A"/>
                </a:solidFill>
                <a:effectLst/>
                <a:latin typeface="Kanit" pitchFamily="2" charset="-34"/>
                <a:ea typeface="Times New Roman" panose="02020603050405020304" pitchFamily="18" charset="0"/>
                <a:cs typeface="Kanit" pitchFamily="2" charset="-34"/>
              </a:rPr>
              <a:t>แสดงจำนวนบัญชีสายทาง และระยะทางรวมของแต่ละหน่วยงาน ได้แก่ </a:t>
            </a:r>
            <a:r>
              <a:rPr lang="th-TH" sz="1200">
                <a:solidFill>
                  <a:srgbClr val="33658A"/>
                </a:solidFill>
                <a:effectLst/>
                <a:latin typeface="Kanit" pitchFamily="2" charset="-34"/>
                <a:ea typeface="Times New Roman" panose="02020603050405020304" pitchFamily="18" charset="0"/>
                <a:cs typeface="Kanit" pitchFamily="2" charset="-34"/>
              </a:rPr>
              <a:t>สำนักงานทางหลวง แขวงทางหลวง และหมวดทางหลวง </a:t>
            </a:r>
            <a:endParaRPr lang="th-TH">
              <a:solidFill>
                <a:srgbClr val="33658A"/>
              </a:solidFill>
              <a:latin typeface="Kanit" pitchFamily="2" charset="-34"/>
              <a:cs typeface="Kanit" panose="00000500000000000000" pitchFamily="2" charset="-34"/>
            </a:endParaRPr>
          </a:p>
          <a:p>
            <a:endParaRPr lang="en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016871-C46F-4023-90B5-31FFEB20BA9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9353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800" spc="-3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H SarabunPSK" panose="020B0500040200020003" pitchFamily="34" charset="-34"/>
              </a:rPr>
              <a:t>ในที่นี้</a:t>
            </a:r>
            <a:r>
              <a:rPr lang="th-TH" sz="18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H SarabunPSK" panose="020B0500040200020003" pitchFamily="34" charset="-34"/>
              </a:rPr>
              <a:t>ผู้ใช้งานสามารถ </a:t>
            </a:r>
            <a:r>
              <a:rPr lang="en-US" sz="1800">
                <a:solidFill>
                  <a:srgbClr val="000000"/>
                </a:solidFill>
                <a:effectLst/>
                <a:latin typeface="TH SarabunPSK" panose="020B0500040200020003" pitchFamily="34" charset="-34"/>
                <a:ea typeface="Times New Roman" panose="02020603050405020304" pitchFamily="18" charset="0"/>
              </a:rPr>
              <a:t>Filter</a:t>
            </a:r>
            <a:r>
              <a:rPr lang="th-TH" sz="18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H SarabunPSK" panose="020B0500040200020003" pitchFamily="34" charset="-34"/>
              </a:rPr>
              <a:t> สำหรับการเลือกดูข้อมูลตามสำนักงานทางหลวง </a:t>
            </a:r>
            <a:r>
              <a:rPr lang="en-US" sz="1800">
                <a:solidFill>
                  <a:srgbClr val="000000"/>
                </a:solidFill>
                <a:effectLst/>
                <a:latin typeface="TH SarabunPSK" panose="020B0500040200020003" pitchFamily="34" charset="-34"/>
                <a:ea typeface="Times New Roman" panose="02020603050405020304" pitchFamily="18" charset="0"/>
              </a:rPr>
              <a:t>&gt; </a:t>
            </a:r>
            <a:r>
              <a:rPr lang="th-TH" sz="18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H SarabunPSK" panose="020B0500040200020003" pitchFamily="34" charset="-34"/>
              </a:rPr>
              <a:t>แขวงทางหลวง </a:t>
            </a:r>
            <a:r>
              <a:rPr lang="en-US" sz="1800">
                <a:solidFill>
                  <a:srgbClr val="000000"/>
                </a:solidFill>
                <a:effectLst/>
                <a:latin typeface="TH SarabunPSK" panose="020B0500040200020003" pitchFamily="34" charset="-34"/>
                <a:ea typeface="Times New Roman" panose="02020603050405020304" pitchFamily="18" charset="0"/>
              </a:rPr>
              <a:t>&gt; </a:t>
            </a:r>
            <a:r>
              <a:rPr lang="th-TH" sz="18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H SarabunPSK" panose="020B0500040200020003" pitchFamily="34" charset="-34"/>
              </a:rPr>
              <a:t>หมวดทางหลวง </a:t>
            </a:r>
            <a:endParaRPr lang="en-US" sz="180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H SarabunPSK" panose="020B0500040200020003" pitchFamily="34" charset="-3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800" spc="-2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H SarabunPSK" panose="020B0500040200020003" pitchFamily="34" charset="-34"/>
              </a:rPr>
              <a:t>หรือสามารถกดเลือก</a:t>
            </a:r>
            <a:r>
              <a:rPr lang="th-TH" sz="18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H SarabunPSK" panose="020B0500040200020003" pitchFamily="34" charset="-34"/>
              </a:rPr>
              <a:t>ที่กราฟแผนภูมิแท่งของ</a:t>
            </a:r>
            <a:r>
              <a:rPr lang="th-TH" sz="1800" spc="-2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H SarabunPSK" panose="020B0500040200020003" pitchFamily="34" charset="-34"/>
              </a:rPr>
              <a:t>สำนักทางหลวง </a:t>
            </a:r>
            <a:r>
              <a:rPr lang="en-US" sz="1800" spc="-20">
                <a:solidFill>
                  <a:srgbClr val="000000"/>
                </a:solidFill>
                <a:effectLst/>
                <a:latin typeface="TH SarabunPSK" panose="020B0500040200020003" pitchFamily="34" charset="-34"/>
                <a:ea typeface="Times New Roman" panose="02020603050405020304" pitchFamily="18" charset="0"/>
              </a:rPr>
              <a:t>&gt; </a:t>
            </a:r>
            <a:r>
              <a:rPr lang="th-TH" sz="1800" spc="-2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H SarabunPSK" panose="020B0500040200020003" pitchFamily="34" charset="-34"/>
              </a:rPr>
              <a:t>แขวงทางหลวง </a:t>
            </a:r>
            <a:r>
              <a:rPr lang="en-US" sz="1800" spc="-20">
                <a:solidFill>
                  <a:srgbClr val="000000"/>
                </a:solidFill>
                <a:effectLst/>
                <a:latin typeface="TH SarabunPSK" panose="020B0500040200020003" pitchFamily="34" charset="-34"/>
                <a:ea typeface="Times New Roman" panose="02020603050405020304" pitchFamily="18" charset="0"/>
              </a:rPr>
              <a:t>&gt; </a:t>
            </a:r>
            <a:r>
              <a:rPr lang="th-TH" sz="1800" spc="-2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H SarabunPSK" panose="020B0500040200020003" pitchFamily="34" charset="-34"/>
              </a:rPr>
              <a:t>หมวดทางหลวง ตามที่ผู้ใช้งานกำหนด </a:t>
            </a:r>
            <a:r>
              <a:rPr lang="th-TH" sz="18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H SarabunPSK" panose="020B0500040200020003" pitchFamily="34" charset="-34"/>
              </a:rPr>
              <a:t>ซึ่งในการ </a:t>
            </a:r>
            <a:r>
              <a:rPr lang="en-US" sz="18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H SarabunPSK" panose="020B0500040200020003" pitchFamily="34" charset="-34"/>
              </a:rPr>
              <a:t>Filter </a:t>
            </a:r>
            <a:r>
              <a:rPr lang="th-TH" sz="18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H SarabunPSK" panose="020B0500040200020003" pitchFamily="34" charset="-34"/>
              </a:rPr>
              <a:t>ในรายงานจะแสดงผลของข้อมูล</a:t>
            </a:r>
            <a:br>
              <a:rPr lang="th-TH" sz="18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H SarabunPSK" panose="020B0500040200020003" pitchFamily="34" charset="-34"/>
              </a:rPr>
            </a:br>
            <a:r>
              <a:rPr lang="th-TH" sz="18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H SarabunPSK" panose="020B0500040200020003" pitchFamily="34" charset="-34"/>
              </a:rPr>
              <a:t>ระยะทางจริง ระยะทางต่อ </a:t>
            </a:r>
            <a:r>
              <a:rPr lang="en-US" sz="1800">
                <a:solidFill>
                  <a:srgbClr val="000000"/>
                </a:solidFill>
                <a:effectLst/>
                <a:latin typeface="TH SarabunPSK" panose="020B0500040200020003" pitchFamily="34" charset="-34"/>
                <a:ea typeface="Times New Roman" panose="02020603050405020304" pitchFamily="18" charset="0"/>
              </a:rPr>
              <a:t>2 </a:t>
            </a:r>
            <a:r>
              <a:rPr lang="th-TH" sz="18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H SarabunPSK" panose="020B0500040200020003" pitchFamily="34" charset="-34"/>
              </a:rPr>
              <a:t>ช่องจราจร และระยะทางต่อ </a:t>
            </a:r>
            <a:r>
              <a:rPr lang="en-US" sz="1800">
                <a:solidFill>
                  <a:srgbClr val="000000"/>
                </a:solidFill>
                <a:effectLst/>
                <a:latin typeface="TH SarabunPSK" panose="020B0500040200020003" pitchFamily="34" charset="-34"/>
                <a:ea typeface="Times New Roman" panose="02020603050405020304" pitchFamily="18" charset="0"/>
              </a:rPr>
              <a:t>2 </a:t>
            </a:r>
            <a:r>
              <a:rPr lang="th-TH" sz="18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H SarabunPSK" panose="020B0500040200020003" pitchFamily="34" charset="-34"/>
              </a:rPr>
              <a:t>ช่องจราจร ที่จำแนกตามประเภททาง ได้แก่ ทางหลัก ทางขนาน และทางอื่น ๆ โดยข้อมูลจะเปลี่ยนตามการ </a:t>
            </a:r>
            <a:r>
              <a:rPr lang="en-US" sz="1800">
                <a:solidFill>
                  <a:srgbClr val="000000"/>
                </a:solidFill>
                <a:effectLst/>
                <a:latin typeface="TH SarabunPSK" panose="020B0500040200020003" pitchFamily="34" charset="-34"/>
                <a:ea typeface="Times New Roman" panose="02020603050405020304" pitchFamily="18" charset="0"/>
              </a:rPr>
              <a:t>Filter </a:t>
            </a:r>
            <a:r>
              <a:rPr lang="th-TH" sz="18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H SarabunPSK" panose="020B0500040200020003" pitchFamily="34" charset="-34"/>
              </a:rPr>
              <a:t>หรือกดเลือก</a:t>
            </a:r>
            <a:endParaRPr lang="en-TH" sz="18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016871-C46F-4023-90B5-31FFEB20BA9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10553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016871-C46F-4023-90B5-31FFEB20BA9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1905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016871-C46F-4023-90B5-31FFEB20BA9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7819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016871-C46F-4023-90B5-31FFEB20BA9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9057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016871-C46F-4023-90B5-31FFEB20BA9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3718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016871-C46F-4023-90B5-31FFEB20BA9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1369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วันที่ 2">
            <a:extLst>
              <a:ext uri="{FF2B5EF4-FFF2-40B4-BE49-F238E27FC236}">
                <a16:creationId xmlns:a16="http://schemas.microsoft.com/office/drawing/2014/main" id="{C2086EC0-F176-E653-4C93-D337583210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ตัวแทนท้ายกระดาษ 3">
            <a:extLst>
              <a:ext uri="{FF2B5EF4-FFF2-40B4-BE49-F238E27FC236}">
                <a16:creationId xmlns:a16="http://schemas.microsoft.com/office/drawing/2014/main" id="{6EEE4F79-0569-9DA4-FCE6-93E50C4C3B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ตัวแทนหมายเลขสไลด์ 4">
            <a:extLst>
              <a:ext uri="{FF2B5EF4-FFF2-40B4-BE49-F238E27FC236}">
                <a16:creationId xmlns:a16="http://schemas.microsoft.com/office/drawing/2014/main" id="{B3CCCD7B-F918-4758-534F-017F52F6B4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ED038-61C6-4943-936C-47B8B962FD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2529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สไลด์ชื่อเรื่อ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6F967A76-97AE-4962-F4A7-D90939608E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67982" y="528638"/>
            <a:ext cx="2743200" cy="365125"/>
          </a:xfrm>
        </p:spPr>
        <p:txBody>
          <a:bodyPr/>
          <a:lstStyle>
            <a:lvl1pPr>
              <a:defRPr sz="4000">
                <a:latin typeface="Kanit" panose="00000500000000000000" pitchFamily="2" charset="-34"/>
                <a:cs typeface="Kanit" panose="00000500000000000000" pitchFamily="2" charset="-34"/>
              </a:defRPr>
            </a:lvl1pPr>
          </a:lstStyle>
          <a:p>
            <a:fld id="{62DED038-61C6-4943-936C-47B8B962FD8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6676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3048A0C8-85B9-2CA7-6721-AF121BCB10D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CF757163-A899-7B57-D7FC-25DACA63AF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7C2F755E-E133-D15E-A5A4-9582932111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DED038-61C6-4943-936C-47B8B962FD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4088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49" r:id="rId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sv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sv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กล่องข้อความ 2">
            <a:extLst>
              <a:ext uri="{FF2B5EF4-FFF2-40B4-BE49-F238E27FC236}">
                <a16:creationId xmlns:a16="http://schemas.microsoft.com/office/drawing/2014/main" id="{EA13D701-38D1-0F55-5C84-DFA7E7FD72F9}"/>
              </a:ext>
            </a:extLst>
          </p:cNvPr>
          <p:cNvSpPr txBox="1"/>
          <p:nvPr/>
        </p:nvSpPr>
        <p:spPr>
          <a:xfrm>
            <a:off x="4923347" y="1551563"/>
            <a:ext cx="727825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>
                <a:solidFill>
                  <a:srgbClr val="F26419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PRESENTATION</a:t>
            </a:r>
          </a:p>
        </p:txBody>
      </p:sp>
      <p:sp>
        <p:nvSpPr>
          <p:cNvPr id="4" name="กล่องข้อความ 3">
            <a:extLst>
              <a:ext uri="{FF2B5EF4-FFF2-40B4-BE49-F238E27FC236}">
                <a16:creationId xmlns:a16="http://schemas.microsoft.com/office/drawing/2014/main" id="{924E4977-1486-C185-4252-FBF912C3719F}"/>
              </a:ext>
            </a:extLst>
          </p:cNvPr>
          <p:cNvSpPr txBox="1"/>
          <p:nvPr/>
        </p:nvSpPr>
        <p:spPr>
          <a:xfrm>
            <a:off x="0" y="2659559"/>
            <a:ext cx="1162518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h-TH" sz="4400">
                <a:solidFill>
                  <a:srgbClr val="33658A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สรุปภาพรวม </a:t>
            </a:r>
            <a:r>
              <a:rPr lang="en-US" sz="4400">
                <a:solidFill>
                  <a:srgbClr val="33658A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Dashboard</a:t>
            </a:r>
            <a:r>
              <a:rPr lang="th-TH" sz="4400">
                <a:solidFill>
                  <a:srgbClr val="33658A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 </a:t>
            </a:r>
            <a:endParaRPr lang="en-US" sz="4400">
              <a:solidFill>
                <a:srgbClr val="33658A"/>
              </a:solidFill>
              <a:latin typeface="Kanit" panose="00000500000000000000" pitchFamily="2" charset="-34"/>
              <a:cs typeface="Kanit" panose="00000500000000000000" pitchFamily="2" charset="-34"/>
            </a:endParaRPr>
          </a:p>
        </p:txBody>
      </p:sp>
      <p:sp>
        <p:nvSpPr>
          <p:cNvPr id="5" name="กล่องข้อความ 4">
            <a:extLst>
              <a:ext uri="{FF2B5EF4-FFF2-40B4-BE49-F238E27FC236}">
                <a16:creationId xmlns:a16="http://schemas.microsoft.com/office/drawing/2014/main" id="{52357486-336C-5E57-7FA6-AE1611A80B16}"/>
              </a:ext>
            </a:extLst>
          </p:cNvPr>
          <p:cNvSpPr txBox="1"/>
          <p:nvPr/>
        </p:nvSpPr>
        <p:spPr>
          <a:xfrm>
            <a:off x="270163" y="4767827"/>
            <a:ext cx="94026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th-TH" sz="3200" i="0" u="none" strike="noStrike">
                <a:solidFill>
                  <a:schemeClr val="bg1">
                    <a:lumMod val="85000"/>
                  </a:schemeClr>
                </a:solidFill>
                <a:effectLst/>
                <a:latin typeface="Quark" panose="02000000000000000000" pitchFamily="50" charset="-34"/>
                <a:cs typeface="Quark" panose="02000000000000000000" pitchFamily="50" charset="-34"/>
              </a:rPr>
              <a:t>โครงการขยายผลและเพิ่มประสิทธิภาพระบบสารสนเทศโครงข่ายทางหลวง (</a:t>
            </a:r>
            <a:r>
              <a:rPr lang="en-US" sz="3200" i="0" u="none" strike="noStrike" err="1">
                <a:solidFill>
                  <a:schemeClr val="bg1">
                    <a:lumMod val="85000"/>
                  </a:schemeClr>
                </a:solidFill>
                <a:effectLst/>
                <a:latin typeface="Quark" panose="02000000000000000000" pitchFamily="50" charset="-34"/>
                <a:cs typeface="Quark" panose="02000000000000000000" pitchFamily="50" charset="-34"/>
              </a:rPr>
              <a:t>Roadnet</a:t>
            </a:r>
            <a:r>
              <a:rPr lang="en-US" sz="3200" i="0" u="none" strike="noStrike">
                <a:solidFill>
                  <a:schemeClr val="bg1">
                    <a:lumMod val="85000"/>
                  </a:schemeClr>
                </a:solidFill>
                <a:effectLst/>
                <a:latin typeface="Quark" panose="02000000000000000000" pitchFamily="50" charset="-34"/>
                <a:cs typeface="Quark" panose="02000000000000000000" pitchFamily="50" charset="-34"/>
              </a:rPr>
              <a:t>) </a:t>
            </a:r>
            <a:r>
              <a:rPr lang="th-TH" sz="3200" i="0" u="none" strike="noStrike">
                <a:solidFill>
                  <a:schemeClr val="bg1">
                    <a:lumMod val="85000"/>
                  </a:schemeClr>
                </a:solidFill>
                <a:effectLst/>
                <a:latin typeface="Quark" panose="02000000000000000000" pitchFamily="50" charset="-34"/>
                <a:cs typeface="Quark" panose="02000000000000000000" pitchFamily="50" charset="-34"/>
              </a:rPr>
              <a:t>เพื่อสนับสนุนการบริหารงานบำรุงทาง</a:t>
            </a:r>
            <a:r>
              <a:rPr lang="th-TH" sz="3200" i="0">
                <a:solidFill>
                  <a:schemeClr val="bg1">
                    <a:lumMod val="85000"/>
                  </a:schemeClr>
                </a:solidFill>
                <a:effectLst/>
                <a:latin typeface="Quark" panose="02000000000000000000" pitchFamily="50" charset="-34"/>
                <a:cs typeface="Quark" panose="02000000000000000000" pitchFamily="50" charset="-34"/>
              </a:rPr>
              <a:t>​</a:t>
            </a:r>
            <a:endParaRPr lang="en-US" sz="3200">
              <a:solidFill>
                <a:schemeClr val="bg1">
                  <a:lumMod val="85000"/>
                </a:schemeClr>
              </a:solidFill>
              <a:latin typeface="Quark" panose="02000000000000000000" pitchFamily="50" charset="-34"/>
              <a:cs typeface="Quark" panose="02000000000000000000" pitchFamily="50" charset="-34"/>
            </a:endParaRPr>
          </a:p>
        </p:txBody>
      </p:sp>
      <p:pic>
        <p:nvPicPr>
          <p:cNvPr id="7" name="กราฟิก 6">
            <a:extLst>
              <a:ext uri="{FF2B5EF4-FFF2-40B4-BE49-F238E27FC236}">
                <a16:creationId xmlns:a16="http://schemas.microsoft.com/office/drawing/2014/main" id="{F78957DE-6638-B0C4-6557-3B4CEBDFA6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984483" y="4665480"/>
            <a:ext cx="1369317" cy="128191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04584C0-AC52-0E7C-45E5-CE6E159534B3}"/>
              </a:ext>
            </a:extLst>
          </p:cNvPr>
          <p:cNvSpPr/>
          <p:nvPr/>
        </p:nvSpPr>
        <p:spPr>
          <a:xfrm>
            <a:off x="10129918" y="6285084"/>
            <a:ext cx="1992854" cy="523220"/>
          </a:xfrm>
          <a:prstGeom prst="rect">
            <a:avLst/>
          </a:prstGeom>
          <a:noFill/>
        </p:spPr>
        <p:txBody>
          <a:bodyPr wrap="none" lIns="91440" tIns="45720" rIns="91440" bIns="45720" anchor="t">
            <a:spAutoFit/>
          </a:bodyPr>
          <a:lstStyle/>
          <a:p>
            <a:pPr algn="ctr"/>
            <a:r>
              <a:rPr lang="en-US" sz="2800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H Sarabun New" panose="020B0500040200020003" pitchFamily="34" charset="-34"/>
                <a:cs typeface="TH Sarabun New" panose="020B0500040200020003" pitchFamily="34" charset="-34"/>
              </a:rPr>
              <a:t>9 </a:t>
            </a:r>
            <a:r>
              <a:rPr lang="th-TH" sz="2800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H Sarabun New" panose="020B0500040200020003" pitchFamily="34" charset="-34"/>
                <a:cs typeface="TH Sarabun New" panose="020B0500040200020003" pitchFamily="34" charset="-34"/>
              </a:rPr>
              <a:t>พฤษภาคม</a:t>
            </a:r>
            <a:r>
              <a:rPr lang="en-US" sz="2800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H Sarabun New" panose="020B0500040200020003" pitchFamily="34" charset="-34"/>
                <a:cs typeface="TH Sarabun New" panose="020B0500040200020003" pitchFamily="34" charset="-34"/>
              </a:rPr>
              <a:t> 2566</a:t>
            </a:r>
            <a:endParaRPr lang="en-US" sz="2800" b="0" cap="none" spc="0">
              <a:ln w="0"/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163836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มายเลขสไลด์ 1">
            <a:extLst>
              <a:ext uri="{FF2B5EF4-FFF2-40B4-BE49-F238E27FC236}">
                <a16:creationId xmlns:a16="http://schemas.microsoft.com/office/drawing/2014/main" id="{2938213E-7F5F-102C-A728-C87E137FA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ED038-61C6-4943-936C-47B8B962FD8F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4" name="กล่องข้อความ 3">
            <a:extLst>
              <a:ext uri="{FF2B5EF4-FFF2-40B4-BE49-F238E27FC236}">
                <a16:creationId xmlns:a16="http://schemas.microsoft.com/office/drawing/2014/main" id="{80680EBE-D656-6930-9238-02006DE8E9A1}"/>
              </a:ext>
            </a:extLst>
          </p:cNvPr>
          <p:cNvSpPr txBox="1"/>
          <p:nvPr/>
        </p:nvSpPr>
        <p:spPr>
          <a:xfrm>
            <a:off x="80817" y="407630"/>
            <a:ext cx="1122627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3600" b="1">
                <a:solidFill>
                  <a:srgbClr val="2F4858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รายงานสรุปข้อมูลภาพรวมความเสียหายทางถนน</a:t>
            </a:r>
            <a:r>
              <a:rPr lang="en-US" sz="3600" b="1">
                <a:solidFill>
                  <a:srgbClr val="2F4858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 </a:t>
            </a:r>
          </a:p>
        </p:txBody>
      </p:sp>
      <p:sp>
        <p:nvSpPr>
          <p:cNvPr id="9" name="Text Box 10">
            <a:extLst>
              <a:ext uri="{FF2B5EF4-FFF2-40B4-BE49-F238E27FC236}">
                <a16:creationId xmlns:a16="http://schemas.microsoft.com/office/drawing/2014/main" id="{15E05203-1332-F3A1-D707-213A63A0504D}"/>
              </a:ext>
            </a:extLst>
          </p:cNvPr>
          <p:cNvSpPr txBox="1"/>
          <p:nvPr/>
        </p:nvSpPr>
        <p:spPr>
          <a:xfrm>
            <a:off x="543498" y="3554809"/>
            <a:ext cx="2330512" cy="2535713"/>
          </a:xfrm>
          <a:prstGeom prst="rect">
            <a:avLst/>
          </a:prstGeom>
          <a:solidFill>
            <a:srgbClr val="FEF1CA"/>
          </a:solidFill>
          <a:ln>
            <a:solidFill>
              <a:srgbClr val="FEF1CA"/>
            </a:solidFill>
          </a:ln>
        </p:spPr>
        <p:txBody>
          <a:bodyPr wrap="square" rtlCol="0">
            <a:noAutofit/>
          </a:bodyPr>
          <a:lstStyle/>
          <a:p>
            <a:pPr algn="thaiDist" fontAlgn="base"/>
            <a:r>
              <a:rPr lang="th-TH" sz="1400" kern="120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Kanit" pitchFamily="2" charset="-34"/>
                <a:ea typeface="Times New Roman" panose="02020603050405020304" pitchFamily="18" charset="0"/>
                <a:cs typeface="Kanit" pitchFamily="2" charset="-34"/>
              </a:rPr>
              <a:t>กราฟเส้น </a:t>
            </a:r>
            <a:r>
              <a:rPr lang="en-US" sz="1400" kern="120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Kanit" pitchFamily="2" charset="-34"/>
                <a:ea typeface="Times New Roman" panose="02020603050405020304" pitchFamily="18" charset="0"/>
                <a:cs typeface="Kanit" pitchFamily="2" charset="-34"/>
              </a:rPr>
              <a:t>(Line</a:t>
            </a:r>
            <a:r>
              <a:rPr lang="th-TH" sz="1400" kern="120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Kanit" pitchFamily="2" charset="-34"/>
                <a:ea typeface="Times New Roman" panose="02020603050405020304" pitchFamily="18" charset="0"/>
                <a:cs typeface="Kanit" pitchFamily="2" charset="-34"/>
              </a:rPr>
              <a:t> </a:t>
            </a:r>
            <a:r>
              <a:rPr lang="en-US" sz="1400" kern="120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Kanit" pitchFamily="2" charset="-34"/>
                <a:ea typeface="Times New Roman" panose="02020603050405020304" pitchFamily="18" charset="0"/>
                <a:cs typeface="Kanit" pitchFamily="2" charset="-34"/>
              </a:rPr>
              <a:t>Chat)</a:t>
            </a:r>
            <a:r>
              <a:rPr lang="th-TH" sz="1400" kern="120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Kanit" pitchFamily="2" charset="-34"/>
                <a:ea typeface="Times New Roman" panose="02020603050405020304" pitchFamily="18" charset="0"/>
                <a:cs typeface="Kanit" pitchFamily="2" charset="-34"/>
              </a:rPr>
              <a:t> เหมาะสำหรับการแสดงข้อ</a:t>
            </a:r>
            <a:r>
              <a:rPr lang="th-TH" sz="1400">
                <a:solidFill>
                  <a:schemeClr val="tx1">
                    <a:lumMod val="85000"/>
                    <a:lumOff val="15000"/>
                  </a:schemeClr>
                </a:solidFill>
                <a:latin typeface="Kanit" pitchFamily="2" charset="-34"/>
                <a:ea typeface="Times New Roman" panose="02020603050405020304" pitchFamily="18" charset="0"/>
                <a:cs typeface="Kanit" pitchFamily="2" charset="-34"/>
              </a:rPr>
              <a:t>มูลเพื่อดูความสัมพันธ์ระหว่างแกน </a:t>
            </a:r>
            <a:r>
              <a:rPr lang="en-US" sz="1400">
                <a:solidFill>
                  <a:schemeClr val="tx1">
                    <a:lumMod val="85000"/>
                    <a:lumOff val="15000"/>
                  </a:schemeClr>
                </a:solidFill>
                <a:latin typeface="Kanit" pitchFamily="2" charset="-34"/>
                <a:ea typeface="Times New Roman" panose="02020603050405020304" pitchFamily="18" charset="0"/>
                <a:cs typeface="Kanit" pitchFamily="2" charset="-34"/>
              </a:rPr>
              <a:t>x </a:t>
            </a:r>
            <a:r>
              <a:rPr lang="th-TH" sz="1400">
                <a:solidFill>
                  <a:schemeClr val="tx1">
                    <a:lumMod val="85000"/>
                    <a:lumOff val="15000"/>
                  </a:schemeClr>
                </a:solidFill>
                <a:latin typeface="Kanit" pitchFamily="2" charset="-34"/>
                <a:ea typeface="Times New Roman" panose="02020603050405020304" pitchFamily="18" charset="0"/>
                <a:cs typeface="Kanit" pitchFamily="2" charset="-34"/>
              </a:rPr>
              <a:t>และแกน </a:t>
            </a:r>
            <a:r>
              <a:rPr lang="en-US" sz="1400">
                <a:solidFill>
                  <a:schemeClr val="tx1">
                    <a:lumMod val="85000"/>
                    <a:lumOff val="15000"/>
                  </a:schemeClr>
                </a:solidFill>
                <a:latin typeface="Kanit" pitchFamily="2" charset="-34"/>
                <a:ea typeface="Times New Roman" panose="02020603050405020304" pitchFamily="18" charset="0"/>
                <a:cs typeface="Kanit" pitchFamily="2" charset="-34"/>
              </a:rPr>
              <a:t>y</a:t>
            </a:r>
            <a:r>
              <a:rPr lang="th-TH" sz="1400">
                <a:solidFill>
                  <a:schemeClr val="tx1">
                    <a:lumMod val="85000"/>
                    <a:lumOff val="15000"/>
                  </a:schemeClr>
                </a:solidFill>
                <a:latin typeface="Kanit" pitchFamily="2" charset="-34"/>
                <a:ea typeface="Times New Roman" panose="02020603050405020304" pitchFamily="18" charset="0"/>
                <a:cs typeface="Kanit" pitchFamily="2" charset="-34"/>
              </a:rPr>
              <a:t> ซึ่งจะใช้กับข้อมูลแบบต่อเนื่อง โดย</a:t>
            </a:r>
            <a:r>
              <a:rPr lang="th-TH" sz="1400" kern="120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Kanit" pitchFamily="2" charset="-34"/>
                <a:ea typeface="Times New Roman" panose="02020603050405020304" pitchFamily="18" charset="0"/>
                <a:cs typeface="Kanit" pitchFamily="2" charset="-34"/>
              </a:rPr>
              <a:t>ข้อมูลจะมี</a:t>
            </a:r>
            <a:r>
              <a:rPr lang="th-TH" sz="1400">
                <a:solidFill>
                  <a:schemeClr val="tx1">
                    <a:lumMod val="85000"/>
                    <a:lumOff val="15000"/>
                  </a:schemeClr>
                </a:solidFill>
                <a:latin typeface="Kanit" pitchFamily="2" charset="-34"/>
                <a:ea typeface="Times New Roman" panose="02020603050405020304" pitchFamily="18" charset="0"/>
                <a:cs typeface="Kanit" pitchFamily="2" charset="-34"/>
              </a:rPr>
              <a:t>ช่วง</a:t>
            </a:r>
            <a:r>
              <a:rPr lang="th-TH" sz="1400" kern="120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Kanit" pitchFamily="2" charset="-34"/>
                <a:ea typeface="Times New Roman" panose="02020603050405020304" pitchFamily="18" charset="0"/>
                <a:cs typeface="Kanit" pitchFamily="2" charset="-34"/>
              </a:rPr>
              <a:t>เวลา (</a:t>
            </a:r>
            <a:r>
              <a:rPr lang="en-US" sz="1400" kern="120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Kanit" pitchFamily="2" charset="-34"/>
                <a:ea typeface="Times New Roman" panose="02020603050405020304" pitchFamily="18" charset="0"/>
                <a:cs typeface="Kanit" pitchFamily="2" charset="-34"/>
              </a:rPr>
              <a:t>Time</a:t>
            </a:r>
            <a:r>
              <a:rPr lang="th-TH" sz="1400" kern="120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Kanit" pitchFamily="2" charset="-34"/>
                <a:ea typeface="Times New Roman" panose="02020603050405020304" pitchFamily="18" charset="0"/>
                <a:cs typeface="Kanit" pitchFamily="2" charset="-34"/>
              </a:rPr>
              <a:t> </a:t>
            </a:r>
            <a:r>
              <a:rPr lang="en-US" sz="1400" kern="120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Kanit" pitchFamily="2" charset="-34"/>
                <a:ea typeface="Times New Roman" panose="02020603050405020304" pitchFamily="18" charset="0"/>
                <a:cs typeface="Kanit" pitchFamily="2" charset="-34"/>
              </a:rPr>
              <a:t>Series</a:t>
            </a:r>
            <a:r>
              <a:rPr lang="th-TH" sz="1400" kern="120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Kanit" pitchFamily="2" charset="-34"/>
                <a:ea typeface="Times New Roman" panose="02020603050405020304" pitchFamily="18" charset="0"/>
                <a:cs typeface="Kanit" pitchFamily="2" charset="-34"/>
              </a:rPr>
              <a:t>) เข้ามาเกี่ยวข้อง และกราฟเส้นยังช่วยให้เห็นแนวโน้มการเพิ่มขึ้น ลดลง และการเปลี่ยนแปลงของข้อมูลที่เกิดขึ้นในช่วงเวลาหนึ่งๆ</a:t>
            </a:r>
            <a:endParaRPr lang="en-TH" sz="1400">
              <a:solidFill>
                <a:schemeClr val="tx1">
                  <a:lumMod val="85000"/>
                  <a:lumOff val="15000"/>
                </a:schemeClr>
              </a:solidFill>
              <a:effectLst/>
              <a:latin typeface="Kanit" pitchFamily="2" charset="-34"/>
              <a:ea typeface="Times New Roman" panose="02020603050405020304" pitchFamily="18" charset="0"/>
              <a:cs typeface="Kanit" pitchFamily="2" charset="-34"/>
            </a:endParaRPr>
          </a:p>
        </p:txBody>
      </p:sp>
      <p:sp>
        <p:nvSpPr>
          <p:cNvPr id="14" name="Text Box 1752261847">
            <a:extLst>
              <a:ext uri="{FF2B5EF4-FFF2-40B4-BE49-F238E27FC236}">
                <a16:creationId xmlns:a16="http://schemas.microsoft.com/office/drawing/2014/main" id="{FB59EA80-D59F-FF37-F6B0-620275A4253A}"/>
              </a:ext>
            </a:extLst>
          </p:cNvPr>
          <p:cNvSpPr txBox="1"/>
          <p:nvPr/>
        </p:nvSpPr>
        <p:spPr>
          <a:xfrm>
            <a:off x="8676372" y="1958801"/>
            <a:ext cx="2379555" cy="542949"/>
          </a:xfrm>
          <a:prstGeom prst="rect">
            <a:avLst/>
          </a:prstGeom>
          <a:solidFill>
            <a:srgbClr val="FEF1CA"/>
          </a:solidFill>
          <a:ln>
            <a:solidFill>
              <a:srgbClr val="FEF1CA"/>
            </a:solidFill>
          </a:ln>
        </p:spPr>
        <p:txBody>
          <a:bodyPr wrap="square" rtlCol="0">
            <a:noAutofit/>
          </a:bodyPr>
          <a:lstStyle/>
          <a:p>
            <a:pPr algn="thaiDist"/>
            <a:r>
              <a:rPr lang="th-TH" sz="1400" b="0" i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Kanit" pitchFamily="2" charset="-34"/>
                <a:cs typeface="Kanit" pitchFamily="2" charset="-34"/>
              </a:rPr>
              <a:t>ตาราง (</a:t>
            </a:r>
            <a:r>
              <a:rPr lang="en-US" sz="1400" b="0" i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Kanit" pitchFamily="2" charset="-34"/>
                <a:cs typeface="Kanit" pitchFamily="2" charset="-34"/>
              </a:rPr>
              <a:t>Table</a:t>
            </a:r>
            <a:r>
              <a:rPr lang="th-TH" sz="1400" b="0" i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Kanit" pitchFamily="2" charset="-34"/>
                <a:cs typeface="Kanit" pitchFamily="2" charset="-34"/>
              </a:rPr>
              <a:t>) เหมา</a:t>
            </a:r>
            <a:r>
              <a:rPr lang="th-TH" sz="1400">
                <a:solidFill>
                  <a:schemeClr val="tx1">
                    <a:lumMod val="85000"/>
                    <a:lumOff val="15000"/>
                  </a:schemeClr>
                </a:solidFill>
                <a:latin typeface="Kanit" pitchFamily="2" charset="-34"/>
                <a:cs typeface="Kanit" pitchFamily="2" charset="-34"/>
              </a:rPr>
              <a:t>ะสำหรับการแสดงข้อมูลหลายชุด</a:t>
            </a:r>
          </a:p>
        </p:txBody>
      </p:sp>
      <p:sp>
        <p:nvSpPr>
          <p:cNvPr id="17" name="Text Box 10">
            <a:extLst>
              <a:ext uri="{FF2B5EF4-FFF2-40B4-BE49-F238E27FC236}">
                <a16:creationId xmlns:a16="http://schemas.microsoft.com/office/drawing/2014/main" id="{A7A8F751-6A98-9A6D-42F0-E2EF960064BE}"/>
              </a:ext>
            </a:extLst>
          </p:cNvPr>
          <p:cNvSpPr txBox="1"/>
          <p:nvPr/>
        </p:nvSpPr>
        <p:spPr>
          <a:xfrm>
            <a:off x="542018" y="1860787"/>
            <a:ext cx="2323490" cy="738979"/>
          </a:xfrm>
          <a:prstGeom prst="rect">
            <a:avLst/>
          </a:prstGeom>
          <a:solidFill>
            <a:srgbClr val="FEF1CA"/>
          </a:solidFill>
          <a:ln>
            <a:solidFill>
              <a:srgbClr val="FEF1CA"/>
            </a:solidFill>
          </a:ln>
        </p:spPr>
        <p:txBody>
          <a:bodyPr wrap="square" rtlCol="0">
            <a:noAutofit/>
          </a:bodyPr>
          <a:lstStyle/>
          <a:p>
            <a:pPr algn="thaiDist" fontAlgn="base"/>
            <a:r>
              <a:rPr lang="th-TH" sz="140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Kanit" pitchFamily="2" charset="-34"/>
                <a:ea typeface="Times New Roman" panose="02020603050405020304" pitchFamily="18" charset="0"/>
                <a:cs typeface="Kanit" pitchFamily="2" charset="-34"/>
              </a:rPr>
              <a:t>แผนที่ </a:t>
            </a:r>
            <a:r>
              <a:rPr lang="en-US" sz="140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Kanit" pitchFamily="2" charset="-34"/>
                <a:ea typeface="Times New Roman" panose="02020603050405020304" pitchFamily="18" charset="0"/>
                <a:cs typeface="Kanit" pitchFamily="2" charset="-34"/>
              </a:rPr>
              <a:t>(Maps)</a:t>
            </a:r>
            <a:r>
              <a:rPr lang="th-TH" sz="140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Kanit" pitchFamily="2" charset="-34"/>
                <a:ea typeface="Times New Roman" panose="02020603050405020304" pitchFamily="18" charset="0"/>
                <a:cs typeface="Kanit" pitchFamily="2" charset="-34"/>
              </a:rPr>
              <a:t> ใช้ในการแสด</a:t>
            </a:r>
            <a:r>
              <a:rPr lang="th-TH" sz="1400">
                <a:solidFill>
                  <a:schemeClr val="tx1">
                    <a:lumMod val="85000"/>
                    <a:lumOff val="15000"/>
                  </a:schemeClr>
                </a:solidFill>
                <a:latin typeface="Kanit" pitchFamily="2" charset="-34"/>
                <a:ea typeface="Times New Roman" panose="02020603050405020304" pitchFamily="18" charset="0"/>
                <a:cs typeface="Kanit" pitchFamily="2" charset="-34"/>
              </a:rPr>
              <a:t>งเส้นทาง</a:t>
            </a:r>
            <a:r>
              <a:rPr lang="th-TH" sz="140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Kanit" pitchFamily="2" charset="-34"/>
                <a:ea typeface="Times New Roman" panose="02020603050405020304" pitchFamily="18" charset="0"/>
                <a:cs typeface="Kanit" pitchFamily="2" charset="-34"/>
              </a:rPr>
              <a:t>ตามบัญชีสายทางในระดับต่าง ๆ </a:t>
            </a:r>
            <a:endParaRPr lang="en-TH" sz="1400">
              <a:solidFill>
                <a:schemeClr val="tx1">
                  <a:lumMod val="85000"/>
                  <a:lumOff val="15000"/>
                </a:schemeClr>
              </a:solidFill>
              <a:effectLst/>
              <a:latin typeface="Kanit" pitchFamily="2" charset="-34"/>
              <a:ea typeface="Times New Roman" panose="02020603050405020304" pitchFamily="18" charset="0"/>
              <a:cs typeface="Kanit" pitchFamily="2" charset="-34"/>
            </a:endParaRPr>
          </a:p>
        </p:txBody>
      </p:sp>
      <p:pic>
        <p:nvPicPr>
          <p:cNvPr id="10" name="Picture 9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4D40DC1D-7FD4-F2D7-E52B-7FFF8132F9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4388" y="1384495"/>
            <a:ext cx="4639950" cy="53028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7E477AA-404B-D447-8535-A50444D1A8DF}"/>
              </a:ext>
            </a:extLst>
          </p:cNvPr>
          <p:cNvSpPr/>
          <p:nvPr/>
        </p:nvSpPr>
        <p:spPr>
          <a:xfrm>
            <a:off x="3515709" y="2956144"/>
            <a:ext cx="3999907" cy="373304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BA94CB5-C56F-00A2-A07F-AD89651ED82F}"/>
              </a:ext>
            </a:extLst>
          </p:cNvPr>
          <p:cNvSpPr/>
          <p:nvPr/>
        </p:nvSpPr>
        <p:spPr>
          <a:xfrm>
            <a:off x="5736058" y="1753415"/>
            <a:ext cx="2296473" cy="10607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1B7A412-0CC7-75C7-494D-B12DE1550B2B}"/>
              </a:ext>
            </a:extLst>
          </p:cNvPr>
          <p:cNvSpPr/>
          <p:nvPr/>
        </p:nvSpPr>
        <p:spPr>
          <a:xfrm>
            <a:off x="3515710" y="1753414"/>
            <a:ext cx="2175642" cy="10607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6BC8EB58-651A-0013-3247-004433E361FC}"/>
              </a:ext>
            </a:extLst>
          </p:cNvPr>
          <p:cNvCxnSpPr>
            <a:cxnSpLocks/>
          </p:cNvCxnSpPr>
          <p:nvPr/>
        </p:nvCxnSpPr>
        <p:spPr>
          <a:xfrm flipH="1">
            <a:off x="2960323" y="4823399"/>
            <a:ext cx="494065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4FCE051D-93AA-7B05-C5F4-F239A9334C1E}"/>
              </a:ext>
            </a:extLst>
          </p:cNvPr>
          <p:cNvCxnSpPr>
            <a:cxnSpLocks/>
          </p:cNvCxnSpPr>
          <p:nvPr/>
        </p:nvCxnSpPr>
        <p:spPr>
          <a:xfrm>
            <a:off x="8140705" y="2242802"/>
            <a:ext cx="494065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E6B05F60-D580-7E1E-B9C4-4E796AFB3B16}"/>
              </a:ext>
            </a:extLst>
          </p:cNvPr>
          <p:cNvCxnSpPr>
            <a:cxnSpLocks/>
          </p:cNvCxnSpPr>
          <p:nvPr/>
        </p:nvCxnSpPr>
        <p:spPr>
          <a:xfrm flipH="1">
            <a:off x="2960323" y="2242802"/>
            <a:ext cx="494065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366202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มายเลขสไลด์ 1">
            <a:extLst>
              <a:ext uri="{FF2B5EF4-FFF2-40B4-BE49-F238E27FC236}">
                <a16:creationId xmlns:a16="http://schemas.microsoft.com/office/drawing/2014/main" id="{2938213E-7F5F-102C-A728-C87E137FA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ED038-61C6-4943-936C-47B8B962FD8F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6" name="กล่องข้อความ 2">
            <a:extLst>
              <a:ext uri="{FF2B5EF4-FFF2-40B4-BE49-F238E27FC236}">
                <a16:creationId xmlns:a16="http://schemas.microsoft.com/office/drawing/2014/main" id="{03703F52-B446-EB9D-A0D5-0309B48CAD8B}"/>
              </a:ext>
            </a:extLst>
          </p:cNvPr>
          <p:cNvSpPr txBox="1"/>
          <p:nvPr/>
        </p:nvSpPr>
        <p:spPr>
          <a:xfrm>
            <a:off x="80817" y="407630"/>
            <a:ext cx="250507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3600" b="1">
                <a:solidFill>
                  <a:srgbClr val="2F4858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หัวข้อ </a:t>
            </a:r>
            <a:r>
              <a:rPr lang="en-US" sz="3600" b="1">
                <a:solidFill>
                  <a:srgbClr val="2F4858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3.2.4 </a:t>
            </a:r>
            <a:endParaRPr lang="th-TH" sz="3600" b="1">
              <a:solidFill>
                <a:srgbClr val="2F4858"/>
              </a:solidFill>
              <a:latin typeface="Kanit" panose="00000500000000000000" pitchFamily="2" charset="-34"/>
              <a:cs typeface="Kanit" panose="00000500000000000000" pitchFamily="2" charset="-34"/>
            </a:endParaRPr>
          </a:p>
        </p:txBody>
      </p:sp>
      <p:sp>
        <p:nvSpPr>
          <p:cNvPr id="7" name="กล่องข้อความ 3">
            <a:extLst>
              <a:ext uri="{FF2B5EF4-FFF2-40B4-BE49-F238E27FC236}">
                <a16:creationId xmlns:a16="http://schemas.microsoft.com/office/drawing/2014/main" id="{E463ADC0-8764-777F-CC34-65A85C63B23D}"/>
              </a:ext>
            </a:extLst>
          </p:cNvPr>
          <p:cNvSpPr txBox="1"/>
          <p:nvPr/>
        </p:nvSpPr>
        <p:spPr>
          <a:xfrm>
            <a:off x="2400364" y="534170"/>
            <a:ext cx="899650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thaiDist"/>
            <a:r>
              <a:rPr lang="th-TH" sz="1800">
                <a:solidFill>
                  <a:srgbClr val="33658A"/>
                </a:solidFill>
                <a:effectLst/>
                <a:latin typeface="Kanit" pitchFamily="2" charset="-34"/>
                <a:ea typeface="Cordia New" panose="020B0304020202020204" pitchFamily="34" charset="-34"/>
                <a:cs typeface="Kanit" pitchFamily="2" charset="-34"/>
              </a:rPr>
              <a:t>แสดงผลกราฟภาพรวมความเสียหายทางถนน เปรียบเทียบอดีตตลอดจนปัจจุบัน</a:t>
            </a:r>
            <a:endParaRPr lang="en-TH" sz="1800">
              <a:solidFill>
                <a:srgbClr val="33658A"/>
              </a:solidFill>
              <a:effectLst/>
              <a:latin typeface="Kanit" pitchFamily="2" charset="-34"/>
              <a:ea typeface="Cordia New" panose="020B0304020202020204" pitchFamily="34" charset="-34"/>
              <a:cs typeface="Kanit" pitchFamily="2" charset="-34"/>
            </a:endParaRPr>
          </a:p>
        </p:txBody>
      </p:sp>
      <p:pic>
        <p:nvPicPr>
          <p:cNvPr id="11" name="Picture 10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82FD7631-6521-57D5-71C4-49F649977A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661" y="1436663"/>
            <a:ext cx="4641606" cy="5304693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959CA50D-73DE-7E75-9105-6D2DFCE59DD9}"/>
              </a:ext>
            </a:extLst>
          </p:cNvPr>
          <p:cNvSpPr/>
          <p:nvPr/>
        </p:nvSpPr>
        <p:spPr>
          <a:xfrm>
            <a:off x="962560" y="3005632"/>
            <a:ext cx="4028081" cy="373572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ED60E73-7F29-1894-2F5C-AA61EF7A4DE7}"/>
              </a:ext>
            </a:extLst>
          </p:cNvPr>
          <p:cNvSpPr/>
          <p:nvPr/>
        </p:nvSpPr>
        <p:spPr>
          <a:xfrm>
            <a:off x="4811949" y="1621284"/>
            <a:ext cx="693906" cy="16327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209461BE-4987-4C56-F6FB-DB6F07D4C0B5}"/>
              </a:ext>
            </a:extLst>
          </p:cNvPr>
          <p:cNvCxnSpPr/>
          <p:nvPr/>
        </p:nvCxnSpPr>
        <p:spPr>
          <a:xfrm>
            <a:off x="5581207" y="1713218"/>
            <a:ext cx="494065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 Box 1752261847">
            <a:extLst>
              <a:ext uri="{FF2B5EF4-FFF2-40B4-BE49-F238E27FC236}">
                <a16:creationId xmlns:a16="http://schemas.microsoft.com/office/drawing/2014/main" id="{2A64DEFB-6833-7158-8F10-9B53E7627003}"/>
              </a:ext>
            </a:extLst>
          </p:cNvPr>
          <p:cNvSpPr txBox="1"/>
          <p:nvPr/>
        </p:nvSpPr>
        <p:spPr>
          <a:xfrm>
            <a:off x="6181186" y="1436662"/>
            <a:ext cx="4507529" cy="1357335"/>
          </a:xfrm>
          <a:prstGeom prst="rect">
            <a:avLst/>
          </a:prstGeom>
          <a:solidFill>
            <a:srgbClr val="FEF1CA"/>
          </a:solidFill>
          <a:ln>
            <a:solidFill>
              <a:srgbClr val="FEF1CA"/>
            </a:solidFill>
          </a:ln>
        </p:spPr>
        <p:txBody>
          <a:bodyPr wrap="square" rtlCol="0">
            <a:noAutofit/>
          </a:bodyPr>
          <a:lstStyle/>
          <a:p>
            <a:pPr algn="thaiDist"/>
            <a:r>
              <a:rPr lang="th-TH" sz="1400" kern="1200">
                <a:solidFill>
                  <a:srgbClr val="000000"/>
                </a:solidFill>
                <a:effectLst/>
                <a:latin typeface="Kanit" pitchFamily="2" charset="-34"/>
                <a:ea typeface="Times New Roman" panose="02020603050405020304" pitchFamily="18" charset="0"/>
                <a:cs typeface="Kanit" pitchFamily="2" charset="-34"/>
              </a:rPr>
              <a:t>สามารถกด</a:t>
            </a:r>
            <a:r>
              <a:rPr lang="th-TH" sz="1400" spc="-20">
                <a:solidFill>
                  <a:srgbClr val="000000"/>
                </a:solidFill>
                <a:effectLst/>
                <a:latin typeface="Kanit" pitchFamily="2" charset="-34"/>
                <a:ea typeface="Times New Roman" panose="02020603050405020304" pitchFamily="18" charset="0"/>
                <a:cs typeface="Kanit" pitchFamily="2" charset="-34"/>
              </a:rPr>
              <a:t>เลือกดูข้อมูล</a:t>
            </a:r>
            <a:r>
              <a:rPr lang="th-TH" sz="1400">
                <a:solidFill>
                  <a:srgbClr val="000000"/>
                </a:solidFill>
                <a:effectLst/>
                <a:latin typeface="Kanit" pitchFamily="2" charset="-34"/>
                <a:ea typeface="Times New Roman" panose="02020603050405020304" pitchFamily="18" charset="0"/>
                <a:cs typeface="Kanit" pitchFamily="2" charset="-34"/>
              </a:rPr>
              <a:t>ตามบัญชีสายทางในระดับต่าง ๆ ซึ่งในรายงานจะแสดงผลของข้อมูลแผนที่แสดงทาง ปริมาณจราจร (</a:t>
            </a:r>
            <a:r>
              <a:rPr lang="en-US" sz="1400">
                <a:solidFill>
                  <a:srgbClr val="000000"/>
                </a:solidFill>
                <a:effectLst/>
                <a:latin typeface="Kanit" pitchFamily="2" charset="-34"/>
                <a:ea typeface="Times New Roman" panose="02020603050405020304" pitchFamily="18" charset="0"/>
                <a:cs typeface="Kanit" pitchFamily="2" charset="-34"/>
              </a:rPr>
              <a:t>AADT</a:t>
            </a:r>
            <a:r>
              <a:rPr lang="th-TH" sz="1400">
                <a:solidFill>
                  <a:srgbClr val="000000"/>
                </a:solidFill>
                <a:effectLst/>
                <a:latin typeface="Kanit" pitchFamily="2" charset="-34"/>
                <a:ea typeface="Times New Roman" panose="02020603050405020304" pitchFamily="18" charset="0"/>
                <a:cs typeface="Kanit" pitchFamily="2" charset="-34"/>
              </a:rPr>
              <a:t>) และกราฟแสดงค่าความเสียหายทางถนน (</a:t>
            </a:r>
            <a:r>
              <a:rPr lang="en-US" sz="1400">
                <a:solidFill>
                  <a:srgbClr val="000000"/>
                </a:solidFill>
                <a:effectLst/>
                <a:latin typeface="Kanit" pitchFamily="2" charset="-34"/>
                <a:ea typeface="Times New Roman" panose="02020603050405020304" pitchFamily="18" charset="0"/>
                <a:cs typeface="Kanit" pitchFamily="2" charset="-34"/>
              </a:rPr>
              <a:t>IRI,</a:t>
            </a:r>
            <a:r>
              <a:rPr lang="th-TH" sz="1400">
                <a:solidFill>
                  <a:srgbClr val="000000"/>
                </a:solidFill>
                <a:effectLst/>
                <a:latin typeface="Kanit" pitchFamily="2" charset="-34"/>
                <a:ea typeface="Times New Roman" panose="02020603050405020304" pitchFamily="18" charset="0"/>
                <a:cs typeface="Kanit" pitchFamily="2" charset="-34"/>
              </a:rPr>
              <a:t> </a:t>
            </a:r>
            <a:r>
              <a:rPr lang="en-US" sz="1400">
                <a:solidFill>
                  <a:srgbClr val="000000"/>
                </a:solidFill>
                <a:effectLst/>
                <a:latin typeface="Kanit" pitchFamily="2" charset="-34"/>
                <a:ea typeface="Times New Roman" panose="02020603050405020304" pitchFamily="18" charset="0"/>
                <a:cs typeface="Kanit" pitchFamily="2" charset="-34"/>
              </a:rPr>
              <a:t>RUTTING,</a:t>
            </a:r>
            <a:r>
              <a:rPr lang="th-TH" sz="1400">
                <a:solidFill>
                  <a:srgbClr val="000000"/>
                </a:solidFill>
                <a:effectLst/>
                <a:latin typeface="Kanit" pitchFamily="2" charset="-34"/>
                <a:ea typeface="Times New Roman" panose="02020603050405020304" pitchFamily="18" charset="0"/>
                <a:cs typeface="Kanit" pitchFamily="2" charset="-34"/>
              </a:rPr>
              <a:t> </a:t>
            </a:r>
            <a:r>
              <a:rPr lang="en-US" sz="1400">
                <a:solidFill>
                  <a:srgbClr val="000000"/>
                </a:solidFill>
                <a:effectLst/>
                <a:latin typeface="Kanit" pitchFamily="2" charset="-34"/>
                <a:ea typeface="Times New Roman" panose="02020603050405020304" pitchFamily="18" charset="0"/>
                <a:cs typeface="Kanit" pitchFamily="2" charset="-34"/>
              </a:rPr>
              <a:t>MPD</a:t>
            </a:r>
            <a:r>
              <a:rPr lang="th-TH" sz="1400">
                <a:solidFill>
                  <a:srgbClr val="000000"/>
                </a:solidFill>
                <a:effectLst/>
                <a:latin typeface="Kanit" pitchFamily="2" charset="-34"/>
                <a:ea typeface="Times New Roman" panose="02020603050405020304" pitchFamily="18" charset="0"/>
                <a:cs typeface="Kanit" pitchFamily="2" charset="-34"/>
              </a:rPr>
              <a:t>) </a:t>
            </a:r>
            <a:r>
              <a:rPr lang="th-TH" sz="1400">
                <a:solidFill>
                  <a:srgbClr val="000000"/>
                </a:solidFill>
                <a:latin typeface="Kanit" pitchFamily="2" charset="-34"/>
                <a:ea typeface="Times New Roman" panose="02020603050405020304" pitchFamily="18" charset="0"/>
                <a:cs typeface="Kanit" pitchFamily="2" charset="-34"/>
              </a:rPr>
              <a:t>และกราฟแสดงค่าความเสียหายทางถนน แยกตามเกณฑ์ค่าความเสียหาย </a:t>
            </a:r>
            <a:r>
              <a:rPr lang="th-TH" sz="1400">
                <a:solidFill>
                  <a:srgbClr val="000000"/>
                </a:solidFill>
                <a:effectLst/>
                <a:latin typeface="Kanit" pitchFamily="2" charset="-34"/>
                <a:ea typeface="Times New Roman" panose="02020603050405020304" pitchFamily="18" charset="0"/>
                <a:cs typeface="Kanit" pitchFamily="2" charset="-34"/>
              </a:rPr>
              <a:t>ในปี </a:t>
            </a:r>
            <a:r>
              <a:rPr lang="en-US" sz="1400">
                <a:solidFill>
                  <a:srgbClr val="000000"/>
                </a:solidFill>
                <a:effectLst/>
                <a:latin typeface="Kanit" pitchFamily="2" charset="-34"/>
                <a:ea typeface="Times New Roman" panose="02020603050405020304" pitchFamily="18" charset="0"/>
                <a:cs typeface="Kanit" pitchFamily="2" charset="-34"/>
              </a:rPr>
              <a:t>2019-2022</a:t>
            </a:r>
            <a:r>
              <a:rPr lang="th-TH" sz="1400">
                <a:solidFill>
                  <a:srgbClr val="000000"/>
                </a:solidFill>
                <a:effectLst/>
                <a:latin typeface="Kanit" pitchFamily="2" charset="-34"/>
                <a:ea typeface="Times New Roman" panose="02020603050405020304" pitchFamily="18" charset="0"/>
                <a:cs typeface="Kanit" pitchFamily="2" charset="-34"/>
              </a:rPr>
              <a:t> โดยข้อมูลจะเปลี่ยนตามการกดเลือก (</a:t>
            </a:r>
            <a:r>
              <a:rPr lang="en-US" sz="1400">
                <a:solidFill>
                  <a:srgbClr val="000000"/>
                </a:solidFill>
                <a:effectLst/>
                <a:latin typeface="Kanit" pitchFamily="2" charset="-34"/>
                <a:ea typeface="Times New Roman" panose="02020603050405020304" pitchFamily="18" charset="0"/>
                <a:cs typeface="Kanit" pitchFamily="2" charset="-34"/>
              </a:rPr>
              <a:t>Filter</a:t>
            </a:r>
            <a:r>
              <a:rPr lang="th-TH" sz="1400">
                <a:solidFill>
                  <a:srgbClr val="000000"/>
                </a:solidFill>
                <a:effectLst/>
                <a:latin typeface="Kanit" pitchFamily="2" charset="-34"/>
                <a:ea typeface="Times New Roman" panose="02020603050405020304" pitchFamily="18" charset="0"/>
                <a:cs typeface="Kanit" pitchFamily="2" charset="-34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4854808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มายเลขสไลด์ 1">
            <a:extLst>
              <a:ext uri="{FF2B5EF4-FFF2-40B4-BE49-F238E27FC236}">
                <a16:creationId xmlns:a16="http://schemas.microsoft.com/office/drawing/2014/main" id="{2938213E-7F5F-102C-A728-C87E137FA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ED038-61C6-4943-936C-47B8B962FD8F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8" name="กล่องข้อความ 2">
            <a:extLst>
              <a:ext uri="{FF2B5EF4-FFF2-40B4-BE49-F238E27FC236}">
                <a16:creationId xmlns:a16="http://schemas.microsoft.com/office/drawing/2014/main" id="{4D1D7571-A13D-7AC5-BF7C-F906C3FE1DC8}"/>
              </a:ext>
            </a:extLst>
          </p:cNvPr>
          <p:cNvSpPr txBox="1"/>
          <p:nvPr/>
        </p:nvSpPr>
        <p:spPr>
          <a:xfrm>
            <a:off x="80817" y="407630"/>
            <a:ext cx="250507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3600" b="1">
                <a:solidFill>
                  <a:srgbClr val="2F4858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หัวข้อ </a:t>
            </a:r>
            <a:r>
              <a:rPr lang="en-US" sz="3600" b="1">
                <a:solidFill>
                  <a:srgbClr val="2F4858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3.2.4 </a:t>
            </a:r>
            <a:endParaRPr lang="th-TH" sz="3600" b="1">
              <a:solidFill>
                <a:srgbClr val="2F4858"/>
              </a:solidFill>
              <a:latin typeface="Kanit" panose="00000500000000000000" pitchFamily="2" charset="-34"/>
              <a:cs typeface="Kanit" panose="00000500000000000000" pitchFamily="2" charset="-34"/>
            </a:endParaRPr>
          </a:p>
        </p:txBody>
      </p:sp>
      <p:sp>
        <p:nvSpPr>
          <p:cNvPr id="9" name="กล่องข้อความ 3">
            <a:extLst>
              <a:ext uri="{FF2B5EF4-FFF2-40B4-BE49-F238E27FC236}">
                <a16:creationId xmlns:a16="http://schemas.microsoft.com/office/drawing/2014/main" id="{B8E16BD5-8EBB-E69F-12CA-3CFCECA14494}"/>
              </a:ext>
            </a:extLst>
          </p:cNvPr>
          <p:cNvSpPr txBox="1"/>
          <p:nvPr/>
        </p:nvSpPr>
        <p:spPr>
          <a:xfrm>
            <a:off x="2400364" y="534170"/>
            <a:ext cx="899650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thaiDist"/>
            <a:r>
              <a:rPr lang="th-TH" sz="1800">
                <a:solidFill>
                  <a:srgbClr val="33658A"/>
                </a:solidFill>
                <a:effectLst/>
                <a:latin typeface="Kanit" pitchFamily="2" charset="-34"/>
                <a:ea typeface="Cordia New" panose="020B0304020202020204" pitchFamily="34" charset="-34"/>
                <a:cs typeface="Kanit" pitchFamily="2" charset="-34"/>
              </a:rPr>
              <a:t>แสดงผลกราฟภาพรวมความเสียหายทางถนน เปรียบเทียบอดีตตลอดจนปัจจุบัน</a:t>
            </a:r>
            <a:endParaRPr lang="en-TH" sz="1800">
              <a:solidFill>
                <a:srgbClr val="33658A"/>
              </a:solidFill>
              <a:effectLst/>
              <a:latin typeface="Kanit" pitchFamily="2" charset="-34"/>
              <a:ea typeface="Cordia New" panose="020B0304020202020204" pitchFamily="34" charset="-34"/>
              <a:cs typeface="Kanit" pitchFamily="2" charset="-34"/>
            </a:endParaRPr>
          </a:p>
        </p:txBody>
      </p:sp>
      <p:sp>
        <p:nvSpPr>
          <p:cNvPr id="15" name="Text Box 1752261847">
            <a:extLst>
              <a:ext uri="{FF2B5EF4-FFF2-40B4-BE49-F238E27FC236}">
                <a16:creationId xmlns:a16="http://schemas.microsoft.com/office/drawing/2014/main" id="{1FFAB61D-C24E-E62F-AB75-9519ADDB53BF}"/>
              </a:ext>
            </a:extLst>
          </p:cNvPr>
          <p:cNvSpPr txBox="1"/>
          <p:nvPr/>
        </p:nvSpPr>
        <p:spPr>
          <a:xfrm>
            <a:off x="6096000" y="1589129"/>
            <a:ext cx="4639950" cy="560649"/>
          </a:xfrm>
          <a:prstGeom prst="rect">
            <a:avLst/>
          </a:prstGeom>
          <a:solidFill>
            <a:srgbClr val="FEF1CA"/>
          </a:solidFill>
          <a:ln>
            <a:solidFill>
              <a:srgbClr val="FEF1CA"/>
            </a:solidFill>
          </a:ln>
        </p:spPr>
        <p:txBody>
          <a:bodyPr wrap="square" rtlCol="0">
            <a:noAutofit/>
          </a:bodyPr>
          <a:lstStyle/>
          <a:p>
            <a:pPr algn="thaiDist"/>
            <a:r>
              <a:rPr lang="th-TH" sz="1400">
                <a:solidFill>
                  <a:srgbClr val="000000"/>
                </a:solidFill>
                <a:effectLst/>
                <a:latin typeface="Kanit" pitchFamily="2" charset="-34"/>
                <a:ea typeface="Times New Roman" panose="02020603050405020304" pitchFamily="18" charset="0"/>
                <a:cs typeface="Kanit" pitchFamily="2" charset="-34"/>
              </a:rPr>
              <a:t>ในส่วนของข้อมูลแสดงปริมาณจราจร (</a:t>
            </a:r>
            <a:r>
              <a:rPr lang="en-US" sz="1400">
                <a:solidFill>
                  <a:srgbClr val="000000"/>
                </a:solidFill>
                <a:effectLst/>
                <a:latin typeface="Kanit" pitchFamily="2" charset="-34"/>
                <a:ea typeface="Times New Roman" panose="02020603050405020304" pitchFamily="18" charset="0"/>
                <a:cs typeface="Kanit" pitchFamily="2" charset="-34"/>
              </a:rPr>
              <a:t>AADT</a:t>
            </a:r>
            <a:r>
              <a:rPr lang="th-TH" sz="1400">
                <a:solidFill>
                  <a:srgbClr val="000000"/>
                </a:solidFill>
                <a:effectLst/>
                <a:latin typeface="Kanit" pitchFamily="2" charset="-34"/>
                <a:ea typeface="Times New Roman" panose="02020603050405020304" pitchFamily="18" charset="0"/>
                <a:cs typeface="Kanit" pitchFamily="2" charset="-34"/>
              </a:rPr>
              <a:t>) ผู้ใช้งานสามารถ </a:t>
            </a:r>
            <a:r>
              <a:rPr lang="en-US" sz="1400">
                <a:solidFill>
                  <a:srgbClr val="000000"/>
                </a:solidFill>
                <a:effectLst/>
                <a:latin typeface="Kanit" pitchFamily="2" charset="-34"/>
                <a:ea typeface="Times New Roman" panose="02020603050405020304" pitchFamily="18" charset="0"/>
                <a:cs typeface="Kanit" pitchFamily="2" charset="-34"/>
              </a:rPr>
              <a:t>Filter</a:t>
            </a:r>
            <a:r>
              <a:rPr lang="th-TH" sz="1400">
                <a:solidFill>
                  <a:srgbClr val="000000"/>
                </a:solidFill>
                <a:effectLst/>
                <a:latin typeface="Kanit" pitchFamily="2" charset="-34"/>
                <a:ea typeface="Times New Roman" panose="02020603050405020304" pitchFamily="18" charset="0"/>
                <a:cs typeface="Kanit" pitchFamily="2" charset="-34"/>
              </a:rPr>
              <a:t> เพื่อเลือกดูข้อมูลปริมาณจราจรตามปี</a:t>
            </a:r>
            <a:endParaRPr lang="en-TH" sz="1100">
              <a:effectLst/>
              <a:latin typeface="Kanit" pitchFamily="2" charset="-34"/>
              <a:ea typeface="Times New Roman" panose="02020603050405020304" pitchFamily="18" charset="0"/>
              <a:cs typeface="Kanit" pitchFamily="2" charset="-34"/>
            </a:endParaRPr>
          </a:p>
        </p:txBody>
      </p:sp>
      <p:sp>
        <p:nvSpPr>
          <p:cNvPr id="17" name="Text Box 1752261847">
            <a:extLst>
              <a:ext uri="{FF2B5EF4-FFF2-40B4-BE49-F238E27FC236}">
                <a16:creationId xmlns:a16="http://schemas.microsoft.com/office/drawing/2014/main" id="{E3A438B2-D8B7-2699-1E65-205AF216083A}"/>
              </a:ext>
            </a:extLst>
          </p:cNvPr>
          <p:cNvSpPr txBox="1"/>
          <p:nvPr/>
        </p:nvSpPr>
        <p:spPr>
          <a:xfrm>
            <a:off x="6080916" y="2817757"/>
            <a:ext cx="4655034" cy="1164476"/>
          </a:xfrm>
          <a:prstGeom prst="rect">
            <a:avLst/>
          </a:prstGeom>
          <a:solidFill>
            <a:srgbClr val="FEF1CA"/>
          </a:solidFill>
          <a:ln>
            <a:solidFill>
              <a:srgbClr val="FEF1CA"/>
            </a:solidFill>
          </a:ln>
        </p:spPr>
        <p:txBody>
          <a:bodyPr wrap="square" rtlCol="0">
            <a:noAutofit/>
          </a:bodyPr>
          <a:lstStyle/>
          <a:p>
            <a:pPr algn="thaiDist"/>
            <a:r>
              <a:rPr lang="th-TH" sz="1400">
                <a:solidFill>
                  <a:srgbClr val="000000"/>
                </a:solidFill>
                <a:effectLst/>
                <a:latin typeface="Kanit" pitchFamily="2" charset="-34"/>
                <a:ea typeface="Times New Roman" panose="02020603050405020304" pitchFamily="18" charset="0"/>
                <a:cs typeface="Kanit" pitchFamily="2" charset="-34"/>
              </a:rPr>
              <a:t>ในส่วนของกราฟแสดงภาพรวมความเสียหายทางถนน </a:t>
            </a:r>
            <a:br>
              <a:rPr lang="en-US" sz="1400">
                <a:solidFill>
                  <a:srgbClr val="000000"/>
                </a:solidFill>
                <a:effectLst/>
                <a:latin typeface="Kanit" pitchFamily="2" charset="-34"/>
                <a:ea typeface="Times New Roman" panose="02020603050405020304" pitchFamily="18" charset="0"/>
                <a:cs typeface="Kanit" pitchFamily="2" charset="-34"/>
              </a:rPr>
            </a:br>
            <a:r>
              <a:rPr lang="th-TH" sz="1400">
                <a:solidFill>
                  <a:srgbClr val="000000"/>
                </a:solidFill>
                <a:effectLst/>
                <a:latin typeface="Kanit" pitchFamily="2" charset="-34"/>
                <a:ea typeface="Times New Roman" panose="02020603050405020304" pitchFamily="18" charset="0"/>
                <a:cs typeface="Kanit" pitchFamily="2" charset="-34"/>
              </a:rPr>
              <a:t>ในปี </a:t>
            </a:r>
            <a:r>
              <a:rPr lang="en-US" sz="1400">
                <a:solidFill>
                  <a:srgbClr val="000000"/>
                </a:solidFill>
                <a:effectLst/>
                <a:latin typeface="Kanit" pitchFamily="2" charset="-34"/>
                <a:ea typeface="Times New Roman" panose="02020603050405020304" pitchFamily="18" charset="0"/>
                <a:cs typeface="Kanit" pitchFamily="2" charset="-34"/>
              </a:rPr>
              <a:t>2019-2022 </a:t>
            </a:r>
            <a:r>
              <a:rPr lang="th-TH" sz="1400">
                <a:solidFill>
                  <a:srgbClr val="000000"/>
                </a:solidFill>
                <a:effectLst/>
                <a:latin typeface="Kanit" pitchFamily="2" charset="-34"/>
                <a:ea typeface="Times New Roman" panose="02020603050405020304" pitchFamily="18" charset="0"/>
                <a:cs typeface="Kanit" pitchFamily="2" charset="-34"/>
              </a:rPr>
              <a:t>ผู้ใช้งาน</a:t>
            </a:r>
            <a:r>
              <a:rPr lang="th-TH" sz="1400" spc="-20">
                <a:solidFill>
                  <a:srgbClr val="000000"/>
                </a:solidFill>
                <a:effectLst/>
                <a:latin typeface="Kanit" pitchFamily="2" charset="-34"/>
                <a:ea typeface="Times New Roman" panose="02020603050405020304" pitchFamily="18" charset="0"/>
                <a:cs typeface="Kanit" pitchFamily="2" charset="-34"/>
              </a:rPr>
              <a:t>สามารถ </a:t>
            </a:r>
            <a:r>
              <a:rPr lang="en-US" sz="1400" spc="-20">
                <a:solidFill>
                  <a:srgbClr val="000000"/>
                </a:solidFill>
                <a:effectLst/>
                <a:latin typeface="Kanit" pitchFamily="2" charset="-34"/>
                <a:ea typeface="Times New Roman" panose="02020603050405020304" pitchFamily="18" charset="0"/>
                <a:cs typeface="Kanit" pitchFamily="2" charset="-34"/>
              </a:rPr>
              <a:t>Filter</a:t>
            </a:r>
            <a:r>
              <a:rPr lang="th-TH" sz="1400" spc="-20">
                <a:solidFill>
                  <a:srgbClr val="000000"/>
                </a:solidFill>
                <a:effectLst/>
                <a:latin typeface="Kanit" pitchFamily="2" charset="-34"/>
                <a:ea typeface="Times New Roman" panose="02020603050405020304" pitchFamily="18" charset="0"/>
                <a:cs typeface="Kanit" pitchFamily="2" charset="-34"/>
              </a:rPr>
              <a:t> สำหรับเลือกดูข้อมูล</a:t>
            </a:r>
            <a:r>
              <a:rPr lang="th-TH" sz="1400">
                <a:solidFill>
                  <a:srgbClr val="000000"/>
                </a:solidFill>
                <a:effectLst/>
                <a:latin typeface="Kanit" pitchFamily="2" charset="-34"/>
                <a:ea typeface="Times New Roman" panose="02020603050405020304" pitchFamily="18" charset="0"/>
                <a:cs typeface="Kanit" pitchFamily="2" charset="-34"/>
              </a:rPr>
              <a:t>ตามปี เพื่อดูแนวโน้มการเพิ่มขึ้น ลดลง และการเปลี่ยนแปลงของข้อมูล หรือกดที่แถบเลื่อน</a:t>
            </a:r>
            <a:r>
              <a:rPr lang="en-US" sz="1400">
                <a:solidFill>
                  <a:srgbClr val="000000"/>
                </a:solidFill>
                <a:effectLst/>
                <a:latin typeface="Kanit" pitchFamily="2" charset="-34"/>
                <a:ea typeface="Times New Roman" panose="02020603050405020304" pitchFamily="18" charset="0"/>
                <a:cs typeface="Kanit" pitchFamily="2" charset="-34"/>
              </a:rPr>
              <a:t>/</a:t>
            </a:r>
            <a:r>
              <a:rPr lang="th-TH" sz="1400">
                <a:solidFill>
                  <a:srgbClr val="000000"/>
                </a:solidFill>
                <a:effectLst/>
                <a:latin typeface="Kanit" pitchFamily="2" charset="-34"/>
                <a:ea typeface="Times New Roman" panose="02020603050405020304" pitchFamily="18" charset="0"/>
                <a:cs typeface="Kanit" pitchFamily="2" charset="-34"/>
              </a:rPr>
              <a:t>กรอกค่า กม. ตามที่ต้องการดู โดยข้อมูลจะเปลี่ยนตามการ </a:t>
            </a:r>
            <a:r>
              <a:rPr lang="en-US" sz="1400">
                <a:solidFill>
                  <a:srgbClr val="000000"/>
                </a:solidFill>
                <a:effectLst/>
                <a:latin typeface="Kanit" pitchFamily="2" charset="-34"/>
                <a:ea typeface="Times New Roman" panose="02020603050405020304" pitchFamily="18" charset="0"/>
                <a:cs typeface="Kanit" pitchFamily="2" charset="-34"/>
              </a:rPr>
              <a:t>Filter</a:t>
            </a:r>
            <a:r>
              <a:rPr lang="th-TH" sz="1400">
                <a:solidFill>
                  <a:srgbClr val="000000"/>
                </a:solidFill>
                <a:effectLst/>
                <a:latin typeface="Kanit" pitchFamily="2" charset="-34"/>
                <a:ea typeface="Times New Roman" panose="02020603050405020304" pitchFamily="18" charset="0"/>
                <a:cs typeface="Kanit" pitchFamily="2" charset="-34"/>
              </a:rPr>
              <a:t> หรือการกรอกค่า กม.</a:t>
            </a:r>
            <a:endParaRPr lang="en-TH" sz="1400">
              <a:effectLst/>
              <a:latin typeface="Kanit" pitchFamily="2" charset="-34"/>
              <a:ea typeface="Times New Roman" panose="02020603050405020304" pitchFamily="18" charset="0"/>
              <a:cs typeface="Kanit" pitchFamily="2" charset="-34"/>
            </a:endParaRPr>
          </a:p>
        </p:txBody>
      </p:sp>
      <p:pic>
        <p:nvPicPr>
          <p:cNvPr id="12" name="Picture 11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78F5097A-C4B7-6360-1B2F-3638128FEA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939" y="1413776"/>
            <a:ext cx="4639950" cy="53028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79C797B-3BA1-406F-3521-7DC7E16C6FAE}"/>
              </a:ext>
            </a:extLst>
          </p:cNvPr>
          <p:cNvSpPr/>
          <p:nvPr/>
        </p:nvSpPr>
        <p:spPr>
          <a:xfrm>
            <a:off x="4883690" y="1782495"/>
            <a:ext cx="585408" cy="15123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ACDD96D-6694-6EFC-971A-3D8E8F2B06A4}"/>
              </a:ext>
            </a:extLst>
          </p:cNvPr>
          <p:cNvSpPr/>
          <p:nvPr/>
        </p:nvSpPr>
        <p:spPr>
          <a:xfrm>
            <a:off x="4944794" y="2984199"/>
            <a:ext cx="519121" cy="4307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54BFE2D-FA04-4876-9BCE-D582752B1FF7}"/>
              </a:ext>
            </a:extLst>
          </p:cNvPr>
          <p:cNvSpPr/>
          <p:nvPr/>
        </p:nvSpPr>
        <p:spPr>
          <a:xfrm>
            <a:off x="4944794" y="3451687"/>
            <a:ext cx="519121" cy="26357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591E33D-9F89-97DE-193A-420293A966D3}"/>
              </a:ext>
            </a:extLst>
          </p:cNvPr>
          <p:cNvSpPr/>
          <p:nvPr/>
        </p:nvSpPr>
        <p:spPr>
          <a:xfrm>
            <a:off x="3125449" y="1782495"/>
            <a:ext cx="2338466" cy="107354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A6A215E-8F4C-4DBB-F6A0-7AAA2F4C1CB0}"/>
              </a:ext>
            </a:extLst>
          </p:cNvPr>
          <p:cNvSpPr/>
          <p:nvPr/>
        </p:nvSpPr>
        <p:spPr>
          <a:xfrm>
            <a:off x="928319" y="2985549"/>
            <a:ext cx="4016475" cy="372398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F8128D43-236C-F4C3-48E6-7417A41D7D36}"/>
              </a:ext>
            </a:extLst>
          </p:cNvPr>
          <p:cNvCxnSpPr/>
          <p:nvPr/>
        </p:nvCxnSpPr>
        <p:spPr>
          <a:xfrm>
            <a:off x="5553036" y="1872320"/>
            <a:ext cx="494065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AD71641F-F688-232D-7E0D-4F89F4C6CEFA}"/>
              </a:ext>
            </a:extLst>
          </p:cNvPr>
          <p:cNvCxnSpPr>
            <a:cxnSpLocks/>
          </p:cNvCxnSpPr>
          <p:nvPr/>
        </p:nvCxnSpPr>
        <p:spPr>
          <a:xfrm>
            <a:off x="5552727" y="3627892"/>
            <a:ext cx="287744" cy="21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315AC79F-3E69-3CB3-85F6-3A46FBFB420E}"/>
              </a:ext>
            </a:extLst>
          </p:cNvPr>
          <p:cNvCxnSpPr>
            <a:cxnSpLocks/>
          </p:cNvCxnSpPr>
          <p:nvPr/>
        </p:nvCxnSpPr>
        <p:spPr>
          <a:xfrm>
            <a:off x="5553036" y="3173931"/>
            <a:ext cx="28743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7F7B92E7-108D-BAE0-D0C7-AA64F9C5A404}"/>
              </a:ext>
            </a:extLst>
          </p:cNvPr>
          <p:cNvCxnSpPr/>
          <p:nvPr/>
        </p:nvCxnSpPr>
        <p:spPr>
          <a:xfrm>
            <a:off x="5823857" y="3170175"/>
            <a:ext cx="0" cy="45990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2BF365CB-0DB1-9A69-45E7-2C4713D6C31D}"/>
              </a:ext>
            </a:extLst>
          </p:cNvPr>
          <p:cNvCxnSpPr>
            <a:cxnSpLocks/>
          </p:cNvCxnSpPr>
          <p:nvPr/>
        </p:nvCxnSpPr>
        <p:spPr>
          <a:xfrm>
            <a:off x="5840471" y="3399995"/>
            <a:ext cx="208322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853353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9657F1BC-4886-E168-4438-88B547F3C3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654" y="1413776"/>
            <a:ext cx="4639950" cy="5302800"/>
          </a:xfrm>
          <a:prstGeom prst="rect">
            <a:avLst/>
          </a:prstGeom>
        </p:spPr>
      </p:pic>
      <p:sp>
        <p:nvSpPr>
          <p:cNvPr id="2" name="ตัวแทนหมายเลขสไลด์ 1">
            <a:extLst>
              <a:ext uri="{FF2B5EF4-FFF2-40B4-BE49-F238E27FC236}">
                <a16:creationId xmlns:a16="http://schemas.microsoft.com/office/drawing/2014/main" id="{2938213E-7F5F-102C-A728-C87E137FA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ED038-61C6-4943-936C-47B8B962FD8F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8" name="กล่องข้อความ 2">
            <a:extLst>
              <a:ext uri="{FF2B5EF4-FFF2-40B4-BE49-F238E27FC236}">
                <a16:creationId xmlns:a16="http://schemas.microsoft.com/office/drawing/2014/main" id="{4D1D7571-A13D-7AC5-BF7C-F906C3FE1DC8}"/>
              </a:ext>
            </a:extLst>
          </p:cNvPr>
          <p:cNvSpPr txBox="1"/>
          <p:nvPr/>
        </p:nvSpPr>
        <p:spPr>
          <a:xfrm>
            <a:off x="80817" y="407630"/>
            <a:ext cx="250507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3600" b="1">
                <a:solidFill>
                  <a:srgbClr val="2F4858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หัวข้อ </a:t>
            </a:r>
            <a:r>
              <a:rPr lang="en-US" sz="3600" b="1">
                <a:solidFill>
                  <a:srgbClr val="2F4858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3.2.4 </a:t>
            </a:r>
            <a:endParaRPr lang="th-TH" sz="3600" b="1">
              <a:solidFill>
                <a:srgbClr val="2F4858"/>
              </a:solidFill>
              <a:latin typeface="Kanit" panose="00000500000000000000" pitchFamily="2" charset="-34"/>
              <a:cs typeface="Kanit" panose="00000500000000000000" pitchFamily="2" charset="-34"/>
            </a:endParaRPr>
          </a:p>
        </p:txBody>
      </p:sp>
      <p:sp>
        <p:nvSpPr>
          <p:cNvPr id="9" name="กล่องข้อความ 3">
            <a:extLst>
              <a:ext uri="{FF2B5EF4-FFF2-40B4-BE49-F238E27FC236}">
                <a16:creationId xmlns:a16="http://schemas.microsoft.com/office/drawing/2014/main" id="{B8E16BD5-8EBB-E69F-12CA-3CFCECA14494}"/>
              </a:ext>
            </a:extLst>
          </p:cNvPr>
          <p:cNvSpPr txBox="1"/>
          <p:nvPr/>
        </p:nvSpPr>
        <p:spPr>
          <a:xfrm>
            <a:off x="2400364" y="534170"/>
            <a:ext cx="899650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thaiDist"/>
            <a:r>
              <a:rPr lang="th-TH" sz="1800">
                <a:solidFill>
                  <a:srgbClr val="33658A"/>
                </a:solidFill>
                <a:effectLst/>
                <a:latin typeface="Kanit" pitchFamily="2" charset="-34"/>
                <a:ea typeface="Cordia New" panose="020B0304020202020204" pitchFamily="34" charset="-34"/>
                <a:cs typeface="Kanit" pitchFamily="2" charset="-34"/>
              </a:rPr>
              <a:t>แสดงผลกราฟภาพรวมความเสียหายทางถนน เปรียบเทียบอดีตตลอดจนปัจจุบัน</a:t>
            </a:r>
            <a:endParaRPr lang="en-TH" sz="1800">
              <a:solidFill>
                <a:srgbClr val="33658A"/>
              </a:solidFill>
              <a:effectLst/>
              <a:latin typeface="Kanit" pitchFamily="2" charset="-34"/>
              <a:ea typeface="Cordia New" panose="020B0304020202020204" pitchFamily="34" charset="-34"/>
              <a:cs typeface="Kanit" pitchFamily="2" charset="-34"/>
            </a:endParaRPr>
          </a:p>
        </p:txBody>
      </p:sp>
      <p:sp>
        <p:nvSpPr>
          <p:cNvPr id="17" name="Text Box 1752261847">
            <a:extLst>
              <a:ext uri="{FF2B5EF4-FFF2-40B4-BE49-F238E27FC236}">
                <a16:creationId xmlns:a16="http://schemas.microsoft.com/office/drawing/2014/main" id="{E3A438B2-D8B7-2699-1E65-205AF216083A}"/>
              </a:ext>
            </a:extLst>
          </p:cNvPr>
          <p:cNvSpPr txBox="1"/>
          <p:nvPr/>
        </p:nvSpPr>
        <p:spPr>
          <a:xfrm>
            <a:off x="6078860" y="3228015"/>
            <a:ext cx="5014633" cy="677145"/>
          </a:xfrm>
          <a:prstGeom prst="rect">
            <a:avLst/>
          </a:prstGeom>
          <a:solidFill>
            <a:srgbClr val="FEF1CA"/>
          </a:solidFill>
          <a:ln>
            <a:solidFill>
              <a:srgbClr val="FEF1CA"/>
            </a:solidFill>
          </a:ln>
        </p:spPr>
        <p:txBody>
          <a:bodyPr wrap="square" rtlCol="0">
            <a:noAutofit/>
          </a:bodyPr>
          <a:lstStyle/>
          <a:p>
            <a:pPr algn="thaiDist"/>
            <a:r>
              <a:rPr lang="th-TH" sz="1400">
                <a:solidFill>
                  <a:srgbClr val="000000"/>
                </a:solidFill>
                <a:effectLst/>
                <a:latin typeface="Kanit" pitchFamily="2" charset="-34"/>
                <a:ea typeface="Times New Roman" panose="02020603050405020304" pitchFamily="18" charset="0"/>
                <a:cs typeface="Kanit" pitchFamily="2" charset="-34"/>
              </a:rPr>
              <a:t>ในก</a:t>
            </a:r>
            <a:r>
              <a:rPr lang="th-TH" sz="1400">
                <a:solidFill>
                  <a:srgbClr val="000000"/>
                </a:solidFill>
                <a:latin typeface="Kanit" pitchFamily="2" charset="-34"/>
                <a:ea typeface="Times New Roman" panose="02020603050405020304" pitchFamily="18" charset="0"/>
                <a:cs typeface="Kanit" pitchFamily="2" charset="-34"/>
              </a:rPr>
              <a:t>รณีที่ต้องการดูค่าความเสียหายทางถนน (</a:t>
            </a:r>
            <a:r>
              <a:rPr lang="en-US" sz="1400">
                <a:solidFill>
                  <a:srgbClr val="000000"/>
                </a:solidFill>
                <a:latin typeface="Kanit" pitchFamily="2" charset="-34"/>
                <a:ea typeface="Times New Roman" panose="02020603050405020304" pitchFamily="18" charset="0"/>
                <a:cs typeface="Kanit" pitchFamily="2" charset="-34"/>
              </a:rPr>
              <a:t>IRI,</a:t>
            </a:r>
            <a:r>
              <a:rPr lang="th-TH" sz="1400">
                <a:solidFill>
                  <a:srgbClr val="000000"/>
                </a:solidFill>
                <a:latin typeface="Kanit" pitchFamily="2" charset="-34"/>
                <a:ea typeface="Times New Roman" panose="02020603050405020304" pitchFamily="18" charset="0"/>
                <a:cs typeface="Kanit" pitchFamily="2" charset="-34"/>
              </a:rPr>
              <a:t> </a:t>
            </a:r>
            <a:r>
              <a:rPr lang="en-US" sz="1400">
                <a:solidFill>
                  <a:srgbClr val="000000"/>
                </a:solidFill>
                <a:latin typeface="Kanit" pitchFamily="2" charset="-34"/>
                <a:ea typeface="Times New Roman" panose="02020603050405020304" pitchFamily="18" charset="0"/>
                <a:cs typeface="Kanit" pitchFamily="2" charset="-34"/>
              </a:rPr>
              <a:t>RUTTING, MPD</a:t>
            </a:r>
            <a:r>
              <a:rPr lang="th-TH" sz="1400">
                <a:solidFill>
                  <a:srgbClr val="000000"/>
                </a:solidFill>
                <a:latin typeface="Kanit" pitchFamily="2" charset="-34"/>
                <a:ea typeface="Times New Roman" panose="02020603050405020304" pitchFamily="18" charset="0"/>
                <a:cs typeface="Kanit" pitchFamily="2" charset="-34"/>
              </a:rPr>
              <a:t>) ที่แยกตามเกณฑ์ค่าความเสียหาย ในปีที่สนใจ สามารถกดเลือกที่เส้นของกราฟของปีที่ต้องการหรือกดที่แถบสีของปีนั้นได้</a:t>
            </a:r>
            <a:endParaRPr lang="en-TH" sz="1400">
              <a:effectLst/>
              <a:latin typeface="Kanit" pitchFamily="2" charset="-34"/>
              <a:ea typeface="Times New Roman" panose="02020603050405020304" pitchFamily="18" charset="0"/>
              <a:cs typeface="Kanit" pitchFamily="2" charset="-34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ACDD96D-6694-6EFC-971A-3D8E8F2B06A4}"/>
              </a:ext>
            </a:extLst>
          </p:cNvPr>
          <p:cNvSpPr/>
          <p:nvPr/>
        </p:nvSpPr>
        <p:spPr>
          <a:xfrm>
            <a:off x="4944793" y="3720628"/>
            <a:ext cx="519121" cy="17017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54BFE2D-FA04-4876-9BCE-D582752B1FF7}"/>
              </a:ext>
            </a:extLst>
          </p:cNvPr>
          <p:cNvSpPr/>
          <p:nvPr/>
        </p:nvSpPr>
        <p:spPr>
          <a:xfrm>
            <a:off x="1098506" y="3228015"/>
            <a:ext cx="3846287" cy="24547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AD71641F-F688-232D-7E0D-4F89F4C6CEFA}"/>
              </a:ext>
            </a:extLst>
          </p:cNvPr>
          <p:cNvCxnSpPr>
            <a:cxnSpLocks/>
          </p:cNvCxnSpPr>
          <p:nvPr/>
        </p:nvCxnSpPr>
        <p:spPr>
          <a:xfrm>
            <a:off x="5520295" y="3799043"/>
            <a:ext cx="287744" cy="21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315AC79F-3E69-3CB3-85F6-3A46FBFB420E}"/>
              </a:ext>
            </a:extLst>
          </p:cNvPr>
          <p:cNvCxnSpPr>
            <a:cxnSpLocks/>
          </p:cNvCxnSpPr>
          <p:nvPr/>
        </p:nvCxnSpPr>
        <p:spPr>
          <a:xfrm>
            <a:off x="5007429" y="3345082"/>
            <a:ext cx="80061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7F7B92E7-108D-BAE0-D0C7-AA64F9C5A404}"/>
              </a:ext>
            </a:extLst>
          </p:cNvPr>
          <p:cNvCxnSpPr/>
          <p:nvPr/>
        </p:nvCxnSpPr>
        <p:spPr>
          <a:xfrm>
            <a:off x="5791425" y="3341326"/>
            <a:ext cx="0" cy="45990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2BF365CB-0DB1-9A69-45E7-2C4713D6C31D}"/>
              </a:ext>
            </a:extLst>
          </p:cNvPr>
          <p:cNvCxnSpPr>
            <a:cxnSpLocks/>
          </p:cNvCxnSpPr>
          <p:nvPr/>
        </p:nvCxnSpPr>
        <p:spPr>
          <a:xfrm>
            <a:off x="5808039" y="3571146"/>
            <a:ext cx="208322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610096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มายเลขสไลด์ 1">
            <a:extLst>
              <a:ext uri="{FF2B5EF4-FFF2-40B4-BE49-F238E27FC236}">
                <a16:creationId xmlns:a16="http://schemas.microsoft.com/office/drawing/2014/main" id="{2938213E-7F5F-102C-A728-C87E137FA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ED038-61C6-4943-936C-47B8B962FD8F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8" name="กล่องข้อความ 2">
            <a:extLst>
              <a:ext uri="{FF2B5EF4-FFF2-40B4-BE49-F238E27FC236}">
                <a16:creationId xmlns:a16="http://schemas.microsoft.com/office/drawing/2014/main" id="{4D1D7571-A13D-7AC5-BF7C-F906C3FE1DC8}"/>
              </a:ext>
            </a:extLst>
          </p:cNvPr>
          <p:cNvSpPr txBox="1"/>
          <p:nvPr/>
        </p:nvSpPr>
        <p:spPr>
          <a:xfrm>
            <a:off x="80817" y="407630"/>
            <a:ext cx="250507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3600" b="1">
                <a:solidFill>
                  <a:srgbClr val="2F4858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หัวข้อ </a:t>
            </a:r>
            <a:r>
              <a:rPr lang="en-US" sz="3600" b="1">
                <a:solidFill>
                  <a:srgbClr val="2F4858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3.2.5 </a:t>
            </a:r>
            <a:endParaRPr lang="th-TH" sz="3600" b="1">
              <a:solidFill>
                <a:srgbClr val="2F4858"/>
              </a:solidFill>
              <a:latin typeface="Kanit" panose="00000500000000000000" pitchFamily="2" charset="-34"/>
              <a:cs typeface="Kanit" panose="00000500000000000000" pitchFamily="2" charset="-34"/>
            </a:endParaRPr>
          </a:p>
        </p:txBody>
      </p:sp>
      <p:sp>
        <p:nvSpPr>
          <p:cNvPr id="9" name="กล่องข้อความ 3">
            <a:extLst>
              <a:ext uri="{FF2B5EF4-FFF2-40B4-BE49-F238E27FC236}">
                <a16:creationId xmlns:a16="http://schemas.microsoft.com/office/drawing/2014/main" id="{B8E16BD5-8EBB-E69F-12CA-3CFCECA14494}"/>
              </a:ext>
            </a:extLst>
          </p:cNvPr>
          <p:cNvSpPr txBox="1"/>
          <p:nvPr/>
        </p:nvSpPr>
        <p:spPr>
          <a:xfrm>
            <a:off x="2400364" y="534170"/>
            <a:ext cx="899650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thaiDist"/>
            <a:r>
              <a:rPr lang="th-TH" sz="1800" spc="-30">
                <a:solidFill>
                  <a:srgbClr val="33658A"/>
                </a:solidFill>
                <a:effectLst/>
                <a:latin typeface="Kanit" pitchFamily="2" charset="-34"/>
                <a:ea typeface="Cordia New" panose="020B0304020202020204" pitchFamily="34" charset="-34"/>
                <a:cs typeface="Kanit" pitchFamily="2" charset="-34"/>
              </a:rPr>
              <a:t>แสดงจำนวนบัญชีสายทาง และระยะทางรวม ตามปริมาณจราจร (</a:t>
            </a:r>
            <a:r>
              <a:rPr lang="en-US" sz="1800" spc="-30">
                <a:solidFill>
                  <a:srgbClr val="33658A"/>
                </a:solidFill>
                <a:effectLst/>
                <a:latin typeface="Kanit" pitchFamily="2" charset="-34"/>
                <a:ea typeface="Cordia New" panose="020B0304020202020204" pitchFamily="34" charset="-34"/>
                <a:cs typeface="Kanit" pitchFamily="2" charset="-34"/>
              </a:rPr>
              <a:t>AADT) </a:t>
            </a:r>
            <a:r>
              <a:rPr lang="th-TH" sz="1800" spc="-30">
                <a:solidFill>
                  <a:srgbClr val="33658A"/>
                </a:solidFill>
                <a:effectLst/>
                <a:latin typeface="Kanit" pitchFamily="2" charset="-34"/>
                <a:ea typeface="Cordia New" panose="020B0304020202020204" pitchFamily="34" charset="-34"/>
                <a:cs typeface="Kanit" pitchFamily="2" charset="-34"/>
              </a:rPr>
              <a:t>ที่กำหนด</a:t>
            </a:r>
            <a:endParaRPr lang="en-TH" sz="1800">
              <a:solidFill>
                <a:srgbClr val="33658A"/>
              </a:solidFill>
              <a:effectLst/>
              <a:latin typeface="Kanit" pitchFamily="2" charset="-34"/>
              <a:ea typeface="Cordia New" panose="020B0304020202020204" pitchFamily="34" charset="-34"/>
              <a:cs typeface="Kanit" pitchFamily="2" charset="-34"/>
            </a:endParaRPr>
          </a:p>
        </p:txBody>
      </p:sp>
      <p:pic>
        <p:nvPicPr>
          <p:cNvPr id="4" name="Picture 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752CD8C9-2E6B-79DE-E7CB-1022CC1655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145" y="1409565"/>
            <a:ext cx="5733415" cy="491426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038AB52-DD44-8B83-2650-E71BE0B58588}"/>
              </a:ext>
            </a:extLst>
          </p:cNvPr>
          <p:cNvSpPr/>
          <p:nvPr/>
        </p:nvSpPr>
        <p:spPr>
          <a:xfrm>
            <a:off x="6047313" y="3980375"/>
            <a:ext cx="511566" cy="19717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21B33E2-F7AD-D883-D56B-984290C061BF}"/>
              </a:ext>
            </a:extLst>
          </p:cNvPr>
          <p:cNvSpPr/>
          <p:nvPr/>
        </p:nvSpPr>
        <p:spPr>
          <a:xfrm>
            <a:off x="4077835" y="3980375"/>
            <a:ext cx="2481043" cy="224646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7" name="Text Box 1752261847">
            <a:extLst>
              <a:ext uri="{FF2B5EF4-FFF2-40B4-BE49-F238E27FC236}">
                <a16:creationId xmlns:a16="http://schemas.microsoft.com/office/drawing/2014/main" id="{684C7F19-B3F5-674C-60AD-229490556CED}"/>
              </a:ext>
            </a:extLst>
          </p:cNvPr>
          <p:cNvSpPr txBox="1"/>
          <p:nvPr/>
        </p:nvSpPr>
        <p:spPr>
          <a:xfrm>
            <a:off x="7400925" y="3488954"/>
            <a:ext cx="3903930" cy="1209153"/>
          </a:xfrm>
          <a:prstGeom prst="rect">
            <a:avLst/>
          </a:prstGeom>
          <a:solidFill>
            <a:srgbClr val="FEF1CA"/>
          </a:solidFill>
          <a:ln>
            <a:solidFill>
              <a:srgbClr val="FEF1CA"/>
            </a:solidFill>
          </a:ln>
        </p:spPr>
        <p:txBody>
          <a:bodyPr wrap="square" rtlCol="0">
            <a:noAutofit/>
          </a:bodyPr>
          <a:lstStyle/>
          <a:p>
            <a:pPr algn="thaiDist"/>
            <a:r>
              <a:rPr lang="th-TH" sz="1400" kern="1200">
                <a:solidFill>
                  <a:srgbClr val="000000"/>
                </a:solidFill>
                <a:effectLst/>
                <a:latin typeface="Kanit" pitchFamily="2" charset="-34"/>
                <a:ea typeface="Times New Roman" panose="02020603050405020304" pitchFamily="18" charset="0"/>
                <a:cs typeface="Kanit" pitchFamily="2" charset="-34"/>
              </a:rPr>
              <a:t>สามารถกดเลือกแสดงข้อมูล</a:t>
            </a:r>
            <a:r>
              <a:rPr lang="th-TH" sz="1400">
                <a:solidFill>
                  <a:srgbClr val="000000"/>
                </a:solidFill>
                <a:effectLst/>
                <a:latin typeface="Kanit" pitchFamily="2" charset="-34"/>
                <a:ea typeface="Times New Roman" panose="02020603050405020304" pitchFamily="18" charset="0"/>
                <a:cs typeface="Kanit" pitchFamily="2" charset="-34"/>
              </a:rPr>
              <a:t>ตามบัญชีสายทางในระ</a:t>
            </a:r>
            <a:r>
              <a:rPr lang="th-TH" sz="1400">
                <a:solidFill>
                  <a:srgbClr val="000000"/>
                </a:solidFill>
                <a:latin typeface="Kanit" pitchFamily="2" charset="-34"/>
                <a:ea typeface="Times New Roman" panose="02020603050405020304" pitchFamily="18" charset="0"/>
                <a:cs typeface="Kanit" pitchFamily="2" charset="-34"/>
              </a:rPr>
              <a:t>ดับต่าง ๆ</a:t>
            </a:r>
            <a:r>
              <a:rPr lang="th-TH" sz="1400">
                <a:solidFill>
                  <a:srgbClr val="000000"/>
                </a:solidFill>
                <a:effectLst/>
                <a:latin typeface="Kanit" pitchFamily="2" charset="-34"/>
                <a:ea typeface="Times New Roman" panose="02020603050405020304" pitchFamily="18" charset="0"/>
                <a:cs typeface="Kanit" pitchFamily="2" charset="-34"/>
              </a:rPr>
              <a:t> ซึ่งในรายงานจะแสดงผลของ</a:t>
            </a:r>
            <a:r>
              <a:rPr lang="th-TH" sz="1400" spc="-30">
                <a:solidFill>
                  <a:srgbClr val="000000"/>
                </a:solidFill>
                <a:effectLst/>
                <a:latin typeface="Kanit" pitchFamily="2" charset="-34"/>
                <a:ea typeface="Times New Roman" panose="02020603050405020304" pitchFamily="18" charset="0"/>
                <a:cs typeface="Kanit" pitchFamily="2" charset="-34"/>
              </a:rPr>
              <a:t>ข้อมูลระยะทาง ข้อมูลจำนวนบัญชีสายทาง และข้อมูลแสดงลักษณะผิวทาง </a:t>
            </a:r>
            <a:r>
              <a:rPr lang="th-TH" sz="1400">
                <a:solidFill>
                  <a:srgbClr val="000000"/>
                </a:solidFill>
                <a:effectLst/>
                <a:latin typeface="Kanit" pitchFamily="2" charset="-34"/>
                <a:ea typeface="Times New Roman" panose="02020603050405020304" pitchFamily="18" charset="0"/>
                <a:cs typeface="Kanit" pitchFamily="2" charset="-34"/>
              </a:rPr>
              <a:t>โดยข้อมูลจะเปลี่ยนตามการกดเลือก (</a:t>
            </a:r>
            <a:r>
              <a:rPr lang="en-US" sz="1400">
                <a:solidFill>
                  <a:srgbClr val="000000"/>
                </a:solidFill>
                <a:effectLst/>
                <a:latin typeface="Kanit" pitchFamily="2" charset="-34"/>
                <a:ea typeface="Times New Roman" panose="02020603050405020304" pitchFamily="18" charset="0"/>
                <a:cs typeface="Kanit" pitchFamily="2" charset="-34"/>
              </a:rPr>
              <a:t>Filter</a:t>
            </a:r>
            <a:r>
              <a:rPr lang="th-TH" sz="1400">
                <a:solidFill>
                  <a:srgbClr val="000000"/>
                </a:solidFill>
                <a:effectLst/>
                <a:latin typeface="Kanit" pitchFamily="2" charset="-34"/>
                <a:ea typeface="Times New Roman" panose="02020603050405020304" pitchFamily="18" charset="0"/>
                <a:cs typeface="Kanit" pitchFamily="2" charset="-34"/>
              </a:rPr>
              <a:t>)</a:t>
            </a:r>
            <a:endParaRPr lang="en-TH" sz="1400">
              <a:effectLst/>
              <a:latin typeface="Kanit" pitchFamily="2" charset="-34"/>
              <a:ea typeface="Times New Roman" panose="02020603050405020304" pitchFamily="18" charset="0"/>
              <a:cs typeface="Kanit" pitchFamily="2" charset="-34"/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A221BDA9-B9EA-1612-22E6-A81DE6082C86}"/>
              </a:ext>
            </a:extLst>
          </p:cNvPr>
          <p:cNvCxnSpPr/>
          <p:nvPr/>
        </p:nvCxnSpPr>
        <p:spPr>
          <a:xfrm>
            <a:off x="6625810" y="4093531"/>
            <a:ext cx="494065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531756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มายเลขสไลด์ 1">
            <a:extLst>
              <a:ext uri="{FF2B5EF4-FFF2-40B4-BE49-F238E27FC236}">
                <a16:creationId xmlns:a16="http://schemas.microsoft.com/office/drawing/2014/main" id="{2938213E-7F5F-102C-A728-C87E137FA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ED038-61C6-4943-936C-47B8B962FD8F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8" name="กล่องข้อความ 2">
            <a:extLst>
              <a:ext uri="{FF2B5EF4-FFF2-40B4-BE49-F238E27FC236}">
                <a16:creationId xmlns:a16="http://schemas.microsoft.com/office/drawing/2014/main" id="{4D1D7571-A13D-7AC5-BF7C-F906C3FE1DC8}"/>
              </a:ext>
            </a:extLst>
          </p:cNvPr>
          <p:cNvSpPr txBox="1"/>
          <p:nvPr/>
        </p:nvSpPr>
        <p:spPr>
          <a:xfrm>
            <a:off x="80817" y="407630"/>
            <a:ext cx="250507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3600" b="1">
                <a:solidFill>
                  <a:srgbClr val="2F4858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หัวข้อ </a:t>
            </a:r>
            <a:r>
              <a:rPr lang="en-US" sz="3600" b="1">
                <a:solidFill>
                  <a:srgbClr val="2F4858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3.2.6 </a:t>
            </a:r>
            <a:endParaRPr lang="th-TH" sz="3600" b="1">
              <a:solidFill>
                <a:srgbClr val="2F4858"/>
              </a:solidFill>
              <a:latin typeface="Kanit" panose="00000500000000000000" pitchFamily="2" charset="-34"/>
              <a:cs typeface="Kanit" panose="00000500000000000000" pitchFamily="2" charset="-34"/>
            </a:endParaRPr>
          </a:p>
        </p:txBody>
      </p:sp>
      <p:sp>
        <p:nvSpPr>
          <p:cNvPr id="9" name="กล่องข้อความ 3">
            <a:extLst>
              <a:ext uri="{FF2B5EF4-FFF2-40B4-BE49-F238E27FC236}">
                <a16:creationId xmlns:a16="http://schemas.microsoft.com/office/drawing/2014/main" id="{B8E16BD5-8EBB-E69F-12CA-3CFCECA14494}"/>
              </a:ext>
            </a:extLst>
          </p:cNvPr>
          <p:cNvSpPr txBox="1"/>
          <p:nvPr/>
        </p:nvSpPr>
        <p:spPr>
          <a:xfrm>
            <a:off x="2400364" y="534170"/>
            <a:ext cx="899650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thaiDist"/>
            <a:r>
              <a:rPr lang="th-TH" sz="1800">
                <a:solidFill>
                  <a:srgbClr val="33658A"/>
                </a:solidFill>
                <a:effectLst/>
                <a:latin typeface="Kanit" pitchFamily="2" charset="-34"/>
                <a:ea typeface="Times New Roman" panose="02020603050405020304" pitchFamily="18" charset="0"/>
                <a:cs typeface="Kanit" pitchFamily="2" charset="-34"/>
              </a:rPr>
              <a:t>ส่งออกข้อมูลที่แสดงผลในภาพรวม </a:t>
            </a:r>
            <a:r>
              <a:rPr lang="en-US" sz="1800">
                <a:solidFill>
                  <a:srgbClr val="33658A"/>
                </a:solidFill>
                <a:effectLst/>
                <a:latin typeface="Kanit" pitchFamily="2" charset="-34"/>
                <a:ea typeface="Times New Roman" panose="02020603050405020304" pitchFamily="18" charset="0"/>
                <a:cs typeface="Kanit" pitchFamily="2" charset="-34"/>
              </a:rPr>
              <a:t>Dashboard </a:t>
            </a:r>
            <a:r>
              <a:rPr lang="th-TH" sz="1800">
                <a:solidFill>
                  <a:srgbClr val="33658A"/>
                </a:solidFill>
                <a:effectLst/>
                <a:latin typeface="Kanit" pitchFamily="2" charset="-34"/>
                <a:ea typeface="Times New Roman" panose="02020603050405020304" pitchFamily="18" charset="0"/>
                <a:cs typeface="Kanit" pitchFamily="2" charset="-34"/>
              </a:rPr>
              <a:t>และส่ง</a:t>
            </a:r>
            <a:r>
              <a:rPr lang="th-TH">
                <a:solidFill>
                  <a:srgbClr val="33658A"/>
                </a:solidFill>
                <a:latin typeface="Kanit" pitchFamily="2" charset="-34"/>
                <a:ea typeface="Times New Roman" panose="02020603050405020304" pitchFamily="18" charset="0"/>
                <a:cs typeface="Kanit" pitchFamily="2" charset="-34"/>
              </a:rPr>
              <a:t>ออก</a:t>
            </a:r>
            <a:r>
              <a:rPr lang="th-TH" sz="1800">
                <a:solidFill>
                  <a:srgbClr val="33658A"/>
                </a:solidFill>
                <a:effectLst/>
                <a:latin typeface="Kanit" pitchFamily="2" charset="-34"/>
                <a:ea typeface="Times New Roman" panose="02020603050405020304" pitchFamily="18" charset="0"/>
                <a:cs typeface="Kanit" pitchFamily="2" charset="-34"/>
              </a:rPr>
              <a:t>ในรูปแบบตาราง </a:t>
            </a:r>
            <a:r>
              <a:rPr lang="en-US" sz="1800">
                <a:solidFill>
                  <a:srgbClr val="33658A"/>
                </a:solidFill>
                <a:effectLst/>
                <a:latin typeface="Kanit" pitchFamily="2" charset="-34"/>
                <a:ea typeface="Times New Roman" panose="02020603050405020304" pitchFamily="18" charset="0"/>
                <a:cs typeface="Kanit" pitchFamily="2" charset="-34"/>
              </a:rPr>
              <a:t>CSV </a:t>
            </a:r>
            <a:r>
              <a:rPr lang="th-TH" sz="1800">
                <a:solidFill>
                  <a:srgbClr val="33658A"/>
                </a:solidFill>
                <a:effectLst/>
                <a:latin typeface="Kanit" pitchFamily="2" charset="-34"/>
                <a:ea typeface="Times New Roman" panose="02020603050405020304" pitchFamily="18" charset="0"/>
                <a:cs typeface="Kanit" pitchFamily="2" charset="-34"/>
              </a:rPr>
              <a:t>หรือ </a:t>
            </a:r>
            <a:r>
              <a:rPr lang="en-US" sz="1800">
                <a:solidFill>
                  <a:srgbClr val="33658A"/>
                </a:solidFill>
                <a:effectLst/>
                <a:latin typeface="Kanit" pitchFamily="2" charset="-34"/>
                <a:ea typeface="Times New Roman" panose="02020603050405020304" pitchFamily="18" charset="0"/>
                <a:cs typeface="Kanit" pitchFamily="2" charset="-34"/>
              </a:rPr>
              <a:t>PDF </a:t>
            </a:r>
            <a:r>
              <a:rPr lang="th-TH" sz="1800">
                <a:solidFill>
                  <a:srgbClr val="33658A"/>
                </a:solidFill>
                <a:effectLst/>
                <a:latin typeface="Kanit" pitchFamily="2" charset="-34"/>
                <a:ea typeface="Times New Roman" panose="02020603050405020304" pitchFamily="18" charset="0"/>
                <a:cs typeface="Kanit" pitchFamily="2" charset="-34"/>
              </a:rPr>
              <a:t>ได้</a:t>
            </a:r>
            <a:r>
              <a:rPr lang="en-TH">
                <a:solidFill>
                  <a:srgbClr val="33658A"/>
                </a:solidFill>
                <a:effectLst/>
                <a:latin typeface="Kanit" pitchFamily="2" charset="-34"/>
                <a:cs typeface="Kanit" pitchFamily="2" charset="-34"/>
              </a:rPr>
              <a:t> </a:t>
            </a:r>
            <a:endParaRPr lang="en-TH" sz="1800">
              <a:solidFill>
                <a:srgbClr val="33658A"/>
              </a:solidFill>
              <a:effectLst/>
              <a:latin typeface="Kanit" pitchFamily="2" charset="-34"/>
              <a:ea typeface="Cordia New" panose="020B0304020202020204" pitchFamily="34" charset="-34"/>
              <a:cs typeface="Kanit" pitchFamily="2" charset="-34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9D2CF05-6098-35F2-75B7-7EEE01E4880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52" t="2557" r="2553" b="2277"/>
          <a:stretch/>
        </p:blipFill>
        <p:spPr>
          <a:xfrm>
            <a:off x="887145" y="1386040"/>
            <a:ext cx="5733415" cy="5426228"/>
          </a:xfrm>
          <a:prstGeom prst="rect">
            <a:avLst/>
          </a:prstGeom>
        </p:spPr>
      </p:pic>
      <p:sp>
        <p:nvSpPr>
          <p:cNvPr id="12" name="Text Box 1752261847">
            <a:extLst>
              <a:ext uri="{FF2B5EF4-FFF2-40B4-BE49-F238E27FC236}">
                <a16:creationId xmlns:a16="http://schemas.microsoft.com/office/drawing/2014/main" id="{3B3AAF64-E5F1-3783-EB9D-2078752A15AF}"/>
              </a:ext>
            </a:extLst>
          </p:cNvPr>
          <p:cNvSpPr txBox="1"/>
          <p:nvPr/>
        </p:nvSpPr>
        <p:spPr>
          <a:xfrm>
            <a:off x="5343830" y="3946357"/>
            <a:ext cx="5113224" cy="501422"/>
          </a:xfrm>
          <a:prstGeom prst="rect">
            <a:avLst/>
          </a:prstGeom>
          <a:solidFill>
            <a:srgbClr val="FEF1CA"/>
          </a:solidFill>
          <a:ln>
            <a:solidFill>
              <a:srgbClr val="FEF1CA"/>
            </a:solidFill>
          </a:ln>
        </p:spPr>
        <p:txBody>
          <a:bodyPr wrap="square" rtlCol="0">
            <a:noAutofit/>
          </a:bodyPr>
          <a:lstStyle/>
          <a:p>
            <a:pPr algn="thaiDist"/>
            <a:r>
              <a:rPr lang="th-TH" sz="1400">
                <a:effectLst/>
                <a:latin typeface="Kanit" pitchFamily="2" charset="-34"/>
                <a:ea typeface="Times New Roman" panose="02020603050405020304" pitchFamily="18" charset="0"/>
                <a:cs typeface="Kanit" pitchFamily="2" charset="-34"/>
              </a:rPr>
              <a:t>สามารถกดเลือกส่งออกข้อมูลที่แสดงผลในภาพรวม </a:t>
            </a:r>
            <a:r>
              <a:rPr lang="en-US" sz="1400">
                <a:effectLst/>
                <a:latin typeface="Kanit" pitchFamily="2" charset="-34"/>
                <a:ea typeface="Times New Roman" panose="02020603050405020304" pitchFamily="18" charset="0"/>
                <a:cs typeface="Kanit" pitchFamily="2" charset="-34"/>
              </a:rPr>
              <a:t>Dashboard</a:t>
            </a:r>
            <a:r>
              <a:rPr lang="th-TH" sz="1400">
                <a:effectLst/>
                <a:latin typeface="Kanit" pitchFamily="2" charset="-34"/>
                <a:ea typeface="Times New Roman" panose="02020603050405020304" pitchFamily="18" charset="0"/>
                <a:cs typeface="Kanit" pitchFamily="2" charset="-34"/>
              </a:rPr>
              <a:t> โดยจะส่ง</a:t>
            </a:r>
            <a:r>
              <a:rPr lang="th-TH" sz="1400">
                <a:latin typeface="Kanit" pitchFamily="2" charset="-34"/>
                <a:ea typeface="Times New Roman" panose="02020603050405020304" pitchFamily="18" charset="0"/>
                <a:cs typeface="Kanit" pitchFamily="2" charset="-34"/>
              </a:rPr>
              <a:t>ออก</a:t>
            </a:r>
            <a:r>
              <a:rPr lang="th-TH" sz="1400">
                <a:effectLst/>
                <a:latin typeface="Kanit" pitchFamily="2" charset="-34"/>
                <a:ea typeface="Times New Roman" panose="02020603050405020304" pitchFamily="18" charset="0"/>
                <a:cs typeface="Kanit" pitchFamily="2" charset="-34"/>
              </a:rPr>
              <a:t>ในรูปแบบตาราง </a:t>
            </a:r>
            <a:r>
              <a:rPr lang="en-US" sz="1400">
                <a:effectLst/>
                <a:latin typeface="Kanit" pitchFamily="2" charset="-34"/>
                <a:ea typeface="Times New Roman" panose="02020603050405020304" pitchFamily="18" charset="0"/>
                <a:cs typeface="Kanit" pitchFamily="2" charset="-34"/>
              </a:rPr>
              <a:t>CSV</a:t>
            </a:r>
            <a:r>
              <a:rPr lang="en-US" sz="1400">
                <a:latin typeface="Kanit" pitchFamily="2" charset="-34"/>
                <a:ea typeface="Times New Roman" panose="02020603050405020304" pitchFamily="18" charset="0"/>
                <a:cs typeface="Kanit" pitchFamily="2" charset="-34"/>
              </a:rPr>
              <a:t>, </a:t>
            </a:r>
            <a:r>
              <a:rPr lang="en-US" sz="1400">
                <a:effectLst/>
                <a:latin typeface="Kanit" pitchFamily="2" charset="-34"/>
                <a:ea typeface="Times New Roman" panose="02020603050405020304" pitchFamily="18" charset="0"/>
                <a:cs typeface="Kanit" pitchFamily="2" charset="-34"/>
              </a:rPr>
              <a:t>PDF, Power Point  </a:t>
            </a:r>
            <a:r>
              <a:rPr lang="th-TH" sz="1400">
                <a:effectLst/>
                <a:latin typeface="Kanit" pitchFamily="2" charset="-34"/>
                <a:ea typeface="Times New Roman" panose="02020603050405020304" pitchFamily="18" charset="0"/>
                <a:cs typeface="Kanit" pitchFamily="2" charset="-34"/>
              </a:rPr>
              <a:t>และรูปภาพ</a:t>
            </a:r>
            <a:endParaRPr lang="en-TH" sz="1400">
              <a:effectLst/>
              <a:latin typeface="Kanit" pitchFamily="2" charset="-34"/>
              <a:ea typeface="Cordia New" panose="020B0304020202020204" pitchFamily="34" charset="-34"/>
              <a:cs typeface="Kanit" pitchFamily="2" charset="-34"/>
            </a:endParaRPr>
          </a:p>
          <a:p>
            <a:pPr marL="457200" indent="457200" algn="thaiDist"/>
            <a:r>
              <a:rPr lang="en-US" sz="1400">
                <a:effectLst/>
                <a:latin typeface="Kanit" pitchFamily="2" charset="-34"/>
                <a:ea typeface="Times New Roman" panose="02020603050405020304" pitchFamily="18" charset="0"/>
                <a:cs typeface="Kanit" pitchFamily="2" charset="-34"/>
              </a:rPr>
              <a:t> </a:t>
            </a:r>
            <a:endParaRPr lang="en-TH" sz="1400">
              <a:effectLst/>
              <a:latin typeface="Kanit" pitchFamily="2" charset="-34"/>
              <a:ea typeface="Times New Roman" panose="02020603050405020304" pitchFamily="18" charset="0"/>
              <a:cs typeface="Kanit" pitchFamily="2" charset="-34"/>
            </a:endParaRP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7A06B2AE-AA21-26A2-6775-709F76AEF74B}"/>
              </a:ext>
            </a:extLst>
          </p:cNvPr>
          <p:cNvCxnSpPr/>
          <p:nvPr/>
        </p:nvCxnSpPr>
        <p:spPr>
          <a:xfrm>
            <a:off x="4723639" y="4197068"/>
            <a:ext cx="494065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850335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มายเลขสไลด์ 1">
            <a:extLst>
              <a:ext uri="{FF2B5EF4-FFF2-40B4-BE49-F238E27FC236}">
                <a16:creationId xmlns:a16="http://schemas.microsoft.com/office/drawing/2014/main" id="{2938213E-7F5F-102C-A728-C87E137FA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ED038-61C6-4943-936C-47B8B962FD8F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4" name="กล่องข้อความ 3">
            <a:extLst>
              <a:ext uri="{FF2B5EF4-FFF2-40B4-BE49-F238E27FC236}">
                <a16:creationId xmlns:a16="http://schemas.microsoft.com/office/drawing/2014/main" id="{80680EBE-D656-6930-9238-02006DE8E9A1}"/>
              </a:ext>
            </a:extLst>
          </p:cNvPr>
          <p:cNvSpPr txBox="1"/>
          <p:nvPr/>
        </p:nvSpPr>
        <p:spPr>
          <a:xfrm>
            <a:off x="80817" y="407630"/>
            <a:ext cx="1122627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3600" b="1">
                <a:solidFill>
                  <a:srgbClr val="2F4858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รายงานสรุปข้อมูลค่าสภาพทางโดยรวมทั้งประเทศ</a:t>
            </a:r>
          </a:p>
        </p:txBody>
      </p:sp>
      <p:sp>
        <p:nvSpPr>
          <p:cNvPr id="6" name="สี่เหลี่ยมผืนผ้า 9">
            <a:extLst>
              <a:ext uri="{FF2B5EF4-FFF2-40B4-BE49-F238E27FC236}">
                <a16:creationId xmlns:a16="http://schemas.microsoft.com/office/drawing/2014/main" id="{2E165EA2-6DEB-B8D7-4690-982AF78FFA2F}"/>
              </a:ext>
            </a:extLst>
          </p:cNvPr>
          <p:cNvSpPr/>
          <p:nvPr/>
        </p:nvSpPr>
        <p:spPr>
          <a:xfrm>
            <a:off x="6912429" y="3157538"/>
            <a:ext cx="4392426" cy="1126867"/>
          </a:xfrm>
          <a:prstGeom prst="rect">
            <a:avLst/>
          </a:prstGeom>
          <a:solidFill>
            <a:srgbClr val="FFC10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000" b="1">
                <a:solidFill>
                  <a:schemeClr val="tx1">
                    <a:lumMod val="85000"/>
                    <a:lumOff val="15000"/>
                  </a:schemeClr>
                </a:solidFill>
                <a:latin typeface="Kanit" pitchFamily="2" charset="-34"/>
                <a:cs typeface="Kanit" pitchFamily="2" charset="-34"/>
              </a:rPr>
              <a:t>ตัวอย่างหน้า </a:t>
            </a:r>
            <a:r>
              <a:rPr lang="en-US" sz="2000" b="1">
                <a:solidFill>
                  <a:schemeClr val="tx1">
                    <a:lumMod val="85000"/>
                    <a:lumOff val="15000"/>
                  </a:schemeClr>
                </a:solidFill>
                <a:latin typeface="Kanit" pitchFamily="2" charset="-34"/>
                <a:cs typeface="Kanit" pitchFamily="2" charset="-34"/>
              </a:rPr>
              <a:t>Dashboard </a:t>
            </a:r>
            <a:endParaRPr lang="th-TH" sz="2000" b="1">
              <a:solidFill>
                <a:schemeClr val="tx1">
                  <a:lumMod val="85000"/>
                  <a:lumOff val="15000"/>
                </a:schemeClr>
              </a:solidFill>
              <a:latin typeface="Kanit" pitchFamily="2" charset="-34"/>
              <a:cs typeface="Kanit" pitchFamily="2" charset="-34"/>
            </a:endParaRPr>
          </a:p>
          <a:p>
            <a:pPr algn="ctr"/>
            <a:r>
              <a:rPr lang="th-TH" sz="2000" b="1">
                <a:solidFill>
                  <a:schemeClr val="tx1">
                    <a:lumMod val="85000"/>
                    <a:lumOff val="15000"/>
                  </a:schemeClr>
                </a:solidFill>
                <a:latin typeface="Kanit" pitchFamily="2" charset="-34"/>
                <a:cs typeface="Kanit" pitchFamily="2" charset="-34"/>
              </a:rPr>
              <a:t>รายงานสรุปข้อมูลค่าสภาพทาง</a:t>
            </a:r>
            <a:br>
              <a:rPr lang="th-TH" sz="2000" b="1">
                <a:solidFill>
                  <a:schemeClr val="tx1">
                    <a:lumMod val="85000"/>
                    <a:lumOff val="15000"/>
                  </a:schemeClr>
                </a:solidFill>
                <a:latin typeface="Kanit" pitchFamily="2" charset="-34"/>
                <a:cs typeface="Kanit" pitchFamily="2" charset="-34"/>
              </a:rPr>
            </a:br>
            <a:r>
              <a:rPr lang="th-TH" sz="2000" b="1">
                <a:solidFill>
                  <a:schemeClr val="tx1">
                    <a:lumMod val="85000"/>
                    <a:lumOff val="15000"/>
                  </a:schemeClr>
                </a:solidFill>
                <a:latin typeface="Kanit" pitchFamily="2" charset="-34"/>
                <a:cs typeface="Kanit" pitchFamily="2" charset="-34"/>
              </a:rPr>
              <a:t>โดยรวมทั้งประเทศ</a:t>
            </a:r>
          </a:p>
        </p:txBody>
      </p:sp>
      <p:pic>
        <p:nvPicPr>
          <p:cNvPr id="7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4F5400C8-9263-E81D-7C0C-732C74D0E12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145" y="1399567"/>
            <a:ext cx="5733415" cy="4914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8077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มายเลขสไลด์ 1">
            <a:extLst>
              <a:ext uri="{FF2B5EF4-FFF2-40B4-BE49-F238E27FC236}">
                <a16:creationId xmlns:a16="http://schemas.microsoft.com/office/drawing/2014/main" id="{2938213E-7F5F-102C-A728-C87E137FA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ED038-61C6-4943-936C-47B8B962FD8F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4" name="กล่องข้อความ 3">
            <a:extLst>
              <a:ext uri="{FF2B5EF4-FFF2-40B4-BE49-F238E27FC236}">
                <a16:creationId xmlns:a16="http://schemas.microsoft.com/office/drawing/2014/main" id="{80680EBE-D656-6930-9238-02006DE8E9A1}"/>
              </a:ext>
            </a:extLst>
          </p:cNvPr>
          <p:cNvSpPr txBox="1"/>
          <p:nvPr/>
        </p:nvSpPr>
        <p:spPr>
          <a:xfrm>
            <a:off x="80817" y="407630"/>
            <a:ext cx="1122627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3600" b="1">
                <a:solidFill>
                  <a:srgbClr val="2F4858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รายงานสรุปข้อมูลค่าสภาพทางโดยรวมทั้งประเทศ</a:t>
            </a:r>
          </a:p>
        </p:txBody>
      </p:sp>
      <p:pic>
        <p:nvPicPr>
          <p:cNvPr id="7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4F5400C8-9263-E81D-7C0C-732C74D0E12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9292" y="1442069"/>
            <a:ext cx="5733415" cy="491426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A24F32F-14CD-1DCC-DB45-FF5C87B88006}"/>
              </a:ext>
            </a:extLst>
          </p:cNvPr>
          <p:cNvSpPr/>
          <p:nvPr/>
        </p:nvSpPr>
        <p:spPr>
          <a:xfrm>
            <a:off x="5621510" y="2512102"/>
            <a:ext cx="3282344" cy="274160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0" name="Text Box 1752261847">
            <a:extLst>
              <a:ext uri="{FF2B5EF4-FFF2-40B4-BE49-F238E27FC236}">
                <a16:creationId xmlns:a16="http://schemas.microsoft.com/office/drawing/2014/main" id="{67F490E6-5322-304B-5779-90916E0CD6F0}"/>
              </a:ext>
            </a:extLst>
          </p:cNvPr>
          <p:cNvSpPr txBox="1"/>
          <p:nvPr/>
        </p:nvSpPr>
        <p:spPr>
          <a:xfrm>
            <a:off x="9480572" y="2968381"/>
            <a:ext cx="2335192" cy="1846508"/>
          </a:xfrm>
          <a:prstGeom prst="rect">
            <a:avLst/>
          </a:prstGeom>
          <a:solidFill>
            <a:srgbClr val="FEF1CA"/>
          </a:solidFill>
          <a:ln>
            <a:solidFill>
              <a:srgbClr val="FEF1CA"/>
            </a:solidFill>
          </a:ln>
        </p:spPr>
        <p:txBody>
          <a:bodyPr wrap="square" rtlCol="0">
            <a:noAutofit/>
          </a:bodyPr>
          <a:lstStyle/>
          <a:p>
            <a:pPr algn="thaiDist"/>
            <a:r>
              <a:rPr lang="th-TH" sz="1400" kern="120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Kanit" pitchFamily="2" charset="-34"/>
                <a:ea typeface="Times New Roman" panose="02020603050405020304" pitchFamily="18" charset="0"/>
                <a:cs typeface="Kanit" pitchFamily="2" charset="-34"/>
              </a:rPr>
              <a:t>แผนภาพกล่อง (</a:t>
            </a:r>
            <a:r>
              <a:rPr lang="en-US" sz="1400" kern="120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Kanit" pitchFamily="2" charset="-34"/>
                <a:ea typeface="Times New Roman" panose="02020603050405020304" pitchFamily="18" charset="0"/>
                <a:cs typeface="Kanit" pitchFamily="2" charset="-34"/>
              </a:rPr>
              <a:t>Box</a:t>
            </a:r>
            <a:r>
              <a:rPr lang="th-TH" sz="1400" kern="120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Kanit" pitchFamily="2" charset="-34"/>
                <a:ea typeface="Times New Roman" panose="02020603050405020304" pitchFamily="18" charset="0"/>
                <a:cs typeface="Kanit" pitchFamily="2" charset="-34"/>
              </a:rPr>
              <a:t> </a:t>
            </a:r>
            <a:r>
              <a:rPr lang="en-US" sz="1400" kern="120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Kanit" pitchFamily="2" charset="-34"/>
                <a:ea typeface="Times New Roman" panose="02020603050405020304" pitchFamily="18" charset="0"/>
                <a:cs typeface="Kanit" pitchFamily="2" charset="-34"/>
              </a:rPr>
              <a:t>Plot</a:t>
            </a:r>
            <a:r>
              <a:rPr lang="th-TH" sz="1400" kern="120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Kanit" pitchFamily="2" charset="-34"/>
                <a:ea typeface="Times New Roman" panose="02020603050405020304" pitchFamily="18" charset="0"/>
                <a:cs typeface="Kanit" pitchFamily="2" charset="-34"/>
              </a:rPr>
              <a:t>) </a:t>
            </a:r>
            <a:r>
              <a:rPr lang="th-TH" sz="1400">
                <a:solidFill>
                  <a:schemeClr val="tx1">
                    <a:lumMod val="85000"/>
                    <a:lumOff val="15000"/>
                  </a:schemeClr>
                </a:solidFill>
                <a:latin typeface="Kanit" pitchFamily="2" charset="-34"/>
                <a:ea typeface="Times New Roman" panose="02020603050405020304" pitchFamily="18" charset="0"/>
                <a:cs typeface="Kanit" pitchFamily="2" charset="-34"/>
              </a:rPr>
              <a:t>แสดง</a:t>
            </a:r>
            <a:r>
              <a:rPr lang="th-TH" sz="1400" kern="120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Kanit" pitchFamily="2" charset="-34"/>
                <a:ea typeface="Times New Roman" panose="02020603050405020304" pitchFamily="18" charset="0"/>
                <a:cs typeface="Kanit" pitchFamily="2" charset="-34"/>
              </a:rPr>
              <a:t>ภาพรวมของข้อมูลทั้งหมด ซึ่ง</a:t>
            </a:r>
            <a:r>
              <a:rPr lang="th-TH" sz="1400">
                <a:solidFill>
                  <a:schemeClr val="tx1">
                    <a:lumMod val="85000"/>
                    <a:lumOff val="15000"/>
                  </a:schemeClr>
                </a:solidFill>
                <a:latin typeface="Kanit" pitchFamily="2" charset="-34"/>
                <a:ea typeface="Times New Roman" panose="02020603050405020304" pitchFamily="18" charset="0"/>
                <a:cs typeface="Kanit" pitchFamily="2" charset="-34"/>
              </a:rPr>
              <a:t>มีค่าต่าง ๆ ประกอบอยู่</a:t>
            </a:r>
            <a:r>
              <a:rPr lang="th-TH" sz="1400" kern="120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Kanit" pitchFamily="2" charset="-34"/>
                <a:ea typeface="Times New Roman" panose="02020603050405020304" pitchFamily="18" charset="0"/>
                <a:cs typeface="Kanit" pitchFamily="2" charset="-34"/>
              </a:rPr>
              <a:t>ใน </a:t>
            </a:r>
            <a:r>
              <a:rPr lang="en-US" sz="1400" kern="120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Kanit" pitchFamily="2" charset="-34"/>
                <a:ea typeface="Times New Roman" panose="02020603050405020304" pitchFamily="18" charset="0"/>
                <a:cs typeface="Kanit" pitchFamily="2" charset="-34"/>
              </a:rPr>
              <a:t>Box</a:t>
            </a:r>
            <a:r>
              <a:rPr lang="th-TH" sz="1400" kern="120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Kanit" pitchFamily="2" charset="-34"/>
                <a:ea typeface="Times New Roman" panose="02020603050405020304" pitchFamily="18" charset="0"/>
                <a:cs typeface="Kanit" pitchFamily="2" charset="-34"/>
              </a:rPr>
              <a:t> </a:t>
            </a:r>
            <a:r>
              <a:rPr lang="en-US" sz="1400" kern="120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Kanit" pitchFamily="2" charset="-34"/>
                <a:ea typeface="Times New Roman" panose="02020603050405020304" pitchFamily="18" charset="0"/>
                <a:cs typeface="Kanit" pitchFamily="2" charset="-34"/>
              </a:rPr>
              <a:t>Plot</a:t>
            </a:r>
            <a:r>
              <a:rPr lang="th-TH" sz="1400" kern="120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Kanit" pitchFamily="2" charset="-34"/>
                <a:ea typeface="Times New Roman" panose="02020603050405020304" pitchFamily="18" charset="0"/>
                <a:cs typeface="Kanit" pitchFamily="2" charset="-34"/>
              </a:rPr>
              <a:t> </a:t>
            </a:r>
            <a:r>
              <a:rPr lang="th-TH" sz="1400">
                <a:solidFill>
                  <a:schemeClr val="tx1">
                    <a:lumMod val="85000"/>
                    <a:lumOff val="15000"/>
                  </a:schemeClr>
                </a:solidFill>
                <a:latin typeface="Kanit" pitchFamily="2" charset="-34"/>
                <a:ea typeface="Times New Roman" panose="02020603050405020304" pitchFamily="18" charset="0"/>
                <a:cs typeface="Kanit" pitchFamily="2" charset="-34"/>
              </a:rPr>
              <a:t>ได้แก่ </a:t>
            </a:r>
            <a:r>
              <a:rPr lang="th-TH" sz="1400" kern="120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Kanit" pitchFamily="2" charset="-34"/>
                <a:ea typeface="Times New Roman" panose="02020603050405020304" pitchFamily="18" charset="0"/>
                <a:cs typeface="Kanit" pitchFamily="2" charset="-34"/>
              </a:rPr>
              <a:t>ค่าต่ำสุด</a:t>
            </a:r>
            <a:r>
              <a:rPr lang="en-US" sz="1400" kern="120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Kanit" pitchFamily="2" charset="-34"/>
                <a:ea typeface="Times New Roman" panose="02020603050405020304" pitchFamily="18" charset="0"/>
                <a:cs typeface="Kanit" pitchFamily="2" charset="-34"/>
              </a:rPr>
              <a:t> (Minimum),</a:t>
            </a:r>
            <a:r>
              <a:rPr lang="th-TH" sz="1400" kern="120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Kanit" pitchFamily="2" charset="-34"/>
                <a:ea typeface="Times New Roman" panose="02020603050405020304" pitchFamily="18" charset="0"/>
                <a:cs typeface="Kanit" pitchFamily="2" charset="-34"/>
              </a:rPr>
              <a:t> ค่า</a:t>
            </a:r>
            <a:r>
              <a:rPr lang="th-TH" sz="1400" kern="120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Kanit" pitchFamily="2" charset="-34"/>
                <a:ea typeface="Times New Roman" panose="02020603050405020304" pitchFamily="18" charset="0"/>
                <a:cs typeface="Kanit" pitchFamily="2" charset="-34"/>
              </a:rPr>
              <a:t>ค</a:t>
            </a:r>
            <a:r>
              <a:rPr lang="th-TH" sz="1400" kern="120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Kanit" pitchFamily="2" charset="-34"/>
                <a:ea typeface="Times New Roman" panose="02020603050405020304" pitchFamily="18" charset="0"/>
                <a:cs typeface="Kanit" pitchFamily="2" charset="-34"/>
              </a:rPr>
              <a:t>วอ</a:t>
            </a:r>
            <a:r>
              <a:rPr lang="th-TH" sz="1400" kern="120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Kanit" pitchFamily="2" charset="-34"/>
                <a:ea typeface="Times New Roman" panose="02020603050405020304" pitchFamily="18" charset="0"/>
                <a:cs typeface="Kanit" pitchFamily="2" charset="-34"/>
              </a:rPr>
              <a:t>ไ</a:t>
            </a:r>
            <a:r>
              <a:rPr lang="th-TH" sz="1400" kern="120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Kanit" pitchFamily="2" charset="-34"/>
                <a:ea typeface="Times New Roman" panose="02020603050405020304" pitchFamily="18" charset="0"/>
                <a:cs typeface="Kanit" pitchFamily="2" charset="-34"/>
              </a:rPr>
              <a:t>ทล</a:t>
            </a:r>
            <a:r>
              <a:rPr lang="th-TH" sz="1400" kern="120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Kanit" pitchFamily="2" charset="-34"/>
                <a:ea typeface="Times New Roman" panose="02020603050405020304" pitchFamily="18" charset="0"/>
                <a:cs typeface="Kanit" pitchFamily="2" charset="-34"/>
              </a:rPr>
              <a:t>์</a:t>
            </a:r>
            <a:r>
              <a:rPr lang="th-TH" sz="1400" kern="120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Kanit" pitchFamily="2" charset="-34"/>
                <a:ea typeface="Times New Roman" panose="02020603050405020304" pitchFamily="18" charset="0"/>
                <a:cs typeface="Kanit" pitchFamily="2" charset="-34"/>
              </a:rPr>
              <a:t>ที่ </a:t>
            </a:r>
            <a:r>
              <a:rPr lang="en-US" sz="1400" kern="120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Kanit" pitchFamily="2" charset="-34"/>
                <a:ea typeface="Times New Roman" panose="02020603050405020304" pitchFamily="18" charset="0"/>
                <a:cs typeface="Kanit" pitchFamily="2" charset="-34"/>
              </a:rPr>
              <a:t>1,</a:t>
            </a:r>
            <a:r>
              <a:rPr lang="en-US" sz="1400">
                <a:solidFill>
                  <a:schemeClr val="tx1">
                    <a:lumMod val="85000"/>
                    <a:lumOff val="15000"/>
                  </a:schemeClr>
                </a:solidFill>
                <a:latin typeface="Kanit" pitchFamily="2" charset="-34"/>
                <a:ea typeface="Times New Roman" panose="02020603050405020304" pitchFamily="18" charset="0"/>
                <a:cs typeface="Kanit" pitchFamily="2" charset="-34"/>
              </a:rPr>
              <a:t> </a:t>
            </a:r>
            <a:r>
              <a:rPr lang="th-TH" sz="1400" kern="120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Kanit" pitchFamily="2" charset="-34"/>
                <a:ea typeface="Times New Roman" panose="02020603050405020304" pitchFamily="18" charset="0"/>
                <a:cs typeface="Kanit" pitchFamily="2" charset="-34"/>
              </a:rPr>
              <a:t>ค่ามัธยฐาน</a:t>
            </a:r>
            <a:r>
              <a:rPr lang="en-US" sz="1400" kern="120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Kanit" pitchFamily="2" charset="-34"/>
                <a:ea typeface="Times New Roman" panose="02020603050405020304" pitchFamily="18" charset="0"/>
                <a:cs typeface="Kanit" pitchFamily="2" charset="-34"/>
              </a:rPr>
              <a:t> (Median) </a:t>
            </a:r>
            <a:r>
              <a:rPr lang="th-TH" sz="1400" kern="120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Kanit" pitchFamily="2" charset="-34"/>
                <a:ea typeface="Times New Roman" panose="02020603050405020304" pitchFamily="18" charset="0"/>
                <a:cs typeface="Kanit" pitchFamily="2" charset="-34"/>
              </a:rPr>
              <a:t>หรือค่า</a:t>
            </a:r>
            <a:r>
              <a:rPr lang="th-TH" sz="1400" kern="120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Kanit" pitchFamily="2" charset="-34"/>
                <a:ea typeface="Times New Roman" panose="02020603050405020304" pitchFamily="18" charset="0"/>
                <a:cs typeface="Kanit" pitchFamily="2" charset="-34"/>
              </a:rPr>
              <a:t>ค</a:t>
            </a:r>
            <a:r>
              <a:rPr lang="th-TH" sz="1400" kern="120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Kanit" pitchFamily="2" charset="-34"/>
                <a:ea typeface="Times New Roman" panose="02020603050405020304" pitchFamily="18" charset="0"/>
                <a:cs typeface="Kanit" pitchFamily="2" charset="-34"/>
              </a:rPr>
              <a:t>วอ</a:t>
            </a:r>
            <a:r>
              <a:rPr lang="th-TH" sz="1400" kern="120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Kanit" pitchFamily="2" charset="-34"/>
                <a:ea typeface="Times New Roman" panose="02020603050405020304" pitchFamily="18" charset="0"/>
                <a:cs typeface="Kanit" pitchFamily="2" charset="-34"/>
              </a:rPr>
              <a:t>ไ</a:t>
            </a:r>
            <a:r>
              <a:rPr lang="th-TH" sz="1400" kern="120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Kanit" pitchFamily="2" charset="-34"/>
                <a:ea typeface="Times New Roman" panose="02020603050405020304" pitchFamily="18" charset="0"/>
                <a:cs typeface="Kanit" pitchFamily="2" charset="-34"/>
              </a:rPr>
              <a:t>ทล</a:t>
            </a:r>
            <a:r>
              <a:rPr lang="th-TH" sz="1400" kern="120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Kanit" pitchFamily="2" charset="-34"/>
                <a:ea typeface="Times New Roman" panose="02020603050405020304" pitchFamily="18" charset="0"/>
                <a:cs typeface="Kanit" pitchFamily="2" charset="-34"/>
              </a:rPr>
              <a:t>์</a:t>
            </a:r>
            <a:r>
              <a:rPr lang="th-TH" sz="1400" kern="120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Kanit" pitchFamily="2" charset="-34"/>
                <a:ea typeface="Times New Roman" panose="02020603050405020304" pitchFamily="18" charset="0"/>
                <a:cs typeface="Kanit" pitchFamily="2" charset="-34"/>
              </a:rPr>
              <a:t>ที่ </a:t>
            </a:r>
            <a:r>
              <a:rPr lang="en-US" sz="1400" kern="120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Kanit" pitchFamily="2" charset="-34"/>
                <a:ea typeface="Times New Roman" panose="02020603050405020304" pitchFamily="18" charset="0"/>
                <a:cs typeface="Kanit" pitchFamily="2" charset="-34"/>
              </a:rPr>
              <a:t>2</a:t>
            </a:r>
            <a:r>
              <a:rPr lang="en-US" sz="1400">
                <a:solidFill>
                  <a:schemeClr val="tx1">
                    <a:lumMod val="85000"/>
                    <a:lumOff val="15000"/>
                  </a:schemeClr>
                </a:solidFill>
                <a:latin typeface="Kanit" pitchFamily="2" charset="-34"/>
                <a:ea typeface="Times New Roman" panose="02020603050405020304" pitchFamily="18" charset="0"/>
                <a:cs typeface="Kanit" pitchFamily="2" charset="-34"/>
              </a:rPr>
              <a:t>, </a:t>
            </a:r>
            <a:r>
              <a:rPr lang="th-TH" sz="1400" kern="120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Kanit" pitchFamily="2" charset="-34"/>
                <a:ea typeface="Times New Roman" panose="02020603050405020304" pitchFamily="18" charset="0"/>
                <a:cs typeface="Kanit" pitchFamily="2" charset="-34"/>
              </a:rPr>
              <a:t>ค่า</a:t>
            </a:r>
            <a:r>
              <a:rPr lang="th-TH" sz="1400" kern="120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Kanit" pitchFamily="2" charset="-34"/>
                <a:ea typeface="Times New Roman" panose="02020603050405020304" pitchFamily="18" charset="0"/>
                <a:cs typeface="Kanit" pitchFamily="2" charset="-34"/>
              </a:rPr>
              <a:t>ค</a:t>
            </a:r>
            <a:r>
              <a:rPr lang="th-TH" sz="1400" kern="120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Kanit" pitchFamily="2" charset="-34"/>
                <a:ea typeface="Times New Roman" panose="02020603050405020304" pitchFamily="18" charset="0"/>
                <a:cs typeface="Kanit" pitchFamily="2" charset="-34"/>
              </a:rPr>
              <a:t>วอ</a:t>
            </a:r>
            <a:r>
              <a:rPr lang="th-TH" sz="1400" kern="120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Kanit" pitchFamily="2" charset="-34"/>
                <a:ea typeface="Times New Roman" panose="02020603050405020304" pitchFamily="18" charset="0"/>
                <a:cs typeface="Kanit" pitchFamily="2" charset="-34"/>
              </a:rPr>
              <a:t>ไ</a:t>
            </a:r>
            <a:r>
              <a:rPr lang="th-TH" sz="1400" kern="120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Kanit" pitchFamily="2" charset="-34"/>
                <a:ea typeface="Times New Roman" panose="02020603050405020304" pitchFamily="18" charset="0"/>
                <a:cs typeface="Kanit" pitchFamily="2" charset="-34"/>
              </a:rPr>
              <a:t>ทล</a:t>
            </a:r>
            <a:r>
              <a:rPr lang="th-TH" sz="1400" kern="120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Kanit" pitchFamily="2" charset="-34"/>
                <a:ea typeface="Times New Roman" panose="02020603050405020304" pitchFamily="18" charset="0"/>
                <a:cs typeface="Kanit" pitchFamily="2" charset="-34"/>
              </a:rPr>
              <a:t>์</a:t>
            </a:r>
            <a:r>
              <a:rPr lang="th-TH" sz="1400" kern="120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Kanit" pitchFamily="2" charset="-34"/>
                <a:ea typeface="Times New Roman" panose="02020603050405020304" pitchFamily="18" charset="0"/>
                <a:cs typeface="Kanit" pitchFamily="2" charset="-34"/>
              </a:rPr>
              <a:t>ที่</a:t>
            </a:r>
            <a:r>
              <a:rPr lang="en-US" sz="1400" kern="120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Kanit" pitchFamily="2" charset="-34"/>
                <a:ea typeface="Times New Roman" panose="02020603050405020304" pitchFamily="18" charset="0"/>
                <a:cs typeface="Kanit" pitchFamily="2" charset="-34"/>
              </a:rPr>
              <a:t> 3</a:t>
            </a:r>
            <a:r>
              <a:rPr lang="en-US" sz="1400">
                <a:solidFill>
                  <a:schemeClr val="tx1">
                    <a:lumMod val="85000"/>
                    <a:lumOff val="15000"/>
                  </a:schemeClr>
                </a:solidFill>
                <a:latin typeface="Kanit" pitchFamily="2" charset="-34"/>
                <a:ea typeface="Times New Roman" panose="02020603050405020304" pitchFamily="18" charset="0"/>
                <a:cs typeface="Kanit" pitchFamily="2" charset="-34"/>
              </a:rPr>
              <a:t> </a:t>
            </a:r>
            <a:r>
              <a:rPr lang="th-TH" sz="1400">
                <a:solidFill>
                  <a:schemeClr val="tx1">
                    <a:lumMod val="85000"/>
                    <a:lumOff val="15000"/>
                  </a:schemeClr>
                </a:solidFill>
                <a:latin typeface="Kanit" pitchFamily="2" charset="-34"/>
                <a:ea typeface="Times New Roman" panose="02020603050405020304" pitchFamily="18" charset="0"/>
                <a:cs typeface="Kanit" pitchFamily="2" charset="-34"/>
              </a:rPr>
              <a:t>และ</a:t>
            </a:r>
            <a:r>
              <a:rPr lang="th-TH" sz="1400" kern="120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Kanit" pitchFamily="2" charset="-34"/>
                <a:ea typeface="Times New Roman" panose="02020603050405020304" pitchFamily="18" charset="0"/>
                <a:cs typeface="Kanit" pitchFamily="2" charset="-34"/>
              </a:rPr>
              <a:t>ค่าสูงสุด</a:t>
            </a:r>
            <a:r>
              <a:rPr lang="en-US" sz="1400" kern="120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Kanit" pitchFamily="2" charset="-34"/>
                <a:ea typeface="Times New Roman" panose="02020603050405020304" pitchFamily="18" charset="0"/>
                <a:cs typeface="Kanit" pitchFamily="2" charset="-34"/>
              </a:rPr>
              <a:t> (</a:t>
            </a:r>
            <a:r>
              <a:rPr lang="en-US" sz="1400">
                <a:solidFill>
                  <a:schemeClr val="tx1">
                    <a:lumMod val="85000"/>
                    <a:lumOff val="15000"/>
                  </a:schemeClr>
                </a:solidFill>
                <a:latin typeface="Kanit" pitchFamily="2" charset="-34"/>
                <a:ea typeface="Times New Roman" panose="02020603050405020304" pitchFamily="18" charset="0"/>
                <a:cs typeface="Kanit" pitchFamily="2" charset="-34"/>
              </a:rPr>
              <a:t>Maximum</a:t>
            </a:r>
            <a:r>
              <a:rPr lang="en-US" sz="1400" kern="120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Kanit" pitchFamily="2" charset="-34"/>
                <a:ea typeface="Times New Roman" panose="02020603050405020304" pitchFamily="18" charset="0"/>
                <a:cs typeface="Kanit" pitchFamily="2" charset="-34"/>
              </a:rPr>
              <a:t>)</a:t>
            </a:r>
            <a:endParaRPr lang="th-TH" sz="1400">
              <a:solidFill>
                <a:schemeClr val="tx1">
                  <a:lumMod val="85000"/>
                  <a:lumOff val="15000"/>
                </a:schemeClr>
              </a:solidFill>
              <a:latin typeface="Kanit" pitchFamily="2" charset="-34"/>
              <a:ea typeface="Times New Roman" panose="02020603050405020304" pitchFamily="18" charset="0"/>
              <a:cs typeface="Kanit" pitchFamily="2" charset="-34"/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84A885C8-1D78-A974-B2BB-DBD96348443E}"/>
              </a:ext>
            </a:extLst>
          </p:cNvPr>
          <p:cNvCxnSpPr>
            <a:cxnSpLocks/>
          </p:cNvCxnSpPr>
          <p:nvPr/>
        </p:nvCxnSpPr>
        <p:spPr>
          <a:xfrm>
            <a:off x="8960319" y="3909655"/>
            <a:ext cx="494065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908808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มายเลขสไลด์ 1">
            <a:extLst>
              <a:ext uri="{FF2B5EF4-FFF2-40B4-BE49-F238E27FC236}">
                <a16:creationId xmlns:a16="http://schemas.microsoft.com/office/drawing/2014/main" id="{2938213E-7F5F-102C-A728-C87E137FA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ED038-61C6-4943-936C-47B8B962FD8F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8" name="กล่องข้อความ 2">
            <a:extLst>
              <a:ext uri="{FF2B5EF4-FFF2-40B4-BE49-F238E27FC236}">
                <a16:creationId xmlns:a16="http://schemas.microsoft.com/office/drawing/2014/main" id="{4D1D7571-A13D-7AC5-BF7C-F906C3FE1DC8}"/>
              </a:ext>
            </a:extLst>
          </p:cNvPr>
          <p:cNvSpPr txBox="1"/>
          <p:nvPr/>
        </p:nvSpPr>
        <p:spPr>
          <a:xfrm>
            <a:off x="80817" y="407630"/>
            <a:ext cx="250507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3600" b="1">
                <a:solidFill>
                  <a:srgbClr val="2F4858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หัวข้อ </a:t>
            </a:r>
            <a:r>
              <a:rPr lang="en-US" sz="3600" b="1">
                <a:solidFill>
                  <a:srgbClr val="2F4858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3.2.7 </a:t>
            </a:r>
            <a:endParaRPr lang="th-TH" sz="3600" b="1">
              <a:solidFill>
                <a:srgbClr val="2F4858"/>
              </a:solidFill>
              <a:latin typeface="Kanit" panose="00000500000000000000" pitchFamily="2" charset="-34"/>
              <a:cs typeface="Kanit" panose="00000500000000000000" pitchFamily="2" charset="-34"/>
            </a:endParaRPr>
          </a:p>
        </p:txBody>
      </p:sp>
      <p:sp>
        <p:nvSpPr>
          <p:cNvPr id="9" name="กล่องข้อความ 3">
            <a:extLst>
              <a:ext uri="{FF2B5EF4-FFF2-40B4-BE49-F238E27FC236}">
                <a16:creationId xmlns:a16="http://schemas.microsoft.com/office/drawing/2014/main" id="{B8E16BD5-8EBB-E69F-12CA-3CFCECA14494}"/>
              </a:ext>
            </a:extLst>
          </p:cNvPr>
          <p:cNvSpPr txBox="1"/>
          <p:nvPr/>
        </p:nvSpPr>
        <p:spPr>
          <a:xfrm>
            <a:off x="2400364" y="388603"/>
            <a:ext cx="899650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thaiDist"/>
            <a:r>
              <a:rPr lang="th-TH" sz="1800" spc="-10">
                <a:solidFill>
                  <a:srgbClr val="32658A"/>
                </a:solidFill>
                <a:effectLst/>
                <a:latin typeface="Kanit" pitchFamily="2" charset="-34"/>
                <a:ea typeface="Times New Roman" panose="02020603050405020304" pitchFamily="18" charset="0"/>
                <a:cs typeface="Kanit" pitchFamily="2" charset="-34"/>
              </a:rPr>
              <a:t>แสดงค่าสภาพทางภาพโดยรวมทั้งประเทศ ทั้งข้อมูลที่ได้จากการสำรวจตามปีงบประมาณ</a:t>
            </a:r>
            <a:r>
              <a:rPr lang="th-TH" sz="1800">
                <a:solidFill>
                  <a:srgbClr val="32658A"/>
                </a:solidFill>
                <a:effectLst/>
                <a:latin typeface="Kanit" pitchFamily="2" charset="-34"/>
                <a:ea typeface="Times New Roman" panose="02020603050405020304" pitchFamily="18" charset="0"/>
                <a:cs typeface="Kanit" pitchFamily="2" charset="-34"/>
              </a:rPr>
              <a:t>ของสำนักงานบริหารบำรุงทาง และการบูรณาการข้อมูลค่าสภาพทางของสำนักวิเคราะห์</a:t>
            </a:r>
            <a:r>
              <a:rPr lang="en-TH">
                <a:solidFill>
                  <a:srgbClr val="32658A"/>
                </a:solidFill>
                <a:effectLst/>
                <a:latin typeface="Kanit" pitchFamily="2" charset="-34"/>
                <a:cs typeface="Kanit" pitchFamily="2" charset="-34"/>
              </a:rPr>
              <a:t> </a:t>
            </a:r>
            <a:endParaRPr lang="en-TH" sz="1800">
              <a:solidFill>
                <a:srgbClr val="32658A"/>
              </a:solidFill>
              <a:effectLst/>
              <a:latin typeface="Kanit" pitchFamily="2" charset="-34"/>
              <a:ea typeface="Cordia New" panose="020B0304020202020204" pitchFamily="34" charset="-34"/>
              <a:cs typeface="Kanit" pitchFamily="2" charset="-34"/>
            </a:endParaRPr>
          </a:p>
        </p:txBody>
      </p:sp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EA79656E-A299-0374-5BC7-E5A3E909667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145" y="1386040"/>
            <a:ext cx="5733415" cy="491426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8CD75E1-7FDF-10A8-7310-EE028CF04E8B}"/>
              </a:ext>
            </a:extLst>
          </p:cNvPr>
          <p:cNvSpPr/>
          <p:nvPr/>
        </p:nvSpPr>
        <p:spPr>
          <a:xfrm>
            <a:off x="3240897" y="1765908"/>
            <a:ext cx="3320810" cy="19584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461FCE4-4869-9A6E-90E5-1840E5759ADA}"/>
              </a:ext>
            </a:extLst>
          </p:cNvPr>
          <p:cNvSpPr/>
          <p:nvPr/>
        </p:nvSpPr>
        <p:spPr>
          <a:xfrm>
            <a:off x="3240897" y="2448243"/>
            <a:ext cx="3320810" cy="385206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5" name="Text Box 1752261847">
            <a:extLst>
              <a:ext uri="{FF2B5EF4-FFF2-40B4-BE49-F238E27FC236}">
                <a16:creationId xmlns:a16="http://schemas.microsoft.com/office/drawing/2014/main" id="{B470721D-2BB8-AFE1-80B6-9BCCF80A6508}"/>
              </a:ext>
            </a:extLst>
          </p:cNvPr>
          <p:cNvSpPr txBox="1"/>
          <p:nvPr/>
        </p:nvSpPr>
        <p:spPr>
          <a:xfrm>
            <a:off x="7184992" y="1592622"/>
            <a:ext cx="4495173" cy="1193435"/>
          </a:xfrm>
          <a:prstGeom prst="rect">
            <a:avLst/>
          </a:prstGeom>
          <a:solidFill>
            <a:srgbClr val="FEF1CA"/>
          </a:solidFill>
          <a:ln>
            <a:solidFill>
              <a:srgbClr val="FEF1CA"/>
            </a:solidFill>
          </a:ln>
        </p:spPr>
        <p:txBody>
          <a:bodyPr wrap="square" rtlCol="0">
            <a:noAutofit/>
          </a:bodyPr>
          <a:lstStyle/>
          <a:p>
            <a:pPr algn="thaiDist"/>
            <a:r>
              <a:rPr lang="th-TH" sz="1400">
                <a:solidFill>
                  <a:srgbClr val="000000"/>
                </a:solidFill>
                <a:effectLst/>
                <a:latin typeface="Kanit" pitchFamily="2" charset="-34"/>
                <a:ea typeface="Times New Roman" panose="02020603050405020304" pitchFamily="18" charset="0"/>
                <a:cs typeface="Kanit" pitchFamily="2" charset="-34"/>
              </a:rPr>
              <a:t>สามารถเลือกดูข้อมูลตามหน่วยงาน </a:t>
            </a:r>
            <a:r>
              <a:rPr lang="en-US" sz="1400">
                <a:solidFill>
                  <a:srgbClr val="000000"/>
                </a:solidFill>
                <a:effectLst/>
                <a:latin typeface="Kanit" pitchFamily="2" charset="-34"/>
                <a:ea typeface="Times New Roman" panose="02020603050405020304" pitchFamily="18" charset="0"/>
                <a:cs typeface="Kanit" pitchFamily="2" charset="-34"/>
              </a:rPr>
              <a:t>(</a:t>
            </a:r>
            <a:r>
              <a:rPr lang="en-US" sz="1400" err="1">
                <a:solidFill>
                  <a:srgbClr val="000000"/>
                </a:solidFill>
                <a:effectLst/>
                <a:latin typeface="Kanit" pitchFamily="2" charset="-34"/>
                <a:ea typeface="Times New Roman" panose="02020603050405020304" pitchFamily="18" charset="0"/>
                <a:cs typeface="Kanit" pitchFamily="2" charset="-34"/>
              </a:rPr>
              <a:t>ส</a:t>
            </a:r>
            <a:r>
              <a:rPr lang="th-TH" sz="1400">
                <a:solidFill>
                  <a:srgbClr val="000000"/>
                </a:solidFill>
                <a:effectLst/>
                <a:latin typeface="Kanit" pitchFamily="2" charset="-34"/>
                <a:ea typeface="Times New Roman" panose="02020603050405020304" pitchFamily="18" charset="0"/>
                <a:cs typeface="Kanit" pitchFamily="2" charset="-34"/>
              </a:rPr>
              <a:t>ร. และสว.</a:t>
            </a:r>
            <a:r>
              <a:rPr lang="en-US" sz="1400">
                <a:solidFill>
                  <a:srgbClr val="000000"/>
                </a:solidFill>
                <a:effectLst/>
                <a:latin typeface="Kanit" pitchFamily="2" charset="-34"/>
                <a:ea typeface="Times New Roman" panose="02020603050405020304" pitchFamily="18" charset="0"/>
                <a:cs typeface="Kanit" pitchFamily="2" charset="-34"/>
              </a:rPr>
              <a:t>) &gt; </a:t>
            </a:r>
            <a:r>
              <a:rPr lang="th-TH" sz="1400">
                <a:solidFill>
                  <a:srgbClr val="000000"/>
                </a:solidFill>
                <a:effectLst/>
                <a:latin typeface="Kanit" pitchFamily="2" charset="-34"/>
                <a:ea typeface="Times New Roman" panose="02020603050405020304" pitchFamily="18" charset="0"/>
                <a:cs typeface="Kanit" pitchFamily="2" charset="-34"/>
              </a:rPr>
              <a:t>ภูมิภาค </a:t>
            </a:r>
            <a:r>
              <a:rPr lang="en-US" sz="1400">
                <a:solidFill>
                  <a:srgbClr val="000000"/>
                </a:solidFill>
                <a:effectLst/>
                <a:latin typeface="Kanit" pitchFamily="2" charset="-34"/>
                <a:ea typeface="Times New Roman" panose="02020603050405020304" pitchFamily="18" charset="0"/>
                <a:cs typeface="Kanit" pitchFamily="2" charset="-34"/>
              </a:rPr>
              <a:t>&gt; </a:t>
            </a:r>
            <a:r>
              <a:rPr lang="th-TH" sz="1400">
                <a:solidFill>
                  <a:srgbClr val="000000"/>
                </a:solidFill>
                <a:effectLst/>
                <a:latin typeface="Kanit" pitchFamily="2" charset="-34"/>
                <a:ea typeface="Times New Roman" panose="02020603050405020304" pitchFamily="18" charset="0"/>
                <a:cs typeface="Kanit" pitchFamily="2" charset="-34"/>
              </a:rPr>
              <a:t>จังหวัด </a:t>
            </a:r>
            <a:r>
              <a:rPr lang="en-US" sz="1400">
                <a:solidFill>
                  <a:srgbClr val="000000"/>
                </a:solidFill>
                <a:effectLst/>
                <a:latin typeface="Kanit" pitchFamily="2" charset="-34"/>
                <a:ea typeface="Times New Roman" panose="02020603050405020304" pitchFamily="18" charset="0"/>
                <a:cs typeface="Kanit" pitchFamily="2" charset="-34"/>
              </a:rPr>
              <a:t>&gt;</a:t>
            </a:r>
            <a:r>
              <a:rPr lang="th-TH" sz="1400">
                <a:solidFill>
                  <a:srgbClr val="000000"/>
                </a:solidFill>
                <a:effectLst/>
                <a:latin typeface="Kanit" pitchFamily="2" charset="-34"/>
                <a:ea typeface="Times New Roman" panose="02020603050405020304" pitchFamily="18" charset="0"/>
                <a:cs typeface="Kanit" pitchFamily="2" charset="-34"/>
              </a:rPr>
              <a:t> อำเภอ </a:t>
            </a:r>
            <a:r>
              <a:rPr lang="th-TH" sz="1400">
                <a:solidFill>
                  <a:srgbClr val="000000"/>
                </a:solidFill>
                <a:latin typeface="Kanit" pitchFamily="2" charset="-34"/>
                <a:ea typeface="Times New Roman" panose="02020603050405020304" pitchFamily="18" charset="0"/>
                <a:cs typeface="Kanit" pitchFamily="2" charset="-34"/>
              </a:rPr>
              <a:t>โดย</a:t>
            </a:r>
            <a:r>
              <a:rPr lang="th-TH" sz="1400">
                <a:solidFill>
                  <a:srgbClr val="000000"/>
                </a:solidFill>
                <a:effectLst/>
                <a:latin typeface="Kanit" pitchFamily="2" charset="-34"/>
                <a:ea typeface="Times New Roman" panose="02020603050405020304" pitchFamily="18" charset="0"/>
                <a:cs typeface="Kanit" pitchFamily="2" charset="-34"/>
              </a:rPr>
              <a:t>ในรายงานจะแสดงผลของข้อมูลแผนที่แสดงทาง </a:t>
            </a:r>
            <a:r>
              <a:rPr lang="th-TH" sz="1400" spc="-20">
                <a:solidFill>
                  <a:srgbClr val="000000"/>
                </a:solidFill>
                <a:effectLst/>
                <a:latin typeface="Kanit" pitchFamily="2" charset="-34"/>
                <a:ea typeface="Times New Roman" panose="02020603050405020304" pitchFamily="18" charset="0"/>
                <a:cs typeface="Kanit" pitchFamily="2" charset="-34"/>
              </a:rPr>
              <a:t>ข้อมูลค่าสภาพทางที่ประกอบด้วย ค่าความขรุขระสากล (</a:t>
            </a:r>
            <a:r>
              <a:rPr lang="en-US" sz="1400" spc="-20">
                <a:solidFill>
                  <a:srgbClr val="000000"/>
                </a:solidFill>
                <a:effectLst/>
                <a:latin typeface="Kanit" pitchFamily="2" charset="-34"/>
                <a:ea typeface="Times New Roman" panose="02020603050405020304" pitchFamily="18" charset="0"/>
                <a:cs typeface="Kanit" pitchFamily="2" charset="-34"/>
              </a:rPr>
              <a:t>IRI) </a:t>
            </a:r>
            <a:r>
              <a:rPr lang="th-TH" sz="1400" spc="-20">
                <a:solidFill>
                  <a:srgbClr val="000000"/>
                </a:solidFill>
                <a:effectLst/>
                <a:latin typeface="Kanit" pitchFamily="2" charset="-34"/>
                <a:ea typeface="Times New Roman" panose="02020603050405020304" pitchFamily="18" charset="0"/>
                <a:cs typeface="Kanit" pitchFamily="2" charset="-34"/>
              </a:rPr>
              <a:t>ค่าความลึกร่องล้อ</a:t>
            </a:r>
            <a:r>
              <a:rPr lang="th-TH" sz="1400">
                <a:solidFill>
                  <a:srgbClr val="000000"/>
                </a:solidFill>
                <a:effectLst/>
                <a:latin typeface="Kanit" pitchFamily="2" charset="-34"/>
                <a:ea typeface="Times New Roman" panose="02020603050405020304" pitchFamily="18" charset="0"/>
                <a:cs typeface="Kanit" pitchFamily="2" charset="-34"/>
              </a:rPr>
              <a:t> (</a:t>
            </a:r>
            <a:r>
              <a:rPr lang="en-US" sz="1400">
                <a:solidFill>
                  <a:srgbClr val="000000"/>
                </a:solidFill>
                <a:effectLst/>
                <a:latin typeface="Kanit" pitchFamily="2" charset="-34"/>
                <a:ea typeface="Times New Roman" panose="02020603050405020304" pitchFamily="18" charset="0"/>
                <a:cs typeface="Kanit" pitchFamily="2" charset="-34"/>
              </a:rPr>
              <a:t>Rutting) </a:t>
            </a:r>
            <a:r>
              <a:rPr lang="th-TH" sz="1400">
                <a:solidFill>
                  <a:srgbClr val="000000"/>
                </a:solidFill>
                <a:effectLst/>
                <a:latin typeface="Kanit" pitchFamily="2" charset="-34"/>
                <a:ea typeface="Times New Roman" panose="02020603050405020304" pitchFamily="18" charset="0"/>
                <a:cs typeface="Kanit" pitchFamily="2" charset="-34"/>
              </a:rPr>
              <a:t>และค่าความหยาบผิว (</a:t>
            </a:r>
            <a:r>
              <a:rPr lang="en-US" sz="1400">
                <a:solidFill>
                  <a:srgbClr val="000000"/>
                </a:solidFill>
                <a:effectLst/>
                <a:latin typeface="Kanit" pitchFamily="2" charset="-34"/>
                <a:ea typeface="Times New Roman" panose="02020603050405020304" pitchFamily="18" charset="0"/>
                <a:cs typeface="Kanit" pitchFamily="2" charset="-34"/>
              </a:rPr>
              <a:t>MPD) </a:t>
            </a:r>
            <a:r>
              <a:rPr lang="th-TH" sz="1400">
                <a:solidFill>
                  <a:srgbClr val="000000"/>
                </a:solidFill>
                <a:effectLst/>
                <a:latin typeface="Kanit" pitchFamily="2" charset="-34"/>
                <a:ea typeface="Times New Roman" panose="02020603050405020304" pitchFamily="18" charset="0"/>
                <a:cs typeface="Kanit" pitchFamily="2" charset="-34"/>
              </a:rPr>
              <a:t>รวมทั้งค่าสภาพทางตามบัญชีสายทาง</a:t>
            </a:r>
            <a:endParaRPr lang="en-TH" sz="1200">
              <a:solidFill>
                <a:srgbClr val="000000"/>
              </a:solidFill>
              <a:effectLst/>
              <a:latin typeface="Kanit" pitchFamily="2" charset="-34"/>
              <a:ea typeface="Times New Roman" panose="02020603050405020304" pitchFamily="18" charset="0"/>
              <a:cs typeface="Kanit" pitchFamily="2" charset="-34"/>
            </a:endParaRP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953B3A21-A742-1110-A09D-CAC3B7257122}"/>
              </a:ext>
            </a:extLst>
          </p:cNvPr>
          <p:cNvCxnSpPr/>
          <p:nvPr/>
        </p:nvCxnSpPr>
        <p:spPr>
          <a:xfrm>
            <a:off x="6629200" y="1851905"/>
            <a:ext cx="494065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524758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มายเลขสไลด์ 1">
            <a:extLst>
              <a:ext uri="{FF2B5EF4-FFF2-40B4-BE49-F238E27FC236}">
                <a16:creationId xmlns:a16="http://schemas.microsoft.com/office/drawing/2014/main" id="{2938213E-7F5F-102C-A728-C87E137FA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ED038-61C6-4943-936C-47B8B962FD8F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8" name="กล่องข้อความ 2">
            <a:extLst>
              <a:ext uri="{FF2B5EF4-FFF2-40B4-BE49-F238E27FC236}">
                <a16:creationId xmlns:a16="http://schemas.microsoft.com/office/drawing/2014/main" id="{4D1D7571-A13D-7AC5-BF7C-F906C3FE1DC8}"/>
              </a:ext>
            </a:extLst>
          </p:cNvPr>
          <p:cNvSpPr txBox="1"/>
          <p:nvPr/>
        </p:nvSpPr>
        <p:spPr>
          <a:xfrm>
            <a:off x="80817" y="407630"/>
            <a:ext cx="250507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3600" b="1">
                <a:solidFill>
                  <a:srgbClr val="2F4858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หัวข้อ </a:t>
            </a:r>
            <a:r>
              <a:rPr lang="en-US" sz="3600" b="1">
                <a:solidFill>
                  <a:srgbClr val="2F4858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3.2.7 </a:t>
            </a:r>
            <a:endParaRPr lang="th-TH" sz="3600" b="1">
              <a:solidFill>
                <a:srgbClr val="2F4858"/>
              </a:solidFill>
              <a:latin typeface="Kanit" panose="00000500000000000000" pitchFamily="2" charset="-34"/>
              <a:cs typeface="Kanit" panose="00000500000000000000" pitchFamily="2" charset="-34"/>
            </a:endParaRPr>
          </a:p>
        </p:txBody>
      </p:sp>
      <p:pic>
        <p:nvPicPr>
          <p:cNvPr id="4" name="Picture 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C4409259-A4FB-20FF-51FB-6A5C2E27E29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145" y="1386040"/>
            <a:ext cx="5733415" cy="491426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E5C4D1B-4E2D-6CA2-189A-448D8ECA3926}"/>
              </a:ext>
            </a:extLst>
          </p:cNvPr>
          <p:cNvSpPr/>
          <p:nvPr/>
        </p:nvSpPr>
        <p:spPr>
          <a:xfrm>
            <a:off x="2534315" y="1783172"/>
            <a:ext cx="682674" cy="21333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76779BD-6078-DE96-4936-9381BD291CCD}"/>
              </a:ext>
            </a:extLst>
          </p:cNvPr>
          <p:cNvSpPr/>
          <p:nvPr/>
        </p:nvSpPr>
        <p:spPr>
          <a:xfrm>
            <a:off x="996460" y="1771449"/>
            <a:ext cx="2220529" cy="59587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1" name="กล่องข้อความ 3">
            <a:extLst>
              <a:ext uri="{FF2B5EF4-FFF2-40B4-BE49-F238E27FC236}">
                <a16:creationId xmlns:a16="http://schemas.microsoft.com/office/drawing/2014/main" id="{BBD1EDFF-8CC7-B675-C40F-ED5A44D4DB9F}"/>
              </a:ext>
            </a:extLst>
          </p:cNvPr>
          <p:cNvSpPr txBox="1"/>
          <p:nvPr/>
        </p:nvSpPr>
        <p:spPr>
          <a:xfrm>
            <a:off x="2400364" y="388603"/>
            <a:ext cx="899650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thaiDist"/>
            <a:r>
              <a:rPr lang="th-TH" sz="1800" spc="-10">
                <a:solidFill>
                  <a:srgbClr val="32658A"/>
                </a:solidFill>
                <a:effectLst/>
                <a:latin typeface="Kanit" pitchFamily="2" charset="-34"/>
                <a:ea typeface="Times New Roman" panose="02020603050405020304" pitchFamily="18" charset="0"/>
                <a:cs typeface="Kanit" pitchFamily="2" charset="-34"/>
              </a:rPr>
              <a:t>แสดงค่าสภาพทางภาพโดยรวมทั้งประเทศ ทั้งข้อมูลที่ได้จากการสำรวจตามปีงบประมาณ</a:t>
            </a:r>
            <a:r>
              <a:rPr lang="th-TH" sz="1800">
                <a:solidFill>
                  <a:srgbClr val="32658A"/>
                </a:solidFill>
                <a:effectLst/>
                <a:latin typeface="Kanit" pitchFamily="2" charset="-34"/>
                <a:ea typeface="Times New Roman" panose="02020603050405020304" pitchFamily="18" charset="0"/>
                <a:cs typeface="Kanit" pitchFamily="2" charset="-34"/>
              </a:rPr>
              <a:t>ของสำนักงานบริหารบำรุงทาง และการบูรณาการข้อมูลค่าสภาพทางของสำนักวิเคราะห์</a:t>
            </a:r>
            <a:r>
              <a:rPr lang="en-TH">
                <a:solidFill>
                  <a:srgbClr val="32658A"/>
                </a:solidFill>
                <a:effectLst/>
                <a:latin typeface="Kanit" pitchFamily="2" charset="-34"/>
                <a:cs typeface="Kanit" pitchFamily="2" charset="-34"/>
              </a:rPr>
              <a:t> </a:t>
            </a:r>
            <a:endParaRPr lang="en-TH" sz="1800">
              <a:solidFill>
                <a:srgbClr val="32658A"/>
              </a:solidFill>
              <a:effectLst/>
              <a:latin typeface="Kanit" pitchFamily="2" charset="-34"/>
              <a:ea typeface="Cordia New" panose="020B0304020202020204" pitchFamily="34" charset="-34"/>
              <a:cs typeface="Kanit" pitchFamily="2" charset="-34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AB62CBF-59FE-326D-0675-6DD58A1DFC8E}"/>
              </a:ext>
            </a:extLst>
          </p:cNvPr>
          <p:cNvSpPr txBox="1"/>
          <p:nvPr/>
        </p:nvSpPr>
        <p:spPr>
          <a:xfrm>
            <a:off x="887145" y="7086411"/>
            <a:ext cx="6219092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457200" algn="thaiDist"/>
            <a:r>
              <a:rPr lang="th-TH" sz="18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H SarabunPSK" panose="020B0500040200020003" pitchFamily="34" charset="-34"/>
              </a:rPr>
              <a:t>ในส่วนของการแสดงค่าเฉลี่ยของค่าสภาพทางโดยรวมทั้งประเทศ ผู้ใช้งาน</a:t>
            </a:r>
            <a:r>
              <a:rPr lang="th-TH" sz="1800" spc="-2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H SarabunPSK" panose="020B0500040200020003" pitchFamily="34" charset="-34"/>
              </a:rPr>
              <a:t>สามารถ </a:t>
            </a:r>
            <a:r>
              <a:rPr lang="en-US" sz="1800" spc="-20">
                <a:solidFill>
                  <a:srgbClr val="000000"/>
                </a:solidFill>
                <a:effectLst/>
                <a:latin typeface="TH SarabunPSK" panose="020B0500040200020003" pitchFamily="34" charset="-34"/>
                <a:ea typeface="Times New Roman" panose="02020603050405020304" pitchFamily="18" charset="0"/>
              </a:rPr>
              <a:t>Filter </a:t>
            </a:r>
            <a:r>
              <a:rPr lang="th-TH" sz="1800" spc="-2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H SarabunPSK" panose="020B0500040200020003" pitchFamily="34" charset="-34"/>
              </a:rPr>
              <a:t>สำหรับเลือกดูข้อมูล</a:t>
            </a:r>
            <a:r>
              <a:rPr lang="th-TH" sz="18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H SarabunPSK" panose="020B0500040200020003" pitchFamily="34" charset="-34"/>
              </a:rPr>
              <a:t>ตามปี โดยข้อมูลค่าเฉลี่ยของค่าสภาพทางโดยรวมทั้งประเทศที่</a:t>
            </a:r>
            <a:r>
              <a:rPr lang="th-TH" sz="1800" spc="-2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H SarabunPSK" panose="020B0500040200020003" pitchFamily="34" charset="-34"/>
              </a:rPr>
              <a:t>ประกอบด้วย </a:t>
            </a:r>
            <a:br>
              <a:rPr lang="th-TH" sz="1800" spc="-2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H SarabunPSK" panose="020B0500040200020003" pitchFamily="34" charset="-34"/>
              </a:rPr>
            </a:br>
            <a:r>
              <a:rPr lang="th-TH" sz="1800" spc="-2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H SarabunPSK" panose="020B0500040200020003" pitchFamily="34" charset="-34"/>
              </a:rPr>
              <a:t>ค่าความขรุขระสากล (</a:t>
            </a:r>
            <a:r>
              <a:rPr lang="en-US" sz="1800" spc="-20">
                <a:solidFill>
                  <a:srgbClr val="000000"/>
                </a:solidFill>
                <a:effectLst/>
                <a:latin typeface="TH SarabunPSK" panose="020B0500040200020003" pitchFamily="34" charset="-34"/>
                <a:ea typeface="Times New Roman" panose="02020603050405020304" pitchFamily="18" charset="0"/>
              </a:rPr>
              <a:t>IRI) </a:t>
            </a:r>
            <a:r>
              <a:rPr lang="th-TH" sz="1800" spc="-2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H SarabunPSK" panose="020B0500040200020003" pitchFamily="34" charset="-34"/>
              </a:rPr>
              <a:t>ค่าความลึกร่องล้อ</a:t>
            </a:r>
            <a:r>
              <a:rPr lang="th-TH" sz="18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H SarabunPSK" panose="020B0500040200020003" pitchFamily="34" charset="-34"/>
              </a:rPr>
              <a:t> (</a:t>
            </a:r>
            <a:r>
              <a:rPr lang="en-US" sz="1800">
                <a:solidFill>
                  <a:srgbClr val="000000"/>
                </a:solidFill>
                <a:effectLst/>
                <a:latin typeface="TH SarabunPSK" panose="020B0500040200020003" pitchFamily="34" charset="-34"/>
                <a:ea typeface="Times New Roman" panose="02020603050405020304" pitchFamily="18" charset="0"/>
              </a:rPr>
              <a:t>Rutting) </a:t>
            </a:r>
            <a:r>
              <a:rPr lang="th-TH" sz="18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H SarabunPSK" panose="020B0500040200020003" pitchFamily="34" charset="-34"/>
              </a:rPr>
              <a:t>และค่าความหยาบผิว (</a:t>
            </a:r>
            <a:r>
              <a:rPr lang="en-US" sz="1800">
                <a:solidFill>
                  <a:srgbClr val="000000"/>
                </a:solidFill>
                <a:effectLst/>
                <a:latin typeface="TH SarabunPSK" panose="020B0500040200020003" pitchFamily="34" charset="-34"/>
                <a:ea typeface="Times New Roman" panose="02020603050405020304" pitchFamily="18" charset="0"/>
              </a:rPr>
              <a:t>MPD)</a:t>
            </a:r>
            <a:r>
              <a:rPr lang="en-US" sz="1800" spc="-20">
                <a:solidFill>
                  <a:srgbClr val="000000"/>
                </a:solidFill>
                <a:effectLst/>
                <a:latin typeface="TH SarabunPSK" panose="020B0500040200020003" pitchFamily="34" charset="-34"/>
                <a:ea typeface="Times New Roman" panose="02020603050405020304" pitchFamily="18" charset="0"/>
              </a:rPr>
              <a:t> </a:t>
            </a:r>
            <a:r>
              <a:rPr lang="th-TH" sz="18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H SarabunPSK" panose="020B0500040200020003" pitchFamily="34" charset="-34"/>
              </a:rPr>
              <a:t>จะเปลี่ยนตามการ </a:t>
            </a:r>
            <a:r>
              <a:rPr lang="en-US" sz="1800">
                <a:solidFill>
                  <a:srgbClr val="000000"/>
                </a:solidFill>
                <a:effectLst/>
                <a:latin typeface="TH SarabunPSK" panose="020B0500040200020003" pitchFamily="34" charset="-34"/>
                <a:ea typeface="Times New Roman" panose="02020603050405020304" pitchFamily="18" charset="0"/>
              </a:rPr>
              <a:t>Filter </a:t>
            </a:r>
            <a:endParaRPr lang="en-TH" sz="14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7" name="Text Box 1752261847">
            <a:extLst>
              <a:ext uri="{FF2B5EF4-FFF2-40B4-BE49-F238E27FC236}">
                <a16:creationId xmlns:a16="http://schemas.microsoft.com/office/drawing/2014/main" id="{7B955C03-8CE9-0D06-8319-FF663B9AD851}"/>
              </a:ext>
            </a:extLst>
          </p:cNvPr>
          <p:cNvSpPr txBox="1"/>
          <p:nvPr/>
        </p:nvSpPr>
        <p:spPr>
          <a:xfrm>
            <a:off x="6729875" y="1533120"/>
            <a:ext cx="4812210" cy="1210065"/>
          </a:xfrm>
          <a:prstGeom prst="rect">
            <a:avLst/>
          </a:prstGeom>
          <a:solidFill>
            <a:srgbClr val="FEF1CA"/>
          </a:solidFill>
          <a:ln>
            <a:solidFill>
              <a:srgbClr val="FEF1CA"/>
            </a:solidFill>
          </a:ln>
        </p:spPr>
        <p:txBody>
          <a:bodyPr wrap="square" rtlCol="0">
            <a:noAutofit/>
          </a:bodyPr>
          <a:lstStyle/>
          <a:p>
            <a:pPr algn="thaiDist"/>
            <a:r>
              <a:rPr lang="th-TH" sz="140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Kanit" pitchFamily="2" charset="-34"/>
                <a:ea typeface="Times New Roman" panose="02020603050405020304" pitchFamily="18" charset="0"/>
                <a:cs typeface="Kanit" pitchFamily="2" charset="-34"/>
              </a:rPr>
              <a:t>ในส่วนของการแสดงค่าเฉลี่ยของค่าสภาพทางโดยรวมทั้งประเทศ ผู้ใช้งาน</a:t>
            </a:r>
            <a:r>
              <a:rPr lang="th-TH" sz="1400" spc="-2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Kanit" pitchFamily="2" charset="-34"/>
                <a:ea typeface="Times New Roman" panose="02020603050405020304" pitchFamily="18" charset="0"/>
                <a:cs typeface="Kanit" pitchFamily="2" charset="-34"/>
              </a:rPr>
              <a:t>สามารถเลือกดูข้อมูล</a:t>
            </a:r>
            <a:r>
              <a:rPr lang="th-TH" sz="140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Kanit" pitchFamily="2" charset="-34"/>
                <a:ea typeface="Times New Roman" panose="02020603050405020304" pitchFamily="18" charset="0"/>
                <a:cs typeface="Kanit" pitchFamily="2" charset="-34"/>
              </a:rPr>
              <a:t>ตามปี โดยข้อมูลค่าเฉลี่ยของค่าสภาพทางโดยรวมทั้งประเทศที่</a:t>
            </a:r>
            <a:r>
              <a:rPr lang="th-TH" sz="1400" spc="-2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Kanit" pitchFamily="2" charset="-34"/>
                <a:ea typeface="Times New Roman" panose="02020603050405020304" pitchFamily="18" charset="0"/>
                <a:cs typeface="Kanit" pitchFamily="2" charset="-34"/>
              </a:rPr>
              <a:t>ประกอบด้วย ค่าความขรุขระสากล (</a:t>
            </a:r>
            <a:r>
              <a:rPr lang="en-US" sz="1400" spc="-2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Kanit" pitchFamily="2" charset="-34"/>
                <a:ea typeface="Times New Roman" panose="02020603050405020304" pitchFamily="18" charset="0"/>
                <a:cs typeface="Kanit" pitchFamily="2" charset="-34"/>
              </a:rPr>
              <a:t>IRI) </a:t>
            </a:r>
            <a:r>
              <a:rPr lang="th-TH" sz="1400" spc="-2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Kanit" pitchFamily="2" charset="-34"/>
                <a:ea typeface="Times New Roman" panose="02020603050405020304" pitchFamily="18" charset="0"/>
                <a:cs typeface="Kanit" pitchFamily="2" charset="-34"/>
              </a:rPr>
              <a:t>ค่าความลึกร่องล้อ</a:t>
            </a:r>
            <a:r>
              <a:rPr lang="th-TH" sz="140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Kanit" pitchFamily="2" charset="-34"/>
                <a:ea typeface="Times New Roman" panose="02020603050405020304" pitchFamily="18" charset="0"/>
                <a:cs typeface="Kanit" pitchFamily="2" charset="-34"/>
              </a:rPr>
              <a:t> (</a:t>
            </a:r>
            <a:r>
              <a:rPr lang="en-US" sz="140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Kanit" pitchFamily="2" charset="-34"/>
                <a:ea typeface="Times New Roman" panose="02020603050405020304" pitchFamily="18" charset="0"/>
                <a:cs typeface="Kanit" pitchFamily="2" charset="-34"/>
              </a:rPr>
              <a:t>Rutting) </a:t>
            </a:r>
            <a:r>
              <a:rPr lang="th-TH" sz="140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Kanit" pitchFamily="2" charset="-34"/>
                <a:ea typeface="Times New Roman" panose="02020603050405020304" pitchFamily="18" charset="0"/>
                <a:cs typeface="Kanit" pitchFamily="2" charset="-34"/>
              </a:rPr>
              <a:t>และค่าความหยาบผิว (</a:t>
            </a:r>
            <a:r>
              <a:rPr lang="en-US" sz="140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Kanit" pitchFamily="2" charset="-34"/>
                <a:ea typeface="Times New Roman" panose="02020603050405020304" pitchFamily="18" charset="0"/>
                <a:cs typeface="Kanit" pitchFamily="2" charset="-34"/>
              </a:rPr>
              <a:t>MPD)</a:t>
            </a:r>
            <a:r>
              <a:rPr lang="en-US" sz="1400" spc="-2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Kanit" pitchFamily="2" charset="-34"/>
                <a:ea typeface="Times New Roman" panose="02020603050405020304" pitchFamily="18" charset="0"/>
                <a:cs typeface="Kanit" pitchFamily="2" charset="-34"/>
              </a:rPr>
              <a:t> </a:t>
            </a:r>
            <a:r>
              <a:rPr lang="th-TH" sz="140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Kanit" pitchFamily="2" charset="-34"/>
                <a:ea typeface="Times New Roman" panose="02020603050405020304" pitchFamily="18" charset="0"/>
                <a:cs typeface="Kanit" pitchFamily="2" charset="-34"/>
              </a:rPr>
              <a:t>โดยข้อมูลจะเปลี่ยนตามการกดเลือก </a:t>
            </a:r>
            <a:endParaRPr lang="en-TH" sz="1400">
              <a:solidFill>
                <a:schemeClr val="tx1">
                  <a:lumMod val="85000"/>
                  <a:lumOff val="15000"/>
                </a:schemeClr>
              </a:solidFill>
              <a:effectLst/>
              <a:latin typeface="Kanit" pitchFamily="2" charset="-34"/>
              <a:ea typeface="Times New Roman" panose="02020603050405020304" pitchFamily="18" charset="0"/>
              <a:cs typeface="Kanit" pitchFamily="2" charset="-34"/>
            </a:endParaRPr>
          </a:p>
          <a:p>
            <a:pPr algn="thaiDist"/>
            <a:endParaRPr lang="en-TH" sz="1400">
              <a:solidFill>
                <a:schemeClr val="tx1">
                  <a:lumMod val="85000"/>
                  <a:lumOff val="15000"/>
                </a:schemeClr>
              </a:solidFill>
              <a:effectLst/>
              <a:latin typeface="Kanit" pitchFamily="2" charset="-34"/>
              <a:ea typeface="Times New Roman" panose="02020603050405020304" pitchFamily="18" charset="0"/>
              <a:cs typeface="Kanit" pitchFamily="2" charset="-34"/>
            </a:endParaRP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039D15C4-73C7-D641-E370-644665F563B2}"/>
              </a:ext>
            </a:extLst>
          </p:cNvPr>
          <p:cNvCxnSpPr>
            <a:cxnSpLocks/>
          </p:cNvCxnSpPr>
          <p:nvPr/>
        </p:nvCxnSpPr>
        <p:spPr>
          <a:xfrm>
            <a:off x="3308180" y="1872869"/>
            <a:ext cx="3312380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954120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มายเลขสไลด์ 1">
            <a:extLst>
              <a:ext uri="{FF2B5EF4-FFF2-40B4-BE49-F238E27FC236}">
                <a16:creationId xmlns:a16="http://schemas.microsoft.com/office/drawing/2014/main" id="{2938213E-7F5F-102C-A728-C87E137FA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0</a:t>
            </a:r>
            <a:fld id="{62DED038-61C6-4943-936C-47B8B962FD8F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4" name="กล่องข้อความ 3">
            <a:extLst>
              <a:ext uri="{FF2B5EF4-FFF2-40B4-BE49-F238E27FC236}">
                <a16:creationId xmlns:a16="http://schemas.microsoft.com/office/drawing/2014/main" id="{80680EBE-D656-6930-9238-02006DE8E9A1}"/>
              </a:ext>
            </a:extLst>
          </p:cNvPr>
          <p:cNvSpPr txBox="1"/>
          <p:nvPr/>
        </p:nvSpPr>
        <p:spPr>
          <a:xfrm>
            <a:off x="80818" y="407630"/>
            <a:ext cx="27432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rgbClr val="2F4858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CONTENT</a:t>
            </a:r>
          </a:p>
        </p:txBody>
      </p:sp>
      <p:sp>
        <p:nvSpPr>
          <p:cNvPr id="3" name="กล่องข้อความ 1">
            <a:extLst>
              <a:ext uri="{FF2B5EF4-FFF2-40B4-BE49-F238E27FC236}">
                <a16:creationId xmlns:a16="http://schemas.microsoft.com/office/drawing/2014/main" id="{957DE8E6-F38B-4062-5C84-C4B371269D4F}"/>
              </a:ext>
            </a:extLst>
          </p:cNvPr>
          <p:cNvSpPr txBox="1"/>
          <p:nvPr/>
        </p:nvSpPr>
        <p:spPr>
          <a:xfrm>
            <a:off x="5734486" y="2519899"/>
            <a:ext cx="6376696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300000"/>
              </a:lnSpc>
            </a:pPr>
            <a:r>
              <a:rPr lang="th-TH" sz="2800" b="1">
                <a:solidFill>
                  <a:schemeClr val="tx1">
                    <a:lumMod val="85000"/>
                    <a:lumOff val="15000"/>
                  </a:schemeClr>
                </a:solidFill>
                <a:latin typeface="Quark" panose="02000000000000000000" pitchFamily="50" charset="-34"/>
                <a:cs typeface="Quark" panose="02000000000000000000" pitchFamily="50" charset="-34"/>
              </a:rPr>
              <a:t>หน้าจอสรุปภาพรวม </a:t>
            </a:r>
            <a:r>
              <a:rPr lang="en-US" sz="2800" b="1">
                <a:solidFill>
                  <a:schemeClr val="tx1">
                    <a:lumMod val="85000"/>
                    <a:lumOff val="15000"/>
                  </a:schemeClr>
                </a:solidFill>
                <a:latin typeface="Quark" panose="02000000000000000000" pitchFamily="50" charset="-34"/>
                <a:cs typeface="Quark" panose="02000000000000000000" pitchFamily="50" charset="-34"/>
              </a:rPr>
              <a:t>Dashboard</a:t>
            </a:r>
          </a:p>
          <a:p>
            <a:pPr>
              <a:lnSpc>
                <a:spcPct val="300000"/>
              </a:lnSpc>
            </a:pPr>
            <a:r>
              <a:rPr lang="th-TH" sz="2800" b="1">
                <a:solidFill>
                  <a:schemeClr val="tx1">
                    <a:lumMod val="85000"/>
                    <a:lumOff val="15000"/>
                  </a:schemeClr>
                </a:solidFill>
                <a:latin typeface="Quark" panose="02000000000000000000" pitchFamily="50" charset="-34"/>
                <a:cs typeface="Quark" panose="02000000000000000000" pitchFamily="50" charset="-34"/>
              </a:rPr>
              <a:t>การเลือกกราฟที่เหมาะสมกับข้อมูล</a:t>
            </a:r>
          </a:p>
        </p:txBody>
      </p:sp>
      <p:sp>
        <p:nvSpPr>
          <p:cNvPr id="5" name="สี่เหลี่ยมผืนผ้า 4">
            <a:extLst>
              <a:ext uri="{FF2B5EF4-FFF2-40B4-BE49-F238E27FC236}">
                <a16:creationId xmlns:a16="http://schemas.microsoft.com/office/drawing/2014/main" id="{2087F98C-314A-1CD4-664C-7256AD9C94BE}"/>
              </a:ext>
            </a:extLst>
          </p:cNvPr>
          <p:cNvSpPr/>
          <p:nvPr/>
        </p:nvSpPr>
        <p:spPr>
          <a:xfrm>
            <a:off x="5106942" y="3170777"/>
            <a:ext cx="429038" cy="429038"/>
          </a:xfrm>
          <a:prstGeom prst="rect">
            <a:avLst/>
          </a:prstGeom>
          <a:solidFill>
            <a:srgbClr val="F264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/>
              <a:t>1</a:t>
            </a:r>
          </a:p>
        </p:txBody>
      </p:sp>
      <p:sp>
        <p:nvSpPr>
          <p:cNvPr id="8" name="สี่เหลี่ยมผืนผ้า 7">
            <a:extLst>
              <a:ext uri="{FF2B5EF4-FFF2-40B4-BE49-F238E27FC236}">
                <a16:creationId xmlns:a16="http://schemas.microsoft.com/office/drawing/2014/main" id="{771011CC-EF05-A565-C810-2FE8F7DF7471}"/>
              </a:ext>
            </a:extLst>
          </p:cNvPr>
          <p:cNvSpPr/>
          <p:nvPr/>
        </p:nvSpPr>
        <p:spPr>
          <a:xfrm>
            <a:off x="5106942" y="4452490"/>
            <a:ext cx="429038" cy="429038"/>
          </a:xfrm>
          <a:prstGeom prst="rect">
            <a:avLst/>
          </a:prstGeom>
          <a:solidFill>
            <a:srgbClr val="2F48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/>
              <a:t>2</a:t>
            </a:r>
          </a:p>
        </p:txBody>
      </p:sp>
      <p:pic>
        <p:nvPicPr>
          <p:cNvPr id="10" name="รูปภาพ 9">
            <a:extLst>
              <a:ext uri="{FF2B5EF4-FFF2-40B4-BE49-F238E27FC236}">
                <a16:creationId xmlns:a16="http://schemas.microsoft.com/office/drawing/2014/main" id="{C1294F91-A450-B2B0-FDD6-A010D27B50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5551" y="2043204"/>
            <a:ext cx="5232792" cy="3488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7338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มายเลขสไลด์ 1">
            <a:extLst>
              <a:ext uri="{FF2B5EF4-FFF2-40B4-BE49-F238E27FC236}">
                <a16:creationId xmlns:a16="http://schemas.microsoft.com/office/drawing/2014/main" id="{2938213E-7F5F-102C-A728-C87E137FA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ED038-61C6-4943-936C-47B8B962FD8F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8" name="กล่องข้อความ 2">
            <a:extLst>
              <a:ext uri="{FF2B5EF4-FFF2-40B4-BE49-F238E27FC236}">
                <a16:creationId xmlns:a16="http://schemas.microsoft.com/office/drawing/2014/main" id="{4D1D7571-A13D-7AC5-BF7C-F906C3FE1DC8}"/>
              </a:ext>
            </a:extLst>
          </p:cNvPr>
          <p:cNvSpPr txBox="1"/>
          <p:nvPr/>
        </p:nvSpPr>
        <p:spPr>
          <a:xfrm>
            <a:off x="80817" y="407630"/>
            <a:ext cx="250507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3600" b="1">
                <a:solidFill>
                  <a:srgbClr val="2F4858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หัวข้อ </a:t>
            </a:r>
            <a:r>
              <a:rPr lang="en-US" sz="3600" b="1">
                <a:solidFill>
                  <a:srgbClr val="2F4858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3.2.7 </a:t>
            </a:r>
            <a:endParaRPr lang="th-TH" sz="3600" b="1">
              <a:solidFill>
                <a:srgbClr val="2F4858"/>
              </a:solidFill>
              <a:latin typeface="Kanit" panose="00000500000000000000" pitchFamily="2" charset="-34"/>
              <a:cs typeface="Kanit" panose="00000500000000000000" pitchFamily="2" charset="-34"/>
            </a:endParaRPr>
          </a:p>
        </p:txBody>
      </p:sp>
      <p:pic>
        <p:nvPicPr>
          <p:cNvPr id="4" name="Picture 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AA16FDF8-7B9D-8228-A001-0FD47200C9F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145" y="1386040"/>
            <a:ext cx="5733415" cy="4914265"/>
          </a:xfrm>
          <a:prstGeom prst="rect">
            <a:avLst/>
          </a:prstGeom>
        </p:spPr>
      </p:pic>
      <p:sp>
        <p:nvSpPr>
          <p:cNvPr id="3" name="กล่องข้อความ 3">
            <a:extLst>
              <a:ext uri="{FF2B5EF4-FFF2-40B4-BE49-F238E27FC236}">
                <a16:creationId xmlns:a16="http://schemas.microsoft.com/office/drawing/2014/main" id="{7A764800-D5C1-B72C-CBCC-604C8E235654}"/>
              </a:ext>
            </a:extLst>
          </p:cNvPr>
          <p:cNvSpPr txBox="1"/>
          <p:nvPr/>
        </p:nvSpPr>
        <p:spPr>
          <a:xfrm>
            <a:off x="2400364" y="388603"/>
            <a:ext cx="899650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thaiDist"/>
            <a:r>
              <a:rPr lang="th-TH" sz="1800" spc="-10">
                <a:solidFill>
                  <a:srgbClr val="32658A"/>
                </a:solidFill>
                <a:effectLst/>
                <a:latin typeface="Kanit" pitchFamily="2" charset="-34"/>
                <a:ea typeface="Times New Roman" panose="02020603050405020304" pitchFamily="18" charset="0"/>
                <a:cs typeface="Kanit" pitchFamily="2" charset="-34"/>
              </a:rPr>
              <a:t>แสดงค่าสภาพทางภาพโดยรวมทั้งประเทศ ทั้งข้อมูลที่ได้จากการสำรวจตามปีงบประมาณ</a:t>
            </a:r>
            <a:r>
              <a:rPr lang="th-TH" sz="1800">
                <a:solidFill>
                  <a:srgbClr val="32658A"/>
                </a:solidFill>
                <a:effectLst/>
                <a:latin typeface="Kanit" pitchFamily="2" charset="-34"/>
                <a:ea typeface="Times New Roman" panose="02020603050405020304" pitchFamily="18" charset="0"/>
                <a:cs typeface="Kanit" pitchFamily="2" charset="-34"/>
              </a:rPr>
              <a:t>ของสำนักงานบริหารบำรุงทาง และการบูรณาการข้อมูลค่าสภาพทางของสำนักวิเคราะห์</a:t>
            </a:r>
            <a:r>
              <a:rPr lang="en-TH">
                <a:solidFill>
                  <a:srgbClr val="32658A"/>
                </a:solidFill>
                <a:effectLst/>
                <a:latin typeface="Kanit" pitchFamily="2" charset="-34"/>
                <a:cs typeface="Kanit" pitchFamily="2" charset="-34"/>
              </a:rPr>
              <a:t> </a:t>
            </a:r>
            <a:endParaRPr lang="en-TH" sz="1800">
              <a:solidFill>
                <a:srgbClr val="32658A"/>
              </a:solidFill>
              <a:effectLst/>
              <a:latin typeface="Kanit" pitchFamily="2" charset="-34"/>
              <a:ea typeface="Cordia New" panose="020B0304020202020204" pitchFamily="34" charset="-34"/>
              <a:cs typeface="Kanit" pitchFamily="2" charset="-34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4E5A937-2359-756A-E5AF-3056B438AF49}"/>
              </a:ext>
            </a:extLst>
          </p:cNvPr>
          <p:cNvSpPr/>
          <p:nvPr/>
        </p:nvSpPr>
        <p:spPr>
          <a:xfrm>
            <a:off x="3239376" y="1989949"/>
            <a:ext cx="3355058" cy="431035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928D38A-5BA4-099F-5B74-A51C745A399C}"/>
              </a:ext>
            </a:extLst>
          </p:cNvPr>
          <p:cNvSpPr/>
          <p:nvPr/>
        </p:nvSpPr>
        <p:spPr>
          <a:xfrm>
            <a:off x="3239376" y="1761640"/>
            <a:ext cx="3355058" cy="22830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3" name="Text Box 1752261847">
            <a:extLst>
              <a:ext uri="{FF2B5EF4-FFF2-40B4-BE49-F238E27FC236}">
                <a16:creationId xmlns:a16="http://schemas.microsoft.com/office/drawing/2014/main" id="{AA5817F6-6A9D-2A98-9365-C11332035FBD}"/>
              </a:ext>
            </a:extLst>
          </p:cNvPr>
          <p:cNvSpPr txBox="1"/>
          <p:nvPr/>
        </p:nvSpPr>
        <p:spPr>
          <a:xfrm>
            <a:off x="7211118" y="1506897"/>
            <a:ext cx="4185752" cy="1379178"/>
          </a:xfrm>
          <a:prstGeom prst="rect">
            <a:avLst/>
          </a:prstGeom>
          <a:solidFill>
            <a:srgbClr val="FEF1CA"/>
          </a:solidFill>
          <a:ln>
            <a:solidFill>
              <a:srgbClr val="FEF1CA"/>
            </a:solidFill>
          </a:ln>
        </p:spPr>
        <p:txBody>
          <a:bodyPr wrap="square" rtlCol="0">
            <a:noAutofit/>
          </a:bodyPr>
          <a:lstStyle/>
          <a:p>
            <a:pPr algn="thaiDist"/>
            <a:r>
              <a:rPr lang="en-US" sz="1400" err="1">
                <a:solidFill>
                  <a:srgbClr val="000000"/>
                </a:solidFill>
                <a:effectLst/>
                <a:latin typeface="Kanit" pitchFamily="2" charset="-34"/>
                <a:ea typeface="Times New Roman" panose="02020603050405020304" pitchFamily="18" charset="0"/>
                <a:cs typeface="Kanit" pitchFamily="2" charset="-34"/>
              </a:rPr>
              <a:t>ใ</a:t>
            </a:r>
            <a:r>
              <a:rPr lang="th-TH" sz="1400" err="1">
                <a:solidFill>
                  <a:srgbClr val="000000"/>
                </a:solidFill>
                <a:effectLst/>
                <a:latin typeface="Kanit" pitchFamily="2" charset="-34"/>
                <a:ea typeface="Times New Roman" panose="02020603050405020304" pitchFamily="18" charset="0"/>
                <a:cs typeface="Kanit" pitchFamily="2" charset="-34"/>
              </a:rPr>
              <a:t>นส่ว</a:t>
            </a:r>
            <a:r>
              <a:rPr lang="th-TH" sz="1400">
                <a:solidFill>
                  <a:srgbClr val="000000"/>
                </a:solidFill>
                <a:effectLst/>
                <a:latin typeface="Kanit" pitchFamily="2" charset="-34"/>
                <a:ea typeface="Times New Roman" panose="02020603050405020304" pitchFamily="18" charset="0"/>
                <a:cs typeface="Kanit" pitchFamily="2" charset="-34"/>
              </a:rPr>
              <a:t>นของการแสดงค่าเฉลี่ยของค่าสภาพทางตามหน่วยงาน</a:t>
            </a:r>
            <a:r>
              <a:rPr lang="th-TH" sz="1400" spc="-20">
                <a:solidFill>
                  <a:srgbClr val="000000"/>
                </a:solidFill>
                <a:effectLst/>
                <a:latin typeface="Kanit" pitchFamily="2" charset="-34"/>
                <a:ea typeface="Times New Roman" panose="02020603050405020304" pitchFamily="18" charset="0"/>
                <a:cs typeface="Kanit" pitchFamily="2" charset="-34"/>
              </a:rPr>
              <a:t>ที่ประกอบด้วย ค่าความขรุขระสากล (</a:t>
            </a:r>
            <a:r>
              <a:rPr lang="en-US" sz="1400" spc="-20">
                <a:solidFill>
                  <a:srgbClr val="000000"/>
                </a:solidFill>
                <a:effectLst/>
                <a:latin typeface="Kanit" pitchFamily="2" charset="-34"/>
                <a:ea typeface="Times New Roman" panose="02020603050405020304" pitchFamily="18" charset="0"/>
                <a:cs typeface="Kanit" pitchFamily="2" charset="-34"/>
              </a:rPr>
              <a:t>IRI)</a:t>
            </a:r>
            <a:r>
              <a:rPr lang="th-TH" sz="1400" spc="-20">
                <a:solidFill>
                  <a:srgbClr val="000000"/>
                </a:solidFill>
                <a:effectLst/>
                <a:latin typeface="Kanit" pitchFamily="2" charset="-34"/>
                <a:ea typeface="Times New Roman" panose="02020603050405020304" pitchFamily="18" charset="0"/>
                <a:cs typeface="Kanit" pitchFamily="2" charset="-34"/>
              </a:rPr>
              <a:t> </a:t>
            </a:r>
            <a:br>
              <a:rPr lang="th-TH" sz="1400" spc="-20">
                <a:solidFill>
                  <a:srgbClr val="000000"/>
                </a:solidFill>
                <a:effectLst/>
                <a:latin typeface="Kanit" pitchFamily="2" charset="-34"/>
                <a:ea typeface="Times New Roman" panose="02020603050405020304" pitchFamily="18" charset="0"/>
                <a:cs typeface="Kanit" pitchFamily="2" charset="-34"/>
              </a:rPr>
            </a:br>
            <a:r>
              <a:rPr lang="th-TH" sz="1400" spc="-20">
                <a:solidFill>
                  <a:srgbClr val="000000"/>
                </a:solidFill>
                <a:effectLst/>
                <a:latin typeface="Kanit" pitchFamily="2" charset="-34"/>
                <a:ea typeface="Times New Roman" panose="02020603050405020304" pitchFamily="18" charset="0"/>
                <a:cs typeface="Kanit" pitchFamily="2" charset="-34"/>
              </a:rPr>
              <a:t>ค่าความลึกร่องล้อ</a:t>
            </a:r>
            <a:r>
              <a:rPr lang="th-TH" sz="1400">
                <a:solidFill>
                  <a:srgbClr val="000000"/>
                </a:solidFill>
                <a:effectLst/>
                <a:latin typeface="Kanit" pitchFamily="2" charset="-34"/>
                <a:ea typeface="Times New Roman" panose="02020603050405020304" pitchFamily="18" charset="0"/>
                <a:cs typeface="Kanit" pitchFamily="2" charset="-34"/>
              </a:rPr>
              <a:t> (</a:t>
            </a:r>
            <a:r>
              <a:rPr lang="en-US" sz="1400">
                <a:solidFill>
                  <a:srgbClr val="000000"/>
                </a:solidFill>
                <a:effectLst/>
                <a:latin typeface="Kanit" pitchFamily="2" charset="-34"/>
                <a:ea typeface="Times New Roman" panose="02020603050405020304" pitchFamily="18" charset="0"/>
                <a:cs typeface="Kanit" pitchFamily="2" charset="-34"/>
              </a:rPr>
              <a:t>Rutting) </a:t>
            </a:r>
            <a:r>
              <a:rPr lang="th-TH" sz="1400">
                <a:solidFill>
                  <a:srgbClr val="000000"/>
                </a:solidFill>
                <a:effectLst/>
                <a:latin typeface="Kanit" pitchFamily="2" charset="-34"/>
                <a:ea typeface="Times New Roman" panose="02020603050405020304" pitchFamily="18" charset="0"/>
                <a:cs typeface="Kanit" pitchFamily="2" charset="-34"/>
              </a:rPr>
              <a:t>และค่าความหยาบผิว (</a:t>
            </a:r>
            <a:r>
              <a:rPr lang="en-US" sz="1400">
                <a:solidFill>
                  <a:srgbClr val="000000"/>
                </a:solidFill>
                <a:effectLst/>
                <a:latin typeface="Kanit" pitchFamily="2" charset="-34"/>
                <a:ea typeface="Times New Roman" panose="02020603050405020304" pitchFamily="18" charset="0"/>
                <a:cs typeface="Kanit" pitchFamily="2" charset="-34"/>
              </a:rPr>
              <a:t>MPD) </a:t>
            </a:r>
            <a:r>
              <a:rPr lang="th-TH" sz="1400">
                <a:solidFill>
                  <a:srgbClr val="000000"/>
                </a:solidFill>
                <a:effectLst/>
                <a:latin typeface="Kanit" pitchFamily="2" charset="-34"/>
                <a:ea typeface="Times New Roman" panose="02020603050405020304" pitchFamily="18" charset="0"/>
                <a:cs typeface="Kanit" pitchFamily="2" charset="-34"/>
              </a:rPr>
              <a:t>จะเปลี่ยนตามการ</a:t>
            </a:r>
            <a:r>
              <a:rPr lang="th-TH" sz="1400">
                <a:solidFill>
                  <a:srgbClr val="000000"/>
                </a:solidFill>
                <a:latin typeface="Kanit" pitchFamily="2" charset="-34"/>
                <a:ea typeface="Times New Roman" panose="02020603050405020304" pitchFamily="18" charset="0"/>
                <a:cs typeface="Kanit" pitchFamily="2" charset="-34"/>
              </a:rPr>
              <a:t>เลือกดู</a:t>
            </a:r>
            <a:r>
              <a:rPr lang="th-TH" sz="1400">
                <a:solidFill>
                  <a:srgbClr val="000000"/>
                </a:solidFill>
                <a:effectLst/>
                <a:latin typeface="Kanit" pitchFamily="2" charset="-34"/>
                <a:ea typeface="Times New Roman" panose="02020603050405020304" pitchFamily="18" charset="0"/>
                <a:cs typeface="Kanit" pitchFamily="2" charset="-34"/>
              </a:rPr>
              <a:t>ตามปีและตามหน่วยงาน</a:t>
            </a:r>
            <a:r>
              <a:rPr lang="th-TH" sz="1400">
                <a:solidFill>
                  <a:srgbClr val="000000"/>
                </a:solidFill>
                <a:latin typeface="Kanit" pitchFamily="2" charset="-34"/>
                <a:ea typeface="Times New Roman" panose="02020603050405020304" pitchFamily="18" charset="0"/>
                <a:cs typeface="Kanit" pitchFamily="2" charset="-34"/>
              </a:rPr>
              <a:t> </a:t>
            </a:r>
            <a:br>
              <a:rPr lang="th-TH" sz="1400">
                <a:solidFill>
                  <a:srgbClr val="000000"/>
                </a:solidFill>
                <a:latin typeface="Kanit" pitchFamily="2" charset="-34"/>
                <a:ea typeface="Times New Roman" panose="02020603050405020304" pitchFamily="18" charset="0"/>
                <a:cs typeface="Kanit" pitchFamily="2" charset="-34"/>
              </a:rPr>
            </a:br>
            <a:r>
              <a:rPr lang="en-US" sz="1400">
                <a:solidFill>
                  <a:srgbClr val="000000"/>
                </a:solidFill>
                <a:effectLst/>
                <a:latin typeface="Kanit" pitchFamily="2" charset="-34"/>
                <a:ea typeface="Times New Roman" panose="02020603050405020304" pitchFamily="18" charset="0"/>
                <a:cs typeface="Kanit" pitchFamily="2" charset="-34"/>
              </a:rPr>
              <a:t>(</a:t>
            </a:r>
            <a:r>
              <a:rPr lang="en-US" sz="1400" err="1">
                <a:solidFill>
                  <a:srgbClr val="000000"/>
                </a:solidFill>
                <a:effectLst/>
                <a:latin typeface="Kanit" pitchFamily="2" charset="-34"/>
                <a:ea typeface="Times New Roman" panose="02020603050405020304" pitchFamily="18" charset="0"/>
                <a:cs typeface="Kanit" pitchFamily="2" charset="-34"/>
              </a:rPr>
              <a:t>ส</a:t>
            </a:r>
            <a:r>
              <a:rPr lang="th-TH" sz="1400">
                <a:solidFill>
                  <a:srgbClr val="000000"/>
                </a:solidFill>
                <a:effectLst/>
                <a:latin typeface="Kanit" pitchFamily="2" charset="-34"/>
                <a:ea typeface="Times New Roman" panose="02020603050405020304" pitchFamily="18" charset="0"/>
                <a:cs typeface="Kanit" pitchFamily="2" charset="-34"/>
              </a:rPr>
              <a:t>ร.และสว.</a:t>
            </a:r>
            <a:r>
              <a:rPr lang="en-US" sz="1400">
                <a:solidFill>
                  <a:srgbClr val="000000"/>
                </a:solidFill>
                <a:effectLst/>
                <a:latin typeface="Kanit" pitchFamily="2" charset="-34"/>
                <a:ea typeface="Times New Roman" panose="02020603050405020304" pitchFamily="18" charset="0"/>
                <a:cs typeface="Kanit" pitchFamily="2" charset="-34"/>
              </a:rPr>
              <a:t>)</a:t>
            </a:r>
            <a:r>
              <a:rPr lang="th-TH" sz="1400">
                <a:solidFill>
                  <a:srgbClr val="000000"/>
                </a:solidFill>
                <a:effectLst/>
                <a:latin typeface="Kanit" pitchFamily="2" charset="-34"/>
                <a:ea typeface="Times New Roman" panose="02020603050405020304" pitchFamily="18" charset="0"/>
                <a:cs typeface="Kanit" pitchFamily="2" charset="-34"/>
              </a:rPr>
              <a:t> </a:t>
            </a:r>
            <a:r>
              <a:rPr lang="en-US" sz="1400">
                <a:solidFill>
                  <a:srgbClr val="000000"/>
                </a:solidFill>
                <a:effectLst/>
                <a:latin typeface="Kanit" pitchFamily="2" charset="-34"/>
                <a:ea typeface="Times New Roman" panose="02020603050405020304" pitchFamily="18" charset="0"/>
                <a:cs typeface="Kanit" pitchFamily="2" charset="-34"/>
              </a:rPr>
              <a:t>&gt;</a:t>
            </a:r>
            <a:r>
              <a:rPr lang="th-TH" sz="1400">
                <a:solidFill>
                  <a:srgbClr val="000000"/>
                </a:solidFill>
                <a:effectLst/>
                <a:latin typeface="Kanit" pitchFamily="2" charset="-34"/>
                <a:ea typeface="Times New Roman" panose="02020603050405020304" pitchFamily="18" charset="0"/>
                <a:cs typeface="Kanit" pitchFamily="2" charset="-34"/>
              </a:rPr>
              <a:t> ภูมิภาค </a:t>
            </a:r>
            <a:r>
              <a:rPr lang="en-US" sz="1400">
                <a:solidFill>
                  <a:srgbClr val="000000"/>
                </a:solidFill>
                <a:effectLst/>
                <a:latin typeface="Kanit" pitchFamily="2" charset="-34"/>
                <a:ea typeface="Times New Roman" panose="02020603050405020304" pitchFamily="18" charset="0"/>
                <a:cs typeface="Kanit" pitchFamily="2" charset="-34"/>
              </a:rPr>
              <a:t>&gt;</a:t>
            </a:r>
            <a:r>
              <a:rPr lang="th-TH" sz="1400">
                <a:solidFill>
                  <a:srgbClr val="000000"/>
                </a:solidFill>
                <a:effectLst/>
                <a:latin typeface="Kanit" pitchFamily="2" charset="-34"/>
                <a:ea typeface="Times New Roman" panose="02020603050405020304" pitchFamily="18" charset="0"/>
                <a:cs typeface="Kanit" pitchFamily="2" charset="-34"/>
              </a:rPr>
              <a:t> จังหวัด </a:t>
            </a:r>
            <a:r>
              <a:rPr lang="en-US" sz="1400">
                <a:solidFill>
                  <a:srgbClr val="000000"/>
                </a:solidFill>
                <a:effectLst/>
                <a:latin typeface="Kanit" pitchFamily="2" charset="-34"/>
                <a:ea typeface="Times New Roman" panose="02020603050405020304" pitchFamily="18" charset="0"/>
                <a:cs typeface="Kanit" pitchFamily="2" charset="-34"/>
              </a:rPr>
              <a:t>&gt;</a:t>
            </a:r>
            <a:r>
              <a:rPr lang="th-TH" sz="1400">
                <a:solidFill>
                  <a:srgbClr val="000000"/>
                </a:solidFill>
                <a:effectLst/>
                <a:latin typeface="Kanit" pitchFamily="2" charset="-34"/>
                <a:ea typeface="Times New Roman" panose="02020603050405020304" pitchFamily="18" charset="0"/>
                <a:cs typeface="Kanit" pitchFamily="2" charset="-34"/>
              </a:rPr>
              <a:t> อำเภอ รวมทั้งค่าสภาพทางตามบัญชีสายทางก็จะเปลี่ยนตามการกดเลือก </a:t>
            </a:r>
            <a:endParaRPr lang="en-TH" sz="1400">
              <a:effectLst/>
              <a:latin typeface="Kanit" pitchFamily="2" charset="-34"/>
              <a:ea typeface="Times New Roman" panose="02020603050405020304" pitchFamily="18" charset="0"/>
              <a:cs typeface="Kanit" pitchFamily="2" charset="-34"/>
            </a:endParaRPr>
          </a:p>
          <a:p>
            <a:pPr algn="thaiDist"/>
            <a:endParaRPr lang="en-TH" sz="1400">
              <a:solidFill>
                <a:srgbClr val="000000"/>
              </a:solidFill>
              <a:effectLst/>
              <a:latin typeface="Kanit" pitchFamily="2" charset="-34"/>
              <a:ea typeface="Times New Roman" panose="02020603050405020304" pitchFamily="18" charset="0"/>
              <a:cs typeface="Kanit" pitchFamily="2" charset="-34"/>
            </a:endParaRP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EA069119-CE5E-CBF6-8591-97D29627AACA}"/>
              </a:ext>
            </a:extLst>
          </p:cNvPr>
          <p:cNvCxnSpPr/>
          <p:nvPr/>
        </p:nvCxnSpPr>
        <p:spPr>
          <a:xfrm>
            <a:off x="6655326" y="1851905"/>
            <a:ext cx="494065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885347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กล่องข้อความ 2">
            <a:extLst>
              <a:ext uri="{FF2B5EF4-FFF2-40B4-BE49-F238E27FC236}">
                <a16:creationId xmlns:a16="http://schemas.microsoft.com/office/drawing/2014/main" id="{EA13D701-38D1-0F55-5C84-DFA7E7FD72F9}"/>
              </a:ext>
            </a:extLst>
          </p:cNvPr>
          <p:cNvSpPr txBox="1"/>
          <p:nvPr/>
        </p:nvSpPr>
        <p:spPr>
          <a:xfrm>
            <a:off x="4428548" y="1551563"/>
            <a:ext cx="727825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h-TH" sz="6600" b="1">
                <a:solidFill>
                  <a:srgbClr val="F26419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หัวข้อที่ </a:t>
            </a:r>
            <a:r>
              <a:rPr lang="en-US" sz="6600" b="1">
                <a:solidFill>
                  <a:srgbClr val="F26419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2</a:t>
            </a:r>
          </a:p>
        </p:txBody>
      </p:sp>
      <p:sp>
        <p:nvSpPr>
          <p:cNvPr id="4" name="กล่องข้อความ 3">
            <a:extLst>
              <a:ext uri="{FF2B5EF4-FFF2-40B4-BE49-F238E27FC236}">
                <a16:creationId xmlns:a16="http://schemas.microsoft.com/office/drawing/2014/main" id="{924E4977-1486-C185-4252-FBF912C3719F}"/>
              </a:ext>
            </a:extLst>
          </p:cNvPr>
          <p:cNvSpPr txBox="1"/>
          <p:nvPr/>
        </p:nvSpPr>
        <p:spPr>
          <a:xfrm>
            <a:off x="655608" y="2459534"/>
            <a:ext cx="1105119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h-TH" sz="4400">
                <a:solidFill>
                  <a:srgbClr val="33658A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การเลือกกราฟที่เหมาะสมกับข้อมูล</a:t>
            </a:r>
            <a:endParaRPr lang="en-US" sz="4400">
              <a:solidFill>
                <a:srgbClr val="33658A"/>
              </a:solidFill>
              <a:latin typeface="Kanit" panose="00000500000000000000" pitchFamily="2" charset="-34"/>
              <a:cs typeface="Kanit" panose="00000500000000000000" pitchFamily="2" charset="-34"/>
            </a:endParaRPr>
          </a:p>
        </p:txBody>
      </p:sp>
      <p:sp>
        <p:nvSpPr>
          <p:cNvPr id="5" name="กล่องข้อความ 4">
            <a:extLst>
              <a:ext uri="{FF2B5EF4-FFF2-40B4-BE49-F238E27FC236}">
                <a16:creationId xmlns:a16="http://schemas.microsoft.com/office/drawing/2014/main" id="{52357486-336C-5E57-7FA6-AE1611A80B16}"/>
              </a:ext>
            </a:extLst>
          </p:cNvPr>
          <p:cNvSpPr txBox="1"/>
          <p:nvPr/>
        </p:nvSpPr>
        <p:spPr>
          <a:xfrm>
            <a:off x="270163" y="4767827"/>
            <a:ext cx="94026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th-TH" sz="3200" i="0" u="none" strike="noStrike">
                <a:solidFill>
                  <a:schemeClr val="bg1">
                    <a:lumMod val="85000"/>
                  </a:schemeClr>
                </a:solidFill>
                <a:effectLst/>
                <a:latin typeface="Quark" panose="02000000000000000000" pitchFamily="50" charset="-34"/>
                <a:cs typeface="Quark" panose="02000000000000000000" pitchFamily="50" charset="-34"/>
              </a:rPr>
              <a:t>โครงการขยายผลและเพิ่มประสิทธิภาพระบบสารสนเทศโครงข่ายทางหลวง (</a:t>
            </a:r>
            <a:r>
              <a:rPr lang="en-US" sz="3200" i="0" u="none" strike="noStrike" err="1">
                <a:solidFill>
                  <a:schemeClr val="bg1">
                    <a:lumMod val="85000"/>
                  </a:schemeClr>
                </a:solidFill>
                <a:effectLst/>
                <a:latin typeface="Quark" panose="02000000000000000000" pitchFamily="50" charset="-34"/>
                <a:cs typeface="Quark" panose="02000000000000000000" pitchFamily="50" charset="-34"/>
              </a:rPr>
              <a:t>Roadnet</a:t>
            </a:r>
            <a:r>
              <a:rPr lang="en-US" sz="3200" i="0" u="none" strike="noStrike">
                <a:solidFill>
                  <a:schemeClr val="bg1">
                    <a:lumMod val="85000"/>
                  </a:schemeClr>
                </a:solidFill>
                <a:effectLst/>
                <a:latin typeface="Quark" panose="02000000000000000000" pitchFamily="50" charset="-34"/>
                <a:cs typeface="Quark" panose="02000000000000000000" pitchFamily="50" charset="-34"/>
              </a:rPr>
              <a:t>) </a:t>
            </a:r>
            <a:r>
              <a:rPr lang="th-TH" sz="3200" i="0" u="none" strike="noStrike">
                <a:solidFill>
                  <a:schemeClr val="bg1">
                    <a:lumMod val="85000"/>
                  </a:schemeClr>
                </a:solidFill>
                <a:effectLst/>
                <a:latin typeface="Quark" panose="02000000000000000000" pitchFamily="50" charset="-34"/>
                <a:cs typeface="Quark" panose="02000000000000000000" pitchFamily="50" charset="-34"/>
              </a:rPr>
              <a:t>เพื่อสนับสนุนการบริหารงานบำรุงทาง</a:t>
            </a:r>
            <a:r>
              <a:rPr lang="th-TH" sz="3200" i="0">
                <a:solidFill>
                  <a:schemeClr val="bg1">
                    <a:lumMod val="85000"/>
                  </a:schemeClr>
                </a:solidFill>
                <a:effectLst/>
                <a:latin typeface="Quark" panose="02000000000000000000" pitchFamily="50" charset="-34"/>
                <a:cs typeface="Quark" panose="02000000000000000000" pitchFamily="50" charset="-34"/>
              </a:rPr>
              <a:t>​</a:t>
            </a:r>
            <a:endParaRPr lang="en-US" sz="3200">
              <a:solidFill>
                <a:schemeClr val="bg1">
                  <a:lumMod val="85000"/>
                </a:schemeClr>
              </a:solidFill>
              <a:latin typeface="Quark" panose="02000000000000000000" pitchFamily="50" charset="-34"/>
              <a:cs typeface="Quark" panose="02000000000000000000" pitchFamily="50" charset="-34"/>
            </a:endParaRPr>
          </a:p>
        </p:txBody>
      </p:sp>
      <p:pic>
        <p:nvPicPr>
          <p:cNvPr id="7" name="กราฟิก 6">
            <a:extLst>
              <a:ext uri="{FF2B5EF4-FFF2-40B4-BE49-F238E27FC236}">
                <a16:creationId xmlns:a16="http://schemas.microsoft.com/office/drawing/2014/main" id="{F78957DE-6638-B0C4-6557-3B4CEBDFA6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984483" y="4665480"/>
            <a:ext cx="1369317" cy="1281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8261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มายเลขสไลด์ 1">
            <a:extLst>
              <a:ext uri="{FF2B5EF4-FFF2-40B4-BE49-F238E27FC236}">
                <a16:creationId xmlns:a16="http://schemas.microsoft.com/office/drawing/2014/main" id="{2938213E-7F5F-102C-A728-C87E137FA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ED038-61C6-4943-936C-47B8B962FD8F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4" name="กล่องข้อความ 3">
            <a:extLst>
              <a:ext uri="{FF2B5EF4-FFF2-40B4-BE49-F238E27FC236}">
                <a16:creationId xmlns:a16="http://schemas.microsoft.com/office/drawing/2014/main" id="{80680EBE-D656-6930-9238-02006DE8E9A1}"/>
              </a:ext>
            </a:extLst>
          </p:cNvPr>
          <p:cNvSpPr txBox="1"/>
          <p:nvPr/>
        </p:nvSpPr>
        <p:spPr>
          <a:xfrm>
            <a:off x="80817" y="407630"/>
            <a:ext cx="1122627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3600" b="1">
                <a:solidFill>
                  <a:srgbClr val="2F4858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การเลือกกราฟที่เหมาะสมกับข้อมูล</a:t>
            </a:r>
            <a:endParaRPr lang="en-US" sz="3600" b="1">
              <a:solidFill>
                <a:srgbClr val="2F4858"/>
              </a:solidFill>
              <a:latin typeface="Kanit" panose="00000500000000000000" pitchFamily="2" charset="-34"/>
              <a:cs typeface="Kanit" panose="00000500000000000000" pitchFamily="2" charset="-34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8386F0D-F5A9-E49E-8783-9B3DCFECBB95}"/>
              </a:ext>
            </a:extLst>
          </p:cNvPr>
          <p:cNvSpPr txBox="1"/>
          <p:nvPr/>
        </p:nvSpPr>
        <p:spPr>
          <a:xfrm>
            <a:off x="639366" y="1517238"/>
            <a:ext cx="10439452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thaiDist">
              <a:buFont typeface="Arial" panose="020B0604020202020204" pitchFamily="34" charset="0"/>
              <a:buChar char="•"/>
            </a:pPr>
            <a:r>
              <a:rPr lang="th-TH" sz="2400" b="1">
                <a:solidFill>
                  <a:srgbClr val="003D5A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แผนภูมิการเปรียบเทียบ </a:t>
            </a:r>
            <a:r>
              <a:rPr lang="en-US" sz="2400" b="1">
                <a:solidFill>
                  <a:srgbClr val="003D5A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(Comparison)</a:t>
            </a:r>
            <a:r>
              <a:rPr lang="th-TH" sz="2400" b="1">
                <a:solidFill>
                  <a:srgbClr val="003D5A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 </a:t>
            </a:r>
          </a:p>
          <a:p>
            <a:pPr algn="thaiDist"/>
            <a:r>
              <a:rPr lang="th-TH" sz="2400" b="1">
                <a:solidFill>
                  <a:srgbClr val="003D5A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	</a:t>
            </a:r>
            <a:r>
              <a:rPr lang="th-TH" sz="2000" b="1">
                <a:solidFill>
                  <a:srgbClr val="30638E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เพื่อแสดงให้เห็นถึงความเหมือนหรือความแตกต่างระหว่างข้อมูลที่สนใจ</a:t>
            </a:r>
          </a:p>
          <a:p>
            <a:pPr algn="thaiDist"/>
            <a:endParaRPr lang="th-TH" sz="2400" b="1">
              <a:solidFill>
                <a:srgbClr val="33658A"/>
              </a:solidFill>
              <a:latin typeface="Kanit" panose="00000500000000000000" pitchFamily="2" charset="-34"/>
              <a:cs typeface="Kanit" panose="00000500000000000000" pitchFamily="2" charset="-34"/>
            </a:endParaRPr>
          </a:p>
          <a:p>
            <a:pPr marL="285750" indent="-285750" algn="thaiDist">
              <a:buFont typeface="Arial" panose="020B0604020202020204" pitchFamily="34" charset="0"/>
              <a:buChar char="•"/>
            </a:pPr>
            <a:r>
              <a:rPr lang="th-TH" sz="2400" b="1">
                <a:solidFill>
                  <a:srgbClr val="003D5A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แผนภูมิการกระจาย (</a:t>
            </a:r>
            <a:r>
              <a:rPr lang="en-US" sz="2400" b="1">
                <a:solidFill>
                  <a:srgbClr val="003D5A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Distribution</a:t>
            </a:r>
            <a:r>
              <a:rPr lang="th-TH" sz="2400" b="1">
                <a:solidFill>
                  <a:srgbClr val="003D5A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)</a:t>
            </a:r>
            <a:r>
              <a:rPr lang="en-US" sz="2400" b="1">
                <a:solidFill>
                  <a:srgbClr val="003D5A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 </a:t>
            </a:r>
            <a:endParaRPr lang="th-TH" sz="2400" b="1">
              <a:solidFill>
                <a:srgbClr val="003D5A"/>
              </a:solidFill>
              <a:latin typeface="Kanit" panose="00000500000000000000" pitchFamily="2" charset="-34"/>
              <a:cs typeface="Kanit" panose="00000500000000000000" pitchFamily="2" charset="-34"/>
            </a:endParaRPr>
          </a:p>
          <a:p>
            <a:pPr lvl="1" algn="thaiDist"/>
            <a:r>
              <a:rPr lang="th-TH" sz="2400" b="1">
                <a:solidFill>
                  <a:srgbClr val="003D5A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	</a:t>
            </a:r>
            <a:r>
              <a:rPr lang="th-TH" sz="2000" b="1">
                <a:solidFill>
                  <a:srgbClr val="33658A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ใช้แสดงการกระจายตัวของข้อมูลตั้งแต่ </a:t>
            </a:r>
            <a:r>
              <a:rPr lang="en-US" sz="2000" b="1">
                <a:solidFill>
                  <a:srgbClr val="33658A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1</a:t>
            </a:r>
            <a:r>
              <a:rPr lang="th-TH" sz="2000" b="1">
                <a:solidFill>
                  <a:srgbClr val="33658A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 ตัวแปรขึ้นไป โดยมีวัตถุประสงค์เพื่อดูความถี่และลักษณะการกระจายตัวของข้อมูล</a:t>
            </a:r>
          </a:p>
          <a:p>
            <a:pPr lvl="1" algn="thaiDist"/>
            <a:endParaRPr lang="en-US" sz="2400" b="1">
              <a:solidFill>
                <a:srgbClr val="33658A"/>
              </a:solidFill>
              <a:latin typeface="Kanit" panose="00000500000000000000" pitchFamily="2" charset="-34"/>
              <a:cs typeface="Kanit" panose="00000500000000000000" pitchFamily="2" charset="-34"/>
            </a:endParaRPr>
          </a:p>
          <a:p>
            <a:pPr marL="285750" indent="-285750" algn="thaiDist">
              <a:buFont typeface="Arial" panose="020B0604020202020204" pitchFamily="34" charset="0"/>
              <a:buChar char="•"/>
            </a:pPr>
            <a:r>
              <a:rPr lang="th-TH" sz="2400" b="1">
                <a:solidFill>
                  <a:srgbClr val="003D5A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แผนภูมิองค์ประกอบ (</a:t>
            </a:r>
            <a:r>
              <a:rPr lang="en-US" sz="2400" b="1">
                <a:solidFill>
                  <a:srgbClr val="003D5A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Composition</a:t>
            </a:r>
            <a:r>
              <a:rPr lang="th-TH" sz="2400" b="1">
                <a:solidFill>
                  <a:srgbClr val="003D5A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)</a:t>
            </a:r>
            <a:r>
              <a:rPr lang="en-US" sz="2400" b="1">
                <a:solidFill>
                  <a:srgbClr val="003D5A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 </a:t>
            </a:r>
            <a:endParaRPr lang="th-TH" sz="2400" b="1">
              <a:solidFill>
                <a:srgbClr val="003D5A"/>
              </a:solidFill>
              <a:latin typeface="Kanit" panose="00000500000000000000" pitchFamily="2" charset="-34"/>
              <a:cs typeface="Kanit" panose="00000500000000000000" pitchFamily="2" charset="-34"/>
            </a:endParaRPr>
          </a:p>
          <a:p>
            <a:pPr algn="thaiDist"/>
            <a:r>
              <a:rPr lang="th-TH" sz="2000" b="1">
                <a:solidFill>
                  <a:srgbClr val="33658A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	ใช้สำหรับแสดงองค์ประกอบหรือแบ่งสัดส่วนของข้อมูลตั้งแต่ </a:t>
            </a:r>
            <a:r>
              <a:rPr lang="en-US" sz="2000" b="1">
                <a:solidFill>
                  <a:srgbClr val="33658A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2 </a:t>
            </a:r>
            <a:r>
              <a:rPr lang="th-TH" sz="2000" b="1">
                <a:solidFill>
                  <a:srgbClr val="33658A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ชนิดขึ้นไป</a:t>
            </a:r>
          </a:p>
          <a:p>
            <a:pPr algn="thaiDist"/>
            <a:endParaRPr lang="th-TH" sz="2400" b="1">
              <a:solidFill>
                <a:srgbClr val="33658A"/>
              </a:solidFill>
              <a:latin typeface="Kanit" panose="00000500000000000000" pitchFamily="2" charset="-34"/>
              <a:cs typeface="Kanit" panose="00000500000000000000" pitchFamily="2" charset="-34"/>
            </a:endParaRPr>
          </a:p>
          <a:p>
            <a:pPr marL="285750" indent="-285750" algn="thaiDist">
              <a:buFont typeface="Arial" panose="020B0604020202020204" pitchFamily="34" charset="0"/>
              <a:buChar char="•"/>
            </a:pPr>
            <a:r>
              <a:rPr lang="th-TH" sz="2400" b="1">
                <a:solidFill>
                  <a:srgbClr val="003D5A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แผนภูมิความสัมพันธ์ (</a:t>
            </a:r>
            <a:r>
              <a:rPr lang="en-US" sz="2400" b="1">
                <a:solidFill>
                  <a:srgbClr val="003D5A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Relationship</a:t>
            </a:r>
            <a:r>
              <a:rPr lang="th-TH" sz="2400" b="1">
                <a:solidFill>
                  <a:srgbClr val="003D5A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)</a:t>
            </a:r>
            <a:r>
              <a:rPr lang="en-US" sz="2400" b="1">
                <a:solidFill>
                  <a:srgbClr val="003D5A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 </a:t>
            </a:r>
            <a:endParaRPr lang="th-TH" sz="2400" b="1">
              <a:solidFill>
                <a:srgbClr val="003D5A"/>
              </a:solidFill>
              <a:latin typeface="Kanit" panose="00000500000000000000" pitchFamily="2" charset="-34"/>
              <a:cs typeface="Kanit" panose="00000500000000000000" pitchFamily="2" charset="-34"/>
            </a:endParaRPr>
          </a:p>
          <a:p>
            <a:pPr lvl="1" algn="thaiDist"/>
            <a:r>
              <a:rPr lang="th-TH" sz="2400" b="1">
                <a:solidFill>
                  <a:srgbClr val="003D5A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	</a:t>
            </a:r>
            <a:r>
              <a:rPr lang="th-TH" sz="2000" b="1">
                <a:solidFill>
                  <a:srgbClr val="33658A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เพื่อแสดงความสัมพันธ์ของข้อมูลระหว่างตัวแปรตั้งแต่ </a:t>
            </a:r>
            <a:r>
              <a:rPr lang="en-US" sz="2000" b="1">
                <a:solidFill>
                  <a:srgbClr val="33658A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2</a:t>
            </a:r>
            <a:r>
              <a:rPr lang="th-TH" sz="2000" b="1">
                <a:solidFill>
                  <a:srgbClr val="33658A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 ตัวแปรขึ้นไป ใช้เพื่อดูความสัมพันธ์กันของข้อมูล </a:t>
            </a:r>
          </a:p>
          <a:p>
            <a:pPr algn="thaiDist"/>
            <a:endParaRPr lang="en-US" sz="2400" b="1">
              <a:solidFill>
                <a:srgbClr val="33658A"/>
              </a:solidFill>
              <a:latin typeface="Kanit" panose="00000500000000000000" pitchFamily="2" charset="-34"/>
              <a:cs typeface="Kanit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2435638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มายเลขสไลด์ 1">
            <a:extLst>
              <a:ext uri="{FF2B5EF4-FFF2-40B4-BE49-F238E27FC236}">
                <a16:creationId xmlns:a16="http://schemas.microsoft.com/office/drawing/2014/main" id="{2938213E-7F5F-102C-A728-C87E137FA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ED038-61C6-4943-936C-47B8B962FD8F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4" name="กล่องข้อความ 3">
            <a:extLst>
              <a:ext uri="{FF2B5EF4-FFF2-40B4-BE49-F238E27FC236}">
                <a16:creationId xmlns:a16="http://schemas.microsoft.com/office/drawing/2014/main" id="{80680EBE-D656-6930-9238-02006DE8E9A1}"/>
              </a:ext>
            </a:extLst>
          </p:cNvPr>
          <p:cNvSpPr txBox="1"/>
          <p:nvPr/>
        </p:nvSpPr>
        <p:spPr>
          <a:xfrm>
            <a:off x="80817" y="407630"/>
            <a:ext cx="1122627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3600" b="1">
                <a:solidFill>
                  <a:srgbClr val="2F4858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แผนภูมิการเปรียบเทียบ </a:t>
            </a:r>
            <a:r>
              <a:rPr lang="en-US" sz="3600" b="1">
                <a:solidFill>
                  <a:srgbClr val="2F4858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(Comparison)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2E3CC55-6FBA-6851-DA6C-BA372C8DCF08}"/>
              </a:ext>
            </a:extLst>
          </p:cNvPr>
          <p:cNvSpPr txBox="1"/>
          <p:nvPr/>
        </p:nvSpPr>
        <p:spPr>
          <a:xfrm>
            <a:off x="639365" y="1438745"/>
            <a:ext cx="10913269" cy="40011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th-TH" sz="2000" b="1">
                <a:solidFill>
                  <a:srgbClr val="01798C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นำเสนอแค่รายละเอียดของข้อมูลเท่านั้น (ไม่มีช่วงเวลาเข้ามาเกี่ยวข้อง)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8004D3F4-6CAE-C3B4-697B-7D98AD22284E}"/>
              </a:ext>
            </a:extLst>
          </p:cNvPr>
          <p:cNvSpPr txBox="1"/>
          <p:nvPr/>
        </p:nvSpPr>
        <p:spPr>
          <a:xfrm>
            <a:off x="639364" y="1883449"/>
            <a:ext cx="10913269" cy="40011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800100" lvl="1" indent="-342900">
              <a:buFont typeface="Wingdings" pitchFamily="2" charset="2"/>
              <a:buChar char="§"/>
            </a:pPr>
            <a:r>
              <a:rPr lang="th-TH" sz="2000" b="1">
                <a:solidFill>
                  <a:srgbClr val="01798C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ข้อมูลมี </a:t>
            </a:r>
            <a:r>
              <a:rPr lang="en-US" sz="2000" b="1">
                <a:solidFill>
                  <a:srgbClr val="01798C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2 </a:t>
            </a:r>
            <a:r>
              <a:rPr lang="th-TH" sz="2000" b="1">
                <a:solidFill>
                  <a:srgbClr val="01798C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ตัวแปร</a:t>
            </a:r>
            <a:r>
              <a:rPr lang="en-US" sz="2000" b="1">
                <a:solidFill>
                  <a:srgbClr val="01798C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 /  item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4985FA62-6105-82C9-D20D-4C39B487A6F6}"/>
              </a:ext>
            </a:extLst>
          </p:cNvPr>
          <p:cNvSpPr txBox="1"/>
          <p:nvPr/>
        </p:nvSpPr>
        <p:spPr>
          <a:xfrm>
            <a:off x="6096000" y="1883449"/>
            <a:ext cx="5613140" cy="40011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800100" lvl="1" indent="-342900">
              <a:buFont typeface="Wingdings" pitchFamily="2" charset="2"/>
              <a:buChar char="§"/>
            </a:pPr>
            <a:r>
              <a:rPr lang="th-TH" sz="2000" b="1">
                <a:solidFill>
                  <a:srgbClr val="01798C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ข้อมูลมี </a:t>
            </a:r>
            <a:r>
              <a:rPr lang="en-US" sz="2000" b="1">
                <a:solidFill>
                  <a:srgbClr val="01798C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2 </a:t>
            </a:r>
            <a:r>
              <a:rPr lang="th-TH" sz="2000" b="1">
                <a:solidFill>
                  <a:srgbClr val="01798C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ตัวแปร</a:t>
            </a:r>
            <a:r>
              <a:rPr lang="en-US" sz="2000" b="1">
                <a:solidFill>
                  <a:srgbClr val="01798C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 / item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BBE36A1E-52AD-3EB9-ADFF-A52A275E614D}"/>
              </a:ext>
            </a:extLst>
          </p:cNvPr>
          <p:cNvSpPr txBox="1"/>
          <p:nvPr/>
        </p:nvSpPr>
        <p:spPr>
          <a:xfrm>
            <a:off x="1443449" y="2283559"/>
            <a:ext cx="5054592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th-TH" u="sng">
                <a:solidFill>
                  <a:srgbClr val="01798C"/>
                </a:solidFill>
                <a:latin typeface="Kanit" pitchFamily="2" charset="-34"/>
                <a:cs typeface="Kanit" pitchFamily="2" charset="-34"/>
              </a:rPr>
              <a:t>ข้อมูลมีหลายประเภท</a:t>
            </a:r>
            <a:endParaRPr lang="en-TH" u="sng">
              <a:solidFill>
                <a:srgbClr val="01798C"/>
              </a:solidFill>
              <a:latin typeface="Kanit" pitchFamily="2" charset="-34"/>
              <a:cs typeface="Kanit" pitchFamily="2" charset="-34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89B02E06-737D-0B70-5C38-15B008BBE758}"/>
              </a:ext>
            </a:extLst>
          </p:cNvPr>
          <p:cNvSpPr txBox="1"/>
          <p:nvPr/>
        </p:nvSpPr>
        <p:spPr>
          <a:xfrm>
            <a:off x="1443449" y="4458039"/>
            <a:ext cx="5054592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th-TH" u="sng">
                <a:solidFill>
                  <a:srgbClr val="01798C"/>
                </a:solidFill>
                <a:latin typeface="Kanit" pitchFamily="2" charset="-34"/>
                <a:cs typeface="Kanit" pitchFamily="2" charset="-34"/>
              </a:rPr>
              <a:t>ข้อมูลมีไม่กี่ประเภท</a:t>
            </a:r>
            <a:endParaRPr lang="en-TH" u="sng">
              <a:solidFill>
                <a:srgbClr val="01798C"/>
              </a:solidFill>
              <a:latin typeface="Kanit" pitchFamily="2" charset="-34"/>
              <a:cs typeface="Kanit" pitchFamily="2" charset="-34"/>
            </a:endParaRPr>
          </a:p>
        </p:txBody>
      </p:sp>
      <p:pic>
        <p:nvPicPr>
          <p:cNvPr id="1024" name="Picture 1023">
            <a:extLst>
              <a:ext uri="{FF2B5EF4-FFF2-40B4-BE49-F238E27FC236}">
                <a16:creationId xmlns:a16="http://schemas.microsoft.com/office/drawing/2014/main" id="{FA69D3EC-5F8E-3901-C764-78104F8F65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8620" y="2369502"/>
            <a:ext cx="2167243" cy="2011201"/>
          </a:xfrm>
          <a:prstGeom prst="rect">
            <a:avLst/>
          </a:prstGeom>
        </p:spPr>
      </p:pic>
      <p:pic>
        <p:nvPicPr>
          <p:cNvPr id="1025" name="Picture 1024">
            <a:extLst>
              <a:ext uri="{FF2B5EF4-FFF2-40B4-BE49-F238E27FC236}">
                <a16:creationId xmlns:a16="http://schemas.microsoft.com/office/drawing/2014/main" id="{FAFBDC00-9304-38AF-20C7-35611880C91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95" r="72302"/>
          <a:stretch/>
        </p:blipFill>
        <p:spPr>
          <a:xfrm>
            <a:off x="1515165" y="2614673"/>
            <a:ext cx="1753045" cy="1766030"/>
          </a:xfrm>
          <a:prstGeom prst="rect">
            <a:avLst/>
          </a:prstGeom>
        </p:spPr>
      </p:pic>
      <p:pic>
        <p:nvPicPr>
          <p:cNvPr id="1027" name="Picture 1026">
            <a:extLst>
              <a:ext uri="{FF2B5EF4-FFF2-40B4-BE49-F238E27FC236}">
                <a16:creationId xmlns:a16="http://schemas.microsoft.com/office/drawing/2014/main" id="{8175A6E7-89E0-8BE0-56D3-AB14238071B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9162" r="-1"/>
          <a:stretch/>
        </p:blipFill>
        <p:spPr>
          <a:xfrm>
            <a:off x="1515165" y="4853321"/>
            <a:ext cx="3996623" cy="1760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5197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มายเลขสไลด์ 1">
            <a:extLst>
              <a:ext uri="{FF2B5EF4-FFF2-40B4-BE49-F238E27FC236}">
                <a16:creationId xmlns:a16="http://schemas.microsoft.com/office/drawing/2014/main" id="{2938213E-7F5F-102C-A728-C87E137FA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ED038-61C6-4943-936C-47B8B962FD8F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4" name="กล่องข้อความ 3">
            <a:extLst>
              <a:ext uri="{FF2B5EF4-FFF2-40B4-BE49-F238E27FC236}">
                <a16:creationId xmlns:a16="http://schemas.microsoft.com/office/drawing/2014/main" id="{80680EBE-D656-6930-9238-02006DE8E9A1}"/>
              </a:ext>
            </a:extLst>
          </p:cNvPr>
          <p:cNvSpPr txBox="1"/>
          <p:nvPr/>
        </p:nvSpPr>
        <p:spPr>
          <a:xfrm>
            <a:off x="80817" y="407630"/>
            <a:ext cx="1122627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3600" b="1">
                <a:solidFill>
                  <a:srgbClr val="2F4858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แผนภูมิการเปรียบเทียบ </a:t>
            </a:r>
            <a:r>
              <a:rPr lang="en-US" sz="3600" b="1">
                <a:solidFill>
                  <a:srgbClr val="2F4858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(Comparison)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196CCBC-FAC7-3DCA-C18A-357FC5EE82EC}"/>
              </a:ext>
            </a:extLst>
          </p:cNvPr>
          <p:cNvSpPr txBox="1"/>
          <p:nvPr/>
        </p:nvSpPr>
        <p:spPr>
          <a:xfrm>
            <a:off x="639365" y="1438745"/>
            <a:ext cx="10913269" cy="40011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th-TH" sz="2000" b="1">
                <a:solidFill>
                  <a:srgbClr val="01798C"/>
                </a:solidFill>
                <a:latin typeface="Kanit" pitchFamily="2" charset="-34"/>
                <a:cs typeface="Kanit" pitchFamily="2" charset="-34"/>
              </a:rPr>
              <a:t>นำเสนอข้อมูลตามการเปลี่ยนแปลงของช่วงเวลา</a:t>
            </a:r>
            <a:endParaRPr lang="en-US" sz="2000" b="1">
              <a:solidFill>
                <a:srgbClr val="01798C"/>
              </a:solidFill>
              <a:latin typeface="Kanit" pitchFamily="2" charset="-34"/>
              <a:cs typeface="Kanit" pitchFamily="2" charset="-34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A1056A1-2696-4E80-3D14-9D4B2F8425BC}"/>
              </a:ext>
            </a:extLst>
          </p:cNvPr>
          <p:cNvSpPr txBox="1"/>
          <p:nvPr/>
        </p:nvSpPr>
        <p:spPr>
          <a:xfrm>
            <a:off x="639364" y="1883449"/>
            <a:ext cx="10913269" cy="40011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800100" lvl="1" indent="-342900">
              <a:buFont typeface="Wingdings" pitchFamily="2" charset="2"/>
              <a:buChar char="§"/>
            </a:pPr>
            <a:r>
              <a:rPr lang="th-TH" sz="2000" b="1">
                <a:solidFill>
                  <a:srgbClr val="01798C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ข้อมูล</a:t>
            </a:r>
            <a:r>
              <a:rPr lang="th-TH" sz="2000" b="1">
                <a:solidFill>
                  <a:srgbClr val="01798C"/>
                </a:solidFill>
                <a:effectLst/>
                <a:latin typeface="Kanit" pitchFamily="2" charset="-34"/>
                <a:ea typeface="Times New Roman" panose="02020603050405020304" pitchFamily="18" charset="0"/>
                <a:cs typeface="Kanit" pitchFamily="2" charset="-34"/>
              </a:rPr>
              <a:t>มีช่วงเวลาที่ต้องการนำเสนอ</a:t>
            </a:r>
            <a:r>
              <a:rPr lang="th-TH" sz="2000" b="1">
                <a:solidFill>
                  <a:srgbClr val="01798C"/>
                </a:solidFill>
                <a:latin typeface="Kanit" pitchFamily="2" charset="-34"/>
                <a:ea typeface="Times New Roman" panose="02020603050405020304" pitchFamily="18" charset="0"/>
                <a:cs typeface="Kanit" pitchFamily="2" charset="-34"/>
              </a:rPr>
              <a:t>จำนวนไม่มาก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84DFC1D-FCBC-32C6-E577-89A5158C3FED}"/>
              </a:ext>
            </a:extLst>
          </p:cNvPr>
          <p:cNvSpPr txBox="1"/>
          <p:nvPr/>
        </p:nvSpPr>
        <p:spPr>
          <a:xfrm>
            <a:off x="1443449" y="2283559"/>
            <a:ext cx="5054592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th-TH" sz="1800" u="sng">
                <a:solidFill>
                  <a:srgbClr val="01798C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ข้อมูลมีแค่ประเภทเดียวหรือ</a:t>
            </a:r>
          </a:p>
          <a:p>
            <a:r>
              <a:rPr lang="th-TH" sz="1800" u="sng">
                <a:solidFill>
                  <a:srgbClr val="01798C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ข้อมูลมีจำนวนประเภทไม่มาก</a:t>
            </a:r>
            <a:endParaRPr lang="en-TH" u="sng">
              <a:solidFill>
                <a:srgbClr val="01798C"/>
              </a:solidFill>
              <a:latin typeface="Kanit" pitchFamily="2" charset="-34"/>
              <a:cs typeface="Kanit" pitchFamily="2" charset="-34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36E7ED8-5C20-6C01-02E6-9F8D8436E452}"/>
              </a:ext>
            </a:extLst>
          </p:cNvPr>
          <p:cNvSpPr txBox="1"/>
          <p:nvPr/>
        </p:nvSpPr>
        <p:spPr>
          <a:xfrm>
            <a:off x="6498041" y="2283559"/>
            <a:ext cx="5054592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th-TH" sz="1800" u="sng">
                <a:solidFill>
                  <a:srgbClr val="01798C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ข้อมูลมีหลายประเภท</a:t>
            </a:r>
            <a:endParaRPr lang="en-TH" u="sng">
              <a:solidFill>
                <a:srgbClr val="01798C"/>
              </a:solidFill>
              <a:latin typeface="Kanit" pitchFamily="2" charset="-34"/>
              <a:cs typeface="Kanit" pitchFamily="2" charset="-34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664EF15-60F9-4088-612F-8B000DB7269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24" r="62167"/>
          <a:stretch/>
        </p:blipFill>
        <p:spPr>
          <a:xfrm>
            <a:off x="1443449" y="2929891"/>
            <a:ext cx="2532203" cy="244580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547BA8D-6858-211E-9B3B-E25A64B80971}"/>
              </a:ext>
            </a:extLst>
          </p:cNvPr>
          <p:cNvSpPr txBox="1"/>
          <p:nvPr/>
        </p:nvSpPr>
        <p:spPr>
          <a:xfrm>
            <a:off x="1390718" y="5419255"/>
            <a:ext cx="479804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Font typeface="Arial" panose="020B0604020202020204" pitchFamily="34" charset="0"/>
              <a:buChar char="•"/>
            </a:pPr>
            <a:r>
              <a:rPr lang="th-TH" sz="1400">
                <a:solidFill>
                  <a:schemeClr val="tx1">
                    <a:lumMod val="75000"/>
                    <a:lumOff val="25000"/>
                  </a:schemeClr>
                </a:solidFill>
                <a:latin typeface="Kanit" pitchFamily="2" charset="-34"/>
                <a:cs typeface="Kanit" pitchFamily="2" charset="-34"/>
              </a:rPr>
              <a:t>เป็นกราฟที่นิยมนำมาใช้งานมากที่สุด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th-TH" sz="1400" b="0" i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Kanit" pitchFamily="2" charset="-34"/>
                <a:cs typeface="Kanit" pitchFamily="2" charset="-34"/>
              </a:rPr>
              <a:t>แสดงก</a:t>
            </a:r>
            <a:r>
              <a:rPr lang="th-TH" sz="1400">
                <a:solidFill>
                  <a:schemeClr val="tx1">
                    <a:lumMod val="75000"/>
                    <a:lumOff val="25000"/>
                  </a:schemeClr>
                </a:solidFill>
                <a:latin typeface="Kanit" pitchFamily="2" charset="-34"/>
                <a:cs typeface="Kanit" pitchFamily="2" charset="-34"/>
              </a:rPr>
              <a:t>ารเปลี่ยนแปลงตามช่วงเวลาหรือเปรียบเทียบระหว่างกลุ่ม</a:t>
            </a:r>
            <a:endParaRPr lang="en-US" sz="1400" b="0" i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Kanit" pitchFamily="2" charset="-34"/>
              <a:cs typeface="Kanit" pitchFamily="2" charset="-34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4877E2A-87E0-29D5-7E8B-BF8D1D472AAD}"/>
              </a:ext>
            </a:extLst>
          </p:cNvPr>
          <p:cNvSpPr txBox="1"/>
          <p:nvPr/>
        </p:nvSpPr>
        <p:spPr>
          <a:xfrm>
            <a:off x="6498041" y="5093421"/>
            <a:ext cx="4554272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thaiDist" fontAlgn="base">
              <a:buFont typeface="Arial" panose="020B0604020202020204" pitchFamily="34" charset="0"/>
              <a:buChar char="•"/>
            </a:pPr>
            <a:r>
              <a:rPr lang="th-TH" sz="1400" kern="120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Kanit" pitchFamily="2" charset="-34"/>
                <a:ea typeface="Times New Roman" panose="02020603050405020304" pitchFamily="18" charset="0"/>
                <a:cs typeface="Kanit" pitchFamily="2" charset="-34"/>
              </a:rPr>
              <a:t>กราฟเส้น </a:t>
            </a:r>
            <a:r>
              <a:rPr lang="en-US" sz="1400" kern="120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Kanit" pitchFamily="2" charset="-34"/>
                <a:ea typeface="Times New Roman" panose="02020603050405020304" pitchFamily="18" charset="0"/>
                <a:cs typeface="Kanit" pitchFamily="2" charset="-34"/>
              </a:rPr>
              <a:t>(Line</a:t>
            </a:r>
            <a:r>
              <a:rPr lang="th-TH" sz="1400" kern="120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Kanit" pitchFamily="2" charset="-34"/>
                <a:ea typeface="Times New Roman" panose="02020603050405020304" pitchFamily="18" charset="0"/>
                <a:cs typeface="Kanit" pitchFamily="2" charset="-34"/>
              </a:rPr>
              <a:t> </a:t>
            </a:r>
            <a:r>
              <a:rPr lang="en-US" sz="1400" kern="120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Kanit" pitchFamily="2" charset="-34"/>
                <a:ea typeface="Times New Roman" panose="02020603050405020304" pitchFamily="18" charset="0"/>
                <a:cs typeface="Kanit" pitchFamily="2" charset="-34"/>
              </a:rPr>
              <a:t>Chat)</a:t>
            </a:r>
            <a:r>
              <a:rPr lang="th-TH" sz="1400" kern="120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Kanit" pitchFamily="2" charset="-34"/>
                <a:ea typeface="Times New Roman" panose="02020603050405020304" pitchFamily="18" charset="0"/>
                <a:cs typeface="Kanit" pitchFamily="2" charset="-34"/>
              </a:rPr>
              <a:t> เหมาะสำหรับการแสดงข้อ</a:t>
            </a:r>
            <a:r>
              <a:rPr lang="th-TH" sz="1400">
                <a:solidFill>
                  <a:schemeClr val="tx1">
                    <a:lumMod val="75000"/>
                    <a:lumOff val="25000"/>
                  </a:schemeClr>
                </a:solidFill>
                <a:latin typeface="Kanit" pitchFamily="2" charset="-34"/>
                <a:ea typeface="Times New Roman" panose="02020603050405020304" pitchFamily="18" charset="0"/>
                <a:cs typeface="Kanit" pitchFamily="2" charset="-34"/>
              </a:rPr>
              <a:t>มูลเพื่อดูความสัมพันธ์ระหว่างแกน </a:t>
            </a:r>
            <a:r>
              <a:rPr 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Kanit" pitchFamily="2" charset="-34"/>
                <a:ea typeface="Times New Roman" panose="02020603050405020304" pitchFamily="18" charset="0"/>
                <a:cs typeface="Kanit" pitchFamily="2" charset="-34"/>
              </a:rPr>
              <a:t>x </a:t>
            </a:r>
            <a:r>
              <a:rPr lang="th-TH" sz="1400">
                <a:solidFill>
                  <a:schemeClr val="tx1">
                    <a:lumMod val="75000"/>
                    <a:lumOff val="25000"/>
                  </a:schemeClr>
                </a:solidFill>
                <a:latin typeface="Kanit" pitchFamily="2" charset="-34"/>
                <a:ea typeface="Times New Roman" panose="02020603050405020304" pitchFamily="18" charset="0"/>
                <a:cs typeface="Kanit" pitchFamily="2" charset="-34"/>
              </a:rPr>
              <a:t>และแกน </a:t>
            </a:r>
            <a:r>
              <a:rPr 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Kanit" pitchFamily="2" charset="-34"/>
                <a:ea typeface="Times New Roman" panose="02020603050405020304" pitchFamily="18" charset="0"/>
                <a:cs typeface="Kanit" pitchFamily="2" charset="-34"/>
              </a:rPr>
              <a:t>y </a:t>
            </a:r>
            <a:endParaRPr lang="th-TH" sz="1400">
              <a:solidFill>
                <a:schemeClr val="tx1">
                  <a:lumMod val="75000"/>
                  <a:lumOff val="25000"/>
                </a:schemeClr>
              </a:solidFill>
              <a:latin typeface="Kanit" pitchFamily="2" charset="-34"/>
              <a:ea typeface="Times New Roman" panose="02020603050405020304" pitchFamily="18" charset="0"/>
              <a:cs typeface="Kanit" pitchFamily="2" charset="-34"/>
            </a:endParaRPr>
          </a:p>
          <a:p>
            <a:pPr marL="285750" indent="-285750" algn="thaiDist" fontAlgn="base">
              <a:buFont typeface="Arial" panose="020B0604020202020204" pitchFamily="34" charset="0"/>
              <a:buChar char="•"/>
            </a:pPr>
            <a:r>
              <a:rPr lang="th-TH" sz="1400">
                <a:solidFill>
                  <a:schemeClr val="tx1">
                    <a:lumMod val="75000"/>
                    <a:lumOff val="25000"/>
                  </a:schemeClr>
                </a:solidFill>
                <a:latin typeface="Kanit" pitchFamily="2" charset="-34"/>
                <a:ea typeface="Times New Roman" panose="02020603050405020304" pitchFamily="18" charset="0"/>
                <a:cs typeface="Kanit" pitchFamily="2" charset="-34"/>
              </a:rPr>
              <a:t>ใช้กับข้อมูลแบบต่อเนื่อง </a:t>
            </a:r>
          </a:p>
          <a:p>
            <a:pPr marL="285750" indent="-285750" algn="thaiDist" fontAlgn="base">
              <a:buFont typeface="Arial" panose="020B0604020202020204" pitchFamily="34" charset="0"/>
              <a:buChar char="•"/>
            </a:pPr>
            <a:r>
              <a:rPr lang="th-TH" sz="1400" kern="120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Kanit" pitchFamily="2" charset="-34"/>
                <a:ea typeface="Times New Roman" panose="02020603050405020304" pitchFamily="18" charset="0"/>
                <a:cs typeface="Kanit" pitchFamily="2" charset="-34"/>
              </a:rPr>
              <a:t>กราฟเส้นยัง</a:t>
            </a:r>
            <a:r>
              <a:rPr lang="th-TH" sz="1400">
                <a:solidFill>
                  <a:schemeClr val="tx1">
                    <a:lumMod val="75000"/>
                    <a:lumOff val="25000"/>
                  </a:schemeClr>
                </a:solidFill>
                <a:latin typeface="Kanit" pitchFamily="2" charset="-34"/>
                <a:ea typeface="Times New Roman" panose="02020603050405020304" pitchFamily="18" charset="0"/>
                <a:cs typeface="Kanit" pitchFamily="2" charset="-34"/>
              </a:rPr>
              <a:t>ทำให้</a:t>
            </a:r>
            <a:r>
              <a:rPr lang="th-TH" sz="1400" kern="120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Kanit" pitchFamily="2" charset="-34"/>
                <a:ea typeface="Times New Roman" panose="02020603050405020304" pitchFamily="18" charset="0"/>
                <a:cs typeface="Kanit" pitchFamily="2" charset="-34"/>
              </a:rPr>
              <a:t>เห็นแนวโน้ม (</a:t>
            </a:r>
            <a:r>
              <a:rPr lang="en-US" sz="1400" kern="120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Kanit" pitchFamily="2" charset="-34"/>
                <a:ea typeface="Times New Roman" panose="02020603050405020304" pitchFamily="18" charset="0"/>
                <a:cs typeface="Kanit" pitchFamily="2" charset="-34"/>
              </a:rPr>
              <a:t>Trend</a:t>
            </a:r>
            <a:r>
              <a:rPr lang="th-TH" sz="1400" kern="120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Kanit" pitchFamily="2" charset="-34"/>
                <a:ea typeface="Times New Roman" panose="02020603050405020304" pitchFamily="18" charset="0"/>
                <a:cs typeface="Kanit" pitchFamily="2" charset="-34"/>
              </a:rPr>
              <a:t>) การเพิ่มขึ้น ลดลง และการเปลี่ยนแปลงของข้อมูล</a:t>
            </a:r>
          </a:p>
          <a:p>
            <a:pPr marL="285750" indent="-285750" algn="thaiDist" fontAlgn="base">
              <a:buFont typeface="Arial" panose="020B0604020202020204" pitchFamily="34" charset="0"/>
              <a:buChar char="•"/>
            </a:pPr>
            <a:r>
              <a:rPr lang="th-TH" sz="1400" kern="120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Kanit" pitchFamily="2" charset="-34"/>
                <a:ea typeface="Times New Roman" panose="02020603050405020304" pitchFamily="18" charset="0"/>
                <a:cs typeface="Kanit" pitchFamily="2" charset="-34"/>
              </a:rPr>
              <a:t>แสดงข้อม</a:t>
            </a:r>
            <a:r>
              <a:rPr lang="th-TH" sz="1400">
                <a:solidFill>
                  <a:schemeClr val="tx1">
                    <a:lumMod val="75000"/>
                    <a:lumOff val="25000"/>
                  </a:schemeClr>
                </a:solidFill>
                <a:latin typeface="Kanit" pitchFamily="2" charset="-34"/>
                <a:ea typeface="Times New Roman" panose="02020603050405020304" pitchFamily="18" charset="0"/>
                <a:cs typeface="Kanit" pitchFamily="2" charset="-34"/>
              </a:rPr>
              <a:t>ูลได้หลายกลุ่มในกราฟเดียว</a:t>
            </a:r>
            <a:endParaRPr lang="th-TH" sz="1400" kern="1200">
              <a:solidFill>
                <a:schemeClr val="tx1">
                  <a:lumMod val="75000"/>
                  <a:lumOff val="25000"/>
                </a:schemeClr>
              </a:solidFill>
              <a:effectLst/>
              <a:latin typeface="Kanit" pitchFamily="2" charset="-34"/>
              <a:ea typeface="Times New Roman" panose="02020603050405020304" pitchFamily="18" charset="0"/>
              <a:cs typeface="Kanit" pitchFamily="2" charset="-34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09DD5B1E-74DF-F001-4091-E88F392DD4B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3091"/>
          <a:stretch/>
        </p:blipFill>
        <p:spPr>
          <a:xfrm>
            <a:off x="6390473" y="2647617"/>
            <a:ext cx="2532204" cy="2445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94809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มายเลขสไลด์ 1">
            <a:extLst>
              <a:ext uri="{FF2B5EF4-FFF2-40B4-BE49-F238E27FC236}">
                <a16:creationId xmlns:a16="http://schemas.microsoft.com/office/drawing/2014/main" id="{2938213E-7F5F-102C-A728-C87E137FA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ED038-61C6-4943-936C-47B8B962FD8F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4" name="กล่องข้อความ 3">
            <a:extLst>
              <a:ext uri="{FF2B5EF4-FFF2-40B4-BE49-F238E27FC236}">
                <a16:creationId xmlns:a16="http://schemas.microsoft.com/office/drawing/2014/main" id="{80680EBE-D656-6930-9238-02006DE8E9A1}"/>
              </a:ext>
            </a:extLst>
          </p:cNvPr>
          <p:cNvSpPr txBox="1"/>
          <p:nvPr/>
        </p:nvSpPr>
        <p:spPr>
          <a:xfrm>
            <a:off x="80817" y="407630"/>
            <a:ext cx="1122627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3600" b="1">
                <a:solidFill>
                  <a:srgbClr val="2F4858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แผนภูมิการเปรียบเทียบ </a:t>
            </a:r>
            <a:r>
              <a:rPr lang="en-US" sz="3600" b="1">
                <a:solidFill>
                  <a:srgbClr val="2F4858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(Comparison)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A0E4DCC-08EA-7945-8185-D8024D5BAD39}"/>
              </a:ext>
            </a:extLst>
          </p:cNvPr>
          <p:cNvSpPr txBox="1"/>
          <p:nvPr/>
        </p:nvSpPr>
        <p:spPr>
          <a:xfrm>
            <a:off x="639364" y="1472352"/>
            <a:ext cx="10913269" cy="40011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800100" lvl="1" indent="-342900">
              <a:buFont typeface="Wingdings" pitchFamily="2" charset="2"/>
              <a:buChar char="§"/>
            </a:pPr>
            <a:r>
              <a:rPr lang="th-TH" sz="2000" b="1">
                <a:solidFill>
                  <a:srgbClr val="01798C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ข้อมูลมีช่วงเวลาที่ต้องการนำเสนอจำนวนมาก</a:t>
            </a:r>
            <a:endParaRPr lang="en-US" sz="2000" b="1">
              <a:solidFill>
                <a:srgbClr val="01798C"/>
              </a:solidFill>
              <a:latin typeface="Kanit" panose="00000500000000000000" pitchFamily="2" charset="-34"/>
              <a:cs typeface="Kanit" panose="00000500000000000000" pitchFamily="2" charset="-34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F4A792F-3894-96A9-D567-D0A7E6FFB813}"/>
              </a:ext>
            </a:extLst>
          </p:cNvPr>
          <p:cNvSpPr txBox="1"/>
          <p:nvPr/>
        </p:nvSpPr>
        <p:spPr>
          <a:xfrm>
            <a:off x="1443449" y="1917055"/>
            <a:ext cx="5054592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th-TH" sz="1800" u="sng">
                <a:solidFill>
                  <a:srgbClr val="01798C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ข้อมูลแบบ </a:t>
            </a:r>
            <a:r>
              <a:rPr lang="en-US" sz="1800" u="sng">
                <a:solidFill>
                  <a:srgbClr val="01798C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Cyclical</a:t>
            </a:r>
            <a:endParaRPr lang="en-TH" u="sng">
              <a:solidFill>
                <a:srgbClr val="01798C"/>
              </a:solidFill>
              <a:latin typeface="Kanit" pitchFamily="2" charset="-34"/>
              <a:cs typeface="Kanit" pitchFamily="2" charset="-34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94D1623-7027-F037-7881-3E3A01F4311F}"/>
              </a:ext>
            </a:extLst>
          </p:cNvPr>
          <p:cNvSpPr txBox="1"/>
          <p:nvPr/>
        </p:nvSpPr>
        <p:spPr>
          <a:xfrm>
            <a:off x="6498041" y="1917055"/>
            <a:ext cx="5054592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th-TH" sz="1800" u="sng">
                <a:solidFill>
                  <a:srgbClr val="01798C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ข้อมูลแบบ </a:t>
            </a:r>
            <a:r>
              <a:rPr lang="en-US" sz="1800" u="sng">
                <a:solidFill>
                  <a:srgbClr val="01798C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Non-Cyclical</a:t>
            </a:r>
            <a:endParaRPr lang="en-TH" u="sng">
              <a:solidFill>
                <a:srgbClr val="01798C"/>
              </a:solidFill>
              <a:latin typeface="Kanit" pitchFamily="2" charset="-34"/>
              <a:cs typeface="Kanit" pitchFamily="2" charset="-3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6292A90-B512-02F7-2F26-299C82BD34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1611" y="2353392"/>
            <a:ext cx="2365016" cy="232939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F824239-0FF2-4FF5-2EFE-B27A0FC0FE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21446" y="2353393"/>
            <a:ext cx="2365017" cy="234358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EDBE8C9-3308-D88F-78BF-2B76358CBEB3}"/>
              </a:ext>
            </a:extLst>
          </p:cNvPr>
          <p:cNvSpPr txBox="1"/>
          <p:nvPr/>
        </p:nvSpPr>
        <p:spPr>
          <a:xfrm>
            <a:off x="6498041" y="4763981"/>
            <a:ext cx="4554272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thaiDist" fontAlgn="base">
              <a:buFont typeface="Arial" panose="020B0604020202020204" pitchFamily="34" charset="0"/>
              <a:buChar char="•"/>
            </a:pPr>
            <a:r>
              <a:rPr lang="th-TH" sz="1400" kern="120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Kanit" pitchFamily="2" charset="-34"/>
                <a:ea typeface="Times New Roman" panose="02020603050405020304" pitchFamily="18" charset="0"/>
                <a:cs typeface="Kanit" pitchFamily="2" charset="-34"/>
              </a:rPr>
              <a:t>กราฟเส้น </a:t>
            </a:r>
            <a:r>
              <a:rPr lang="en-US" sz="1400" kern="120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Kanit" pitchFamily="2" charset="-34"/>
                <a:ea typeface="Times New Roman" panose="02020603050405020304" pitchFamily="18" charset="0"/>
                <a:cs typeface="Kanit" pitchFamily="2" charset="-34"/>
              </a:rPr>
              <a:t>(Line</a:t>
            </a:r>
            <a:r>
              <a:rPr lang="th-TH" sz="1400" kern="120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Kanit" pitchFamily="2" charset="-34"/>
                <a:ea typeface="Times New Roman" panose="02020603050405020304" pitchFamily="18" charset="0"/>
                <a:cs typeface="Kanit" pitchFamily="2" charset="-34"/>
              </a:rPr>
              <a:t> </a:t>
            </a:r>
            <a:r>
              <a:rPr lang="en-US" sz="1400" kern="120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Kanit" pitchFamily="2" charset="-34"/>
                <a:ea typeface="Times New Roman" panose="02020603050405020304" pitchFamily="18" charset="0"/>
                <a:cs typeface="Kanit" pitchFamily="2" charset="-34"/>
              </a:rPr>
              <a:t>Chat)</a:t>
            </a:r>
            <a:r>
              <a:rPr lang="th-TH" sz="1400" kern="120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Kanit" pitchFamily="2" charset="-34"/>
                <a:ea typeface="Times New Roman" panose="02020603050405020304" pitchFamily="18" charset="0"/>
                <a:cs typeface="Kanit" pitchFamily="2" charset="-34"/>
              </a:rPr>
              <a:t> เหมาะสำหรับการแสดงข้อ</a:t>
            </a:r>
            <a:r>
              <a:rPr lang="th-TH" sz="1400">
                <a:solidFill>
                  <a:schemeClr val="tx1">
                    <a:lumMod val="75000"/>
                    <a:lumOff val="25000"/>
                  </a:schemeClr>
                </a:solidFill>
                <a:latin typeface="Kanit" pitchFamily="2" charset="-34"/>
                <a:ea typeface="Times New Roman" panose="02020603050405020304" pitchFamily="18" charset="0"/>
                <a:cs typeface="Kanit" pitchFamily="2" charset="-34"/>
              </a:rPr>
              <a:t>มูลเพื่อดูความสัมพันธ์ระหว่างแกน </a:t>
            </a:r>
            <a:r>
              <a:rPr 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Kanit" pitchFamily="2" charset="-34"/>
                <a:ea typeface="Times New Roman" panose="02020603050405020304" pitchFamily="18" charset="0"/>
                <a:cs typeface="Kanit" pitchFamily="2" charset="-34"/>
              </a:rPr>
              <a:t>x </a:t>
            </a:r>
            <a:r>
              <a:rPr lang="th-TH" sz="1400">
                <a:solidFill>
                  <a:schemeClr val="tx1">
                    <a:lumMod val="75000"/>
                    <a:lumOff val="25000"/>
                  </a:schemeClr>
                </a:solidFill>
                <a:latin typeface="Kanit" pitchFamily="2" charset="-34"/>
                <a:ea typeface="Times New Roman" panose="02020603050405020304" pitchFamily="18" charset="0"/>
                <a:cs typeface="Kanit" pitchFamily="2" charset="-34"/>
              </a:rPr>
              <a:t>และแกน </a:t>
            </a:r>
            <a:r>
              <a:rPr 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Kanit" pitchFamily="2" charset="-34"/>
                <a:ea typeface="Times New Roman" panose="02020603050405020304" pitchFamily="18" charset="0"/>
                <a:cs typeface="Kanit" pitchFamily="2" charset="-34"/>
              </a:rPr>
              <a:t>y </a:t>
            </a:r>
            <a:endParaRPr lang="th-TH" sz="1400">
              <a:solidFill>
                <a:schemeClr val="tx1">
                  <a:lumMod val="75000"/>
                  <a:lumOff val="25000"/>
                </a:schemeClr>
              </a:solidFill>
              <a:latin typeface="Kanit" pitchFamily="2" charset="-34"/>
              <a:ea typeface="Times New Roman" panose="02020603050405020304" pitchFamily="18" charset="0"/>
              <a:cs typeface="Kanit" pitchFamily="2" charset="-34"/>
            </a:endParaRPr>
          </a:p>
          <a:p>
            <a:pPr marL="285750" indent="-285750" algn="thaiDist" fontAlgn="base">
              <a:buFont typeface="Arial" panose="020B0604020202020204" pitchFamily="34" charset="0"/>
              <a:buChar char="•"/>
            </a:pPr>
            <a:r>
              <a:rPr lang="th-TH" sz="1400">
                <a:solidFill>
                  <a:schemeClr val="tx1">
                    <a:lumMod val="75000"/>
                    <a:lumOff val="25000"/>
                  </a:schemeClr>
                </a:solidFill>
                <a:latin typeface="Kanit" pitchFamily="2" charset="-34"/>
                <a:ea typeface="Times New Roman" panose="02020603050405020304" pitchFamily="18" charset="0"/>
                <a:cs typeface="Kanit" pitchFamily="2" charset="-34"/>
              </a:rPr>
              <a:t>ใช้กับข้อมูลแบบต่อเนื่อง โดย</a:t>
            </a:r>
            <a:r>
              <a:rPr lang="th-TH" sz="1400" kern="120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Kanit" pitchFamily="2" charset="-34"/>
                <a:ea typeface="Times New Roman" panose="02020603050405020304" pitchFamily="18" charset="0"/>
                <a:cs typeface="Kanit" pitchFamily="2" charset="-34"/>
              </a:rPr>
              <a:t>ข้อมูลจะมี</a:t>
            </a:r>
            <a:r>
              <a:rPr lang="th-TH" sz="1400">
                <a:solidFill>
                  <a:schemeClr val="tx1">
                    <a:lumMod val="75000"/>
                    <a:lumOff val="25000"/>
                  </a:schemeClr>
                </a:solidFill>
                <a:latin typeface="Kanit" pitchFamily="2" charset="-34"/>
                <a:ea typeface="Times New Roman" panose="02020603050405020304" pitchFamily="18" charset="0"/>
                <a:cs typeface="Kanit" pitchFamily="2" charset="-34"/>
              </a:rPr>
              <a:t>ช่วง</a:t>
            </a:r>
            <a:r>
              <a:rPr lang="th-TH" sz="1400" kern="120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Kanit" pitchFamily="2" charset="-34"/>
                <a:ea typeface="Times New Roman" panose="02020603050405020304" pitchFamily="18" charset="0"/>
                <a:cs typeface="Kanit" pitchFamily="2" charset="-34"/>
              </a:rPr>
              <a:t>เวลาเข้ามาเกี่ยวข้อง </a:t>
            </a:r>
            <a:endParaRPr lang="th-TH" sz="1400">
              <a:solidFill>
                <a:schemeClr val="tx1">
                  <a:lumMod val="75000"/>
                  <a:lumOff val="25000"/>
                </a:schemeClr>
              </a:solidFill>
              <a:latin typeface="Kanit" pitchFamily="2" charset="-34"/>
              <a:ea typeface="Times New Roman" panose="02020603050405020304" pitchFamily="18" charset="0"/>
              <a:cs typeface="Kanit" pitchFamily="2" charset="-34"/>
            </a:endParaRPr>
          </a:p>
          <a:p>
            <a:pPr marL="285750" indent="-285750" algn="thaiDist" fontAlgn="base">
              <a:buFont typeface="Arial" panose="020B0604020202020204" pitchFamily="34" charset="0"/>
              <a:buChar char="•"/>
            </a:pPr>
            <a:r>
              <a:rPr lang="th-TH" sz="1400" kern="120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Kanit" pitchFamily="2" charset="-34"/>
                <a:ea typeface="Times New Roman" panose="02020603050405020304" pitchFamily="18" charset="0"/>
                <a:cs typeface="Kanit" pitchFamily="2" charset="-34"/>
              </a:rPr>
              <a:t>กราฟเส้นยัง</a:t>
            </a:r>
            <a:r>
              <a:rPr lang="th-TH" sz="1400">
                <a:solidFill>
                  <a:schemeClr val="tx1">
                    <a:lumMod val="75000"/>
                    <a:lumOff val="25000"/>
                  </a:schemeClr>
                </a:solidFill>
                <a:latin typeface="Kanit" pitchFamily="2" charset="-34"/>
                <a:ea typeface="Times New Roman" panose="02020603050405020304" pitchFamily="18" charset="0"/>
                <a:cs typeface="Kanit" pitchFamily="2" charset="-34"/>
              </a:rPr>
              <a:t>ทำให้</a:t>
            </a:r>
            <a:r>
              <a:rPr lang="th-TH" sz="1400" kern="120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Kanit" pitchFamily="2" charset="-34"/>
                <a:ea typeface="Times New Roman" panose="02020603050405020304" pitchFamily="18" charset="0"/>
                <a:cs typeface="Kanit" pitchFamily="2" charset="-34"/>
              </a:rPr>
              <a:t>เห็นแนวโน้ม (</a:t>
            </a:r>
            <a:r>
              <a:rPr lang="en-US" sz="1400" kern="120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Kanit" pitchFamily="2" charset="-34"/>
                <a:ea typeface="Times New Roman" panose="02020603050405020304" pitchFamily="18" charset="0"/>
                <a:cs typeface="Kanit" pitchFamily="2" charset="-34"/>
              </a:rPr>
              <a:t>Trend</a:t>
            </a:r>
            <a:r>
              <a:rPr lang="th-TH" sz="1400" kern="120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Kanit" pitchFamily="2" charset="-34"/>
                <a:ea typeface="Times New Roman" panose="02020603050405020304" pitchFamily="18" charset="0"/>
                <a:cs typeface="Kanit" pitchFamily="2" charset="-34"/>
              </a:rPr>
              <a:t>) การเพิ่มขึ้น ลดลง และการเปลี่ยนแปลงของข้อมูล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F336664-750A-CB95-3A95-708D6D3CF95F}"/>
              </a:ext>
            </a:extLst>
          </p:cNvPr>
          <p:cNvSpPr txBox="1"/>
          <p:nvPr/>
        </p:nvSpPr>
        <p:spPr>
          <a:xfrm>
            <a:off x="1443449" y="4723853"/>
            <a:ext cx="4554272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thaiDist">
              <a:buFont typeface="Arial" panose="020B0604020202020204" pitchFamily="34" charset="0"/>
              <a:buChar char="•"/>
            </a:pPr>
            <a:r>
              <a:rPr lang="th-TH" sz="1400" b="0" i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Kanit" pitchFamily="2" charset="-34"/>
                <a:cs typeface="Kanit" pitchFamily="2" charset="-34"/>
              </a:rPr>
              <a:t>เรียกอีกชื่อว่า </a:t>
            </a:r>
            <a:r>
              <a:rPr lang="en-US" sz="1400" i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Kanit" pitchFamily="2" charset="-34"/>
                <a:cs typeface="Kanit" pitchFamily="2" charset="-34"/>
              </a:rPr>
              <a:t>Radar Chart</a:t>
            </a:r>
            <a:r>
              <a:rPr lang="en-US" sz="1400" b="0" i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Kanit" pitchFamily="2" charset="-34"/>
                <a:cs typeface="Kanit" pitchFamily="2" charset="-34"/>
              </a:rPr>
              <a:t>, Spider Chart, Web Chart, Polar Chart </a:t>
            </a:r>
            <a:r>
              <a:rPr lang="th-TH" sz="1400" b="0" i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Kanit" pitchFamily="2" charset="-34"/>
                <a:cs typeface="Kanit" pitchFamily="2" charset="-34"/>
              </a:rPr>
              <a:t>หรือ </a:t>
            </a:r>
            <a:r>
              <a:rPr lang="en-US" sz="1400" b="0" i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Kanit" pitchFamily="2" charset="-34"/>
                <a:cs typeface="Kanit" pitchFamily="2" charset="-34"/>
              </a:rPr>
              <a:t>Star Chart</a:t>
            </a:r>
          </a:p>
          <a:p>
            <a:pPr marL="285750" indent="-285750" algn="thaiDist">
              <a:buFont typeface="Arial" panose="020B0604020202020204" pitchFamily="34" charset="0"/>
              <a:buChar char="•"/>
            </a:pPr>
            <a:r>
              <a:rPr lang="th-TH" sz="1400" b="0" i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Kanit" pitchFamily="2" charset="-34"/>
                <a:cs typeface="Kanit" pitchFamily="2" charset="-34"/>
              </a:rPr>
              <a:t>เปรียบเทียบค่าเชิงปริมาณของหลายตัวแป</a:t>
            </a:r>
            <a:r>
              <a:rPr lang="th-TH" sz="1400">
                <a:solidFill>
                  <a:schemeClr val="tx1">
                    <a:lumMod val="75000"/>
                    <a:lumOff val="25000"/>
                  </a:schemeClr>
                </a:solidFill>
                <a:latin typeface="Kanit" pitchFamily="2" charset="-34"/>
                <a:cs typeface="Kanit" pitchFamily="2" charset="-34"/>
              </a:rPr>
              <a:t>ร</a:t>
            </a:r>
            <a:r>
              <a:rPr lang="th-TH" sz="1400" b="0" i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Kanit" pitchFamily="2" charset="-34"/>
                <a:cs typeface="Kanit" pitchFamily="2" charset="-34"/>
              </a:rPr>
              <a:t>ได้ โดยให้มุมแต่ละมุมแทน</a:t>
            </a:r>
            <a:r>
              <a:rPr lang="th-TH" sz="1400">
                <a:solidFill>
                  <a:schemeClr val="tx1">
                    <a:lumMod val="75000"/>
                    <a:lumOff val="25000"/>
                  </a:schemeClr>
                </a:solidFill>
                <a:latin typeface="Kanit" pitchFamily="2" charset="-34"/>
                <a:cs typeface="Kanit" pitchFamily="2" charset="-34"/>
              </a:rPr>
              <a:t>ตัวแปร</a:t>
            </a:r>
            <a:r>
              <a:rPr lang="th-TH" sz="1400" b="0" i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Kanit" pitchFamily="2" charset="-34"/>
                <a:cs typeface="Kanit" pitchFamily="2" charset="-34"/>
              </a:rPr>
              <a:t>แต่ละตัวแปร</a:t>
            </a:r>
          </a:p>
          <a:p>
            <a:pPr marL="285750" indent="-285750" algn="thaiDist">
              <a:buFont typeface="Arial" panose="020B0604020202020204" pitchFamily="34" charset="0"/>
              <a:buChar char="•"/>
            </a:pPr>
            <a:r>
              <a:rPr lang="th-TH" sz="1400" b="0" i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Kanit" pitchFamily="2" charset="-34"/>
                <a:cs typeface="Kanit" pitchFamily="2" charset="-34"/>
              </a:rPr>
              <a:t>สามารถเห็น </a:t>
            </a:r>
            <a:r>
              <a:rPr lang="en-US" sz="1400" b="0" i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Kanit" pitchFamily="2" charset="-34"/>
                <a:cs typeface="Kanit" pitchFamily="2" charset="-34"/>
              </a:rPr>
              <a:t>outlier </a:t>
            </a:r>
            <a:r>
              <a:rPr lang="th-TH" sz="1400" b="0" i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Kanit" pitchFamily="2" charset="-34"/>
                <a:cs typeface="Kanit" pitchFamily="2" charset="-34"/>
              </a:rPr>
              <a:t>ได้</a:t>
            </a:r>
          </a:p>
          <a:p>
            <a:pPr marL="285750" indent="-285750" algn="thaiDist">
              <a:buFont typeface="Arial" panose="020B0604020202020204" pitchFamily="34" charset="0"/>
              <a:buChar char="•"/>
            </a:pPr>
            <a:r>
              <a:rPr lang="th-TH" sz="1400" b="0" i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Kanit" pitchFamily="2" charset="-34"/>
                <a:cs typeface="Kanit" pitchFamily="2" charset="-34"/>
              </a:rPr>
              <a:t>มักใช้ในการแสดง </a:t>
            </a:r>
            <a:r>
              <a:rPr lang="en-US" sz="1400" b="0" i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Kanit" pitchFamily="2" charset="-34"/>
                <a:cs typeface="Kanit" pitchFamily="2" charset="-34"/>
              </a:rPr>
              <a:t>performance</a:t>
            </a:r>
          </a:p>
        </p:txBody>
      </p:sp>
    </p:spTree>
    <p:extLst>
      <p:ext uri="{BB962C8B-B14F-4D97-AF65-F5344CB8AC3E}">
        <p14:creationId xmlns:p14="http://schemas.microsoft.com/office/powerpoint/2010/main" val="421280971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มายเลขสไลด์ 1">
            <a:extLst>
              <a:ext uri="{FF2B5EF4-FFF2-40B4-BE49-F238E27FC236}">
                <a16:creationId xmlns:a16="http://schemas.microsoft.com/office/drawing/2014/main" id="{2938213E-7F5F-102C-A728-C87E137FA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ED038-61C6-4943-936C-47B8B962FD8F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4" name="กล่องข้อความ 3">
            <a:extLst>
              <a:ext uri="{FF2B5EF4-FFF2-40B4-BE49-F238E27FC236}">
                <a16:creationId xmlns:a16="http://schemas.microsoft.com/office/drawing/2014/main" id="{80680EBE-D656-6930-9238-02006DE8E9A1}"/>
              </a:ext>
            </a:extLst>
          </p:cNvPr>
          <p:cNvSpPr txBox="1"/>
          <p:nvPr/>
        </p:nvSpPr>
        <p:spPr>
          <a:xfrm>
            <a:off x="80817" y="407630"/>
            <a:ext cx="1122627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3600" b="1">
                <a:solidFill>
                  <a:srgbClr val="2F4858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แผนภูมิการกระจาย </a:t>
            </a:r>
            <a:r>
              <a:rPr lang="en-US" sz="3600" b="1">
                <a:solidFill>
                  <a:srgbClr val="2F4858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(Distribution)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E5FEE2E-686F-B08B-07CB-AB81DF86914C}"/>
              </a:ext>
            </a:extLst>
          </p:cNvPr>
          <p:cNvSpPr txBox="1"/>
          <p:nvPr/>
        </p:nvSpPr>
        <p:spPr>
          <a:xfrm>
            <a:off x="639366" y="1438745"/>
            <a:ext cx="5454318" cy="40011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th-TH" sz="2000" b="1">
                <a:solidFill>
                  <a:srgbClr val="01798C"/>
                </a:solidFill>
                <a:latin typeface="Kanit" pitchFamily="2" charset="-34"/>
                <a:cs typeface="Kanit" pitchFamily="2" charset="-34"/>
              </a:rPr>
              <a:t>ข้อมูลมี </a:t>
            </a:r>
            <a:r>
              <a:rPr lang="en-US" sz="2000" b="1">
                <a:solidFill>
                  <a:srgbClr val="01798C"/>
                </a:solidFill>
                <a:latin typeface="Kanit" pitchFamily="2" charset="-34"/>
                <a:cs typeface="Kanit" pitchFamily="2" charset="-34"/>
              </a:rPr>
              <a:t>1 </a:t>
            </a:r>
            <a:r>
              <a:rPr lang="th-TH" sz="2000" b="1">
                <a:solidFill>
                  <a:srgbClr val="01798C"/>
                </a:solidFill>
                <a:latin typeface="Kanit" pitchFamily="2" charset="-34"/>
                <a:cs typeface="Kanit" pitchFamily="2" charset="-34"/>
              </a:rPr>
              <a:t>ตัวแปร</a:t>
            </a:r>
            <a:endParaRPr lang="en-US" sz="2000" b="1">
              <a:solidFill>
                <a:srgbClr val="01798C"/>
              </a:solidFill>
              <a:latin typeface="Kanit" pitchFamily="2" charset="-34"/>
              <a:cs typeface="Kanit" pitchFamily="2" charset="-34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F99B317-24B3-2124-9D77-4371D37CD03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84525"/>
          <a:stretch/>
        </p:blipFill>
        <p:spPr>
          <a:xfrm>
            <a:off x="960123" y="1838855"/>
            <a:ext cx="2325406" cy="222107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47B5FCC-C1AA-708A-73AB-1EA53982FA5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981" r="49543"/>
          <a:stretch/>
        </p:blipFill>
        <p:spPr>
          <a:xfrm>
            <a:off x="6207984" y="1838855"/>
            <a:ext cx="2325408" cy="222107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7730115-CBCA-E7F8-AF41-0824E9993E97}"/>
              </a:ext>
            </a:extLst>
          </p:cNvPr>
          <p:cNvSpPr txBox="1"/>
          <p:nvPr/>
        </p:nvSpPr>
        <p:spPr>
          <a:xfrm>
            <a:off x="960123" y="4059926"/>
            <a:ext cx="4857353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thaiDist" fontAlgn="base">
              <a:buFont typeface="Arial" panose="020B0604020202020204" pitchFamily="34" charset="0"/>
              <a:buChar char="•"/>
            </a:pPr>
            <a:r>
              <a:rPr lang="th-TH" sz="1400" b="0" i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Kanit" pitchFamily="2" charset="-34"/>
                <a:cs typeface="Kanit" pitchFamily="2" charset="-34"/>
              </a:rPr>
              <a:t>ใช้ในกรณีที่มี</a:t>
            </a:r>
            <a:r>
              <a:rPr lang="en-US" sz="1400" b="0" i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Kanit" pitchFamily="2" charset="-34"/>
                <a:cs typeface="Kanit" pitchFamily="2" charset="-34"/>
              </a:rPr>
              <a:t> Data Point </a:t>
            </a:r>
            <a:r>
              <a:rPr lang="th-TH" sz="1400" b="0" i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Kanit" pitchFamily="2" charset="-34"/>
                <a:cs typeface="Kanit" pitchFamily="2" charset="-34"/>
              </a:rPr>
              <a:t>น้อย</a:t>
            </a:r>
            <a:endParaRPr lang="th-TH" sz="1400">
              <a:solidFill>
                <a:schemeClr val="tx1">
                  <a:lumMod val="75000"/>
                  <a:lumOff val="25000"/>
                </a:schemeClr>
              </a:solidFill>
              <a:latin typeface="Kanit" pitchFamily="2" charset="-34"/>
              <a:cs typeface="Kanit" pitchFamily="2" charset="-34"/>
            </a:endParaRPr>
          </a:p>
          <a:p>
            <a:pPr marL="285750" indent="-285750" algn="thaiDist" fontAlgn="base">
              <a:buFont typeface="Arial" panose="020B0604020202020204" pitchFamily="34" charset="0"/>
              <a:buChar char="•"/>
            </a:pPr>
            <a:r>
              <a:rPr lang="th-TH" sz="1400">
                <a:solidFill>
                  <a:schemeClr val="tx1">
                    <a:lumMod val="75000"/>
                    <a:lumOff val="25000"/>
                  </a:schemeClr>
                </a:solidFill>
                <a:latin typeface="Kanit" pitchFamily="2" charset="-34"/>
                <a:cs typeface="Kanit" pitchFamily="2" charset="-34"/>
              </a:rPr>
              <a:t>แสดงการแจกแจงของข้อมูลแบบต่อเนื่องหรือตามช่วงเวลา</a:t>
            </a:r>
          </a:p>
          <a:p>
            <a:pPr marL="285750" indent="-285750" algn="thaiDist" fontAlgn="base">
              <a:buFont typeface="Arial" panose="020B0604020202020204" pitchFamily="34" charset="0"/>
              <a:buChar char="•"/>
            </a:pPr>
            <a:r>
              <a:rPr lang="th-TH" sz="1400">
                <a:solidFill>
                  <a:schemeClr val="tx1">
                    <a:lumMod val="75000"/>
                    <a:lumOff val="25000"/>
                  </a:schemeClr>
                </a:solidFill>
                <a:latin typeface="Kanit" pitchFamily="2" charset="-34"/>
                <a:cs typeface="Kanit" pitchFamily="2" charset="-34"/>
              </a:rPr>
              <a:t>มีลักษณะคล้าย </a:t>
            </a:r>
            <a:r>
              <a:rPr 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Kanit" pitchFamily="2" charset="-34"/>
                <a:cs typeface="Kanit" pitchFamily="2" charset="-34"/>
              </a:rPr>
              <a:t>Bar Chart </a:t>
            </a:r>
          </a:p>
          <a:p>
            <a:pPr marL="285750" indent="-285750" algn="thaiDist" fontAlgn="base">
              <a:buFont typeface="Arial" panose="020B0604020202020204" pitchFamily="34" charset="0"/>
              <a:buChar char="•"/>
            </a:pPr>
            <a:r>
              <a:rPr lang="en-US" sz="1400" err="1">
                <a:solidFill>
                  <a:schemeClr val="tx1">
                    <a:lumMod val="75000"/>
                    <a:lumOff val="25000"/>
                  </a:schemeClr>
                </a:solidFill>
                <a:latin typeface="Kanit" pitchFamily="2" charset="-34"/>
                <a:cs typeface="Kanit" pitchFamily="2" charset="-34"/>
              </a:rPr>
              <a:t>ก</a:t>
            </a:r>
            <a:r>
              <a:rPr lang="th-TH" sz="1400">
                <a:solidFill>
                  <a:schemeClr val="tx1">
                    <a:lumMod val="75000"/>
                    <a:lumOff val="25000"/>
                  </a:schemeClr>
                </a:solidFill>
                <a:latin typeface="Kanit" pitchFamily="2" charset="-34"/>
                <a:cs typeface="Kanit" pitchFamily="2" charset="-34"/>
              </a:rPr>
              <a:t>รา</a:t>
            </a:r>
            <a:r>
              <a:rPr lang="th-TH" sz="1400" err="1">
                <a:solidFill>
                  <a:schemeClr val="tx1">
                    <a:lumMod val="75000"/>
                    <a:lumOff val="25000"/>
                  </a:schemeClr>
                </a:solidFill>
                <a:latin typeface="Kanit" pitchFamily="2" charset="-34"/>
                <a:cs typeface="Kanit" pitchFamily="2" charset="-34"/>
              </a:rPr>
              <a:t>ฟแ</a:t>
            </a:r>
            <a:r>
              <a:rPr lang="th-TH" sz="1400">
                <a:solidFill>
                  <a:schemeClr val="tx1">
                    <a:lumMod val="75000"/>
                    <a:lumOff val="25000"/>
                  </a:schemeClr>
                </a:solidFill>
                <a:latin typeface="Kanit" pitchFamily="2" charset="-34"/>
                <a:cs typeface="Kanit" pitchFamily="2" charset="-34"/>
              </a:rPr>
              <a:t>ท่งที่แสดงความถี่</a:t>
            </a:r>
            <a:r>
              <a:rPr 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Kanit" pitchFamily="2" charset="-34"/>
                <a:cs typeface="Kanit" pitchFamily="2" charset="-34"/>
              </a:rPr>
              <a:t> </a:t>
            </a:r>
            <a:r>
              <a:rPr lang="th-TH" sz="1400">
                <a:solidFill>
                  <a:schemeClr val="tx1">
                    <a:lumMod val="75000"/>
                    <a:lumOff val="25000"/>
                  </a:schemeClr>
                </a:solidFill>
                <a:latin typeface="Kanit" pitchFamily="2" charset="-34"/>
                <a:cs typeface="Kanit" pitchFamily="2" charset="-34"/>
              </a:rPr>
              <a:t>(</a:t>
            </a:r>
            <a:r>
              <a:rPr 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Kanit" pitchFamily="2" charset="-34"/>
                <a:cs typeface="Kanit" pitchFamily="2" charset="-34"/>
              </a:rPr>
              <a:t>Frequency</a:t>
            </a:r>
            <a:r>
              <a:rPr lang="th-TH" sz="1400">
                <a:solidFill>
                  <a:schemeClr val="tx1">
                    <a:lumMod val="75000"/>
                    <a:lumOff val="25000"/>
                  </a:schemeClr>
                </a:solidFill>
                <a:latin typeface="Kanit" pitchFamily="2" charset="-34"/>
                <a:cs typeface="Kanit" pitchFamily="2" charset="-34"/>
              </a:rPr>
              <a:t>)</a:t>
            </a:r>
            <a:r>
              <a:rPr 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Kanit" pitchFamily="2" charset="-34"/>
                <a:cs typeface="Kanit" pitchFamily="2" charset="-34"/>
              </a:rPr>
              <a:t> </a:t>
            </a:r>
            <a:r>
              <a:rPr lang="th-TH" sz="1400">
                <a:solidFill>
                  <a:schemeClr val="tx1">
                    <a:lumMod val="75000"/>
                    <a:lumOff val="25000"/>
                  </a:schemeClr>
                </a:solidFill>
                <a:latin typeface="Kanit" pitchFamily="2" charset="-34"/>
                <a:cs typeface="Kanit" pitchFamily="2" charset="-34"/>
              </a:rPr>
              <a:t>ของข้อมูลในช่วงนั้น </a:t>
            </a:r>
            <a:r>
              <a:rPr lang="th-TH" sz="1400" err="1">
                <a:solidFill>
                  <a:schemeClr val="tx1">
                    <a:lumMod val="75000"/>
                    <a:lumOff val="25000"/>
                  </a:schemeClr>
                </a:solidFill>
                <a:latin typeface="Kanit" pitchFamily="2" charset="-34"/>
                <a:cs typeface="Kanit" pitchFamily="2" charset="-34"/>
              </a:rPr>
              <a:t>ๆแ</a:t>
            </a:r>
            <a:r>
              <a:rPr lang="th-TH" sz="1400">
                <a:solidFill>
                  <a:schemeClr val="tx1">
                    <a:lumMod val="75000"/>
                    <a:lumOff val="25000"/>
                  </a:schemeClr>
                </a:solidFill>
                <a:latin typeface="Kanit" pitchFamily="2" charset="-34"/>
                <a:cs typeface="Kanit" pitchFamily="2" charset="-34"/>
              </a:rPr>
              <a:t>ละสามารถบอกการกระจายตัวของข้อมูลได้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99FEF82-7CA9-32A6-14C3-71DE4BE99B11}"/>
              </a:ext>
            </a:extLst>
          </p:cNvPr>
          <p:cNvSpPr txBox="1"/>
          <p:nvPr/>
        </p:nvSpPr>
        <p:spPr>
          <a:xfrm>
            <a:off x="6207984" y="4059926"/>
            <a:ext cx="412871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 fontAlgn="base">
              <a:buFont typeface="Arial" panose="020B0604020202020204" pitchFamily="34" charset="0"/>
              <a:buChar char="•"/>
            </a:pPr>
            <a:r>
              <a:rPr lang="th-TH" sz="1400" b="0" i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Kanit" pitchFamily="2" charset="-34"/>
                <a:cs typeface="Kanit" pitchFamily="2" charset="-34"/>
              </a:rPr>
              <a:t>ใช้ในกรณีที่มี</a:t>
            </a:r>
            <a:r>
              <a:rPr 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Kanit" pitchFamily="2" charset="-34"/>
                <a:cs typeface="Kanit" pitchFamily="2" charset="-34"/>
              </a:rPr>
              <a:t> Data Point </a:t>
            </a:r>
            <a:r>
              <a:rPr lang="th-TH" sz="1400">
                <a:solidFill>
                  <a:schemeClr val="tx1">
                    <a:lumMod val="75000"/>
                    <a:lumOff val="25000"/>
                  </a:schemeClr>
                </a:solidFill>
                <a:latin typeface="Kanit" pitchFamily="2" charset="-34"/>
                <a:cs typeface="Kanit" pitchFamily="2" charset="-34"/>
              </a:rPr>
              <a:t>มาก</a:t>
            </a:r>
            <a:endParaRPr lang="th-TH" sz="1400" b="0" i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Kanit" pitchFamily="2" charset="-34"/>
              <a:cs typeface="Kanit" pitchFamily="2" charset="-34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77DC41E-2846-B0AA-9BB2-31316F5F385E}"/>
              </a:ext>
            </a:extLst>
          </p:cNvPr>
          <p:cNvSpPr txBox="1"/>
          <p:nvPr/>
        </p:nvSpPr>
        <p:spPr>
          <a:xfrm>
            <a:off x="1414723" y="3590692"/>
            <a:ext cx="1416205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TH" sz="1400">
                <a:solidFill>
                  <a:schemeClr val="tx1">
                    <a:lumMod val="50000"/>
                    <a:lumOff val="50000"/>
                  </a:schemeClr>
                </a:solidFill>
              </a:rPr>
              <a:t>Histogram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760C81F-C4BE-00F5-B25B-C3B8B65E76F8}"/>
              </a:ext>
            </a:extLst>
          </p:cNvPr>
          <p:cNvSpPr txBox="1"/>
          <p:nvPr/>
        </p:nvSpPr>
        <p:spPr>
          <a:xfrm>
            <a:off x="6520595" y="3590692"/>
            <a:ext cx="1700185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TH" sz="1400">
                <a:solidFill>
                  <a:schemeClr val="tx1">
                    <a:lumMod val="50000"/>
                    <a:lumOff val="50000"/>
                  </a:schemeClr>
                </a:solidFill>
              </a:rPr>
              <a:t>Line Histogram</a:t>
            </a:r>
          </a:p>
        </p:txBody>
      </p:sp>
    </p:spTree>
    <p:extLst>
      <p:ext uri="{BB962C8B-B14F-4D97-AF65-F5344CB8AC3E}">
        <p14:creationId xmlns:p14="http://schemas.microsoft.com/office/powerpoint/2010/main" val="68539227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มายเลขสไลด์ 1">
            <a:extLst>
              <a:ext uri="{FF2B5EF4-FFF2-40B4-BE49-F238E27FC236}">
                <a16:creationId xmlns:a16="http://schemas.microsoft.com/office/drawing/2014/main" id="{2938213E-7F5F-102C-A728-C87E137FA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ED038-61C6-4943-936C-47B8B962FD8F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4" name="กล่องข้อความ 3">
            <a:extLst>
              <a:ext uri="{FF2B5EF4-FFF2-40B4-BE49-F238E27FC236}">
                <a16:creationId xmlns:a16="http://schemas.microsoft.com/office/drawing/2014/main" id="{80680EBE-D656-6930-9238-02006DE8E9A1}"/>
              </a:ext>
            </a:extLst>
          </p:cNvPr>
          <p:cNvSpPr txBox="1"/>
          <p:nvPr/>
        </p:nvSpPr>
        <p:spPr>
          <a:xfrm>
            <a:off x="80817" y="407630"/>
            <a:ext cx="1122627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3600" b="1">
                <a:solidFill>
                  <a:srgbClr val="2F4858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แผนภูมิการกระจาย </a:t>
            </a:r>
            <a:r>
              <a:rPr lang="en-US" sz="3600" b="1">
                <a:solidFill>
                  <a:srgbClr val="2F4858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(Distribution)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7C374CC-BF4B-B25B-F042-6DC513BD6DB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98" r="58406"/>
          <a:stretch/>
        </p:blipFill>
        <p:spPr>
          <a:xfrm>
            <a:off x="988690" y="1785847"/>
            <a:ext cx="2645225" cy="2258382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FFB03C5-7872-22C9-7899-56F95A7388D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7548" r="1207"/>
          <a:stretch/>
        </p:blipFill>
        <p:spPr>
          <a:xfrm>
            <a:off x="6207984" y="1792468"/>
            <a:ext cx="2645225" cy="2258382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551F712-15AF-6A71-9625-D61B329612FC}"/>
              </a:ext>
            </a:extLst>
          </p:cNvPr>
          <p:cNvSpPr txBox="1"/>
          <p:nvPr/>
        </p:nvSpPr>
        <p:spPr>
          <a:xfrm>
            <a:off x="910631" y="4139880"/>
            <a:ext cx="4441954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thaiDist">
              <a:buFont typeface="Arial" panose="020B0604020202020204" pitchFamily="34" charset="0"/>
              <a:buChar char="•"/>
            </a:pPr>
            <a:r>
              <a:rPr lang="th-TH" sz="1400" b="0" i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Kanit" pitchFamily="2" charset="-34"/>
                <a:cs typeface="Kanit" pitchFamily="2" charset="-34"/>
              </a:rPr>
              <a:t>แสดงการกระจายตัวของข้อมูลเช่นเดียวกับ</a:t>
            </a:r>
            <a:r>
              <a:rPr lang="th-TH" sz="1400">
                <a:solidFill>
                  <a:schemeClr val="tx1">
                    <a:lumMod val="75000"/>
                    <a:lumOff val="25000"/>
                  </a:schemeClr>
                </a:solidFill>
                <a:latin typeface="Kanit" pitchFamily="2" charset="-34"/>
                <a:cs typeface="Kanit" pitchFamily="2" charset="-34"/>
              </a:rPr>
              <a:t> </a:t>
            </a:r>
            <a:r>
              <a:rPr 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Kanit" pitchFamily="2" charset="-34"/>
                <a:cs typeface="Kanit" pitchFamily="2" charset="-34"/>
              </a:rPr>
              <a:t>Histogram </a:t>
            </a:r>
            <a:r>
              <a:rPr lang="th-TH" sz="1400" b="0" i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Kanit" pitchFamily="2" charset="-34"/>
                <a:cs typeface="Kanit" pitchFamily="2" charset="-34"/>
              </a:rPr>
              <a:t>แต่จะมีความกระชับกว่า และสามารถใช้ในการเปรียบเทียบของแต่ละหมวดหมู่ได้</a:t>
            </a:r>
            <a:endParaRPr lang="en-US" sz="1400" b="0" i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Kanit" pitchFamily="2" charset="-34"/>
              <a:cs typeface="Kanit" pitchFamily="2" charset="-34"/>
            </a:endParaRPr>
          </a:p>
          <a:p>
            <a:pPr marL="285750" indent="-285750" algn="thaiDist">
              <a:buFont typeface="Arial" panose="020B0604020202020204" pitchFamily="34" charset="0"/>
              <a:buChar char="•"/>
            </a:pPr>
            <a:r>
              <a:rPr lang="th-TH" sz="1400" b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Kanit" pitchFamily="2" charset="-34"/>
                <a:cs typeface="Kanit" pitchFamily="2" charset="-34"/>
              </a:rPr>
              <a:t>แสดงภาพรวมของการแจกแจงข้อมูลผ่าน </a:t>
            </a:r>
            <a:r>
              <a:rPr lang="en-US" sz="1400" b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Kanit" pitchFamily="2" charset="-34"/>
                <a:cs typeface="Kanit" pitchFamily="2" charset="-34"/>
              </a:rPr>
              <a:t>Quartiles</a:t>
            </a:r>
            <a:endParaRPr lang="en-US" sz="1400">
              <a:solidFill>
                <a:schemeClr val="tx1">
                  <a:lumMod val="75000"/>
                  <a:lumOff val="25000"/>
                </a:schemeClr>
              </a:solidFill>
              <a:latin typeface="Kanit" pitchFamily="2" charset="-34"/>
              <a:cs typeface="Kanit" pitchFamily="2" charset="-34"/>
            </a:endParaRPr>
          </a:p>
          <a:p>
            <a:pPr marL="285750" indent="-285750" algn="thaiDist">
              <a:buFont typeface="Arial" panose="020B0604020202020204" pitchFamily="34" charset="0"/>
              <a:buChar char="•"/>
            </a:pPr>
            <a:r>
              <a:rPr lang="th-TH" sz="1400" b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Kanit" pitchFamily="2" charset="-34"/>
                <a:cs typeface="Kanit" pitchFamily="2" charset="-34"/>
              </a:rPr>
              <a:t>ค่าที่แสดงใน </a:t>
            </a:r>
            <a:r>
              <a:rPr lang="en-US" sz="1400" b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Kanit" pitchFamily="2" charset="-34"/>
                <a:cs typeface="Kanit" pitchFamily="2" charset="-34"/>
              </a:rPr>
              <a:t>Box</a:t>
            </a:r>
            <a:r>
              <a:rPr lang="th-TH" sz="1400" b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Kanit" pitchFamily="2" charset="-34"/>
                <a:cs typeface="Kanit" pitchFamily="2" charset="-34"/>
              </a:rPr>
              <a:t> </a:t>
            </a:r>
            <a:r>
              <a:rPr lang="en-US" sz="1400" b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Kanit" pitchFamily="2" charset="-34"/>
                <a:cs typeface="Kanit" pitchFamily="2" charset="-34"/>
              </a:rPr>
              <a:t>Plot</a:t>
            </a:r>
            <a:r>
              <a:rPr lang="th-TH" sz="1400" b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Kanit" pitchFamily="2" charset="-34"/>
                <a:cs typeface="Kanit" pitchFamily="2" charset="-34"/>
              </a:rPr>
              <a:t> มีดังนี้ ค่าต่ำสุด (</a:t>
            </a:r>
            <a:r>
              <a:rPr lang="en-US" sz="1400" b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Kanit" pitchFamily="2" charset="-34"/>
                <a:cs typeface="Kanit" pitchFamily="2" charset="-34"/>
              </a:rPr>
              <a:t>Min)</a:t>
            </a:r>
            <a:r>
              <a:rPr lang="th-TH" sz="1400" b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Kanit" pitchFamily="2" charset="-34"/>
                <a:cs typeface="Kanit" pitchFamily="2" charset="-34"/>
              </a:rPr>
              <a:t> ค่าสูงสุด (</a:t>
            </a:r>
            <a:r>
              <a:rPr lang="en-US" sz="1400" b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Kanit" pitchFamily="2" charset="-34"/>
                <a:cs typeface="Kanit" pitchFamily="2" charset="-34"/>
              </a:rPr>
              <a:t>Max)</a:t>
            </a:r>
            <a:r>
              <a:rPr lang="th-TH" sz="1400" b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Kanit" pitchFamily="2" charset="-34"/>
                <a:cs typeface="Kanit" pitchFamily="2" charset="-34"/>
              </a:rPr>
              <a:t> ค่ามัธยฐาน (</a:t>
            </a:r>
            <a:r>
              <a:rPr lang="en-US" sz="1400" b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Kanit" pitchFamily="2" charset="-34"/>
                <a:cs typeface="Kanit" pitchFamily="2" charset="-34"/>
              </a:rPr>
              <a:t>Median)</a:t>
            </a:r>
            <a:r>
              <a:rPr lang="th-TH" sz="1400" b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Kanit" pitchFamily="2" charset="-34"/>
                <a:cs typeface="Kanit" pitchFamily="2" charset="-34"/>
              </a:rPr>
              <a:t> หรือค่า </a:t>
            </a:r>
            <a:r>
              <a:rPr lang="en-US" sz="1400" b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Kanit" pitchFamily="2" charset="-34"/>
                <a:cs typeface="Kanit" pitchFamily="2" charset="-34"/>
              </a:rPr>
              <a:t>Quartile</a:t>
            </a:r>
            <a:r>
              <a:rPr lang="th-TH" sz="1400" b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Kanit" pitchFamily="2" charset="-34"/>
                <a:cs typeface="Kanit" pitchFamily="2" charset="-34"/>
              </a:rPr>
              <a:t> ที่ </a:t>
            </a:r>
            <a:r>
              <a:rPr lang="en-US" sz="1400" b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Kanit" pitchFamily="2" charset="-34"/>
                <a:cs typeface="Kanit" pitchFamily="2" charset="-34"/>
              </a:rPr>
              <a:t>2 </a:t>
            </a:r>
            <a:br>
              <a:rPr lang="en-US" sz="1400" b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Kanit" pitchFamily="2" charset="-34"/>
                <a:cs typeface="Kanit" pitchFamily="2" charset="-34"/>
              </a:rPr>
            </a:br>
            <a:r>
              <a:rPr lang="th-TH" sz="1400" b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Kanit" pitchFamily="2" charset="-34"/>
                <a:cs typeface="Kanit" pitchFamily="2" charset="-34"/>
              </a:rPr>
              <a:t>ค่า </a:t>
            </a:r>
            <a:r>
              <a:rPr lang="en-US" sz="1400" b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Kanit" pitchFamily="2" charset="-34"/>
                <a:cs typeface="Kanit" pitchFamily="2" charset="-34"/>
              </a:rPr>
              <a:t>Quartile </a:t>
            </a:r>
            <a:r>
              <a:rPr lang="th-TH" sz="1400" b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Kanit" pitchFamily="2" charset="-34"/>
                <a:cs typeface="Kanit" pitchFamily="2" charset="-34"/>
              </a:rPr>
              <a:t>ที่ 1 และ 3</a:t>
            </a:r>
            <a:endParaRPr lang="en-US" sz="1400" b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Kanit" pitchFamily="2" charset="-34"/>
              <a:cs typeface="Kanit" pitchFamily="2" charset="-34"/>
            </a:endParaRPr>
          </a:p>
          <a:p>
            <a:pPr marL="285750" indent="-285750" algn="thaiDist">
              <a:buFont typeface="Arial" panose="020B0604020202020204" pitchFamily="34" charset="0"/>
              <a:buChar char="•"/>
            </a:pPr>
            <a:r>
              <a:rPr lang="th-TH" sz="1400" b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Kanit" pitchFamily="2" charset="-34"/>
                <a:cs typeface="Kanit" pitchFamily="2" charset="-34"/>
              </a:rPr>
              <a:t>แส</a:t>
            </a:r>
            <a:r>
              <a:rPr lang="th-TH" sz="1400">
                <a:solidFill>
                  <a:schemeClr val="tx1">
                    <a:lumMod val="75000"/>
                    <a:lumOff val="25000"/>
                  </a:schemeClr>
                </a:solidFill>
                <a:latin typeface="Kanit" pitchFamily="2" charset="-34"/>
                <a:cs typeface="Kanit" pitchFamily="2" charset="-34"/>
              </a:rPr>
              <a:t>ดงค่า </a:t>
            </a:r>
            <a:r>
              <a:rPr lang="en-US" sz="1400" b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Kanit" pitchFamily="2" charset="-34"/>
                <a:cs typeface="Kanit" pitchFamily="2" charset="-34"/>
              </a:rPr>
              <a:t>Outlier </a:t>
            </a:r>
            <a:r>
              <a:rPr lang="th-TH" sz="1400">
                <a:solidFill>
                  <a:schemeClr val="tx1">
                    <a:lumMod val="75000"/>
                    <a:lumOff val="25000"/>
                  </a:schemeClr>
                </a:solidFill>
                <a:latin typeface="Kanit" pitchFamily="2" charset="-34"/>
                <a:cs typeface="Kanit" pitchFamily="2" charset="-34"/>
              </a:rPr>
              <a:t>การกระจุกตัว และการเบ้ของข้อมูล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47A3CDA3-4950-AEC9-9386-A6770C150789}"/>
              </a:ext>
            </a:extLst>
          </p:cNvPr>
          <p:cNvSpPr/>
          <p:nvPr/>
        </p:nvSpPr>
        <p:spPr>
          <a:xfrm>
            <a:off x="7209906" y="2642063"/>
            <a:ext cx="45719" cy="45719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H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179F3C9-8C0C-EEFB-54C3-92F66A079D23}"/>
              </a:ext>
            </a:extLst>
          </p:cNvPr>
          <p:cNvSpPr txBox="1"/>
          <p:nvPr/>
        </p:nvSpPr>
        <p:spPr>
          <a:xfrm>
            <a:off x="6096000" y="4139880"/>
            <a:ext cx="4441954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thaiDist">
              <a:buFont typeface="Arial" panose="020B0604020202020204" pitchFamily="34" charset="0"/>
              <a:buChar char="•"/>
            </a:pPr>
            <a:r>
              <a:rPr lang="th-TH" sz="1400" b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Kanit" pitchFamily="2" charset="-34"/>
                <a:cs typeface="Kanit" pitchFamily="2" charset="-34"/>
              </a:rPr>
              <a:t>เป็นการรวมกันของ </a:t>
            </a:r>
            <a:r>
              <a:rPr lang="en-US" sz="1400" b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Kanit" pitchFamily="2" charset="-34"/>
                <a:cs typeface="Kanit" pitchFamily="2" charset="-34"/>
              </a:rPr>
              <a:t>Box Plot </a:t>
            </a:r>
            <a:r>
              <a:rPr lang="th-TH" sz="1400" b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Kanit" pitchFamily="2" charset="-34"/>
                <a:cs typeface="Kanit" pitchFamily="2" charset="-34"/>
              </a:rPr>
              <a:t>และ </a:t>
            </a:r>
            <a:r>
              <a:rPr lang="en-US" sz="1400" b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Kanit" pitchFamily="2" charset="-34"/>
                <a:cs typeface="Kanit" pitchFamily="2" charset="-34"/>
              </a:rPr>
              <a:t>Kernel Density Plot</a:t>
            </a:r>
            <a:endParaRPr lang="th-TH" sz="1400" b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Kanit" pitchFamily="2" charset="-34"/>
              <a:cs typeface="Kanit" pitchFamily="2" charset="-34"/>
            </a:endParaRPr>
          </a:p>
          <a:p>
            <a:pPr marL="285750" indent="-285750" algn="thaiDist">
              <a:buFont typeface="Arial" panose="020B0604020202020204" pitchFamily="34" charset="0"/>
              <a:buChar char="•"/>
            </a:pPr>
            <a:r>
              <a:rPr lang="th-TH" sz="1400" b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Kanit" pitchFamily="2" charset="-34"/>
                <a:cs typeface="Kanit" pitchFamily="2" charset="-34"/>
              </a:rPr>
              <a:t>จุดสีขาวตรงกึ่งกลางคือ ค่ามัธยฐาน (</a:t>
            </a:r>
            <a:r>
              <a:rPr lang="en-US" sz="1400" b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Kanit" pitchFamily="2" charset="-34"/>
                <a:cs typeface="Kanit" pitchFamily="2" charset="-34"/>
              </a:rPr>
              <a:t>Median)</a:t>
            </a:r>
            <a:r>
              <a:rPr lang="th-TH" sz="1400" b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Kanit" pitchFamily="2" charset="-34"/>
                <a:cs typeface="Kanit" pitchFamily="2" charset="-34"/>
              </a:rPr>
              <a:t> </a:t>
            </a:r>
          </a:p>
          <a:p>
            <a:pPr marL="285750" indent="-285750" algn="thaiDist">
              <a:buFont typeface="Arial" panose="020B0604020202020204" pitchFamily="34" charset="0"/>
              <a:buChar char="•"/>
            </a:pPr>
            <a:r>
              <a:rPr lang="th-TH" sz="1400" b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Kanit" pitchFamily="2" charset="-34"/>
                <a:cs typeface="Kanit" pitchFamily="2" charset="-34"/>
              </a:rPr>
              <a:t>ช่วงสีดำตรงกลางคือ </a:t>
            </a:r>
            <a:r>
              <a:rPr lang="en-US" sz="1400" b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Kanit" pitchFamily="2" charset="-34"/>
                <a:cs typeface="Kanit" pitchFamily="2" charset="-34"/>
              </a:rPr>
              <a:t>Interquartile Range (Q3 – Q1)</a:t>
            </a:r>
            <a:endParaRPr lang="th-TH" sz="1400" b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Kanit" pitchFamily="2" charset="-34"/>
              <a:cs typeface="Kanit" pitchFamily="2" charset="-34"/>
            </a:endParaRPr>
          </a:p>
          <a:p>
            <a:pPr marL="285750" indent="-285750" algn="thaiDist">
              <a:buFont typeface="Arial" panose="020B0604020202020204" pitchFamily="34" charset="0"/>
              <a:buChar char="•"/>
            </a:pPr>
            <a:r>
              <a:rPr lang="th-TH" sz="1400" b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Kanit" pitchFamily="2" charset="-34"/>
                <a:cs typeface="Kanit" pitchFamily="2" charset="-34"/>
              </a:rPr>
              <a:t>เส้นที่ยื่นออกไปจากบนลงล่างคือ ค่าต่ำสุด (</a:t>
            </a:r>
            <a:r>
              <a:rPr lang="en-US" sz="1400" b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Kanit" pitchFamily="2" charset="-34"/>
                <a:cs typeface="Kanit" pitchFamily="2" charset="-34"/>
              </a:rPr>
              <a:t>Min)</a:t>
            </a:r>
            <a:r>
              <a:rPr lang="th-TH" sz="1400" b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Kanit" pitchFamily="2" charset="-34"/>
                <a:cs typeface="Kanit" pitchFamily="2" charset="-34"/>
              </a:rPr>
              <a:t> และค่าสูงสุด (</a:t>
            </a:r>
            <a:r>
              <a:rPr lang="en-US" sz="1400" b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Kanit" pitchFamily="2" charset="-34"/>
                <a:cs typeface="Kanit" pitchFamily="2" charset="-34"/>
              </a:rPr>
              <a:t>Max)</a:t>
            </a:r>
            <a:r>
              <a:rPr lang="th-TH" sz="1400" b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Kanit" pitchFamily="2" charset="-34"/>
                <a:cs typeface="Kanit" pitchFamily="2" charset="-34"/>
              </a:rPr>
              <a:t> </a:t>
            </a:r>
            <a:endParaRPr lang="th-TH" sz="1400">
              <a:solidFill>
                <a:schemeClr val="tx1">
                  <a:lumMod val="75000"/>
                  <a:lumOff val="25000"/>
                </a:schemeClr>
              </a:solidFill>
              <a:latin typeface="Kanit" pitchFamily="2" charset="-34"/>
              <a:cs typeface="Kanit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86170955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มายเลขสไลด์ 1">
            <a:extLst>
              <a:ext uri="{FF2B5EF4-FFF2-40B4-BE49-F238E27FC236}">
                <a16:creationId xmlns:a16="http://schemas.microsoft.com/office/drawing/2014/main" id="{2938213E-7F5F-102C-A728-C87E137FA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ED038-61C6-4943-936C-47B8B962FD8F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4" name="กล่องข้อความ 3">
            <a:extLst>
              <a:ext uri="{FF2B5EF4-FFF2-40B4-BE49-F238E27FC236}">
                <a16:creationId xmlns:a16="http://schemas.microsoft.com/office/drawing/2014/main" id="{80680EBE-D656-6930-9238-02006DE8E9A1}"/>
              </a:ext>
            </a:extLst>
          </p:cNvPr>
          <p:cNvSpPr txBox="1"/>
          <p:nvPr/>
        </p:nvSpPr>
        <p:spPr>
          <a:xfrm>
            <a:off x="80817" y="407630"/>
            <a:ext cx="1122627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3600" b="1">
                <a:solidFill>
                  <a:srgbClr val="2F4858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แผนภูมิการกระจาย </a:t>
            </a:r>
            <a:r>
              <a:rPr lang="en-US" sz="3600" b="1">
                <a:solidFill>
                  <a:srgbClr val="2F4858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(Distribution)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DEB81FD-406B-9711-8A39-42FBE18D486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4525"/>
          <a:stretch/>
        </p:blipFill>
        <p:spPr>
          <a:xfrm>
            <a:off x="907115" y="1838855"/>
            <a:ext cx="2445295" cy="233558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EE0BC7A-A506-1AB3-4531-BEBF490277F6}"/>
              </a:ext>
            </a:extLst>
          </p:cNvPr>
          <p:cNvSpPr txBox="1"/>
          <p:nvPr/>
        </p:nvSpPr>
        <p:spPr>
          <a:xfrm>
            <a:off x="639366" y="1438745"/>
            <a:ext cx="5454318" cy="40011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th-TH" sz="2000" b="1">
                <a:solidFill>
                  <a:srgbClr val="01798C"/>
                </a:solidFill>
                <a:latin typeface="Kanit" pitchFamily="2" charset="-34"/>
                <a:cs typeface="Kanit" pitchFamily="2" charset="-34"/>
              </a:rPr>
              <a:t>ข้อมูลมี </a:t>
            </a:r>
            <a:r>
              <a:rPr lang="en-US" sz="2000" b="1">
                <a:solidFill>
                  <a:srgbClr val="01798C"/>
                </a:solidFill>
                <a:latin typeface="Kanit" pitchFamily="2" charset="-34"/>
                <a:cs typeface="Kanit" pitchFamily="2" charset="-34"/>
              </a:rPr>
              <a:t>2 </a:t>
            </a:r>
            <a:r>
              <a:rPr lang="th-TH" sz="2000" b="1">
                <a:solidFill>
                  <a:srgbClr val="01798C"/>
                </a:solidFill>
                <a:latin typeface="Kanit" pitchFamily="2" charset="-34"/>
                <a:cs typeface="Kanit" pitchFamily="2" charset="-34"/>
              </a:rPr>
              <a:t>ตัวแปร</a:t>
            </a:r>
            <a:endParaRPr lang="en-US" sz="2000" b="1">
              <a:solidFill>
                <a:srgbClr val="01798C"/>
              </a:solidFill>
              <a:latin typeface="Kanit" pitchFamily="2" charset="-34"/>
              <a:cs typeface="Kanit" pitchFamily="2" charset="-34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2313054-5EE7-4038-E32F-3A658FE400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7984" y="1938240"/>
            <a:ext cx="2865341" cy="2048188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5221E22-71E1-5F2F-8EEE-A2C77478A6FB}"/>
              </a:ext>
            </a:extLst>
          </p:cNvPr>
          <p:cNvSpPr txBox="1"/>
          <p:nvPr/>
        </p:nvSpPr>
        <p:spPr>
          <a:xfrm>
            <a:off x="6115200" y="4174435"/>
            <a:ext cx="489183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thaiDist">
              <a:buFont typeface="Arial" panose="020B0604020202020204" pitchFamily="34" charset="0"/>
              <a:buChar char="•"/>
            </a:pPr>
            <a:r>
              <a:rPr lang="th-TH" sz="1400" b="0" i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Kanit" pitchFamily="2" charset="-34"/>
                <a:cs typeface="Kanit" pitchFamily="2" charset="-34"/>
              </a:rPr>
              <a:t>แสดงค่าเชิงปริมาณหนึ่งค่าหรือมากกว่าต่อหมวดหมู่ </a:t>
            </a:r>
          </a:p>
          <a:p>
            <a:pPr marL="285750" indent="-285750" algn="thaiDist">
              <a:buFont typeface="Arial" panose="020B0604020202020204" pitchFamily="34" charset="0"/>
              <a:buChar char="•"/>
            </a:pPr>
            <a:r>
              <a:rPr lang="th-TH" sz="1400" b="0" i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Kanit" pitchFamily="2" charset="-34"/>
                <a:cs typeface="Kanit" pitchFamily="2" charset="-34"/>
              </a:rPr>
              <a:t>สามารถเปรียบเทียบค่ากับหมวดหมู่อื่นๆได้ง่าย</a:t>
            </a:r>
          </a:p>
          <a:p>
            <a:pPr marL="285750" indent="-285750" algn="thaiDist">
              <a:buFont typeface="Arial" panose="020B0604020202020204" pitchFamily="34" charset="0"/>
              <a:buChar char="•"/>
            </a:pPr>
            <a:r>
              <a:rPr lang="th-TH" sz="1400" b="0" i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Kanit" pitchFamily="2" charset="-34"/>
                <a:cs typeface="Kanit" pitchFamily="2" charset="-34"/>
              </a:rPr>
              <a:t>หากมีหมวดหมู่มีค่ามากกว่า 1 จุด สามารถเปรียบเทียบภายในหมวดหมู่ได้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95A367B-9186-6E0F-2AFE-BE5F0F217574}"/>
              </a:ext>
            </a:extLst>
          </p:cNvPr>
          <p:cNvSpPr txBox="1"/>
          <p:nvPr/>
        </p:nvSpPr>
        <p:spPr>
          <a:xfrm>
            <a:off x="907116" y="4174435"/>
            <a:ext cx="4439435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thaiDist">
              <a:buFont typeface="Arial" panose="020B0604020202020204" pitchFamily="34" charset="0"/>
              <a:buChar char="•"/>
            </a:pPr>
            <a:r>
              <a:rPr lang="th-TH" sz="1400" b="0" i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Kanit" pitchFamily="2" charset="-34"/>
                <a:cs typeface="Kanit" pitchFamily="2" charset="-34"/>
              </a:rPr>
              <a:t>แสดงความสัมพันธ์ระหว่างตัวแปร </a:t>
            </a:r>
            <a:r>
              <a:rPr lang="en-US" sz="1400" b="0" i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Kanit" pitchFamily="2" charset="-34"/>
                <a:cs typeface="Kanit" pitchFamily="2" charset="-34"/>
              </a:rPr>
              <a:t>2</a:t>
            </a:r>
            <a:r>
              <a:rPr lang="th-TH" sz="1400" b="0" i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Kanit" pitchFamily="2" charset="-34"/>
                <a:cs typeface="Kanit" pitchFamily="2" charset="-34"/>
              </a:rPr>
              <a:t> ตัวแปร ว่ามีลักษณะเป็นเส้นตรง (</a:t>
            </a:r>
            <a:r>
              <a:rPr lang="en-US" sz="1400" b="0" i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Kanit" pitchFamily="2" charset="-34"/>
                <a:cs typeface="Kanit" pitchFamily="2" charset="-34"/>
              </a:rPr>
              <a:t>Linear) </a:t>
            </a:r>
            <a:r>
              <a:rPr lang="th-TH" sz="1400" b="0" i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Kanit" pitchFamily="2" charset="-34"/>
                <a:cs typeface="Kanit" pitchFamily="2" charset="-34"/>
              </a:rPr>
              <a:t>หรือว่าเป็นเส้นโค้ง (</a:t>
            </a:r>
            <a:r>
              <a:rPr lang="en-US" sz="1400" b="0" i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Kanit" pitchFamily="2" charset="-34"/>
                <a:cs typeface="Kanit" pitchFamily="2" charset="-34"/>
              </a:rPr>
              <a:t>Curvilinear)</a:t>
            </a:r>
          </a:p>
          <a:p>
            <a:pPr marL="285750" indent="-285750" algn="thaiDist">
              <a:buFont typeface="Arial" panose="020B0604020202020204" pitchFamily="34" charset="0"/>
              <a:buChar char="•"/>
            </a:pPr>
            <a:r>
              <a:rPr lang="th-TH" sz="1400" b="0" i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Kanit" pitchFamily="2" charset="-34"/>
                <a:cs typeface="Kanit" pitchFamily="2" charset="-34"/>
              </a:rPr>
              <a:t>แสดงความสัมพันธ์ (</a:t>
            </a:r>
            <a:r>
              <a:rPr lang="en-US" sz="1400" b="0" i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Kanit" pitchFamily="2" charset="-34"/>
                <a:cs typeface="Kanit" pitchFamily="2" charset="-34"/>
              </a:rPr>
              <a:t>Correlation)</a:t>
            </a:r>
            <a:r>
              <a:rPr lang="th-TH" sz="1400" b="0" i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Kanit" pitchFamily="2" charset="-34"/>
                <a:cs typeface="Kanit" pitchFamily="2" charset="-34"/>
              </a:rPr>
              <a:t> ระหว่างตัวแปร ว่ามีความสัมพันธ์เป็นบวก ลบ หรือ ไม่มีความสัมพันธ์</a:t>
            </a:r>
          </a:p>
          <a:p>
            <a:pPr marL="285750" indent="-285750" algn="thaiDist">
              <a:buFont typeface="Arial" panose="020B0604020202020204" pitchFamily="34" charset="0"/>
              <a:buChar char="•"/>
            </a:pPr>
            <a:r>
              <a:rPr lang="th-TH" sz="1400" b="0" i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Kanit" pitchFamily="2" charset="-34"/>
                <a:cs typeface="Kanit" pitchFamily="2" charset="-34"/>
              </a:rPr>
              <a:t>แสดงค่า </a:t>
            </a:r>
            <a:r>
              <a:rPr lang="en-US" sz="1400" b="0" i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Kanit" pitchFamily="2" charset="-34"/>
                <a:cs typeface="Kanit" pitchFamily="2" charset="-34"/>
              </a:rPr>
              <a:t>Extreme </a:t>
            </a:r>
            <a:r>
              <a:rPr lang="th-TH" sz="1400" b="0" i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Kanit" pitchFamily="2" charset="-34"/>
                <a:cs typeface="Kanit" pitchFamily="2" charset="-34"/>
              </a:rPr>
              <a:t>หรือ ค่าที่มีโอกาสเป็น </a:t>
            </a:r>
            <a:r>
              <a:rPr lang="en-US" sz="1400" b="0" i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Kanit" pitchFamily="2" charset="-34"/>
                <a:cs typeface="Kanit" pitchFamily="2" charset="-34"/>
              </a:rPr>
              <a:t>Outlier</a:t>
            </a:r>
          </a:p>
        </p:txBody>
      </p:sp>
    </p:spTree>
    <p:extLst>
      <p:ext uri="{BB962C8B-B14F-4D97-AF65-F5344CB8AC3E}">
        <p14:creationId xmlns:p14="http://schemas.microsoft.com/office/powerpoint/2010/main" val="323126407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มายเลขสไลด์ 1">
            <a:extLst>
              <a:ext uri="{FF2B5EF4-FFF2-40B4-BE49-F238E27FC236}">
                <a16:creationId xmlns:a16="http://schemas.microsoft.com/office/drawing/2014/main" id="{2938213E-7F5F-102C-A728-C87E137FA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ED038-61C6-4943-936C-47B8B962FD8F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4" name="กล่องข้อความ 3">
            <a:extLst>
              <a:ext uri="{FF2B5EF4-FFF2-40B4-BE49-F238E27FC236}">
                <a16:creationId xmlns:a16="http://schemas.microsoft.com/office/drawing/2014/main" id="{80680EBE-D656-6930-9238-02006DE8E9A1}"/>
              </a:ext>
            </a:extLst>
          </p:cNvPr>
          <p:cNvSpPr txBox="1"/>
          <p:nvPr/>
        </p:nvSpPr>
        <p:spPr>
          <a:xfrm>
            <a:off x="80817" y="407630"/>
            <a:ext cx="1122627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3600" b="1">
                <a:solidFill>
                  <a:srgbClr val="2F4858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แผนภูมิองค์ประกอบ </a:t>
            </a:r>
            <a:r>
              <a:rPr lang="en-US" sz="3600" b="1">
                <a:solidFill>
                  <a:srgbClr val="2F4858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(Composition)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EC64FEE-6950-46CA-876A-D28561EF2D86}"/>
              </a:ext>
            </a:extLst>
          </p:cNvPr>
          <p:cNvSpPr txBox="1"/>
          <p:nvPr/>
        </p:nvSpPr>
        <p:spPr>
          <a:xfrm>
            <a:off x="639365" y="1438745"/>
            <a:ext cx="10913269" cy="40011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th-TH" sz="2000" b="1">
                <a:solidFill>
                  <a:srgbClr val="01798C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ข้อมูลเปลี่ยนแปลงตามกาลเวลา</a:t>
            </a:r>
            <a:endParaRPr lang="en-TH" sz="2000">
              <a:latin typeface="Kanit" pitchFamily="2" charset="-34"/>
              <a:cs typeface="Kanit" pitchFamily="2" charset="-34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1F286C2-27AA-342C-4F66-5267BFC29AF6}"/>
              </a:ext>
            </a:extLst>
          </p:cNvPr>
          <p:cNvSpPr txBox="1"/>
          <p:nvPr/>
        </p:nvSpPr>
        <p:spPr>
          <a:xfrm>
            <a:off x="639364" y="1883449"/>
            <a:ext cx="10913269" cy="40011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800100" lvl="1" indent="-342900">
              <a:buFont typeface="Wingdings" pitchFamily="2" charset="2"/>
              <a:buChar char="§"/>
            </a:pPr>
            <a:r>
              <a:rPr lang="th-TH" sz="2000" b="1">
                <a:solidFill>
                  <a:srgbClr val="01798C"/>
                </a:solidFill>
                <a:latin typeface="Kanit" pitchFamily="2" charset="-34"/>
                <a:cs typeface="Kanit" pitchFamily="2" charset="-34"/>
              </a:rPr>
              <a:t>ช่วงเวลาที่นำเสนอมีจำนวนไม่มาก</a:t>
            </a:r>
            <a:endParaRPr lang="en-TH" sz="2000" b="1">
              <a:solidFill>
                <a:srgbClr val="01798C"/>
              </a:solidFill>
              <a:latin typeface="Kanit" pitchFamily="2" charset="-34"/>
              <a:cs typeface="Kanit" pitchFamily="2" charset="-34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C96839B-8E74-1A8D-6277-4D24B0FD7D0E}"/>
              </a:ext>
            </a:extLst>
          </p:cNvPr>
          <p:cNvSpPr txBox="1"/>
          <p:nvPr/>
        </p:nvSpPr>
        <p:spPr>
          <a:xfrm>
            <a:off x="1443449" y="2283559"/>
            <a:ext cx="5054592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th-TH" u="sng">
                <a:solidFill>
                  <a:srgbClr val="01798C"/>
                </a:solidFill>
                <a:latin typeface="Kanit" pitchFamily="2" charset="-34"/>
                <a:cs typeface="Kanit" pitchFamily="2" charset="-34"/>
              </a:rPr>
              <a:t>มีเพียง</a:t>
            </a:r>
            <a:r>
              <a:rPr lang="en-US" u="sng">
                <a:solidFill>
                  <a:srgbClr val="01798C"/>
                </a:solidFill>
                <a:latin typeface="Kanit" pitchFamily="2" charset="-34"/>
                <a:cs typeface="Kanit" pitchFamily="2" charset="-34"/>
              </a:rPr>
              <a:t> </a:t>
            </a:r>
            <a:r>
              <a:rPr lang="en-US" sz="1800" u="sng">
                <a:solidFill>
                  <a:srgbClr val="01798C"/>
                </a:solidFill>
                <a:effectLst/>
                <a:latin typeface="Kanit" pitchFamily="2" charset="-34"/>
                <a:ea typeface="Times New Roman" panose="02020603050405020304" pitchFamily="18" charset="0"/>
                <a:cs typeface="Kanit" pitchFamily="2" charset="-34"/>
              </a:rPr>
              <a:t>Relative Difference </a:t>
            </a:r>
            <a:r>
              <a:rPr lang="th-TH" sz="1800" u="sng">
                <a:solidFill>
                  <a:srgbClr val="01798C"/>
                </a:solidFill>
                <a:effectLst/>
                <a:latin typeface="Kanit" pitchFamily="2" charset="-34"/>
                <a:ea typeface="Times New Roman" panose="02020603050405020304" pitchFamily="18" charset="0"/>
                <a:cs typeface="Kanit" pitchFamily="2" charset="-34"/>
              </a:rPr>
              <a:t>ที่มีผลต่อข้อมูล</a:t>
            </a:r>
            <a:r>
              <a:rPr lang="th-TH" u="sng">
                <a:solidFill>
                  <a:srgbClr val="01798C"/>
                </a:solidFill>
                <a:latin typeface="Kanit" pitchFamily="2" charset="-34"/>
                <a:cs typeface="Kanit" pitchFamily="2" charset="-34"/>
              </a:rPr>
              <a:t> </a:t>
            </a:r>
            <a:endParaRPr lang="en-TH" u="sng">
              <a:solidFill>
                <a:srgbClr val="01798C"/>
              </a:solidFill>
              <a:latin typeface="Kanit" pitchFamily="2" charset="-34"/>
              <a:cs typeface="Kanit" pitchFamily="2" charset="-34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00CEB5E-7FED-E7DD-4E46-9C9AA158738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4687"/>
          <a:stretch/>
        </p:blipFill>
        <p:spPr>
          <a:xfrm>
            <a:off x="1396955" y="2725192"/>
            <a:ext cx="2587216" cy="2443670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C0843B91-03B6-36B2-3B47-A68E8B84DE2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313" r="49607"/>
          <a:stretch/>
        </p:blipFill>
        <p:spPr>
          <a:xfrm>
            <a:off x="6474186" y="2725192"/>
            <a:ext cx="2587216" cy="2466408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9EBF9031-DFCD-1FF5-5BCF-63DB261E71FA}"/>
              </a:ext>
            </a:extLst>
          </p:cNvPr>
          <p:cNvSpPr txBox="1"/>
          <p:nvPr/>
        </p:nvSpPr>
        <p:spPr>
          <a:xfrm>
            <a:off x="6489027" y="2281019"/>
            <a:ext cx="5622155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th-TH" u="sng">
                <a:solidFill>
                  <a:srgbClr val="01798C"/>
                </a:solidFill>
                <a:latin typeface="Kanit" pitchFamily="2" charset="-34"/>
                <a:ea typeface="Times New Roman" panose="02020603050405020304" pitchFamily="18" charset="0"/>
                <a:cs typeface="Kanit" pitchFamily="2" charset="-34"/>
              </a:rPr>
              <a:t>มีทั้ง </a:t>
            </a:r>
            <a:r>
              <a:rPr lang="en-US" sz="1800" u="sng">
                <a:solidFill>
                  <a:srgbClr val="01798C"/>
                </a:solidFill>
                <a:effectLst/>
                <a:latin typeface="Kanit" pitchFamily="2" charset="-34"/>
                <a:ea typeface="Times New Roman" panose="02020603050405020304" pitchFamily="18" charset="0"/>
                <a:cs typeface="Kanit" pitchFamily="2" charset="-34"/>
              </a:rPr>
              <a:t>Relative</a:t>
            </a:r>
            <a:r>
              <a:rPr lang="th-TH" sz="1800" u="sng">
                <a:solidFill>
                  <a:srgbClr val="01798C"/>
                </a:solidFill>
                <a:effectLst/>
                <a:latin typeface="Kanit" pitchFamily="2" charset="-34"/>
                <a:ea typeface="Times New Roman" panose="02020603050405020304" pitchFamily="18" charset="0"/>
                <a:cs typeface="Kanit" pitchFamily="2" charset="-34"/>
              </a:rPr>
              <a:t> และ </a:t>
            </a:r>
            <a:r>
              <a:rPr lang="en-US" sz="1800" u="sng">
                <a:solidFill>
                  <a:srgbClr val="01798C"/>
                </a:solidFill>
                <a:effectLst/>
                <a:latin typeface="Kanit" pitchFamily="2" charset="-34"/>
                <a:ea typeface="Times New Roman" panose="02020603050405020304" pitchFamily="18" charset="0"/>
                <a:cs typeface="Kanit" pitchFamily="2" charset="-34"/>
              </a:rPr>
              <a:t>Abso</a:t>
            </a:r>
            <a:r>
              <a:rPr lang="en-US" sz="1800" u="sng">
                <a:solidFill>
                  <a:srgbClr val="01798C"/>
                </a:solidFill>
                <a:latin typeface="Kanit" pitchFamily="2" charset="-34"/>
                <a:ea typeface="Times New Roman" panose="02020603050405020304" pitchFamily="18" charset="0"/>
                <a:cs typeface="Kanit" pitchFamily="2" charset="-34"/>
              </a:rPr>
              <a:t>lute</a:t>
            </a:r>
            <a:r>
              <a:rPr lang="en-US" sz="1800" u="sng">
                <a:solidFill>
                  <a:srgbClr val="01798C"/>
                </a:solidFill>
                <a:effectLst/>
                <a:latin typeface="Kanit" pitchFamily="2" charset="-34"/>
                <a:ea typeface="Times New Roman" panose="02020603050405020304" pitchFamily="18" charset="0"/>
                <a:cs typeface="Kanit" pitchFamily="2" charset="-34"/>
              </a:rPr>
              <a:t> Difference </a:t>
            </a:r>
            <a:r>
              <a:rPr lang="th-TH" sz="1800" u="sng">
                <a:solidFill>
                  <a:srgbClr val="01798C"/>
                </a:solidFill>
                <a:effectLst/>
                <a:latin typeface="Kanit" pitchFamily="2" charset="-34"/>
                <a:ea typeface="Times New Roman" panose="02020603050405020304" pitchFamily="18" charset="0"/>
                <a:cs typeface="Kanit" pitchFamily="2" charset="-34"/>
              </a:rPr>
              <a:t>ที่มีผลต่อข้อมูล</a:t>
            </a:r>
            <a:endParaRPr lang="en-TH" sz="1800" u="sng">
              <a:solidFill>
                <a:srgbClr val="01798C"/>
              </a:solidFill>
              <a:latin typeface="Kanit" pitchFamily="2" charset="-34"/>
              <a:cs typeface="Kanit" pitchFamily="2" charset="-34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1364EE8-3D95-65F2-DCCE-A830B15C8B6C}"/>
              </a:ext>
            </a:extLst>
          </p:cNvPr>
          <p:cNvSpPr txBox="1"/>
          <p:nvPr/>
        </p:nvSpPr>
        <p:spPr>
          <a:xfrm>
            <a:off x="1443449" y="5168862"/>
            <a:ext cx="465255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thaiDist">
              <a:buFont typeface="Arial" panose="020B0604020202020204" pitchFamily="34" charset="0"/>
              <a:buChar char="•"/>
            </a:pPr>
            <a:r>
              <a:rPr lang="th-TH" sz="1400">
                <a:solidFill>
                  <a:schemeClr val="tx1">
                    <a:lumMod val="65000"/>
                    <a:lumOff val="35000"/>
                  </a:schemeClr>
                </a:solidFill>
                <a:latin typeface="Kanit" pitchFamily="2" charset="-34"/>
                <a:cs typeface="Kanit" pitchFamily="2" charset="-34"/>
              </a:rPr>
              <a:t>แสดงสัดส่วนของ </a:t>
            </a:r>
            <a:r>
              <a:rPr lang="en-US" sz="1400">
                <a:solidFill>
                  <a:schemeClr val="tx1">
                    <a:lumMod val="65000"/>
                    <a:lumOff val="35000"/>
                  </a:schemeClr>
                </a:solidFill>
                <a:latin typeface="Kanit" pitchFamily="2" charset="-34"/>
                <a:cs typeface="Kanit" pitchFamily="2" charset="-34"/>
              </a:rPr>
              <a:t>item </a:t>
            </a:r>
            <a:r>
              <a:rPr lang="th-TH" sz="1400">
                <a:solidFill>
                  <a:schemeClr val="tx1">
                    <a:lumMod val="65000"/>
                    <a:lumOff val="35000"/>
                  </a:schemeClr>
                </a:solidFill>
                <a:latin typeface="Kanit" pitchFamily="2" charset="-34"/>
                <a:cs typeface="Kanit" pitchFamily="2" charset="-34"/>
              </a:rPr>
              <a:t>หลาย </a:t>
            </a:r>
            <a:r>
              <a:rPr lang="en-US" sz="1400">
                <a:solidFill>
                  <a:schemeClr val="tx1">
                    <a:lumMod val="65000"/>
                    <a:lumOff val="35000"/>
                  </a:schemeClr>
                </a:solidFill>
                <a:latin typeface="Kanit" pitchFamily="2" charset="-34"/>
                <a:cs typeface="Kanit" pitchFamily="2" charset="-34"/>
              </a:rPr>
              <a:t>item </a:t>
            </a:r>
            <a:r>
              <a:rPr lang="th-TH" sz="1400">
                <a:solidFill>
                  <a:schemeClr val="tx1">
                    <a:lumMod val="65000"/>
                    <a:lumOff val="35000"/>
                  </a:schemeClr>
                </a:solidFill>
                <a:latin typeface="Kanit" pitchFamily="2" charset="-34"/>
                <a:cs typeface="Kanit" pitchFamily="2" charset="-34"/>
              </a:rPr>
              <a:t>ไว้ใน </a:t>
            </a:r>
            <a:r>
              <a:rPr lang="en-US" sz="1400">
                <a:solidFill>
                  <a:schemeClr val="tx1">
                    <a:lumMod val="65000"/>
                    <a:lumOff val="35000"/>
                  </a:schemeClr>
                </a:solidFill>
                <a:latin typeface="Kanit" pitchFamily="2" charset="-34"/>
                <a:cs typeface="Kanit" pitchFamily="2" charset="-34"/>
              </a:rPr>
              <a:t>Bar </a:t>
            </a:r>
            <a:r>
              <a:rPr lang="th-TH" sz="1400">
                <a:solidFill>
                  <a:schemeClr val="tx1">
                    <a:lumMod val="65000"/>
                    <a:lumOff val="35000"/>
                  </a:schemeClr>
                </a:solidFill>
                <a:latin typeface="Kanit" pitchFamily="2" charset="-34"/>
                <a:cs typeface="Kanit" pitchFamily="2" charset="-34"/>
              </a:rPr>
              <a:t>เดียวกัน</a:t>
            </a:r>
          </a:p>
          <a:p>
            <a:pPr marL="285750" indent="-285750" algn="thaiDist">
              <a:buFont typeface="Arial" panose="020B0604020202020204" pitchFamily="34" charset="0"/>
              <a:buChar char="•"/>
            </a:pPr>
            <a:r>
              <a:rPr lang="th-TH" sz="1400">
                <a:solidFill>
                  <a:schemeClr val="tx1">
                    <a:lumMod val="65000"/>
                    <a:lumOff val="35000"/>
                  </a:schemeClr>
                </a:solidFill>
                <a:latin typeface="Kanit" pitchFamily="2" charset="-34"/>
                <a:cs typeface="Kanit" pitchFamily="2" charset="-34"/>
              </a:rPr>
              <a:t>แสดงสัดส่วนเพื่อเปรียบเทียบ </a:t>
            </a:r>
            <a:r>
              <a:rPr lang="en-US" sz="1400">
                <a:solidFill>
                  <a:schemeClr val="tx1">
                    <a:lumMod val="65000"/>
                    <a:lumOff val="35000"/>
                  </a:schemeClr>
                </a:solidFill>
                <a:latin typeface="Kanit" pitchFamily="2" charset="-34"/>
                <a:cs typeface="Kanit" pitchFamily="2" charset="-34"/>
              </a:rPr>
              <a:t>item</a:t>
            </a:r>
            <a:r>
              <a:rPr lang="th-TH" sz="1400">
                <a:solidFill>
                  <a:schemeClr val="tx1">
                    <a:lumMod val="65000"/>
                    <a:lumOff val="35000"/>
                  </a:schemeClr>
                </a:solidFill>
                <a:latin typeface="Kanit" pitchFamily="2" charset="-34"/>
                <a:cs typeface="Kanit" pitchFamily="2" charset="-34"/>
              </a:rPr>
              <a:t> ในกลุ่มนั้น ๆ โดยจะ</a:t>
            </a:r>
            <a:r>
              <a:rPr lang="th-TH" sz="1400" u="sng">
                <a:solidFill>
                  <a:schemeClr val="tx1">
                    <a:lumMod val="65000"/>
                    <a:lumOff val="35000"/>
                  </a:schemeClr>
                </a:solidFill>
                <a:latin typeface="Kanit" pitchFamily="2" charset="-34"/>
                <a:cs typeface="Kanit" pitchFamily="2" charset="-34"/>
              </a:rPr>
              <a:t>แสดงสัดส่วนของข้อมูลเป็นเปอร์เซ็นต์เพื่อต้องการเน้นถึง</a:t>
            </a:r>
            <a:r>
              <a:rPr lang="th-TH" sz="1400" b="0" i="0" u="sng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Kanit" pitchFamily="2" charset="-34"/>
                <a:cs typeface="Kanit" pitchFamily="2" charset="-34"/>
              </a:rPr>
              <a:t>องค์ประกอบ</a:t>
            </a:r>
            <a:endParaRPr lang="th-TH" sz="1400" u="sng">
              <a:solidFill>
                <a:schemeClr val="tx1">
                  <a:lumMod val="65000"/>
                  <a:lumOff val="35000"/>
                </a:schemeClr>
              </a:solidFill>
              <a:latin typeface="Kanit" pitchFamily="2" charset="-34"/>
              <a:cs typeface="Kanit" pitchFamily="2" charset="-34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154DED1-4E0C-A5E0-F833-2655B9BC8508}"/>
              </a:ext>
            </a:extLst>
          </p:cNvPr>
          <p:cNvSpPr txBox="1"/>
          <p:nvPr/>
        </p:nvSpPr>
        <p:spPr>
          <a:xfrm>
            <a:off x="6498041" y="5222439"/>
            <a:ext cx="425051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thaiDist">
              <a:buFont typeface="Arial" panose="020B0604020202020204" pitchFamily="34" charset="0"/>
              <a:buChar char="•"/>
            </a:pPr>
            <a:r>
              <a:rPr lang="th-TH" sz="1400">
                <a:solidFill>
                  <a:schemeClr val="tx1">
                    <a:lumMod val="65000"/>
                    <a:lumOff val="35000"/>
                  </a:schemeClr>
                </a:solidFill>
                <a:latin typeface="Kanit" pitchFamily="2" charset="-34"/>
                <a:cs typeface="Kanit" pitchFamily="2" charset="-34"/>
              </a:rPr>
              <a:t>แสดงสัดส่วนของ </a:t>
            </a:r>
            <a:r>
              <a:rPr lang="en-US" sz="1400">
                <a:solidFill>
                  <a:schemeClr val="tx1">
                    <a:lumMod val="65000"/>
                    <a:lumOff val="35000"/>
                  </a:schemeClr>
                </a:solidFill>
                <a:latin typeface="Kanit" pitchFamily="2" charset="-34"/>
                <a:cs typeface="Kanit" pitchFamily="2" charset="-34"/>
              </a:rPr>
              <a:t>item </a:t>
            </a:r>
            <a:r>
              <a:rPr lang="th-TH" sz="1400">
                <a:solidFill>
                  <a:schemeClr val="tx1">
                    <a:lumMod val="65000"/>
                    <a:lumOff val="35000"/>
                  </a:schemeClr>
                </a:solidFill>
                <a:latin typeface="Kanit" pitchFamily="2" charset="-34"/>
                <a:cs typeface="Kanit" pitchFamily="2" charset="-34"/>
              </a:rPr>
              <a:t>หลาย </a:t>
            </a:r>
            <a:r>
              <a:rPr lang="en-US" sz="1400">
                <a:solidFill>
                  <a:schemeClr val="tx1">
                    <a:lumMod val="65000"/>
                    <a:lumOff val="35000"/>
                  </a:schemeClr>
                </a:solidFill>
                <a:latin typeface="Kanit" pitchFamily="2" charset="-34"/>
                <a:cs typeface="Kanit" pitchFamily="2" charset="-34"/>
              </a:rPr>
              <a:t>item </a:t>
            </a:r>
            <a:r>
              <a:rPr lang="th-TH" sz="1400">
                <a:solidFill>
                  <a:schemeClr val="tx1">
                    <a:lumMod val="65000"/>
                    <a:lumOff val="35000"/>
                  </a:schemeClr>
                </a:solidFill>
                <a:latin typeface="Kanit" pitchFamily="2" charset="-34"/>
                <a:cs typeface="Kanit" pitchFamily="2" charset="-34"/>
              </a:rPr>
              <a:t>ไว้ใน </a:t>
            </a:r>
            <a:r>
              <a:rPr lang="en-US" sz="1400">
                <a:solidFill>
                  <a:schemeClr val="tx1">
                    <a:lumMod val="65000"/>
                    <a:lumOff val="35000"/>
                  </a:schemeClr>
                </a:solidFill>
                <a:latin typeface="Kanit" pitchFamily="2" charset="-34"/>
                <a:cs typeface="Kanit" pitchFamily="2" charset="-34"/>
              </a:rPr>
              <a:t>Bar </a:t>
            </a:r>
            <a:r>
              <a:rPr lang="th-TH" sz="1400">
                <a:solidFill>
                  <a:schemeClr val="tx1">
                    <a:lumMod val="65000"/>
                    <a:lumOff val="35000"/>
                  </a:schemeClr>
                </a:solidFill>
                <a:latin typeface="Kanit" pitchFamily="2" charset="-34"/>
                <a:cs typeface="Kanit" pitchFamily="2" charset="-34"/>
              </a:rPr>
              <a:t>เดียวกัน</a:t>
            </a:r>
          </a:p>
          <a:p>
            <a:pPr marL="285750" indent="-285750" algn="thaiDist">
              <a:buFont typeface="Arial" panose="020B0604020202020204" pitchFamily="34" charset="0"/>
              <a:buChar char="•"/>
            </a:pPr>
            <a:r>
              <a:rPr lang="th-TH" sz="1400">
                <a:solidFill>
                  <a:schemeClr val="tx1">
                    <a:lumMod val="65000"/>
                    <a:lumOff val="35000"/>
                  </a:schemeClr>
                </a:solidFill>
                <a:latin typeface="Kanit" pitchFamily="2" charset="-34"/>
                <a:cs typeface="Kanit" pitchFamily="2" charset="-34"/>
              </a:rPr>
              <a:t>แสดงสัดส่วนเพื่อเปรียบเทียบ </a:t>
            </a:r>
            <a:r>
              <a:rPr lang="en-US" sz="1400">
                <a:solidFill>
                  <a:schemeClr val="tx1">
                    <a:lumMod val="65000"/>
                    <a:lumOff val="35000"/>
                  </a:schemeClr>
                </a:solidFill>
                <a:latin typeface="Kanit" pitchFamily="2" charset="-34"/>
                <a:cs typeface="Kanit" pitchFamily="2" charset="-34"/>
              </a:rPr>
              <a:t>item </a:t>
            </a:r>
            <a:r>
              <a:rPr lang="th-TH" sz="1400">
                <a:solidFill>
                  <a:schemeClr val="tx1">
                    <a:lumMod val="65000"/>
                    <a:lumOff val="35000"/>
                  </a:schemeClr>
                </a:solidFill>
                <a:latin typeface="Kanit" pitchFamily="2" charset="-34"/>
                <a:cs typeface="Kanit" pitchFamily="2" charset="-34"/>
              </a:rPr>
              <a:t>ในกลุ่มนั้น ๆ โดยจะ</a:t>
            </a:r>
            <a:r>
              <a:rPr lang="th-TH" sz="1400" u="sng">
                <a:solidFill>
                  <a:schemeClr val="tx1">
                    <a:lumMod val="65000"/>
                    <a:lumOff val="35000"/>
                  </a:schemeClr>
                </a:solidFill>
                <a:latin typeface="Kanit" pitchFamily="2" charset="-34"/>
                <a:cs typeface="Kanit" pitchFamily="2" charset="-34"/>
              </a:rPr>
              <a:t>แสดงสัดส่วนของข้อมูลเป็นจำนวนดิบเพื่อต้องการเน้นถึงปริมาณ</a:t>
            </a:r>
          </a:p>
        </p:txBody>
      </p:sp>
    </p:spTree>
    <p:extLst>
      <p:ext uri="{BB962C8B-B14F-4D97-AF65-F5344CB8AC3E}">
        <p14:creationId xmlns:p14="http://schemas.microsoft.com/office/powerpoint/2010/main" val="10999376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กล่องข้อความ 2">
            <a:extLst>
              <a:ext uri="{FF2B5EF4-FFF2-40B4-BE49-F238E27FC236}">
                <a16:creationId xmlns:a16="http://schemas.microsoft.com/office/drawing/2014/main" id="{EA13D701-38D1-0F55-5C84-DFA7E7FD72F9}"/>
              </a:ext>
            </a:extLst>
          </p:cNvPr>
          <p:cNvSpPr txBox="1"/>
          <p:nvPr/>
        </p:nvSpPr>
        <p:spPr>
          <a:xfrm>
            <a:off x="4428548" y="1551563"/>
            <a:ext cx="727825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h-TH" sz="6600" b="1">
                <a:solidFill>
                  <a:srgbClr val="F26419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หัวข้อที่ </a:t>
            </a:r>
            <a:r>
              <a:rPr lang="en-US" sz="6600" b="1">
                <a:solidFill>
                  <a:srgbClr val="F26419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1</a:t>
            </a:r>
          </a:p>
        </p:txBody>
      </p:sp>
      <p:sp>
        <p:nvSpPr>
          <p:cNvPr id="4" name="กล่องข้อความ 3">
            <a:extLst>
              <a:ext uri="{FF2B5EF4-FFF2-40B4-BE49-F238E27FC236}">
                <a16:creationId xmlns:a16="http://schemas.microsoft.com/office/drawing/2014/main" id="{924E4977-1486-C185-4252-FBF912C3719F}"/>
              </a:ext>
            </a:extLst>
          </p:cNvPr>
          <p:cNvSpPr txBox="1"/>
          <p:nvPr/>
        </p:nvSpPr>
        <p:spPr>
          <a:xfrm>
            <a:off x="2880852" y="2459534"/>
            <a:ext cx="88259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h-TH" sz="4400">
                <a:solidFill>
                  <a:srgbClr val="33658A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หน้าจอสรุปภาพรวม </a:t>
            </a:r>
            <a:r>
              <a:rPr lang="en-US" sz="4400">
                <a:solidFill>
                  <a:srgbClr val="33658A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Dashboard</a:t>
            </a:r>
            <a:endParaRPr lang="th-TH" sz="4400">
              <a:solidFill>
                <a:srgbClr val="33658A"/>
              </a:solidFill>
              <a:latin typeface="Kanit" panose="00000500000000000000" pitchFamily="2" charset="-34"/>
              <a:cs typeface="Kanit" panose="00000500000000000000" pitchFamily="2" charset="-34"/>
            </a:endParaRPr>
          </a:p>
        </p:txBody>
      </p:sp>
      <p:sp>
        <p:nvSpPr>
          <p:cNvPr id="5" name="กล่องข้อความ 4">
            <a:extLst>
              <a:ext uri="{FF2B5EF4-FFF2-40B4-BE49-F238E27FC236}">
                <a16:creationId xmlns:a16="http://schemas.microsoft.com/office/drawing/2014/main" id="{52357486-336C-5E57-7FA6-AE1611A80B16}"/>
              </a:ext>
            </a:extLst>
          </p:cNvPr>
          <p:cNvSpPr txBox="1"/>
          <p:nvPr/>
        </p:nvSpPr>
        <p:spPr>
          <a:xfrm>
            <a:off x="270163" y="4767827"/>
            <a:ext cx="94026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th-TH" sz="3200" i="0" u="none" strike="noStrike">
                <a:solidFill>
                  <a:schemeClr val="bg1">
                    <a:lumMod val="85000"/>
                  </a:schemeClr>
                </a:solidFill>
                <a:effectLst/>
                <a:latin typeface="Quark" panose="02000000000000000000" pitchFamily="50" charset="-34"/>
                <a:cs typeface="Quark" panose="02000000000000000000" pitchFamily="50" charset="-34"/>
              </a:rPr>
              <a:t>โครงการขยายผลและเพิ่มประสิทธิภาพระบบสารสนเทศโครงข่ายทางหลวง (</a:t>
            </a:r>
            <a:r>
              <a:rPr lang="en-US" sz="3200" i="0" u="none" strike="noStrike" err="1">
                <a:solidFill>
                  <a:schemeClr val="bg1">
                    <a:lumMod val="85000"/>
                  </a:schemeClr>
                </a:solidFill>
                <a:effectLst/>
                <a:latin typeface="Quark" panose="02000000000000000000" pitchFamily="50" charset="-34"/>
                <a:cs typeface="Quark" panose="02000000000000000000" pitchFamily="50" charset="-34"/>
              </a:rPr>
              <a:t>Roadnet</a:t>
            </a:r>
            <a:r>
              <a:rPr lang="en-US" sz="3200" i="0" u="none" strike="noStrike">
                <a:solidFill>
                  <a:schemeClr val="bg1">
                    <a:lumMod val="85000"/>
                  </a:schemeClr>
                </a:solidFill>
                <a:effectLst/>
                <a:latin typeface="Quark" panose="02000000000000000000" pitchFamily="50" charset="-34"/>
                <a:cs typeface="Quark" panose="02000000000000000000" pitchFamily="50" charset="-34"/>
              </a:rPr>
              <a:t>) </a:t>
            </a:r>
            <a:r>
              <a:rPr lang="th-TH" sz="3200" i="0" u="none" strike="noStrike">
                <a:solidFill>
                  <a:schemeClr val="bg1">
                    <a:lumMod val="85000"/>
                  </a:schemeClr>
                </a:solidFill>
                <a:effectLst/>
                <a:latin typeface="Quark" panose="02000000000000000000" pitchFamily="50" charset="-34"/>
                <a:cs typeface="Quark" panose="02000000000000000000" pitchFamily="50" charset="-34"/>
              </a:rPr>
              <a:t>เพื่อสนับสนุนการบริหารงานบำรุงทาง</a:t>
            </a:r>
            <a:r>
              <a:rPr lang="th-TH" sz="3200" i="0">
                <a:solidFill>
                  <a:schemeClr val="bg1">
                    <a:lumMod val="85000"/>
                  </a:schemeClr>
                </a:solidFill>
                <a:effectLst/>
                <a:latin typeface="Quark" panose="02000000000000000000" pitchFamily="50" charset="-34"/>
                <a:cs typeface="Quark" panose="02000000000000000000" pitchFamily="50" charset="-34"/>
              </a:rPr>
              <a:t>​</a:t>
            </a:r>
            <a:endParaRPr lang="en-US" sz="3200">
              <a:solidFill>
                <a:schemeClr val="bg1">
                  <a:lumMod val="85000"/>
                </a:schemeClr>
              </a:solidFill>
              <a:latin typeface="Quark" panose="02000000000000000000" pitchFamily="50" charset="-34"/>
              <a:cs typeface="Quark" panose="02000000000000000000" pitchFamily="50" charset="-34"/>
            </a:endParaRPr>
          </a:p>
        </p:txBody>
      </p:sp>
      <p:pic>
        <p:nvPicPr>
          <p:cNvPr id="7" name="กราฟิก 6">
            <a:extLst>
              <a:ext uri="{FF2B5EF4-FFF2-40B4-BE49-F238E27FC236}">
                <a16:creationId xmlns:a16="http://schemas.microsoft.com/office/drawing/2014/main" id="{F78957DE-6638-B0C4-6557-3B4CEBDFA6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984483" y="4665480"/>
            <a:ext cx="1369317" cy="1281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67267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มายเลขสไลด์ 1">
            <a:extLst>
              <a:ext uri="{FF2B5EF4-FFF2-40B4-BE49-F238E27FC236}">
                <a16:creationId xmlns:a16="http://schemas.microsoft.com/office/drawing/2014/main" id="{2938213E-7F5F-102C-A728-C87E137FA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ED038-61C6-4943-936C-47B8B962FD8F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4" name="กล่องข้อความ 3">
            <a:extLst>
              <a:ext uri="{FF2B5EF4-FFF2-40B4-BE49-F238E27FC236}">
                <a16:creationId xmlns:a16="http://schemas.microsoft.com/office/drawing/2014/main" id="{80680EBE-D656-6930-9238-02006DE8E9A1}"/>
              </a:ext>
            </a:extLst>
          </p:cNvPr>
          <p:cNvSpPr txBox="1"/>
          <p:nvPr/>
        </p:nvSpPr>
        <p:spPr>
          <a:xfrm>
            <a:off x="80817" y="407630"/>
            <a:ext cx="1122627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3600" b="1">
                <a:solidFill>
                  <a:srgbClr val="2F4858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แผนภูมิองค์ประกอบ </a:t>
            </a:r>
            <a:r>
              <a:rPr lang="en-US" sz="3600" b="1">
                <a:solidFill>
                  <a:srgbClr val="2F4858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(Composition)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6D5DB12-8F3E-D74C-B189-0589A8BF6559}"/>
              </a:ext>
            </a:extLst>
          </p:cNvPr>
          <p:cNvSpPr txBox="1"/>
          <p:nvPr/>
        </p:nvSpPr>
        <p:spPr>
          <a:xfrm>
            <a:off x="639364" y="1445299"/>
            <a:ext cx="10913269" cy="40011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800100" lvl="1" indent="-342900">
              <a:buFont typeface="Wingdings" pitchFamily="2" charset="2"/>
              <a:buChar char="§"/>
            </a:pPr>
            <a:r>
              <a:rPr lang="th-TH" sz="2000" b="1">
                <a:solidFill>
                  <a:srgbClr val="01798C"/>
                </a:solidFill>
                <a:latin typeface="Kanit" pitchFamily="2" charset="-34"/>
                <a:cs typeface="Kanit" pitchFamily="2" charset="-34"/>
              </a:rPr>
              <a:t>ช่วงเวลาที่นำเสนอมีจำนวนมาก</a:t>
            </a:r>
            <a:endParaRPr lang="en-TH" sz="2000" b="1">
              <a:solidFill>
                <a:srgbClr val="01798C"/>
              </a:solidFill>
              <a:latin typeface="Kanit" pitchFamily="2" charset="-34"/>
              <a:cs typeface="Kanit" pitchFamily="2" charset="-34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9D2B6F9-5DD8-C83F-5B88-A92AB3FC5DEC}"/>
              </a:ext>
            </a:extLst>
          </p:cNvPr>
          <p:cNvSpPr txBox="1"/>
          <p:nvPr/>
        </p:nvSpPr>
        <p:spPr>
          <a:xfrm>
            <a:off x="1443449" y="1845409"/>
            <a:ext cx="5054592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th-TH" u="sng">
                <a:solidFill>
                  <a:srgbClr val="01798C"/>
                </a:solidFill>
                <a:latin typeface="Kanit" pitchFamily="2" charset="-34"/>
                <a:cs typeface="Kanit" pitchFamily="2" charset="-34"/>
              </a:rPr>
              <a:t>มีเพียง</a:t>
            </a:r>
            <a:r>
              <a:rPr lang="en-US" u="sng">
                <a:solidFill>
                  <a:srgbClr val="01798C"/>
                </a:solidFill>
                <a:latin typeface="Kanit" pitchFamily="2" charset="-34"/>
                <a:cs typeface="Kanit" pitchFamily="2" charset="-34"/>
              </a:rPr>
              <a:t> </a:t>
            </a:r>
            <a:r>
              <a:rPr lang="en-US" sz="1800" u="sng">
                <a:solidFill>
                  <a:srgbClr val="01798C"/>
                </a:solidFill>
                <a:effectLst/>
                <a:latin typeface="Kanit" pitchFamily="2" charset="-34"/>
                <a:ea typeface="Times New Roman" panose="02020603050405020304" pitchFamily="18" charset="0"/>
                <a:cs typeface="Kanit" pitchFamily="2" charset="-34"/>
              </a:rPr>
              <a:t>Relative Difference </a:t>
            </a:r>
            <a:r>
              <a:rPr lang="th-TH" sz="1800" u="sng">
                <a:solidFill>
                  <a:srgbClr val="01798C"/>
                </a:solidFill>
                <a:effectLst/>
                <a:latin typeface="Kanit" pitchFamily="2" charset="-34"/>
                <a:ea typeface="Times New Roman" panose="02020603050405020304" pitchFamily="18" charset="0"/>
                <a:cs typeface="Kanit" pitchFamily="2" charset="-34"/>
              </a:rPr>
              <a:t>ที่มีผลต่อข้อมูล</a:t>
            </a:r>
            <a:r>
              <a:rPr lang="th-TH" u="sng">
                <a:solidFill>
                  <a:srgbClr val="01798C"/>
                </a:solidFill>
                <a:latin typeface="Kanit" pitchFamily="2" charset="-34"/>
                <a:cs typeface="Kanit" pitchFamily="2" charset="-34"/>
              </a:rPr>
              <a:t> </a:t>
            </a:r>
            <a:endParaRPr lang="en-TH" u="sng">
              <a:solidFill>
                <a:srgbClr val="01798C"/>
              </a:solidFill>
              <a:latin typeface="Kanit" pitchFamily="2" charset="-34"/>
              <a:cs typeface="Kanit" pitchFamily="2" charset="-34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3069DAB-C88B-498B-748A-CC64279FB6A0}"/>
              </a:ext>
            </a:extLst>
          </p:cNvPr>
          <p:cNvSpPr txBox="1"/>
          <p:nvPr/>
        </p:nvSpPr>
        <p:spPr>
          <a:xfrm>
            <a:off x="6489027" y="1848165"/>
            <a:ext cx="5622155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th-TH" u="sng">
                <a:solidFill>
                  <a:srgbClr val="01798C"/>
                </a:solidFill>
                <a:latin typeface="Kanit" pitchFamily="2" charset="-34"/>
                <a:ea typeface="Times New Roman" panose="02020603050405020304" pitchFamily="18" charset="0"/>
                <a:cs typeface="Kanit" pitchFamily="2" charset="-34"/>
              </a:rPr>
              <a:t>มีทั้ง </a:t>
            </a:r>
            <a:r>
              <a:rPr lang="en-US" sz="1800" u="sng">
                <a:solidFill>
                  <a:srgbClr val="01798C"/>
                </a:solidFill>
                <a:effectLst/>
                <a:latin typeface="Kanit" pitchFamily="2" charset="-34"/>
                <a:ea typeface="Times New Roman" panose="02020603050405020304" pitchFamily="18" charset="0"/>
                <a:cs typeface="Kanit" pitchFamily="2" charset="-34"/>
              </a:rPr>
              <a:t>Relative</a:t>
            </a:r>
            <a:r>
              <a:rPr lang="th-TH" sz="1800" u="sng">
                <a:solidFill>
                  <a:srgbClr val="01798C"/>
                </a:solidFill>
                <a:effectLst/>
                <a:latin typeface="Kanit" pitchFamily="2" charset="-34"/>
                <a:ea typeface="Times New Roman" panose="02020603050405020304" pitchFamily="18" charset="0"/>
                <a:cs typeface="Kanit" pitchFamily="2" charset="-34"/>
              </a:rPr>
              <a:t> และ </a:t>
            </a:r>
            <a:r>
              <a:rPr lang="en-US" sz="1800" u="sng">
                <a:solidFill>
                  <a:srgbClr val="01798C"/>
                </a:solidFill>
                <a:effectLst/>
                <a:latin typeface="Kanit" pitchFamily="2" charset="-34"/>
                <a:ea typeface="Times New Roman" panose="02020603050405020304" pitchFamily="18" charset="0"/>
                <a:cs typeface="Kanit" pitchFamily="2" charset="-34"/>
              </a:rPr>
              <a:t>Abso</a:t>
            </a:r>
            <a:r>
              <a:rPr lang="en-US" sz="1800" u="sng">
                <a:solidFill>
                  <a:srgbClr val="01798C"/>
                </a:solidFill>
                <a:latin typeface="Kanit" pitchFamily="2" charset="-34"/>
                <a:ea typeface="Times New Roman" panose="02020603050405020304" pitchFamily="18" charset="0"/>
                <a:cs typeface="Kanit" pitchFamily="2" charset="-34"/>
              </a:rPr>
              <a:t>lute</a:t>
            </a:r>
            <a:r>
              <a:rPr lang="en-US" sz="1800" u="sng">
                <a:solidFill>
                  <a:srgbClr val="01798C"/>
                </a:solidFill>
                <a:effectLst/>
                <a:latin typeface="Kanit" pitchFamily="2" charset="-34"/>
                <a:ea typeface="Times New Roman" panose="02020603050405020304" pitchFamily="18" charset="0"/>
                <a:cs typeface="Kanit" pitchFamily="2" charset="-34"/>
              </a:rPr>
              <a:t> Difference </a:t>
            </a:r>
            <a:r>
              <a:rPr lang="th-TH" sz="1800" u="sng">
                <a:solidFill>
                  <a:srgbClr val="01798C"/>
                </a:solidFill>
                <a:effectLst/>
                <a:latin typeface="Kanit" pitchFamily="2" charset="-34"/>
                <a:ea typeface="Times New Roman" panose="02020603050405020304" pitchFamily="18" charset="0"/>
                <a:cs typeface="Kanit" pitchFamily="2" charset="-34"/>
              </a:rPr>
              <a:t>ที่มีผลต่อข้อมูล</a:t>
            </a:r>
            <a:endParaRPr lang="en-TH" sz="1800" u="sng">
              <a:solidFill>
                <a:srgbClr val="01798C"/>
              </a:solidFill>
              <a:latin typeface="Kanit" pitchFamily="2" charset="-34"/>
              <a:cs typeface="Kanit" pitchFamily="2" charset="-34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E239AC4-C500-CC84-BD2A-E112188CD47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553" r="24438"/>
          <a:stretch/>
        </p:blipFill>
        <p:spPr>
          <a:xfrm>
            <a:off x="1443449" y="2303956"/>
            <a:ext cx="2799982" cy="267683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34610D7-7F70-AD51-FCF5-F781AEC2362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5833"/>
          <a:stretch/>
        </p:blipFill>
        <p:spPr>
          <a:xfrm>
            <a:off x="6498041" y="2303956"/>
            <a:ext cx="2705750" cy="267683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ED1076-2889-5EF9-0CF4-FECB35E47144}"/>
              </a:ext>
            </a:extLst>
          </p:cNvPr>
          <p:cNvSpPr txBox="1"/>
          <p:nvPr/>
        </p:nvSpPr>
        <p:spPr>
          <a:xfrm>
            <a:off x="1462631" y="4987947"/>
            <a:ext cx="406295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thaiDist">
              <a:buFont typeface="Arial" panose="020B0604020202020204" pitchFamily="34" charset="0"/>
              <a:buChar char="•"/>
            </a:pPr>
            <a:r>
              <a:rPr lang="th-TH" sz="1400" b="0" i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Kanit" pitchFamily="2" charset="-34"/>
                <a:cs typeface="Kanit" pitchFamily="2" charset="-34"/>
              </a:rPr>
              <a:t>แส</a:t>
            </a:r>
            <a:r>
              <a:rPr lang="th-TH" sz="1400">
                <a:solidFill>
                  <a:schemeClr val="tx1">
                    <a:lumMod val="75000"/>
                    <a:lumOff val="25000"/>
                  </a:schemeClr>
                </a:solidFill>
                <a:latin typeface="Kanit" pitchFamily="2" charset="-34"/>
                <a:cs typeface="Kanit" pitchFamily="2" charset="-34"/>
              </a:rPr>
              <a:t>ดงการกระจายของข้อมูล โดยที่ผลรวมของข้อมูลไม่มีความสำคัญในการนำเสนอ</a:t>
            </a:r>
            <a:endParaRPr lang="en-US" sz="1400" b="0" i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Kanit" pitchFamily="2" charset="-34"/>
              <a:cs typeface="Kanit" pitchFamily="2" charset="-34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E97349F-A240-1CAC-6501-972E8120CF64}"/>
              </a:ext>
            </a:extLst>
          </p:cNvPr>
          <p:cNvSpPr txBox="1"/>
          <p:nvPr/>
        </p:nvSpPr>
        <p:spPr>
          <a:xfrm>
            <a:off x="6517618" y="4986962"/>
            <a:ext cx="4675899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thaiDist">
              <a:buFont typeface="Arial" panose="020B0604020202020204" pitchFamily="34" charset="0"/>
              <a:buChar char="•"/>
            </a:pPr>
            <a:r>
              <a:rPr lang="th-TH" sz="1400" b="0" i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Kanit" pitchFamily="2" charset="-34"/>
                <a:cs typeface="Kanit" pitchFamily="2" charset="-34"/>
              </a:rPr>
              <a:t>แสดงให้เห็นปริมาณความแตกต่างระหว่างเส้น เหมาะสำหรับเน้นความสำคัญของการเปลี่ยนแปลงในช่วงเวลา</a:t>
            </a:r>
          </a:p>
          <a:p>
            <a:pPr marL="285750" indent="-285750" algn="thaiDist">
              <a:buFont typeface="Arial" panose="020B0604020202020204" pitchFamily="34" charset="0"/>
              <a:buChar char="•"/>
            </a:pPr>
            <a:r>
              <a:rPr lang="th-TH" sz="1400" b="0" i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Kanit" pitchFamily="2" charset="-34"/>
                <a:cs typeface="Kanit" pitchFamily="2" charset="-34"/>
              </a:rPr>
              <a:t>แสดงให้เห็นผลรวมของความแตกต่างระหว่างข้อมูล</a:t>
            </a:r>
          </a:p>
        </p:txBody>
      </p:sp>
    </p:spTree>
    <p:extLst>
      <p:ext uri="{BB962C8B-B14F-4D97-AF65-F5344CB8AC3E}">
        <p14:creationId xmlns:p14="http://schemas.microsoft.com/office/powerpoint/2010/main" val="392731691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มายเลขสไลด์ 1">
            <a:extLst>
              <a:ext uri="{FF2B5EF4-FFF2-40B4-BE49-F238E27FC236}">
                <a16:creationId xmlns:a16="http://schemas.microsoft.com/office/drawing/2014/main" id="{2938213E-7F5F-102C-A728-C87E137FA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ED038-61C6-4943-936C-47B8B962FD8F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4" name="กล่องข้อความ 3">
            <a:extLst>
              <a:ext uri="{FF2B5EF4-FFF2-40B4-BE49-F238E27FC236}">
                <a16:creationId xmlns:a16="http://schemas.microsoft.com/office/drawing/2014/main" id="{80680EBE-D656-6930-9238-02006DE8E9A1}"/>
              </a:ext>
            </a:extLst>
          </p:cNvPr>
          <p:cNvSpPr txBox="1"/>
          <p:nvPr/>
        </p:nvSpPr>
        <p:spPr>
          <a:xfrm>
            <a:off x="80817" y="407630"/>
            <a:ext cx="1122627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3600" b="1">
                <a:solidFill>
                  <a:srgbClr val="2F4858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แผนภูมิองค์ประกอบ </a:t>
            </a:r>
            <a:r>
              <a:rPr lang="en-US" sz="3600" b="1">
                <a:solidFill>
                  <a:srgbClr val="2F4858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(Composition)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EC64FEE-6950-46CA-876A-D28561EF2D86}"/>
              </a:ext>
            </a:extLst>
          </p:cNvPr>
          <p:cNvSpPr txBox="1"/>
          <p:nvPr/>
        </p:nvSpPr>
        <p:spPr>
          <a:xfrm>
            <a:off x="639365" y="1438745"/>
            <a:ext cx="10913269" cy="40011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th-TH" sz="2000" b="1">
                <a:solidFill>
                  <a:srgbClr val="01798C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ข้อมูลคงที่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1F286C2-27AA-342C-4F66-5267BFC29AF6}"/>
              </a:ext>
            </a:extLst>
          </p:cNvPr>
          <p:cNvSpPr txBox="1"/>
          <p:nvPr/>
        </p:nvSpPr>
        <p:spPr>
          <a:xfrm>
            <a:off x="639365" y="1882627"/>
            <a:ext cx="10913269" cy="40011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800100" lvl="1" indent="-342900">
              <a:buFont typeface="Wingdings" pitchFamily="2" charset="2"/>
              <a:buChar char="§"/>
            </a:pPr>
            <a:r>
              <a:rPr lang="th-TH" sz="2000" b="1">
                <a:solidFill>
                  <a:srgbClr val="01798C"/>
                </a:solidFill>
                <a:latin typeface="Kanit" pitchFamily="2" charset="-34"/>
                <a:cs typeface="Kanit" pitchFamily="2" charset="-34"/>
              </a:rPr>
              <a:t>นำเสนออัตราส่วนของข้อมูลอย่างง่าย</a:t>
            </a:r>
            <a:endParaRPr lang="en-TH" sz="2000" b="1">
              <a:solidFill>
                <a:srgbClr val="01798C"/>
              </a:solidFill>
              <a:latin typeface="Kanit" pitchFamily="2" charset="-34"/>
              <a:cs typeface="Kanit" pitchFamily="2" charset="-34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3A8F87C-1A53-AEA8-C5D5-67767B414BB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51" t="1152" r="5051" b="75967"/>
          <a:stretch/>
        </p:blipFill>
        <p:spPr>
          <a:xfrm>
            <a:off x="1462632" y="2326509"/>
            <a:ext cx="2751560" cy="27715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2714682-6737-19A6-DCB1-2D8DC26B54F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04" t="26077" b="51247"/>
          <a:stretch/>
        </p:blipFill>
        <p:spPr>
          <a:xfrm>
            <a:off x="6535086" y="2592908"/>
            <a:ext cx="2822574" cy="266360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3EF720C-4E8E-1B67-897F-381DA45CC187}"/>
              </a:ext>
            </a:extLst>
          </p:cNvPr>
          <p:cNvSpPr txBox="1"/>
          <p:nvPr/>
        </p:nvSpPr>
        <p:spPr>
          <a:xfrm>
            <a:off x="5693956" y="1885022"/>
            <a:ext cx="5613140" cy="70788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800100" lvl="1" indent="-342900">
              <a:buFont typeface="Wingdings" pitchFamily="2" charset="2"/>
              <a:buChar char="§"/>
            </a:pPr>
            <a:r>
              <a:rPr lang="th-TH" sz="2000" b="1">
                <a:solidFill>
                  <a:srgbClr val="01798C"/>
                </a:solidFill>
                <a:latin typeface="Kanit" pitchFamily="2" charset="-34"/>
                <a:cs typeface="Kanit" pitchFamily="2" charset="-34"/>
              </a:rPr>
              <a:t>นำเสนอยอดสะสมหรือมีการจำแนกกลุ่มข้อมูลจากทั้งหมด</a:t>
            </a:r>
            <a:endParaRPr lang="en-TH" sz="2000" b="1">
              <a:solidFill>
                <a:srgbClr val="01798C"/>
              </a:solidFill>
              <a:latin typeface="Kanit" pitchFamily="2" charset="-34"/>
              <a:cs typeface="Kanit" pitchFamily="2" charset="-34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16B070B-CDAA-B3A2-4D23-7D1E2B7E23E6}"/>
              </a:ext>
            </a:extLst>
          </p:cNvPr>
          <p:cNvSpPr txBox="1"/>
          <p:nvPr/>
        </p:nvSpPr>
        <p:spPr>
          <a:xfrm>
            <a:off x="1462632" y="5098009"/>
            <a:ext cx="4062957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thaiDist">
              <a:buFont typeface="Arial" panose="020B0604020202020204" pitchFamily="34" charset="0"/>
              <a:buChar char="•"/>
            </a:pPr>
            <a:r>
              <a:rPr lang="th-TH" sz="1400" b="0" i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Kanit" pitchFamily="2" charset="-34"/>
                <a:cs typeface="Kanit" pitchFamily="2" charset="-34"/>
              </a:rPr>
              <a:t>เป็นแผนภูมิที่ได้นิยมใช้กันมาก</a:t>
            </a:r>
          </a:p>
          <a:p>
            <a:pPr marL="285750" indent="-285750" algn="thaiDist">
              <a:buFont typeface="Arial" panose="020B0604020202020204" pitchFamily="34" charset="0"/>
              <a:buChar char="•"/>
            </a:pPr>
            <a:r>
              <a:rPr lang="th-TH" sz="1400">
                <a:solidFill>
                  <a:schemeClr val="tx1">
                    <a:lumMod val="65000"/>
                    <a:lumOff val="35000"/>
                  </a:schemeClr>
                </a:solidFill>
                <a:latin typeface="Kanit" pitchFamily="2" charset="-34"/>
                <a:cs typeface="Kanit" pitchFamily="2" charset="-34"/>
              </a:rPr>
              <a:t>เหมาะสำหรับใช้ในการเปรียบเทียบสัดส่วนของข้อมูล โดยเทียบกับผลรวมของทุก ๆ ข้อมูลรวมกัน เพื่อเปรียบเทียบเชิงสัดส่วน </a:t>
            </a:r>
          </a:p>
          <a:p>
            <a:pPr marL="285750" indent="-285750" algn="thaiDist">
              <a:buFont typeface="Arial" panose="020B0604020202020204" pitchFamily="34" charset="0"/>
              <a:buChar char="•"/>
            </a:pPr>
            <a:r>
              <a:rPr lang="th-TH" sz="1400">
                <a:solidFill>
                  <a:schemeClr val="tx1">
                    <a:lumMod val="65000"/>
                    <a:lumOff val="35000"/>
                  </a:schemeClr>
                </a:solidFill>
                <a:latin typeface="Kanit" pitchFamily="2" charset="-34"/>
                <a:cs typeface="Kanit" pitchFamily="2" charset="-34"/>
              </a:rPr>
              <a:t>ใช้ได้ทั้งข้อมูลแบบไม่ต่อเนื่องและข้อมูลแบบต่อเนื่อง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6544FC9-8CDB-D19F-8879-74F7A131113E}"/>
              </a:ext>
            </a:extLst>
          </p:cNvPr>
          <p:cNvSpPr txBox="1"/>
          <p:nvPr/>
        </p:nvSpPr>
        <p:spPr>
          <a:xfrm>
            <a:off x="6499916" y="5261554"/>
            <a:ext cx="496273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th-TH" sz="1400" b="0" i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Kanit" pitchFamily="2" charset="-34"/>
                <a:cs typeface="Kanit" pitchFamily="2" charset="-34"/>
              </a:rPr>
              <a:t>ใช้เปรียบเทียบจุดค่าเริ่มต้นและค่าสิ้นสุดของชุดข้อมูล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th-TH" sz="1400" b="0" i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Kanit" pitchFamily="2" charset="-34"/>
                <a:cs typeface="Kanit" pitchFamily="2" charset="-34"/>
              </a:rPr>
              <a:t>แสดงค่าบวกและค่าลบของการเปลี่ยนแปลงระหว่างทางของจุดสองจุด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th-TH" sz="1400" b="0" i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Kanit" pitchFamily="2" charset="-34"/>
                <a:cs typeface="Kanit" pitchFamily="2" charset="-34"/>
              </a:rPr>
              <a:t>ส่วนใหญ่ใช้ในการการเงิน เช่นรายได้, ค่าใช้จ่ายของบริษัท</a:t>
            </a:r>
          </a:p>
        </p:txBody>
      </p:sp>
    </p:spTree>
    <p:extLst>
      <p:ext uri="{BB962C8B-B14F-4D97-AF65-F5344CB8AC3E}">
        <p14:creationId xmlns:p14="http://schemas.microsoft.com/office/powerpoint/2010/main" val="206335613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มายเลขสไลด์ 1">
            <a:extLst>
              <a:ext uri="{FF2B5EF4-FFF2-40B4-BE49-F238E27FC236}">
                <a16:creationId xmlns:a16="http://schemas.microsoft.com/office/drawing/2014/main" id="{2938213E-7F5F-102C-A728-C87E137FA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ED038-61C6-4943-936C-47B8B962FD8F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4" name="กล่องข้อความ 3">
            <a:extLst>
              <a:ext uri="{FF2B5EF4-FFF2-40B4-BE49-F238E27FC236}">
                <a16:creationId xmlns:a16="http://schemas.microsoft.com/office/drawing/2014/main" id="{80680EBE-D656-6930-9238-02006DE8E9A1}"/>
              </a:ext>
            </a:extLst>
          </p:cNvPr>
          <p:cNvSpPr txBox="1"/>
          <p:nvPr/>
        </p:nvSpPr>
        <p:spPr>
          <a:xfrm>
            <a:off x="80817" y="407630"/>
            <a:ext cx="1122627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3600" b="1">
                <a:solidFill>
                  <a:srgbClr val="2F4858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แผนภูมิองค์ประกอบ </a:t>
            </a:r>
            <a:r>
              <a:rPr lang="en-US" sz="3600" b="1">
                <a:solidFill>
                  <a:srgbClr val="2F4858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(Composition)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1F286C2-27AA-342C-4F66-5267BFC29AF6}"/>
              </a:ext>
            </a:extLst>
          </p:cNvPr>
          <p:cNvSpPr txBox="1"/>
          <p:nvPr/>
        </p:nvSpPr>
        <p:spPr>
          <a:xfrm>
            <a:off x="639363" y="1452193"/>
            <a:ext cx="10913269" cy="40011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800100" lvl="1" indent="-342900">
              <a:buFont typeface="Wingdings" pitchFamily="2" charset="2"/>
              <a:buChar char="§"/>
            </a:pPr>
            <a:r>
              <a:rPr lang="th-TH" sz="2000" b="1">
                <a:solidFill>
                  <a:srgbClr val="01798C"/>
                </a:solidFill>
                <a:latin typeface="Kanit" pitchFamily="2" charset="-34"/>
                <a:cs typeface="Kanit" pitchFamily="2" charset="-34"/>
              </a:rPr>
              <a:t>ส่วนประกอบขององค์ประกอบทั้งหมด</a:t>
            </a:r>
            <a:endParaRPr lang="en-TH" sz="2000" b="1">
              <a:solidFill>
                <a:srgbClr val="01798C"/>
              </a:solidFill>
              <a:latin typeface="Kanit" pitchFamily="2" charset="-34"/>
              <a:cs typeface="Kanit" pitchFamily="2" charset="-34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AF16291-B365-02F8-9457-F7D5010AE702}"/>
              </a:ext>
            </a:extLst>
          </p:cNvPr>
          <p:cNvSpPr txBox="1"/>
          <p:nvPr/>
        </p:nvSpPr>
        <p:spPr>
          <a:xfrm>
            <a:off x="5693957" y="1438745"/>
            <a:ext cx="5613140" cy="70788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800100" lvl="1" indent="-342900">
              <a:buFont typeface="Wingdings" pitchFamily="2" charset="2"/>
              <a:buChar char="§"/>
            </a:pPr>
            <a:r>
              <a:rPr lang="th-TH" sz="2000" b="1">
                <a:solidFill>
                  <a:srgbClr val="01798C"/>
                </a:solidFill>
                <a:latin typeface="Kanit" pitchFamily="2" charset="-34"/>
                <a:cs typeface="Kanit" pitchFamily="2" charset="-34"/>
              </a:rPr>
              <a:t>นำเสนอยอดสะสมจากทั้งหมดและมี </a:t>
            </a:r>
            <a:r>
              <a:rPr lang="en-US" sz="2000" b="1">
                <a:solidFill>
                  <a:srgbClr val="01798C"/>
                </a:solidFill>
                <a:latin typeface="Kanit" pitchFamily="2" charset="-34"/>
                <a:cs typeface="Kanit" pitchFamily="2" charset="-34"/>
              </a:rPr>
              <a:t>Absolute Difference</a:t>
            </a:r>
            <a:endParaRPr lang="en-TH" sz="2000" b="1">
              <a:solidFill>
                <a:srgbClr val="01798C"/>
              </a:solidFill>
              <a:latin typeface="Kanit" pitchFamily="2" charset="-34"/>
              <a:cs typeface="Kanit" pitchFamily="2" charset="-34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A9585A0-5112-55E6-E2C6-0B2BCD03C97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0414"/>
          <a:stretch/>
        </p:blipFill>
        <p:spPr>
          <a:xfrm>
            <a:off x="1493379" y="1852303"/>
            <a:ext cx="2601543" cy="270284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069B4EA-3FF9-28F3-9D7E-6BAA2EDE434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2459"/>
          <a:stretch/>
        </p:blipFill>
        <p:spPr>
          <a:xfrm>
            <a:off x="6498044" y="2143318"/>
            <a:ext cx="2869938" cy="285873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4DE6A42-289E-11BA-A728-F1187FCB4FF7}"/>
              </a:ext>
            </a:extLst>
          </p:cNvPr>
          <p:cNvSpPr txBox="1"/>
          <p:nvPr/>
        </p:nvSpPr>
        <p:spPr>
          <a:xfrm>
            <a:off x="6498044" y="5030015"/>
            <a:ext cx="492533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th-TH" sz="1400" b="0" i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Kanit" pitchFamily="2" charset="-34"/>
                <a:cs typeface="Kanit" pitchFamily="2" charset="-34"/>
              </a:rPr>
              <a:t>แสดงภาพโครงสร้างลำดับชั้นของ </a:t>
            </a:r>
            <a:r>
              <a:rPr lang="en-US" sz="1400" b="0" i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Kanit" pitchFamily="2" charset="-34"/>
                <a:cs typeface="Kanit" pitchFamily="2" charset="-34"/>
              </a:rPr>
              <a:t>Tree Diagram 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th-TH" sz="1400" b="0" i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Kanit" pitchFamily="2" charset="-34"/>
                <a:cs typeface="Kanit" pitchFamily="2" charset="-34"/>
              </a:rPr>
              <a:t>แสดงปริมาณสำหรับแต่ละหมวดหมู่ผ่านขนาดพื้นที่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th-TH" sz="1400" b="0" i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Kanit" pitchFamily="2" charset="-34"/>
                <a:cs typeface="Kanit" pitchFamily="2" charset="-34"/>
              </a:rPr>
              <a:t>ในกรณีที่ไม่รู้ขนาด พื้นที่ที่เหลือจะถูกแบ่งให้เท</a:t>
            </a:r>
            <a:r>
              <a:rPr lang="th-TH" sz="1400" b="0" i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Kanit" pitchFamily="2" charset="-34"/>
                <a:cs typeface="Kanit" pitchFamily="2" charset="-34"/>
              </a:rPr>
              <a:t>ิ่</a:t>
            </a:r>
            <a:r>
              <a:rPr lang="th-TH" sz="1400" b="0" i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Kanit" pitchFamily="2" charset="-34"/>
                <a:cs typeface="Kanit" pitchFamily="2" charset="-34"/>
              </a:rPr>
              <a:t> ๆ กันในกลุ่มย่อย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2C16127-3426-87A5-24B5-033C63036F38}"/>
              </a:ext>
            </a:extLst>
          </p:cNvPr>
          <p:cNvSpPr txBox="1"/>
          <p:nvPr/>
        </p:nvSpPr>
        <p:spPr>
          <a:xfrm>
            <a:off x="1443449" y="4555146"/>
            <a:ext cx="465255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thaiDist">
              <a:buFont typeface="Arial" panose="020B0604020202020204" pitchFamily="34" charset="0"/>
              <a:buChar char="•"/>
            </a:pPr>
            <a:r>
              <a:rPr lang="th-TH" sz="1400">
                <a:solidFill>
                  <a:schemeClr val="tx1">
                    <a:lumMod val="65000"/>
                    <a:lumOff val="35000"/>
                  </a:schemeClr>
                </a:solidFill>
                <a:latin typeface="Kanit" pitchFamily="2" charset="-34"/>
                <a:cs typeface="Kanit" pitchFamily="2" charset="-34"/>
              </a:rPr>
              <a:t>แสดงสัดส่วนของ </a:t>
            </a:r>
            <a:r>
              <a:rPr lang="en-US" sz="1400">
                <a:solidFill>
                  <a:schemeClr val="tx1">
                    <a:lumMod val="65000"/>
                    <a:lumOff val="35000"/>
                  </a:schemeClr>
                </a:solidFill>
                <a:latin typeface="Kanit" pitchFamily="2" charset="-34"/>
                <a:cs typeface="Kanit" pitchFamily="2" charset="-34"/>
              </a:rPr>
              <a:t>item </a:t>
            </a:r>
            <a:r>
              <a:rPr lang="th-TH" sz="1400">
                <a:solidFill>
                  <a:schemeClr val="tx1">
                    <a:lumMod val="65000"/>
                    <a:lumOff val="35000"/>
                  </a:schemeClr>
                </a:solidFill>
                <a:latin typeface="Kanit" pitchFamily="2" charset="-34"/>
                <a:cs typeface="Kanit" pitchFamily="2" charset="-34"/>
              </a:rPr>
              <a:t>หลาย </a:t>
            </a:r>
            <a:r>
              <a:rPr lang="en-US" sz="1400">
                <a:solidFill>
                  <a:schemeClr val="tx1">
                    <a:lumMod val="65000"/>
                    <a:lumOff val="35000"/>
                  </a:schemeClr>
                </a:solidFill>
                <a:latin typeface="Kanit" pitchFamily="2" charset="-34"/>
                <a:cs typeface="Kanit" pitchFamily="2" charset="-34"/>
              </a:rPr>
              <a:t>item </a:t>
            </a:r>
            <a:r>
              <a:rPr lang="th-TH" sz="1400">
                <a:solidFill>
                  <a:schemeClr val="tx1">
                    <a:lumMod val="65000"/>
                    <a:lumOff val="35000"/>
                  </a:schemeClr>
                </a:solidFill>
                <a:latin typeface="Kanit" pitchFamily="2" charset="-34"/>
                <a:cs typeface="Kanit" pitchFamily="2" charset="-34"/>
              </a:rPr>
              <a:t>ไว้ใน </a:t>
            </a:r>
            <a:r>
              <a:rPr lang="en-US" sz="1400">
                <a:solidFill>
                  <a:schemeClr val="tx1">
                    <a:lumMod val="65000"/>
                    <a:lumOff val="35000"/>
                  </a:schemeClr>
                </a:solidFill>
                <a:latin typeface="Kanit" pitchFamily="2" charset="-34"/>
                <a:cs typeface="Kanit" pitchFamily="2" charset="-34"/>
              </a:rPr>
              <a:t>Bar </a:t>
            </a:r>
            <a:r>
              <a:rPr lang="th-TH" sz="1400">
                <a:solidFill>
                  <a:schemeClr val="tx1">
                    <a:lumMod val="65000"/>
                    <a:lumOff val="35000"/>
                  </a:schemeClr>
                </a:solidFill>
                <a:latin typeface="Kanit" pitchFamily="2" charset="-34"/>
                <a:cs typeface="Kanit" pitchFamily="2" charset="-34"/>
              </a:rPr>
              <a:t>เดียวกัน</a:t>
            </a:r>
          </a:p>
          <a:p>
            <a:pPr marL="285750" indent="-285750" algn="thaiDist">
              <a:buFont typeface="Arial" panose="020B0604020202020204" pitchFamily="34" charset="0"/>
              <a:buChar char="•"/>
            </a:pPr>
            <a:r>
              <a:rPr lang="th-TH" sz="1400">
                <a:solidFill>
                  <a:schemeClr val="tx1">
                    <a:lumMod val="65000"/>
                    <a:lumOff val="35000"/>
                  </a:schemeClr>
                </a:solidFill>
                <a:latin typeface="Kanit" pitchFamily="2" charset="-34"/>
                <a:cs typeface="Kanit" pitchFamily="2" charset="-34"/>
              </a:rPr>
              <a:t>แสดงสัดส่วนเพื่อเปรียบเทียบ </a:t>
            </a:r>
            <a:r>
              <a:rPr lang="en-US" sz="1400">
                <a:solidFill>
                  <a:schemeClr val="tx1">
                    <a:lumMod val="65000"/>
                    <a:lumOff val="35000"/>
                  </a:schemeClr>
                </a:solidFill>
                <a:latin typeface="Kanit" pitchFamily="2" charset="-34"/>
                <a:cs typeface="Kanit" pitchFamily="2" charset="-34"/>
              </a:rPr>
              <a:t>item</a:t>
            </a:r>
            <a:r>
              <a:rPr lang="th-TH" sz="1400">
                <a:solidFill>
                  <a:schemeClr val="tx1">
                    <a:lumMod val="65000"/>
                    <a:lumOff val="35000"/>
                  </a:schemeClr>
                </a:solidFill>
                <a:latin typeface="Kanit" pitchFamily="2" charset="-34"/>
                <a:cs typeface="Kanit" pitchFamily="2" charset="-34"/>
              </a:rPr>
              <a:t> ในกลุ่มนั้น ๆ โดยจะ</a:t>
            </a:r>
            <a:r>
              <a:rPr lang="th-TH" sz="1400" u="sng">
                <a:solidFill>
                  <a:schemeClr val="tx1">
                    <a:lumMod val="65000"/>
                    <a:lumOff val="35000"/>
                  </a:schemeClr>
                </a:solidFill>
                <a:latin typeface="Kanit" pitchFamily="2" charset="-34"/>
                <a:cs typeface="Kanit" pitchFamily="2" charset="-34"/>
              </a:rPr>
              <a:t>แสดงสัดส่วนของข้อมูลเป็นเปอร์เซ็นต์เพื่อต้องการเน้นถึง</a:t>
            </a:r>
            <a:r>
              <a:rPr lang="th-TH" sz="1400" b="0" i="0" u="sng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Kanit" pitchFamily="2" charset="-34"/>
                <a:cs typeface="Kanit" pitchFamily="2" charset="-34"/>
              </a:rPr>
              <a:t>องค์ประกอบ</a:t>
            </a:r>
            <a:endParaRPr lang="th-TH" sz="1400" u="sng">
              <a:solidFill>
                <a:schemeClr val="tx1">
                  <a:lumMod val="65000"/>
                  <a:lumOff val="35000"/>
                </a:schemeClr>
              </a:solidFill>
              <a:latin typeface="Kanit" pitchFamily="2" charset="-34"/>
              <a:cs typeface="Kanit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61833562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มายเลขสไลด์ 1">
            <a:extLst>
              <a:ext uri="{FF2B5EF4-FFF2-40B4-BE49-F238E27FC236}">
                <a16:creationId xmlns:a16="http://schemas.microsoft.com/office/drawing/2014/main" id="{2938213E-7F5F-102C-A728-C87E137FA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ED038-61C6-4943-936C-47B8B962FD8F}" type="slidenum">
              <a:rPr lang="en-US" smtClean="0"/>
              <a:pPr/>
              <a:t>33</a:t>
            </a:fld>
            <a:endParaRPr lang="en-US"/>
          </a:p>
        </p:txBody>
      </p:sp>
      <p:sp>
        <p:nvSpPr>
          <p:cNvPr id="4" name="กล่องข้อความ 3">
            <a:extLst>
              <a:ext uri="{FF2B5EF4-FFF2-40B4-BE49-F238E27FC236}">
                <a16:creationId xmlns:a16="http://schemas.microsoft.com/office/drawing/2014/main" id="{80680EBE-D656-6930-9238-02006DE8E9A1}"/>
              </a:ext>
            </a:extLst>
          </p:cNvPr>
          <p:cNvSpPr txBox="1"/>
          <p:nvPr/>
        </p:nvSpPr>
        <p:spPr>
          <a:xfrm>
            <a:off x="80817" y="407630"/>
            <a:ext cx="1122627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3600" b="1">
                <a:solidFill>
                  <a:srgbClr val="2F4858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แผนภูมิความสัมพันธ์ </a:t>
            </a:r>
            <a:r>
              <a:rPr lang="en-US" sz="3600" b="1">
                <a:solidFill>
                  <a:srgbClr val="2F4858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(Relationship)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0705159-1FA9-9148-6E71-B9478427DF4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4764"/>
          <a:stretch/>
        </p:blipFill>
        <p:spPr>
          <a:xfrm>
            <a:off x="974359" y="1835999"/>
            <a:ext cx="2804460" cy="281258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2053759-DE45-3554-757A-94BAC69292D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4764"/>
          <a:stretch/>
        </p:blipFill>
        <p:spPr>
          <a:xfrm>
            <a:off x="6711731" y="1835998"/>
            <a:ext cx="2804460" cy="281258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C56661E-AD73-21FA-562F-45F005E8D88B}"/>
              </a:ext>
            </a:extLst>
          </p:cNvPr>
          <p:cNvSpPr txBox="1"/>
          <p:nvPr/>
        </p:nvSpPr>
        <p:spPr>
          <a:xfrm>
            <a:off x="639366" y="1438745"/>
            <a:ext cx="5454318" cy="40011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th-TH" sz="2000" b="1">
                <a:solidFill>
                  <a:srgbClr val="01798C"/>
                </a:solidFill>
                <a:latin typeface="Kanit" pitchFamily="2" charset="-34"/>
                <a:cs typeface="Kanit" pitchFamily="2" charset="-34"/>
              </a:rPr>
              <a:t>ข้อมูลมี </a:t>
            </a:r>
            <a:r>
              <a:rPr lang="en-US" sz="2000" b="1">
                <a:solidFill>
                  <a:srgbClr val="01798C"/>
                </a:solidFill>
                <a:latin typeface="Kanit" pitchFamily="2" charset="-34"/>
                <a:cs typeface="Kanit" pitchFamily="2" charset="-34"/>
              </a:rPr>
              <a:t>2 </a:t>
            </a:r>
            <a:r>
              <a:rPr lang="th-TH" sz="2000" b="1">
                <a:solidFill>
                  <a:srgbClr val="01798C"/>
                </a:solidFill>
                <a:latin typeface="Kanit" pitchFamily="2" charset="-34"/>
                <a:cs typeface="Kanit" pitchFamily="2" charset="-34"/>
              </a:rPr>
              <a:t>ตัวแปร</a:t>
            </a:r>
            <a:endParaRPr lang="en-US" sz="2000" b="1">
              <a:solidFill>
                <a:srgbClr val="01798C"/>
              </a:solidFill>
              <a:latin typeface="Kanit" pitchFamily="2" charset="-34"/>
              <a:cs typeface="Kanit" pitchFamily="2" charset="-34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CEE0A6A-FF4B-BCE6-AE69-1F740DFCF4D4}"/>
              </a:ext>
            </a:extLst>
          </p:cNvPr>
          <p:cNvSpPr txBox="1"/>
          <p:nvPr/>
        </p:nvSpPr>
        <p:spPr>
          <a:xfrm>
            <a:off x="6400798" y="1435889"/>
            <a:ext cx="5454318" cy="40011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th-TH" sz="2000" b="1">
                <a:solidFill>
                  <a:srgbClr val="01798C"/>
                </a:solidFill>
                <a:latin typeface="Kanit" pitchFamily="2" charset="-34"/>
                <a:cs typeface="Kanit" pitchFamily="2" charset="-34"/>
              </a:rPr>
              <a:t>ข้อมูลมี </a:t>
            </a:r>
            <a:r>
              <a:rPr lang="en-US" sz="2000" b="1">
                <a:solidFill>
                  <a:srgbClr val="01798C"/>
                </a:solidFill>
                <a:latin typeface="Kanit" pitchFamily="2" charset="-34"/>
                <a:cs typeface="Kanit" pitchFamily="2" charset="-34"/>
              </a:rPr>
              <a:t>3 </a:t>
            </a:r>
            <a:r>
              <a:rPr lang="th-TH" sz="2000" b="1">
                <a:solidFill>
                  <a:srgbClr val="01798C"/>
                </a:solidFill>
                <a:latin typeface="Kanit" pitchFamily="2" charset="-34"/>
                <a:cs typeface="Kanit" pitchFamily="2" charset="-34"/>
              </a:rPr>
              <a:t>ตัวแปรขึ้นไป</a:t>
            </a:r>
            <a:endParaRPr lang="en-US" sz="2000" b="1">
              <a:solidFill>
                <a:srgbClr val="01798C"/>
              </a:solidFill>
              <a:latin typeface="Kanit" pitchFamily="2" charset="-34"/>
              <a:cs typeface="Kanit" pitchFamily="2" charset="-34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15BDB08-CA90-0D12-FA11-3C4182DA18E7}"/>
              </a:ext>
            </a:extLst>
          </p:cNvPr>
          <p:cNvSpPr txBox="1"/>
          <p:nvPr/>
        </p:nvSpPr>
        <p:spPr>
          <a:xfrm>
            <a:off x="973625" y="4648587"/>
            <a:ext cx="413395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thaiDist">
              <a:buFont typeface="Arial" panose="020B0604020202020204" pitchFamily="34" charset="0"/>
              <a:buChar char="•"/>
            </a:pPr>
            <a:r>
              <a:rPr lang="th-TH" sz="1400" b="0" i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Kanit" pitchFamily="2" charset="-34"/>
                <a:cs typeface="Kanit" pitchFamily="2" charset="-34"/>
              </a:rPr>
              <a:t>แสดงความสัมพันธ์ระหว่างตัวแปรข้อมูล </a:t>
            </a:r>
            <a:r>
              <a:rPr lang="en-US" sz="1400">
                <a:solidFill>
                  <a:schemeClr val="tx1">
                    <a:lumMod val="65000"/>
                    <a:lumOff val="35000"/>
                  </a:schemeClr>
                </a:solidFill>
                <a:latin typeface="Kanit" pitchFamily="2" charset="-34"/>
                <a:cs typeface="Kanit" pitchFamily="2" charset="-34"/>
              </a:rPr>
              <a:t>2</a:t>
            </a:r>
            <a:r>
              <a:rPr lang="th-TH" sz="1400">
                <a:solidFill>
                  <a:schemeClr val="tx1">
                    <a:lumMod val="65000"/>
                    <a:lumOff val="35000"/>
                  </a:schemeClr>
                </a:solidFill>
                <a:latin typeface="Kanit" pitchFamily="2" charset="-34"/>
                <a:cs typeface="Kanit" pitchFamily="2" charset="-34"/>
              </a:rPr>
              <a:t> </a:t>
            </a:r>
            <a:r>
              <a:rPr lang="th-TH" sz="1400" b="0" i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Kanit" pitchFamily="2" charset="-34"/>
                <a:cs typeface="Kanit" pitchFamily="2" charset="-34"/>
              </a:rPr>
              <a:t>ตัวแปร </a:t>
            </a:r>
            <a:endParaRPr lang="en-US" sz="1400" b="0" i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Kanit" pitchFamily="2" charset="-34"/>
              <a:cs typeface="Kanit" pitchFamily="2" charset="-34"/>
            </a:endParaRPr>
          </a:p>
          <a:p>
            <a:pPr marL="285750" indent="-285750" algn="thaiDist">
              <a:buFont typeface="Arial" panose="020B0604020202020204" pitchFamily="34" charset="0"/>
              <a:buChar char="•"/>
            </a:pPr>
            <a:r>
              <a:rPr lang="th-TH" sz="1400">
                <a:solidFill>
                  <a:schemeClr val="tx1">
                    <a:lumMod val="65000"/>
                    <a:lumOff val="35000"/>
                  </a:schemeClr>
                </a:solidFill>
                <a:latin typeface="Kanit" pitchFamily="2" charset="-34"/>
                <a:cs typeface="Kanit" pitchFamily="2" charset="-34"/>
              </a:rPr>
              <a:t>แสดงความสัมพันธ์ของข้อมูลที่มีปริมาณมาก</a:t>
            </a:r>
            <a:endParaRPr lang="en-US" sz="1400" b="0" i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Kanit" pitchFamily="2" charset="-34"/>
              <a:cs typeface="Kanit" pitchFamily="2" charset="-34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60C735E-B257-1252-F9FF-A80C6011C41D}"/>
              </a:ext>
            </a:extLst>
          </p:cNvPr>
          <p:cNvSpPr txBox="1"/>
          <p:nvPr/>
        </p:nvSpPr>
        <p:spPr>
          <a:xfrm>
            <a:off x="6750187" y="4648587"/>
            <a:ext cx="4370158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thaiDist">
              <a:buFont typeface="Arial" panose="020B0604020202020204" pitchFamily="34" charset="0"/>
              <a:buChar char="•"/>
            </a:pPr>
            <a:r>
              <a:rPr lang="th-TH" sz="1400" b="0" i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Kanit" pitchFamily="2" charset="-34"/>
                <a:cs typeface="Kanit" pitchFamily="2" charset="-34"/>
              </a:rPr>
              <a:t>มีลักษ</a:t>
            </a:r>
            <a:r>
              <a:rPr lang="th-TH" sz="1400">
                <a:solidFill>
                  <a:schemeClr val="tx1">
                    <a:lumMod val="65000"/>
                    <a:lumOff val="35000"/>
                  </a:schemeClr>
                </a:solidFill>
                <a:latin typeface="Kanit" pitchFamily="2" charset="-34"/>
                <a:cs typeface="Kanit" pitchFamily="2" charset="-34"/>
              </a:rPr>
              <a:t>ณะคล้าย </a:t>
            </a:r>
            <a:r>
              <a:rPr lang="en-US" sz="1400" b="0" i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Kanit" pitchFamily="2" charset="-34"/>
                <a:cs typeface="Kanit" pitchFamily="2" charset="-34"/>
              </a:rPr>
              <a:t>Scatter Plot </a:t>
            </a:r>
          </a:p>
          <a:p>
            <a:pPr marL="285750" indent="-285750" algn="thaiDist">
              <a:buFont typeface="Arial" panose="020B0604020202020204" pitchFamily="34" charset="0"/>
              <a:buChar char="•"/>
            </a:pPr>
            <a:r>
              <a:rPr lang="th-TH" sz="1400" b="0" i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Kanit" pitchFamily="2" charset="-34"/>
                <a:cs typeface="Kanit" pitchFamily="2" charset="-34"/>
              </a:rPr>
              <a:t>แสดงความสัมพันธ์ระหว่างตัวแปรโดยเปรียบเทียบความสัมพันธ์ สัดส่วน และ</a:t>
            </a:r>
            <a:r>
              <a:rPr lang="en-US" sz="1400" b="0" i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Kanit" pitchFamily="2" charset="-34"/>
                <a:cs typeface="Kanit" pitchFamily="2" charset="-34"/>
              </a:rPr>
              <a:t>correlation </a:t>
            </a:r>
          </a:p>
          <a:p>
            <a:pPr marL="285750" indent="-285750" algn="thaiDist">
              <a:buFont typeface="Arial" panose="020B0604020202020204" pitchFamily="34" charset="0"/>
              <a:buChar char="•"/>
            </a:pPr>
            <a:r>
              <a:rPr lang="th-TH" sz="1400" b="0" i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Kanit" pitchFamily="2" charset="-34"/>
                <a:cs typeface="Kanit" pitchFamily="2" charset="-34"/>
              </a:rPr>
              <a:t>มีแกน </a:t>
            </a:r>
            <a:r>
              <a:rPr lang="en-US" sz="1400" b="0" i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Kanit" pitchFamily="2" charset="-34"/>
                <a:cs typeface="Kanit" pitchFamily="2" charset="-34"/>
              </a:rPr>
              <a:t>x</a:t>
            </a:r>
            <a:r>
              <a:rPr lang="th-TH" sz="1400" b="0" i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Kanit" pitchFamily="2" charset="-34"/>
                <a:cs typeface="Kanit" pitchFamily="2" charset="-34"/>
              </a:rPr>
              <a:t> และแกน </a:t>
            </a:r>
            <a:r>
              <a:rPr lang="en-US" sz="1400" b="0" i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Kanit" pitchFamily="2" charset="-34"/>
                <a:cs typeface="Kanit" pitchFamily="2" charset="-34"/>
              </a:rPr>
              <a:t>y</a:t>
            </a:r>
            <a:r>
              <a:rPr lang="th-TH" sz="1400" b="0" i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Kanit" pitchFamily="2" charset="-34"/>
                <a:cs typeface="Kanit" pitchFamily="2" charset="-34"/>
              </a:rPr>
              <a:t> สำหรับ </a:t>
            </a:r>
            <a:r>
              <a:rPr lang="en-US" sz="1400" b="0" i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Kanit" pitchFamily="2" charset="-34"/>
                <a:cs typeface="Kanit" pitchFamily="2" charset="-34"/>
              </a:rPr>
              <a:t>2</a:t>
            </a:r>
            <a:r>
              <a:rPr lang="th-TH" sz="1400" b="0" i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Kanit" pitchFamily="2" charset="-34"/>
                <a:cs typeface="Kanit" pitchFamily="2" charset="-34"/>
              </a:rPr>
              <a:t> ตัวแปรแรก และมีขนาดของ </a:t>
            </a:r>
            <a:r>
              <a:rPr lang="en-US" sz="1400" b="0" i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Kanit" pitchFamily="2" charset="-34"/>
                <a:cs typeface="Kanit" pitchFamily="2" charset="-34"/>
              </a:rPr>
              <a:t>bubble</a:t>
            </a:r>
            <a:r>
              <a:rPr lang="th-TH" sz="1400" b="0" i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Kanit" pitchFamily="2" charset="-34"/>
                <a:cs typeface="Kanit" pitchFamily="2" charset="-34"/>
              </a:rPr>
              <a:t> สำหรับ</a:t>
            </a:r>
            <a:r>
              <a:rPr lang="th-TH" sz="1400">
                <a:solidFill>
                  <a:schemeClr val="tx1">
                    <a:lumMod val="65000"/>
                    <a:lumOff val="35000"/>
                  </a:schemeClr>
                </a:solidFill>
                <a:latin typeface="Kanit" pitchFamily="2" charset="-34"/>
                <a:cs typeface="Kanit" pitchFamily="2" charset="-34"/>
              </a:rPr>
              <a:t>ตัวแปรที่ </a:t>
            </a:r>
            <a:r>
              <a:rPr lang="en-US" sz="1400">
                <a:solidFill>
                  <a:schemeClr val="tx1">
                    <a:lumMod val="65000"/>
                    <a:lumOff val="35000"/>
                  </a:schemeClr>
                </a:solidFill>
                <a:latin typeface="Kanit" pitchFamily="2" charset="-34"/>
                <a:cs typeface="Kanit" pitchFamily="2" charset="-34"/>
              </a:rPr>
              <a:t>3</a:t>
            </a:r>
            <a:r>
              <a:rPr lang="th-TH" sz="1400">
                <a:solidFill>
                  <a:schemeClr val="tx1">
                    <a:lumMod val="65000"/>
                    <a:lumOff val="35000"/>
                  </a:schemeClr>
                </a:solidFill>
                <a:latin typeface="Kanit" pitchFamily="2" charset="-34"/>
                <a:cs typeface="Kanit" pitchFamily="2" charset="-34"/>
              </a:rPr>
              <a:t> </a:t>
            </a:r>
            <a:r>
              <a:rPr lang="th-TH" sz="1400" b="0" i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Kanit" pitchFamily="2" charset="-34"/>
                <a:cs typeface="Kanit" pitchFamily="2" charset="-34"/>
              </a:rPr>
              <a:t>อีกทั้งยังใช้สีบ่งบอกประเภทของตัวแปรที่</a:t>
            </a:r>
            <a:r>
              <a:rPr lang="en-US" sz="1400">
                <a:solidFill>
                  <a:schemeClr val="tx1">
                    <a:lumMod val="65000"/>
                    <a:lumOff val="35000"/>
                  </a:schemeClr>
                </a:solidFill>
                <a:latin typeface="Kanit" pitchFamily="2" charset="-34"/>
                <a:cs typeface="Kanit" pitchFamily="2" charset="-34"/>
              </a:rPr>
              <a:t> 4</a:t>
            </a:r>
            <a:endParaRPr lang="th-TH" sz="1400" b="0" i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Kanit" pitchFamily="2" charset="-34"/>
              <a:cs typeface="Kanit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40425030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กล่องข้อความ 2">
            <a:extLst>
              <a:ext uri="{FF2B5EF4-FFF2-40B4-BE49-F238E27FC236}">
                <a16:creationId xmlns:a16="http://schemas.microsoft.com/office/drawing/2014/main" id="{EA13D701-38D1-0F55-5C84-DFA7E7FD72F9}"/>
              </a:ext>
            </a:extLst>
          </p:cNvPr>
          <p:cNvSpPr txBox="1"/>
          <p:nvPr/>
        </p:nvSpPr>
        <p:spPr>
          <a:xfrm>
            <a:off x="21648" y="1808738"/>
            <a:ext cx="1206875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6600" b="1">
                <a:solidFill>
                  <a:srgbClr val="F26419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THANK YOU</a:t>
            </a:r>
          </a:p>
        </p:txBody>
      </p:sp>
      <p:sp>
        <p:nvSpPr>
          <p:cNvPr id="4" name="กล่องข้อความ 3">
            <a:extLst>
              <a:ext uri="{FF2B5EF4-FFF2-40B4-BE49-F238E27FC236}">
                <a16:creationId xmlns:a16="http://schemas.microsoft.com/office/drawing/2014/main" id="{924E4977-1486-C185-4252-FBF912C3719F}"/>
              </a:ext>
            </a:extLst>
          </p:cNvPr>
          <p:cNvSpPr txBox="1"/>
          <p:nvPr/>
        </p:nvSpPr>
        <p:spPr>
          <a:xfrm>
            <a:off x="3214255" y="2659559"/>
            <a:ext cx="887614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400">
                <a:solidFill>
                  <a:srgbClr val="33658A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FOR YOUR ATTENTION</a:t>
            </a:r>
          </a:p>
        </p:txBody>
      </p:sp>
      <p:sp>
        <p:nvSpPr>
          <p:cNvPr id="5" name="กล่องข้อความ 4">
            <a:extLst>
              <a:ext uri="{FF2B5EF4-FFF2-40B4-BE49-F238E27FC236}">
                <a16:creationId xmlns:a16="http://schemas.microsoft.com/office/drawing/2014/main" id="{52357486-336C-5E57-7FA6-AE1611A80B16}"/>
              </a:ext>
            </a:extLst>
          </p:cNvPr>
          <p:cNvSpPr txBox="1"/>
          <p:nvPr/>
        </p:nvSpPr>
        <p:spPr>
          <a:xfrm>
            <a:off x="270163" y="4767827"/>
            <a:ext cx="94026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th-TH" sz="3200" i="0" u="none" strike="noStrike">
                <a:solidFill>
                  <a:schemeClr val="bg1">
                    <a:lumMod val="85000"/>
                  </a:schemeClr>
                </a:solidFill>
                <a:effectLst/>
                <a:latin typeface="Quark" panose="02000000000000000000" pitchFamily="50" charset="-34"/>
                <a:cs typeface="Quark" panose="02000000000000000000" pitchFamily="50" charset="-34"/>
              </a:rPr>
              <a:t>โครงการขยายผลและเพิ่มประสิทธิภาพระบบสารสนเทศโครงข่ายทางหลวง (</a:t>
            </a:r>
            <a:r>
              <a:rPr lang="en-US" sz="3200" i="0" u="none" strike="noStrike" err="1">
                <a:solidFill>
                  <a:schemeClr val="bg1">
                    <a:lumMod val="85000"/>
                  </a:schemeClr>
                </a:solidFill>
                <a:effectLst/>
                <a:latin typeface="Quark" panose="02000000000000000000" pitchFamily="50" charset="-34"/>
                <a:cs typeface="Quark" panose="02000000000000000000" pitchFamily="50" charset="-34"/>
              </a:rPr>
              <a:t>Roadnet</a:t>
            </a:r>
            <a:r>
              <a:rPr lang="en-US" sz="3200" i="0" u="none" strike="noStrike">
                <a:solidFill>
                  <a:schemeClr val="bg1">
                    <a:lumMod val="85000"/>
                  </a:schemeClr>
                </a:solidFill>
                <a:effectLst/>
                <a:latin typeface="Quark" panose="02000000000000000000" pitchFamily="50" charset="-34"/>
                <a:cs typeface="Quark" panose="02000000000000000000" pitchFamily="50" charset="-34"/>
              </a:rPr>
              <a:t>) </a:t>
            </a:r>
            <a:r>
              <a:rPr lang="th-TH" sz="3200" i="0" u="none" strike="noStrike">
                <a:solidFill>
                  <a:schemeClr val="bg1">
                    <a:lumMod val="85000"/>
                  </a:schemeClr>
                </a:solidFill>
                <a:effectLst/>
                <a:latin typeface="Quark" panose="02000000000000000000" pitchFamily="50" charset="-34"/>
                <a:cs typeface="Quark" panose="02000000000000000000" pitchFamily="50" charset="-34"/>
              </a:rPr>
              <a:t>เพื่อสนับสนุนการบริหารงานบำรุงทาง</a:t>
            </a:r>
            <a:r>
              <a:rPr lang="th-TH" sz="3200" i="0">
                <a:solidFill>
                  <a:schemeClr val="bg1">
                    <a:lumMod val="85000"/>
                  </a:schemeClr>
                </a:solidFill>
                <a:effectLst/>
                <a:latin typeface="Quark" panose="02000000000000000000" pitchFamily="50" charset="-34"/>
                <a:cs typeface="Quark" panose="02000000000000000000" pitchFamily="50" charset="-34"/>
              </a:rPr>
              <a:t>​</a:t>
            </a:r>
            <a:endParaRPr lang="en-US" sz="3200">
              <a:solidFill>
                <a:schemeClr val="bg1">
                  <a:lumMod val="85000"/>
                </a:schemeClr>
              </a:solidFill>
              <a:latin typeface="Quark" panose="02000000000000000000" pitchFamily="50" charset="-34"/>
              <a:cs typeface="Quark" panose="02000000000000000000" pitchFamily="50" charset="-34"/>
            </a:endParaRPr>
          </a:p>
        </p:txBody>
      </p:sp>
      <p:pic>
        <p:nvPicPr>
          <p:cNvPr id="7" name="กราฟิก 6">
            <a:extLst>
              <a:ext uri="{FF2B5EF4-FFF2-40B4-BE49-F238E27FC236}">
                <a16:creationId xmlns:a16="http://schemas.microsoft.com/office/drawing/2014/main" id="{F78957DE-6638-B0C4-6557-3B4CEBDFA6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984483" y="4665480"/>
            <a:ext cx="1369317" cy="1281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7879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มายเลขสไลด์ 1">
            <a:extLst>
              <a:ext uri="{FF2B5EF4-FFF2-40B4-BE49-F238E27FC236}">
                <a16:creationId xmlns:a16="http://schemas.microsoft.com/office/drawing/2014/main" id="{2938213E-7F5F-102C-A728-C87E137FA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0</a:t>
            </a:r>
            <a:fld id="{62DED038-61C6-4943-936C-47B8B962FD8F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3" name="สี่เหลี่ยมผืนผ้า 9">
            <a:extLst>
              <a:ext uri="{FF2B5EF4-FFF2-40B4-BE49-F238E27FC236}">
                <a16:creationId xmlns:a16="http://schemas.microsoft.com/office/drawing/2014/main" id="{78373868-3EFC-20DF-DF2E-73FD13343D50}"/>
              </a:ext>
            </a:extLst>
          </p:cNvPr>
          <p:cNvSpPr/>
          <p:nvPr/>
        </p:nvSpPr>
        <p:spPr>
          <a:xfrm>
            <a:off x="6986587" y="3429000"/>
            <a:ext cx="4318268" cy="855405"/>
          </a:xfrm>
          <a:prstGeom prst="rect">
            <a:avLst/>
          </a:prstGeom>
          <a:solidFill>
            <a:srgbClr val="FFC10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000" b="1">
                <a:solidFill>
                  <a:schemeClr val="tx1">
                    <a:lumMod val="85000"/>
                    <a:lumOff val="15000"/>
                  </a:schemeClr>
                </a:solidFill>
                <a:latin typeface="Kanit" pitchFamily="2" charset="-34"/>
                <a:cs typeface="Kanit" pitchFamily="2" charset="-34"/>
              </a:rPr>
              <a:t>ตัวอย่างหน้า </a:t>
            </a:r>
            <a:r>
              <a:rPr lang="en-US" sz="2000" b="1">
                <a:solidFill>
                  <a:schemeClr val="tx1">
                    <a:lumMod val="85000"/>
                    <a:lumOff val="15000"/>
                  </a:schemeClr>
                </a:solidFill>
                <a:latin typeface="Kanit" pitchFamily="2" charset="-34"/>
                <a:cs typeface="Kanit" pitchFamily="2" charset="-34"/>
              </a:rPr>
              <a:t>Dashboard </a:t>
            </a:r>
            <a:endParaRPr lang="th-TH" sz="2000" b="1">
              <a:solidFill>
                <a:schemeClr val="tx1">
                  <a:lumMod val="85000"/>
                  <a:lumOff val="15000"/>
                </a:schemeClr>
              </a:solidFill>
              <a:latin typeface="Kanit" pitchFamily="2" charset="-34"/>
              <a:cs typeface="Kanit" pitchFamily="2" charset="-34"/>
            </a:endParaRPr>
          </a:p>
          <a:p>
            <a:pPr algn="ctr"/>
            <a:r>
              <a:rPr lang="th-TH" sz="2000" b="1">
                <a:solidFill>
                  <a:schemeClr val="tx1">
                    <a:lumMod val="85000"/>
                    <a:lumOff val="15000"/>
                  </a:schemeClr>
                </a:solidFill>
                <a:latin typeface="Kanit" pitchFamily="2" charset="-34"/>
                <a:cs typeface="Kanit" pitchFamily="2" charset="-34"/>
              </a:rPr>
              <a:t>รายงานสรุปข้อมูลบัญชีสายทาง</a:t>
            </a:r>
          </a:p>
        </p:txBody>
      </p:sp>
      <p:sp>
        <p:nvSpPr>
          <p:cNvPr id="14" name="กล่องข้อความ 3">
            <a:extLst>
              <a:ext uri="{FF2B5EF4-FFF2-40B4-BE49-F238E27FC236}">
                <a16:creationId xmlns:a16="http://schemas.microsoft.com/office/drawing/2014/main" id="{A211DAFC-764A-B5A6-9565-F8784376B820}"/>
              </a:ext>
            </a:extLst>
          </p:cNvPr>
          <p:cNvSpPr txBox="1"/>
          <p:nvPr/>
        </p:nvSpPr>
        <p:spPr>
          <a:xfrm>
            <a:off x="80817" y="407630"/>
            <a:ext cx="1122627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3600" b="1">
                <a:solidFill>
                  <a:srgbClr val="2F4858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รายงานสรุปข้อมูลบัญชีสายทาง</a:t>
            </a:r>
          </a:p>
        </p:txBody>
      </p:sp>
      <p:pic>
        <p:nvPicPr>
          <p:cNvPr id="9" name="Picture 8" descr="A screenshot of a computer&#10;&#10;Description automatically generated">
            <a:extLst>
              <a:ext uri="{FF2B5EF4-FFF2-40B4-BE49-F238E27FC236}">
                <a16:creationId xmlns:a16="http://schemas.microsoft.com/office/drawing/2014/main" id="{289292DB-E490-1720-5C96-426ADDB6DA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144" y="1399569"/>
            <a:ext cx="5733415" cy="4914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1733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มายเลขสไลด์ 1">
            <a:extLst>
              <a:ext uri="{FF2B5EF4-FFF2-40B4-BE49-F238E27FC236}">
                <a16:creationId xmlns:a16="http://schemas.microsoft.com/office/drawing/2014/main" id="{2938213E-7F5F-102C-A728-C87E137FA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0</a:t>
            </a:r>
            <a:fld id="{62DED038-61C6-4943-936C-47B8B962FD8F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14" name="กล่องข้อความ 3">
            <a:extLst>
              <a:ext uri="{FF2B5EF4-FFF2-40B4-BE49-F238E27FC236}">
                <a16:creationId xmlns:a16="http://schemas.microsoft.com/office/drawing/2014/main" id="{A211DAFC-764A-B5A6-9565-F8784376B820}"/>
              </a:ext>
            </a:extLst>
          </p:cNvPr>
          <p:cNvSpPr txBox="1"/>
          <p:nvPr/>
        </p:nvSpPr>
        <p:spPr>
          <a:xfrm>
            <a:off x="80817" y="407630"/>
            <a:ext cx="1122627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3600" b="1">
                <a:solidFill>
                  <a:srgbClr val="2F4858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รายงานสรุปข้อมูลบัญชีสายทาง</a:t>
            </a:r>
          </a:p>
        </p:txBody>
      </p:sp>
      <p:pic>
        <p:nvPicPr>
          <p:cNvPr id="9" name="Picture 8" descr="A screenshot of a computer&#10;&#10;Description automatically generated">
            <a:extLst>
              <a:ext uri="{FF2B5EF4-FFF2-40B4-BE49-F238E27FC236}">
                <a16:creationId xmlns:a16="http://schemas.microsoft.com/office/drawing/2014/main" id="{289292DB-E490-1720-5C96-426ADDB6DA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9292" y="1448530"/>
            <a:ext cx="5728800" cy="49104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B289B52-45CA-0415-975B-AE43C3F8881F}"/>
              </a:ext>
            </a:extLst>
          </p:cNvPr>
          <p:cNvSpPr/>
          <p:nvPr/>
        </p:nvSpPr>
        <p:spPr>
          <a:xfrm>
            <a:off x="4483248" y="2362120"/>
            <a:ext cx="4438181" cy="163921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7CCF7F8-0462-4B95-18C6-84094AEAC206}"/>
              </a:ext>
            </a:extLst>
          </p:cNvPr>
          <p:cNvSpPr/>
          <p:nvPr/>
        </p:nvSpPr>
        <p:spPr>
          <a:xfrm>
            <a:off x="6122029" y="1608911"/>
            <a:ext cx="2796665" cy="22231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E881A83-BF07-519C-F826-CA7EEFEC8286}"/>
              </a:ext>
            </a:extLst>
          </p:cNvPr>
          <p:cNvSpPr/>
          <p:nvPr/>
        </p:nvSpPr>
        <p:spPr>
          <a:xfrm>
            <a:off x="3301539" y="4205207"/>
            <a:ext cx="1955526" cy="179854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FD06FE5-C772-8685-C8E2-FC12D6AF00B2}"/>
              </a:ext>
            </a:extLst>
          </p:cNvPr>
          <p:cNvSpPr/>
          <p:nvPr/>
        </p:nvSpPr>
        <p:spPr>
          <a:xfrm>
            <a:off x="5302873" y="4205207"/>
            <a:ext cx="1020957" cy="179854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3" name="Text Box 10">
            <a:extLst>
              <a:ext uri="{FF2B5EF4-FFF2-40B4-BE49-F238E27FC236}">
                <a16:creationId xmlns:a16="http://schemas.microsoft.com/office/drawing/2014/main" id="{C3A94663-17EE-C04A-DE42-796BCF9DB937}"/>
              </a:ext>
            </a:extLst>
          </p:cNvPr>
          <p:cNvSpPr txBox="1"/>
          <p:nvPr/>
        </p:nvSpPr>
        <p:spPr>
          <a:xfrm>
            <a:off x="815353" y="2597399"/>
            <a:ext cx="3044060" cy="116865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wrap="square" rtlCol="0">
            <a:noAutofit/>
          </a:bodyPr>
          <a:lstStyle/>
          <a:p>
            <a:pPr algn="thaiDist"/>
            <a:r>
              <a:rPr lang="th-TH" sz="1400" kern="120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Kanit" pitchFamily="2" charset="-34"/>
                <a:ea typeface="Calibri" panose="020F0502020204030204" pitchFamily="34" charset="0"/>
                <a:cs typeface="Kanit" pitchFamily="2" charset="-34"/>
              </a:rPr>
              <a:t>แผนภูมิแท่ง (</a:t>
            </a:r>
            <a:r>
              <a:rPr lang="en-US" sz="1400" kern="120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Kanit" pitchFamily="2" charset="-34"/>
                <a:ea typeface="Calibri" panose="020F0502020204030204" pitchFamily="34" charset="0"/>
                <a:cs typeface="Kanit" pitchFamily="2" charset="-34"/>
              </a:rPr>
              <a:t>Bar</a:t>
            </a:r>
            <a:r>
              <a:rPr lang="th-TH" sz="1400" kern="120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Kanit" pitchFamily="2" charset="-34"/>
                <a:ea typeface="Calibri" panose="020F0502020204030204" pitchFamily="34" charset="0"/>
                <a:cs typeface="Kanit" pitchFamily="2" charset="-34"/>
              </a:rPr>
              <a:t> </a:t>
            </a:r>
            <a:r>
              <a:rPr lang="en-US" sz="1400" kern="120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Kanit" pitchFamily="2" charset="-34"/>
                <a:ea typeface="Calibri" panose="020F0502020204030204" pitchFamily="34" charset="0"/>
                <a:cs typeface="Kanit" pitchFamily="2" charset="-34"/>
              </a:rPr>
              <a:t>Chart</a:t>
            </a:r>
            <a:r>
              <a:rPr lang="th-TH" sz="1400" kern="120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Kanit" pitchFamily="2" charset="-34"/>
                <a:ea typeface="Calibri" panose="020F0502020204030204" pitchFamily="34" charset="0"/>
                <a:cs typeface="Kanit" pitchFamily="2" charset="-34"/>
              </a:rPr>
              <a:t>) </a:t>
            </a:r>
            <a:r>
              <a:rPr lang="th-TH" sz="1400" kern="120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Kanit" pitchFamily="2" charset="-34"/>
                <a:ea typeface="Times New Roman" panose="02020603050405020304" pitchFamily="18" charset="0"/>
                <a:cs typeface="Kanit" pitchFamily="2" charset="-34"/>
              </a:rPr>
              <a:t>เหมาะสำหรับใช้ในการเปรียบเทียบจำนวนของข้อมูล โดยแผนภูมิแท่ง</a:t>
            </a:r>
            <a:r>
              <a:rPr lang="th-TH" sz="1400">
                <a:solidFill>
                  <a:schemeClr val="tx1">
                    <a:lumMod val="85000"/>
                    <a:lumOff val="15000"/>
                  </a:schemeClr>
                </a:solidFill>
                <a:latin typeface="Kanit" pitchFamily="2" charset="-34"/>
                <a:ea typeface="Times New Roman" panose="02020603050405020304" pitchFamily="18" charset="0"/>
                <a:cs typeface="Kanit" pitchFamily="2" charset="-34"/>
              </a:rPr>
              <a:t>มีทั้งแนว</a:t>
            </a:r>
            <a:r>
              <a:rPr lang="th-TH" sz="1400" kern="120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Kanit" pitchFamily="2" charset="-34"/>
                <a:ea typeface="Times New Roman" panose="02020603050405020304" pitchFamily="18" charset="0"/>
                <a:cs typeface="Kanit" pitchFamily="2" charset="-34"/>
              </a:rPr>
              <a:t>ตั้งและแนวนอน ในที่เลือกใช้แผนภูมิแท่งที่เป็นแนวนอนเนื่องจากข้อมูลมีชื่อยาว</a:t>
            </a:r>
            <a:endParaRPr lang="en-TH" sz="1400">
              <a:solidFill>
                <a:schemeClr val="tx1">
                  <a:lumMod val="85000"/>
                  <a:lumOff val="15000"/>
                </a:schemeClr>
              </a:solidFill>
              <a:effectLst/>
              <a:latin typeface="Kanit" pitchFamily="2" charset="-34"/>
              <a:ea typeface="Times New Roman" panose="02020603050405020304" pitchFamily="18" charset="0"/>
              <a:cs typeface="Kanit" pitchFamily="2" charset="-34"/>
            </a:endParaRP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AE6364B4-A7D2-4B14-58F1-D7E3E2313D9D}"/>
              </a:ext>
            </a:extLst>
          </p:cNvPr>
          <p:cNvCxnSpPr>
            <a:cxnSpLocks/>
          </p:cNvCxnSpPr>
          <p:nvPr/>
        </p:nvCxnSpPr>
        <p:spPr>
          <a:xfrm flipH="1">
            <a:off x="3924298" y="3183887"/>
            <a:ext cx="494065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 Box 10">
            <a:extLst>
              <a:ext uri="{FF2B5EF4-FFF2-40B4-BE49-F238E27FC236}">
                <a16:creationId xmlns:a16="http://schemas.microsoft.com/office/drawing/2014/main" id="{27B49312-4EDD-A016-4FC4-C831C102A556}"/>
              </a:ext>
            </a:extLst>
          </p:cNvPr>
          <p:cNvSpPr txBox="1"/>
          <p:nvPr/>
        </p:nvSpPr>
        <p:spPr>
          <a:xfrm>
            <a:off x="558024" y="4466378"/>
            <a:ext cx="2119507" cy="139485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wrap="square" rtlCol="0">
            <a:noAutofit/>
          </a:bodyPr>
          <a:lstStyle/>
          <a:p>
            <a:pPr algn="thaiDist" fontAlgn="base"/>
            <a:r>
              <a:rPr lang="th-TH" sz="1400" kern="120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Kanit" pitchFamily="2" charset="-34"/>
                <a:ea typeface="Calibri" panose="020F0502020204030204" pitchFamily="34" charset="0"/>
                <a:cs typeface="Kanit" pitchFamily="2" charset="-34"/>
              </a:rPr>
              <a:t>แผนภูมิแท่ง (</a:t>
            </a:r>
            <a:r>
              <a:rPr lang="en-US" sz="1400" kern="120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Kanit" pitchFamily="2" charset="-34"/>
                <a:ea typeface="Calibri" panose="020F0502020204030204" pitchFamily="34" charset="0"/>
                <a:cs typeface="Kanit" pitchFamily="2" charset="-34"/>
              </a:rPr>
              <a:t>Bar</a:t>
            </a:r>
            <a:r>
              <a:rPr lang="th-TH" sz="1400" kern="120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Kanit" pitchFamily="2" charset="-34"/>
                <a:ea typeface="Calibri" panose="020F0502020204030204" pitchFamily="34" charset="0"/>
                <a:cs typeface="Kanit" pitchFamily="2" charset="-34"/>
              </a:rPr>
              <a:t> </a:t>
            </a:r>
            <a:r>
              <a:rPr lang="en-US" sz="1400" kern="120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Kanit" pitchFamily="2" charset="-34"/>
                <a:ea typeface="Calibri" panose="020F0502020204030204" pitchFamily="34" charset="0"/>
                <a:cs typeface="Kanit" pitchFamily="2" charset="-34"/>
              </a:rPr>
              <a:t>Chart</a:t>
            </a:r>
            <a:r>
              <a:rPr lang="th-TH" sz="1400" kern="120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Kanit" pitchFamily="2" charset="-34"/>
                <a:ea typeface="Calibri" panose="020F0502020204030204" pitchFamily="34" charset="0"/>
                <a:cs typeface="Kanit" pitchFamily="2" charset="-34"/>
              </a:rPr>
              <a:t>) </a:t>
            </a:r>
            <a:r>
              <a:rPr lang="th-TH" sz="1400" kern="120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Kanit" pitchFamily="2" charset="-34"/>
                <a:ea typeface="Times New Roman" panose="02020603050405020304" pitchFamily="18" charset="0"/>
                <a:cs typeface="Kanit" pitchFamily="2" charset="-34"/>
              </a:rPr>
              <a:t>เหมาะสำหรับใช้ในการเปรียบเทียบจำนวนของข้อมูล โดยในที่นี้จะจำแนกสีเพื่อจำแนกประเภทของข้อมูล</a:t>
            </a:r>
            <a:endParaRPr lang="en-TH" sz="1400">
              <a:solidFill>
                <a:schemeClr val="tx1">
                  <a:lumMod val="85000"/>
                  <a:lumOff val="15000"/>
                </a:schemeClr>
              </a:solidFill>
              <a:effectLst/>
              <a:latin typeface="Kanit" pitchFamily="2" charset="-34"/>
              <a:ea typeface="Times New Roman" panose="02020603050405020304" pitchFamily="18" charset="0"/>
              <a:cs typeface="Kanit" pitchFamily="2" charset="-34"/>
            </a:endParaRP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A8CAF53E-176A-F6B2-4359-96A486332A5D}"/>
              </a:ext>
            </a:extLst>
          </p:cNvPr>
          <p:cNvCxnSpPr/>
          <p:nvPr/>
        </p:nvCxnSpPr>
        <p:spPr>
          <a:xfrm>
            <a:off x="6436125" y="5163804"/>
            <a:ext cx="494065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 Box 10">
            <a:extLst>
              <a:ext uri="{FF2B5EF4-FFF2-40B4-BE49-F238E27FC236}">
                <a16:creationId xmlns:a16="http://schemas.microsoft.com/office/drawing/2014/main" id="{6249B98F-CE6E-014F-2DC8-9D0D2F5DADD6}"/>
              </a:ext>
            </a:extLst>
          </p:cNvPr>
          <p:cNvSpPr txBox="1"/>
          <p:nvPr/>
        </p:nvSpPr>
        <p:spPr>
          <a:xfrm>
            <a:off x="7042485" y="4679642"/>
            <a:ext cx="3096273" cy="96832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wrap="square" rtlCol="0">
            <a:noAutofit/>
          </a:bodyPr>
          <a:lstStyle/>
          <a:p>
            <a:pPr algn="thaiDist" fontAlgn="base"/>
            <a:r>
              <a:rPr lang="th-TH" sz="1400" kern="120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Kanit" pitchFamily="2" charset="-34"/>
                <a:ea typeface="Times New Roman" panose="02020603050405020304" pitchFamily="18" charset="0"/>
                <a:cs typeface="Kanit" pitchFamily="2" charset="-34"/>
              </a:rPr>
              <a:t>แผนภูมิวงกลม (</a:t>
            </a:r>
            <a:r>
              <a:rPr lang="en-US" sz="1400" kern="120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Kanit" pitchFamily="2" charset="-34"/>
                <a:ea typeface="Times New Roman" panose="02020603050405020304" pitchFamily="18" charset="0"/>
                <a:cs typeface="Kanit" pitchFamily="2" charset="-34"/>
              </a:rPr>
              <a:t>Pie</a:t>
            </a:r>
            <a:r>
              <a:rPr lang="th-TH" sz="1400" kern="120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Kanit" pitchFamily="2" charset="-34"/>
                <a:ea typeface="Times New Roman" panose="02020603050405020304" pitchFamily="18" charset="0"/>
                <a:cs typeface="Kanit" pitchFamily="2" charset="-34"/>
              </a:rPr>
              <a:t> </a:t>
            </a:r>
            <a:r>
              <a:rPr lang="en-US" sz="1400" kern="120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Kanit" pitchFamily="2" charset="-34"/>
                <a:ea typeface="Times New Roman" panose="02020603050405020304" pitchFamily="18" charset="0"/>
                <a:cs typeface="Kanit" pitchFamily="2" charset="-34"/>
              </a:rPr>
              <a:t>Chart) </a:t>
            </a:r>
            <a:r>
              <a:rPr lang="th-TH" sz="1400" kern="120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Kanit" pitchFamily="2" charset="-34"/>
                <a:ea typeface="Times New Roman" panose="02020603050405020304" pitchFamily="18" charset="0"/>
                <a:cs typeface="Kanit" pitchFamily="2" charset="-34"/>
              </a:rPr>
              <a:t>เหมาะสำหรับใช้ในการเปรียบเทียบปริมาณของข้อมูล ซึ่งพื้นที่ในวงกลมจะแทนปริมาณของข้อมูลต่างๆ</a:t>
            </a:r>
            <a:endParaRPr lang="en-TH" sz="1400">
              <a:solidFill>
                <a:schemeClr val="tx1">
                  <a:lumMod val="85000"/>
                  <a:lumOff val="15000"/>
                </a:schemeClr>
              </a:solidFill>
              <a:effectLst/>
              <a:latin typeface="Kanit" pitchFamily="2" charset="-34"/>
              <a:ea typeface="Times New Roman" panose="02020603050405020304" pitchFamily="18" charset="0"/>
              <a:cs typeface="Kanit" pitchFamily="2" charset="-34"/>
            </a:endParaRPr>
          </a:p>
        </p:txBody>
      </p:sp>
      <p:sp>
        <p:nvSpPr>
          <p:cNvPr id="22" name="Text Box 1752261847">
            <a:extLst>
              <a:ext uri="{FF2B5EF4-FFF2-40B4-BE49-F238E27FC236}">
                <a16:creationId xmlns:a16="http://schemas.microsoft.com/office/drawing/2014/main" id="{C213DE74-98E8-DAC5-A851-7391294BAEF6}"/>
              </a:ext>
            </a:extLst>
          </p:cNvPr>
          <p:cNvSpPr txBox="1"/>
          <p:nvPr/>
        </p:nvSpPr>
        <p:spPr>
          <a:xfrm>
            <a:off x="9534044" y="1396901"/>
            <a:ext cx="2316785" cy="74104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wrap="square" rtlCol="0">
            <a:noAutofit/>
          </a:bodyPr>
          <a:lstStyle/>
          <a:p>
            <a:pPr algn="thaiDist"/>
            <a:r>
              <a:rPr lang="th-TH" sz="1400" kern="120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Kanit" pitchFamily="2" charset="-34"/>
                <a:ea typeface="Calibri" panose="020F0502020204030204" pitchFamily="34" charset="0"/>
                <a:cs typeface="Kanit" pitchFamily="2" charset="-34"/>
              </a:rPr>
              <a:t>การกรองข้อมูล </a:t>
            </a:r>
            <a:r>
              <a:rPr lang="en-US" sz="1400" kern="120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Kanit" pitchFamily="2" charset="-34"/>
                <a:ea typeface="Calibri" panose="020F0502020204030204" pitchFamily="34" charset="0"/>
                <a:cs typeface="Kanit" pitchFamily="2" charset="-34"/>
              </a:rPr>
              <a:t>(Filter</a:t>
            </a:r>
            <a:r>
              <a:rPr lang="th-TH" sz="1400" kern="120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Kanit" pitchFamily="2" charset="-34"/>
                <a:ea typeface="Calibri" panose="020F0502020204030204" pitchFamily="34" charset="0"/>
                <a:cs typeface="Kanit" pitchFamily="2" charset="-34"/>
              </a:rPr>
              <a:t> </a:t>
            </a:r>
            <a:r>
              <a:rPr lang="en-US" sz="1400" kern="120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Kanit" pitchFamily="2" charset="-34"/>
                <a:ea typeface="Calibri" panose="020F0502020204030204" pitchFamily="34" charset="0"/>
                <a:cs typeface="Kanit" pitchFamily="2" charset="-34"/>
              </a:rPr>
              <a:t>Data)</a:t>
            </a:r>
            <a:r>
              <a:rPr lang="th-TH" sz="1400" kern="120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Kanit" pitchFamily="2" charset="-34"/>
                <a:ea typeface="Calibri" panose="020F0502020204030204" pitchFamily="34" charset="0"/>
                <a:cs typeface="Kanit" pitchFamily="2" charset="-34"/>
              </a:rPr>
              <a:t> </a:t>
            </a:r>
            <a:r>
              <a:rPr lang="th-TH" sz="1400" kern="120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Kanit" pitchFamily="2" charset="-34"/>
                <a:ea typeface="Times New Roman" panose="02020603050405020304" pitchFamily="18" charset="0"/>
                <a:cs typeface="Kanit" pitchFamily="2" charset="-34"/>
              </a:rPr>
              <a:t>เพื่อให้สามารถเลือกแสดงข้อมูลตามที่ต้องการ</a:t>
            </a:r>
            <a:endParaRPr lang="en-TH" sz="1200">
              <a:solidFill>
                <a:schemeClr val="tx1">
                  <a:lumMod val="85000"/>
                  <a:lumOff val="15000"/>
                </a:schemeClr>
              </a:solidFill>
              <a:effectLst/>
              <a:latin typeface="Kanit" pitchFamily="2" charset="-34"/>
              <a:ea typeface="Times New Roman" panose="02020603050405020304" pitchFamily="18" charset="0"/>
              <a:cs typeface="Kanit" pitchFamily="2" charset="-34"/>
            </a:endParaRP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AC0AAB20-787E-E196-AEA4-9D58C68E1F17}"/>
              </a:ext>
            </a:extLst>
          </p:cNvPr>
          <p:cNvCxnSpPr/>
          <p:nvPr/>
        </p:nvCxnSpPr>
        <p:spPr>
          <a:xfrm>
            <a:off x="8999036" y="1730823"/>
            <a:ext cx="494065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953BF2CE-06BD-8BBA-2799-8F6AF9FCC63D}"/>
              </a:ext>
            </a:extLst>
          </p:cNvPr>
          <p:cNvCxnSpPr>
            <a:cxnSpLocks/>
          </p:cNvCxnSpPr>
          <p:nvPr/>
        </p:nvCxnSpPr>
        <p:spPr>
          <a:xfrm flipH="1">
            <a:off x="2735227" y="5163804"/>
            <a:ext cx="494065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139032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มายเลขสไลด์ 1">
            <a:extLst>
              <a:ext uri="{FF2B5EF4-FFF2-40B4-BE49-F238E27FC236}">
                <a16:creationId xmlns:a16="http://schemas.microsoft.com/office/drawing/2014/main" id="{2938213E-7F5F-102C-A728-C87E137FA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0</a:t>
            </a:r>
            <a:fld id="{62DED038-61C6-4943-936C-47B8B962FD8F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7" name="กล่องข้อความ 2">
            <a:extLst>
              <a:ext uri="{FF2B5EF4-FFF2-40B4-BE49-F238E27FC236}">
                <a16:creationId xmlns:a16="http://schemas.microsoft.com/office/drawing/2014/main" id="{76AF07B1-F227-9816-F9B9-EA77C1C43DE8}"/>
              </a:ext>
            </a:extLst>
          </p:cNvPr>
          <p:cNvSpPr txBox="1"/>
          <p:nvPr/>
        </p:nvSpPr>
        <p:spPr>
          <a:xfrm>
            <a:off x="80817" y="407630"/>
            <a:ext cx="250507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3600" b="1">
                <a:solidFill>
                  <a:srgbClr val="2F4858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หัวข้อ </a:t>
            </a:r>
            <a:r>
              <a:rPr lang="en-US" sz="3600" b="1">
                <a:solidFill>
                  <a:srgbClr val="2F4858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3.2.1 </a:t>
            </a:r>
            <a:endParaRPr lang="th-TH" sz="3600" b="1">
              <a:solidFill>
                <a:srgbClr val="2F4858"/>
              </a:solidFill>
              <a:latin typeface="Kanit" panose="00000500000000000000" pitchFamily="2" charset="-34"/>
              <a:cs typeface="Kanit" panose="00000500000000000000" pitchFamily="2" charset="-34"/>
            </a:endParaRPr>
          </a:p>
        </p:txBody>
      </p:sp>
      <p:sp>
        <p:nvSpPr>
          <p:cNvPr id="8" name="กล่องข้อความ 3">
            <a:extLst>
              <a:ext uri="{FF2B5EF4-FFF2-40B4-BE49-F238E27FC236}">
                <a16:creationId xmlns:a16="http://schemas.microsoft.com/office/drawing/2014/main" id="{FE07DE66-B0FD-389A-6F9E-54B5BD5E6A4C}"/>
              </a:ext>
            </a:extLst>
          </p:cNvPr>
          <p:cNvSpPr txBox="1"/>
          <p:nvPr/>
        </p:nvSpPr>
        <p:spPr>
          <a:xfrm>
            <a:off x="2352326" y="401650"/>
            <a:ext cx="904454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thaiDist"/>
            <a:r>
              <a:rPr lang="th-TH" sz="1800" spc="-30">
                <a:solidFill>
                  <a:srgbClr val="33658A"/>
                </a:solidFill>
                <a:effectLst/>
                <a:latin typeface="Kanit" pitchFamily="2" charset="-34"/>
                <a:ea typeface="Times New Roman" panose="02020603050405020304" pitchFamily="18" charset="0"/>
                <a:cs typeface="Kanit" pitchFamily="2" charset="-34"/>
              </a:rPr>
              <a:t>แสดงจำนวนบัญชีสายทาง และระยะทางรวมของแต่ละหน่วยงาน ได้แก่ </a:t>
            </a:r>
            <a:r>
              <a:rPr lang="th-TH" sz="1800">
                <a:solidFill>
                  <a:srgbClr val="33658A"/>
                </a:solidFill>
                <a:effectLst/>
                <a:latin typeface="Kanit" pitchFamily="2" charset="-34"/>
                <a:ea typeface="Times New Roman" panose="02020603050405020304" pitchFamily="18" charset="0"/>
                <a:cs typeface="Kanit" pitchFamily="2" charset="-34"/>
              </a:rPr>
              <a:t>สำนักงานทางหลวง </a:t>
            </a:r>
            <a:br>
              <a:rPr lang="en-US" sz="1800">
                <a:solidFill>
                  <a:srgbClr val="33658A"/>
                </a:solidFill>
                <a:effectLst/>
                <a:latin typeface="Kanit" pitchFamily="2" charset="-34"/>
                <a:ea typeface="Times New Roman" panose="02020603050405020304" pitchFamily="18" charset="0"/>
                <a:cs typeface="Kanit" pitchFamily="2" charset="-34"/>
              </a:rPr>
            </a:br>
            <a:r>
              <a:rPr lang="th-TH" sz="1800">
                <a:solidFill>
                  <a:srgbClr val="33658A"/>
                </a:solidFill>
                <a:effectLst/>
                <a:latin typeface="Kanit" pitchFamily="2" charset="-34"/>
                <a:ea typeface="Times New Roman" panose="02020603050405020304" pitchFamily="18" charset="0"/>
                <a:cs typeface="Kanit" pitchFamily="2" charset="-34"/>
              </a:rPr>
              <a:t>แขวงทางหลวง และหมวดทางหลวง </a:t>
            </a:r>
            <a:endParaRPr lang="th-TH">
              <a:solidFill>
                <a:srgbClr val="33658A"/>
              </a:solidFill>
              <a:latin typeface="Kanit" pitchFamily="2" charset="-34"/>
              <a:cs typeface="Kanit" panose="00000500000000000000" pitchFamily="2" charset="-34"/>
            </a:endParaRPr>
          </a:p>
        </p:txBody>
      </p:sp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A08EF3C8-7383-CE2E-6ECA-A3DF9DA1DB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4015" y="1416977"/>
            <a:ext cx="5733415" cy="491435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DBB3E1D-5D8B-7452-DAC8-FF9B5DE0EDAF}"/>
              </a:ext>
            </a:extLst>
          </p:cNvPr>
          <p:cNvSpPr/>
          <p:nvPr/>
        </p:nvSpPr>
        <p:spPr>
          <a:xfrm>
            <a:off x="1283412" y="1819058"/>
            <a:ext cx="5590478" cy="216642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6" name="Text Box 1752261847">
            <a:extLst>
              <a:ext uri="{FF2B5EF4-FFF2-40B4-BE49-F238E27FC236}">
                <a16:creationId xmlns:a16="http://schemas.microsoft.com/office/drawing/2014/main" id="{32E270A5-6E76-FE58-0A37-412818ACB311}"/>
              </a:ext>
            </a:extLst>
          </p:cNvPr>
          <p:cNvSpPr txBox="1"/>
          <p:nvPr/>
        </p:nvSpPr>
        <p:spPr>
          <a:xfrm>
            <a:off x="7503347" y="2214893"/>
            <a:ext cx="3140841" cy="1352167"/>
          </a:xfrm>
          <a:prstGeom prst="rect">
            <a:avLst/>
          </a:prstGeom>
          <a:solidFill>
            <a:srgbClr val="FEF1CA"/>
          </a:solidFill>
          <a:ln>
            <a:solidFill>
              <a:srgbClr val="FEF1CA"/>
            </a:solidFill>
          </a:ln>
        </p:spPr>
        <p:txBody>
          <a:bodyPr wrap="square" rtlCol="0">
            <a:noAutofit/>
          </a:bodyPr>
          <a:lstStyle/>
          <a:p>
            <a:pPr algn="thaiDist"/>
            <a:r>
              <a:rPr lang="th-TH" sz="140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Kanit" pitchFamily="2" charset="-34"/>
                <a:ea typeface="Times New Roman" panose="02020603050405020304" pitchFamily="18" charset="0"/>
                <a:cs typeface="Kanit" pitchFamily="2" charset="-34"/>
              </a:rPr>
              <a:t>รายงานจะแสดงผลของ ข้อมูลระยะทาง ซึ่งประกอบด้วยระยะทางจริง ระยะทางต่อ </a:t>
            </a:r>
            <a:r>
              <a:rPr lang="en-US" sz="140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Kanit" pitchFamily="2" charset="-34"/>
                <a:ea typeface="Times New Roman" panose="02020603050405020304" pitchFamily="18" charset="0"/>
                <a:cs typeface="Kanit" pitchFamily="2" charset="-34"/>
              </a:rPr>
              <a:t>2</a:t>
            </a:r>
            <a:r>
              <a:rPr lang="th-TH" sz="140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Kanit" pitchFamily="2" charset="-34"/>
                <a:ea typeface="Times New Roman" panose="02020603050405020304" pitchFamily="18" charset="0"/>
                <a:cs typeface="Kanit" pitchFamily="2" charset="-34"/>
              </a:rPr>
              <a:t> ช่องจราจร โดยจำแนกตามประเภททาง ได้แก่ ทางหลัก ทางขนาน และทางอื่น ๆ และข้อมูลแสดงจำนวนบัญชีสายทาง</a:t>
            </a:r>
            <a:r>
              <a:rPr lang="th-TH" sz="140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Kanit" pitchFamily="2" charset="-34"/>
                <a:ea typeface="Calibri" panose="020F0502020204030204" pitchFamily="34" charset="0"/>
                <a:cs typeface="Kanit" pitchFamily="2" charset="-34"/>
              </a:rPr>
              <a:t>ของแต่ละหน่วยงาน </a:t>
            </a:r>
            <a:endParaRPr lang="en-TH" sz="1400">
              <a:solidFill>
                <a:schemeClr val="tx1">
                  <a:lumMod val="85000"/>
                  <a:lumOff val="15000"/>
                </a:schemeClr>
              </a:solidFill>
              <a:effectLst/>
              <a:latin typeface="Kanit" pitchFamily="2" charset="-34"/>
              <a:ea typeface="Times New Roman" panose="02020603050405020304" pitchFamily="18" charset="0"/>
              <a:cs typeface="Kanit" pitchFamily="2" charset="-34"/>
            </a:endParaRPr>
          </a:p>
          <a:p>
            <a:pPr algn="thaiDist"/>
            <a:endParaRPr lang="en-TH" sz="1400">
              <a:solidFill>
                <a:schemeClr val="tx1">
                  <a:lumMod val="85000"/>
                  <a:lumOff val="15000"/>
                </a:schemeClr>
              </a:solidFill>
              <a:effectLst/>
              <a:latin typeface="Kanit" pitchFamily="2" charset="-34"/>
              <a:ea typeface="Times New Roman" panose="02020603050405020304" pitchFamily="18" charset="0"/>
              <a:cs typeface="Kanit" pitchFamily="2" charset="-34"/>
            </a:endParaRP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F1195515-9F12-11A1-D843-DBBB9B19EB20}"/>
              </a:ext>
            </a:extLst>
          </p:cNvPr>
          <p:cNvCxnSpPr/>
          <p:nvPr/>
        </p:nvCxnSpPr>
        <p:spPr>
          <a:xfrm>
            <a:off x="6968356" y="2890977"/>
            <a:ext cx="494065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92169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26574E8E-C89C-7DAD-B1A2-5F228910A24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084"/>
          <a:stretch/>
        </p:blipFill>
        <p:spPr bwMode="auto">
          <a:xfrm>
            <a:off x="1194015" y="1416977"/>
            <a:ext cx="5733415" cy="255079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ตัวแทนหมายเลขสไลด์ 1">
            <a:extLst>
              <a:ext uri="{FF2B5EF4-FFF2-40B4-BE49-F238E27FC236}">
                <a16:creationId xmlns:a16="http://schemas.microsoft.com/office/drawing/2014/main" id="{2938213E-7F5F-102C-A728-C87E137FA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0</a:t>
            </a:r>
            <a:fld id="{62DED038-61C6-4943-936C-47B8B962FD8F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11" name="กล่องข้อความ 2">
            <a:extLst>
              <a:ext uri="{FF2B5EF4-FFF2-40B4-BE49-F238E27FC236}">
                <a16:creationId xmlns:a16="http://schemas.microsoft.com/office/drawing/2014/main" id="{C387CECC-160B-7059-FA99-7471A39AEDE8}"/>
              </a:ext>
            </a:extLst>
          </p:cNvPr>
          <p:cNvSpPr txBox="1"/>
          <p:nvPr/>
        </p:nvSpPr>
        <p:spPr>
          <a:xfrm>
            <a:off x="80817" y="407630"/>
            <a:ext cx="250507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3600" b="1">
                <a:solidFill>
                  <a:srgbClr val="2F4858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หัวข้อ </a:t>
            </a:r>
            <a:r>
              <a:rPr lang="en-US" sz="3600" b="1">
                <a:solidFill>
                  <a:srgbClr val="2F4858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3.2.2 </a:t>
            </a:r>
            <a:endParaRPr lang="th-TH" sz="3600" b="1">
              <a:solidFill>
                <a:srgbClr val="2F4858"/>
              </a:solidFill>
              <a:latin typeface="Kanit" panose="00000500000000000000" pitchFamily="2" charset="-34"/>
              <a:cs typeface="Kanit" panose="00000500000000000000" pitchFamily="2" charset="-34"/>
            </a:endParaRPr>
          </a:p>
        </p:txBody>
      </p:sp>
      <p:sp>
        <p:nvSpPr>
          <p:cNvPr id="15" name="กล่องข้อความ 3">
            <a:extLst>
              <a:ext uri="{FF2B5EF4-FFF2-40B4-BE49-F238E27FC236}">
                <a16:creationId xmlns:a16="http://schemas.microsoft.com/office/drawing/2014/main" id="{C8031151-73B3-E648-2DD2-DBEE1A63031C}"/>
              </a:ext>
            </a:extLst>
          </p:cNvPr>
          <p:cNvSpPr txBox="1"/>
          <p:nvPr/>
        </p:nvSpPr>
        <p:spPr>
          <a:xfrm>
            <a:off x="2400364" y="547422"/>
            <a:ext cx="899650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thaiDist"/>
            <a:r>
              <a:rPr lang="th-TH" sz="1800">
                <a:solidFill>
                  <a:srgbClr val="33658A"/>
                </a:solidFill>
                <a:effectLst/>
                <a:latin typeface="Kanit" pitchFamily="2" charset="-34"/>
                <a:ea typeface="Times New Roman" panose="02020603050405020304" pitchFamily="18" charset="0"/>
                <a:cs typeface="Kanit" pitchFamily="2" charset="-34"/>
              </a:rPr>
              <a:t>แสดงจำนวนบัญชีสายทาง และระยะทางรวมของแต่ละหน่วยงานหรือตามที่กรมทางหลวงกำหนด</a:t>
            </a:r>
            <a:r>
              <a:rPr lang="th-TH">
                <a:solidFill>
                  <a:srgbClr val="33658A"/>
                </a:solidFill>
                <a:latin typeface="Kanit" pitchFamily="2" charset="-34"/>
                <a:ea typeface="Times New Roman" panose="02020603050405020304" pitchFamily="18" charset="0"/>
                <a:cs typeface="Kanit" pitchFamily="2" charset="-34"/>
              </a:rPr>
              <a:t>ได้</a:t>
            </a:r>
            <a:endParaRPr lang="th-TH">
              <a:solidFill>
                <a:srgbClr val="33658A"/>
              </a:solidFill>
              <a:latin typeface="Kanit" pitchFamily="2" charset="-34"/>
              <a:cs typeface="Kanit" panose="00000500000000000000" pitchFamily="2" charset="-34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53D03B5-5F5C-44F5-63FF-2DDCA04FC073}"/>
              </a:ext>
            </a:extLst>
          </p:cNvPr>
          <p:cNvSpPr/>
          <p:nvPr/>
        </p:nvSpPr>
        <p:spPr>
          <a:xfrm>
            <a:off x="4075346" y="1564010"/>
            <a:ext cx="2796665" cy="22231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pic>
        <p:nvPicPr>
          <p:cNvPr id="4" name="Picture 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AAE00DBF-9FF6-2426-1E59-E94DA5D3894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761"/>
          <a:stretch/>
        </p:blipFill>
        <p:spPr bwMode="auto">
          <a:xfrm>
            <a:off x="1194015" y="4018076"/>
            <a:ext cx="5733415" cy="256667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3AA2891-6DE6-A454-99D0-90F6C242DC03}"/>
              </a:ext>
            </a:extLst>
          </p:cNvPr>
          <p:cNvSpPr/>
          <p:nvPr/>
        </p:nvSpPr>
        <p:spPr>
          <a:xfrm>
            <a:off x="2449072" y="4923898"/>
            <a:ext cx="4422577" cy="166084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8" name="Text Box 1752261847">
            <a:extLst>
              <a:ext uri="{FF2B5EF4-FFF2-40B4-BE49-F238E27FC236}">
                <a16:creationId xmlns:a16="http://schemas.microsoft.com/office/drawing/2014/main" id="{B7F37AF9-F002-A542-24B1-3A01C791F22D}"/>
              </a:ext>
            </a:extLst>
          </p:cNvPr>
          <p:cNvSpPr txBox="1"/>
          <p:nvPr/>
        </p:nvSpPr>
        <p:spPr>
          <a:xfrm>
            <a:off x="7519552" y="1382236"/>
            <a:ext cx="2453122" cy="585860"/>
          </a:xfrm>
          <a:prstGeom prst="rect">
            <a:avLst/>
          </a:prstGeom>
          <a:solidFill>
            <a:srgbClr val="FEF1CA"/>
          </a:solidFill>
          <a:ln>
            <a:solidFill>
              <a:srgbClr val="FEF1CA"/>
            </a:solidFill>
          </a:ln>
        </p:spPr>
        <p:txBody>
          <a:bodyPr wrap="square" rtlCol="0">
            <a:noAutofit/>
          </a:bodyPr>
          <a:lstStyle/>
          <a:p>
            <a:pPr algn="thaiDist"/>
            <a:r>
              <a:rPr lang="th-TH" sz="1400" kern="120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Kanit" pitchFamily="2" charset="-34"/>
                <a:ea typeface="Times New Roman" panose="02020603050405020304" pitchFamily="18" charset="0"/>
                <a:cs typeface="Kanit" pitchFamily="2" charset="-34"/>
              </a:rPr>
              <a:t>สามารถกดเลือกแสดงข้อมูล</a:t>
            </a:r>
            <a:r>
              <a:rPr lang="th-TH" sz="140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Kanit" pitchFamily="2" charset="-34"/>
                <a:ea typeface="Times New Roman" panose="02020603050405020304" pitchFamily="18" charset="0"/>
                <a:cs typeface="Kanit" pitchFamily="2" charset="-34"/>
              </a:rPr>
              <a:t>ตาม</a:t>
            </a:r>
            <a:r>
              <a:rPr lang="th-TH" sz="1400" kern="120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Kanit" pitchFamily="2" charset="-34"/>
                <a:ea typeface="Times New Roman" panose="02020603050405020304" pitchFamily="18" charset="0"/>
                <a:cs typeface="Kanit" pitchFamily="2" charset="-34"/>
              </a:rPr>
              <a:t>ที่ต้องการได้</a:t>
            </a:r>
            <a:endParaRPr lang="en-TH" sz="1200">
              <a:solidFill>
                <a:schemeClr val="tx1">
                  <a:lumMod val="85000"/>
                  <a:lumOff val="15000"/>
                </a:schemeClr>
              </a:solidFill>
              <a:effectLst/>
              <a:latin typeface="Kanit" pitchFamily="2" charset="-34"/>
              <a:ea typeface="Times New Roman" panose="02020603050405020304" pitchFamily="18" charset="0"/>
              <a:cs typeface="Kanit" pitchFamily="2" charset="-34"/>
            </a:endParaRP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68851514-9897-FA9A-B552-D35F122B299E}"/>
              </a:ext>
            </a:extLst>
          </p:cNvPr>
          <p:cNvCxnSpPr/>
          <p:nvPr/>
        </p:nvCxnSpPr>
        <p:spPr>
          <a:xfrm>
            <a:off x="6963759" y="1676321"/>
            <a:ext cx="494065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 Box 1752261847">
            <a:extLst>
              <a:ext uri="{FF2B5EF4-FFF2-40B4-BE49-F238E27FC236}">
                <a16:creationId xmlns:a16="http://schemas.microsoft.com/office/drawing/2014/main" id="{71C34E3E-85D4-A8D1-7701-ACCE537E592D}"/>
              </a:ext>
            </a:extLst>
          </p:cNvPr>
          <p:cNvSpPr txBox="1"/>
          <p:nvPr/>
        </p:nvSpPr>
        <p:spPr>
          <a:xfrm>
            <a:off x="7519552" y="5283408"/>
            <a:ext cx="2453122" cy="941828"/>
          </a:xfrm>
          <a:prstGeom prst="rect">
            <a:avLst/>
          </a:prstGeom>
          <a:solidFill>
            <a:srgbClr val="FEF1CA"/>
          </a:solidFill>
          <a:ln>
            <a:solidFill>
              <a:srgbClr val="FEF1CA"/>
            </a:solidFill>
          </a:ln>
        </p:spPr>
        <p:txBody>
          <a:bodyPr wrap="square" rtlCol="0">
            <a:noAutofit/>
          </a:bodyPr>
          <a:lstStyle/>
          <a:p>
            <a:pPr algn="thaiDist"/>
            <a:r>
              <a:rPr lang="th-TH" sz="1400" kern="120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Kanit" pitchFamily="2" charset="-34"/>
                <a:ea typeface="Calibri" panose="020F0502020204030204" pitchFamily="34" charset="0"/>
                <a:cs typeface="Kanit" pitchFamily="2" charset="-34"/>
              </a:rPr>
              <a:t>สามารถกดเลือกที่</a:t>
            </a:r>
            <a:r>
              <a:rPr lang="th-TH" sz="140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Kanit" pitchFamily="2" charset="-34"/>
                <a:ea typeface="Times New Roman" panose="02020603050405020304" pitchFamily="18" charset="0"/>
                <a:cs typeface="Kanit" pitchFamily="2" charset="-34"/>
              </a:rPr>
              <a:t>กราฟแผนภูมิแท่งของ</a:t>
            </a:r>
            <a:r>
              <a:rPr lang="th-TH" sz="1400" spc="-2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Kanit" pitchFamily="2" charset="-34"/>
                <a:ea typeface="Times New Roman" panose="02020603050405020304" pitchFamily="18" charset="0"/>
                <a:cs typeface="Kanit" pitchFamily="2" charset="-34"/>
              </a:rPr>
              <a:t>สำนักทางหลวง</a:t>
            </a:r>
            <a:r>
              <a:rPr lang="th-TH" sz="1400" kern="120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Kanit" pitchFamily="2" charset="-34"/>
                <a:ea typeface="Calibri" panose="020F0502020204030204" pitchFamily="34" charset="0"/>
                <a:cs typeface="Kanit" pitchFamily="2" charset="-34"/>
              </a:rPr>
              <a:t> แขวงทางหลวง และหมวดทางหลวงตามที่ต้องการได้</a:t>
            </a:r>
            <a:endParaRPr lang="en-TH" sz="1200">
              <a:solidFill>
                <a:schemeClr val="tx1">
                  <a:lumMod val="85000"/>
                  <a:lumOff val="15000"/>
                </a:schemeClr>
              </a:solidFill>
              <a:effectLst/>
              <a:latin typeface="Kanit" pitchFamily="2" charset="-34"/>
              <a:ea typeface="Times New Roman" panose="02020603050405020304" pitchFamily="18" charset="0"/>
              <a:cs typeface="Kanit" pitchFamily="2" charset="-34"/>
            </a:endParaRP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DC7F4F57-A85B-FC5C-ED9E-3501A23B93F5}"/>
              </a:ext>
            </a:extLst>
          </p:cNvPr>
          <p:cNvCxnSpPr/>
          <p:nvPr/>
        </p:nvCxnSpPr>
        <p:spPr>
          <a:xfrm>
            <a:off x="6963759" y="5756282"/>
            <a:ext cx="494065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38648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มายเลขสไลด์ 1">
            <a:extLst>
              <a:ext uri="{FF2B5EF4-FFF2-40B4-BE49-F238E27FC236}">
                <a16:creationId xmlns:a16="http://schemas.microsoft.com/office/drawing/2014/main" id="{2938213E-7F5F-102C-A728-C87E137FA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0</a:t>
            </a:r>
            <a:fld id="{62DED038-61C6-4943-936C-47B8B962FD8F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5" name="กล่องข้อความ 2">
            <a:extLst>
              <a:ext uri="{FF2B5EF4-FFF2-40B4-BE49-F238E27FC236}">
                <a16:creationId xmlns:a16="http://schemas.microsoft.com/office/drawing/2014/main" id="{82B4B2BA-747E-05B7-6EC7-2B9508F8B8AC}"/>
              </a:ext>
            </a:extLst>
          </p:cNvPr>
          <p:cNvSpPr txBox="1"/>
          <p:nvPr/>
        </p:nvSpPr>
        <p:spPr>
          <a:xfrm>
            <a:off x="80817" y="407630"/>
            <a:ext cx="250507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3600" b="1">
                <a:solidFill>
                  <a:srgbClr val="2F4858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หัวข้อ </a:t>
            </a:r>
            <a:r>
              <a:rPr lang="en-US" sz="3600" b="1">
                <a:solidFill>
                  <a:srgbClr val="2F4858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3.2.3 </a:t>
            </a:r>
            <a:endParaRPr lang="th-TH" sz="3600" b="1">
              <a:solidFill>
                <a:srgbClr val="2F4858"/>
              </a:solidFill>
              <a:latin typeface="Kanit" panose="00000500000000000000" pitchFamily="2" charset="-34"/>
              <a:cs typeface="Kanit" panose="00000500000000000000" pitchFamily="2" charset="-34"/>
            </a:endParaRPr>
          </a:p>
        </p:txBody>
      </p:sp>
      <p:sp>
        <p:nvSpPr>
          <p:cNvPr id="6" name="กล่องข้อความ 3">
            <a:extLst>
              <a:ext uri="{FF2B5EF4-FFF2-40B4-BE49-F238E27FC236}">
                <a16:creationId xmlns:a16="http://schemas.microsoft.com/office/drawing/2014/main" id="{5C3FAACA-16F3-A351-EF8C-BEF669CB62B8}"/>
              </a:ext>
            </a:extLst>
          </p:cNvPr>
          <p:cNvSpPr txBox="1"/>
          <p:nvPr/>
        </p:nvSpPr>
        <p:spPr>
          <a:xfrm>
            <a:off x="2400364" y="401650"/>
            <a:ext cx="899650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thaiDist"/>
            <a:r>
              <a:rPr lang="th-TH" sz="1800">
                <a:solidFill>
                  <a:srgbClr val="33658A"/>
                </a:solidFill>
                <a:effectLst/>
                <a:latin typeface="Kanit" pitchFamily="2" charset="-34"/>
                <a:ea typeface="Times New Roman" panose="02020603050405020304" pitchFamily="18" charset="0"/>
                <a:cs typeface="Kanit" pitchFamily="2" charset="-34"/>
              </a:rPr>
              <a:t>แสดงจำนวนบัญชีสายทาง และระยะทางรวมตามลักษณะผิวทาง หรือลักษณะทางกายภาพ</a:t>
            </a:r>
            <a:br>
              <a:rPr lang="th-TH" sz="1800">
                <a:solidFill>
                  <a:srgbClr val="33658A"/>
                </a:solidFill>
                <a:effectLst/>
                <a:latin typeface="Kanit" pitchFamily="2" charset="-34"/>
                <a:ea typeface="Times New Roman" panose="02020603050405020304" pitchFamily="18" charset="0"/>
                <a:cs typeface="Kanit" pitchFamily="2" charset="-34"/>
              </a:rPr>
            </a:br>
            <a:r>
              <a:rPr lang="th-TH" sz="1800">
                <a:solidFill>
                  <a:srgbClr val="33658A"/>
                </a:solidFill>
                <a:effectLst/>
                <a:latin typeface="Kanit" pitchFamily="2" charset="-34"/>
                <a:ea typeface="Times New Roman" panose="02020603050405020304" pitchFamily="18" charset="0"/>
                <a:cs typeface="Kanit" pitchFamily="2" charset="-34"/>
              </a:rPr>
              <a:t>หรือช่วงเวลา ของแต่ละหน่วยงาน</a:t>
            </a:r>
            <a:r>
              <a:rPr lang="en-TH">
                <a:solidFill>
                  <a:srgbClr val="33658A"/>
                </a:solidFill>
                <a:effectLst/>
                <a:latin typeface="Kanit" pitchFamily="2" charset="-34"/>
                <a:cs typeface="Kanit" pitchFamily="2" charset="-34"/>
              </a:rPr>
              <a:t> </a:t>
            </a:r>
            <a:endParaRPr lang="th-TH">
              <a:solidFill>
                <a:srgbClr val="33658A"/>
              </a:solidFill>
              <a:latin typeface="Kanit" pitchFamily="2" charset="-34"/>
              <a:cs typeface="Kanit" panose="00000500000000000000" pitchFamily="2" charset="-34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86A92F3-99AE-ACEC-984A-D5C23A7A159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8243" y="1542085"/>
            <a:ext cx="5733415" cy="491426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37222A3-9394-C1F5-7068-435F7C69E9D6}"/>
              </a:ext>
            </a:extLst>
          </p:cNvPr>
          <p:cNvSpPr/>
          <p:nvPr/>
        </p:nvSpPr>
        <p:spPr>
          <a:xfrm>
            <a:off x="5247659" y="5016779"/>
            <a:ext cx="2001601" cy="109015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4" name="Text Box 1752261847">
            <a:extLst>
              <a:ext uri="{FF2B5EF4-FFF2-40B4-BE49-F238E27FC236}">
                <a16:creationId xmlns:a16="http://schemas.microsoft.com/office/drawing/2014/main" id="{716B7084-AD3D-E977-2A3A-4C89FF1FADC7}"/>
              </a:ext>
            </a:extLst>
          </p:cNvPr>
          <p:cNvSpPr txBox="1"/>
          <p:nvPr/>
        </p:nvSpPr>
        <p:spPr>
          <a:xfrm>
            <a:off x="1280342" y="4457707"/>
            <a:ext cx="3334420" cy="1649227"/>
          </a:xfrm>
          <a:prstGeom prst="rect">
            <a:avLst/>
          </a:prstGeom>
          <a:solidFill>
            <a:srgbClr val="FEF1CA"/>
          </a:solidFill>
          <a:ln>
            <a:solidFill>
              <a:srgbClr val="FEF1CA"/>
            </a:solidFill>
          </a:ln>
        </p:spPr>
        <p:txBody>
          <a:bodyPr wrap="square" rtlCol="0">
            <a:noAutofit/>
          </a:bodyPr>
          <a:lstStyle/>
          <a:p>
            <a:pPr algn="thaiDist"/>
            <a:r>
              <a:rPr lang="th-TH" sz="1400" spc="-20">
                <a:solidFill>
                  <a:srgbClr val="000000"/>
                </a:solidFill>
                <a:effectLst/>
                <a:latin typeface="Kanit" pitchFamily="2" charset="-34"/>
                <a:ea typeface="Times New Roman" panose="02020603050405020304" pitchFamily="18" charset="0"/>
                <a:cs typeface="Kanit" pitchFamily="2" charset="-34"/>
              </a:rPr>
              <a:t>สามารถกดเลือก</a:t>
            </a:r>
            <a:r>
              <a:rPr lang="th-TH" sz="1400">
                <a:solidFill>
                  <a:srgbClr val="000000"/>
                </a:solidFill>
                <a:effectLst/>
                <a:latin typeface="Kanit" pitchFamily="2" charset="-34"/>
                <a:ea typeface="Times New Roman" panose="02020603050405020304" pitchFamily="18" charset="0"/>
                <a:cs typeface="Kanit" pitchFamily="2" charset="-34"/>
              </a:rPr>
              <a:t>ที่กราฟแผนภูมิแท่งเพื่อดูข้อมูลระยะทาง ตามลักษณะผิวทางรวมทั้งลักษณะทางกายภาพทาง ซึ่งในรายงานจะแสดงผลของข้อมูลระยะทางจริง ระยะทางต่อ </a:t>
            </a:r>
            <a:r>
              <a:rPr lang="en-US" sz="1400">
                <a:solidFill>
                  <a:srgbClr val="000000"/>
                </a:solidFill>
                <a:effectLst/>
                <a:latin typeface="Kanit" pitchFamily="2" charset="-34"/>
                <a:ea typeface="Times New Roman" panose="02020603050405020304" pitchFamily="18" charset="0"/>
                <a:cs typeface="Kanit" pitchFamily="2" charset="-34"/>
              </a:rPr>
              <a:t>2</a:t>
            </a:r>
            <a:r>
              <a:rPr lang="th-TH" sz="1400">
                <a:solidFill>
                  <a:srgbClr val="000000"/>
                </a:solidFill>
                <a:effectLst/>
                <a:latin typeface="Kanit" pitchFamily="2" charset="-34"/>
                <a:ea typeface="Times New Roman" panose="02020603050405020304" pitchFamily="18" charset="0"/>
                <a:cs typeface="Kanit" pitchFamily="2" charset="-34"/>
              </a:rPr>
              <a:t> ช่องจราจรโดยจำแนกตามประเภททาง ได้แก่ ทางหลัก ทางขนาน และทางอื่น ๆ โดยข้อมูลทั้งหมดจะเปลี่ยนตามการกดเลือก </a:t>
            </a:r>
            <a:endParaRPr lang="en-TH" sz="1400">
              <a:effectLst/>
              <a:latin typeface="Kanit" pitchFamily="2" charset="-34"/>
              <a:ea typeface="Times New Roman" panose="02020603050405020304" pitchFamily="18" charset="0"/>
              <a:cs typeface="Kanit" pitchFamily="2" charset="-34"/>
            </a:endParaRP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F1AE50BD-7A58-B294-783E-3A9B162F8F2D}"/>
              </a:ext>
            </a:extLst>
          </p:cNvPr>
          <p:cNvCxnSpPr>
            <a:cxnSpLocks/>
          </p:cNvCxnSpPr>
          <p:nvPr/>
        </p:nvCxnSpPr>
        <p:spPr>
          <a:xfrm flipH="1">
            <a:off x="4684178" y="5564108"/>
            <a:ext cx="494065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1002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มายเลขสไลด์ 1">
            <a:extLst>
              <a:ext uri="{FF2B5EF4-FFF2-40B4-BE49-F238E27FC236}">
                <a16:creationId xmlns:a16="http://schemas.microsoft.com/office/drawing/2014/main" id="{2938213E-7F5F-102C-A728-C87E137FA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ED038-61C6-4943-936C-47B8B962FD8F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4" name="กล่องข้อความ 3">
            <a:extLst>
              <a:ext uri="{FF2B5EF4-FFF2-40B4-BE49-F238E27FC236}">
                <a16:creationId xmlns:a16="http://schemas.microsoft.com/office/drawing/2014/main" id="{80680EBE-D656-6930-9238-02006DE8E9A1}"/>
              </a:ext>
            </a:extLst>
          </p:cNvPr>
          <p:cNvSpPr txBox="1"/>
          <p:nvPr/>
        </p:nvSpPr>
        <p:spPr>
          <a:xfrm>
            <a:off x="80817" y="407630"/>
            <a:ext cx="1122627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3600" b="1">
                <a:solidFill>
                  <a:srgbClr val="2F4858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รายงานสรุปข้อมูลภาพรวมความเสียหายทางถนน</a:t>
            </a:r>
            <a:r>
              <a:rPr lang="en-US" sz="3600" b="1">
                <a:solidFill>
                  <a:srgbClr val="2F4858"/>
                </a:solidFill>
                <a:latin typeface="Kanit" panose="00000500000000000000" pitchFamily="2" charset="-34"/>
                <a:cs typeface="Kanit" panose="00000500000000000000" pitchFamily="2" charset="-34"/>
              </a:rPr>
              <a:t> </a:t>
            </a:r>
          </a:p>
        </p:txBody>
      </p:sp>
      <p:sp>
        <p:nvSpPr>
          <p:cNvPr id="6" name="สี่เหลี่ยมผืนผ้า 9">
            <a:extLst>
              <a:ext uri="{FF2B5EF4-FFF2-40B4-BE49-F238E27FC236}">
                <a16:creationId xmlns:a16="http://schemas.microsoft.com/office/drawing/2014/main" id="{2E165EA2-6DEB-B8D7-4690-982AF78FFA2F}"/>
              </a:ext>
            </a:extLst>
          </p:cNvPr>
          <p:cNvSpPr/>
          <p:nvPr/>
        </p:nvSpPr>
        <p:spPr>
          <a:xfrm>
            <a:off x="6912429" y="3157538"/>
            <a:ext cx="4392426" cy="1126868"/>
          </a:xfrm>
          <a:prstGeom prst="rect">
            <a:avLst/>
          </a:prstGeom>
          <a:solidFill>
            <a:srgbClr val="FFC10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000" b="1">
                <a:solidFill>
                  <a:schemeClr val="tx1">
                    <a:lumMod val="85000"/>
                    <a:lumOff val="15000"/>
                  </a:schemeClr>
                </a:solidFill>
                <a:latin typeface="Kanit" pitchFamily="2" charset="-34"/>
                <a:cs typeface="Kanit" pitchFamily="2" charset="-34"/>
              </a:rPr>
              <a:t>ตัวอย่างหน้า </a:t>
            </a:r>
            <a:r>
              <a:rPr lang="en-US" sz="2000" b="1">
                <a:solidFill>
                  <a:schemeClr val="tx1">
                    <a:lumMod val="85000"/>
                    <a:lumOff val="15000"/>
                  </a:schemeClr>
                </a:solidFill>
                <a:latin typeface="Kanit" pitchFamily="2" charset="-34"/>
                <a:cs typeface="Kanit" pitchFamily="2" charset="-34"/>
              </a:rPr>
              <a:t>Dashboard </a:t>
            </a:r>
            <a:endParaRPr lang="th-TH" sz="2000" b="1">
              <a:solidFill>
                <a:schemeClr val="tx1">
                  <a:lumMod val="85000"/>
                  <a:lumOff val="15000"/>
                </a:schemeClr>
              </a:solidFill>
              <a:latin typeface="Kanit" pitchFamily="2" charset="-34"/>
              <a:cs typeface="Kanit" pitchFamily="2" charset="-34"/>
            </a:endParaRPr>
          </a:p>
          <a:p>
            <a:pPr algn="ctr"/>
            <a:r>
              <a:rPr lang="th-TH" sz="2000" b="1">
                <a:solidFill>
                  <a:schemeClr val="tx1">
                    <a:lumMod val="85000"/>
                    <a:lumOff val="15000"/>
                  </a:schemeClr>
                </a:solidFill>
                <a:latin typeface="Kanit" pitchFamily="2" charset="-34"/>
                <a:cs typeface="Kanit" pitchFamily="2" charset="-34"/>
              </a:rPr>
              <a:t>รายงานสรุปข้อมูลภาพรวม</a:t>
            </a:r>
            <a:br>
              <a:rPr lang="th-TH" sz="2000" b="1">
                <a:solidFill>
                  <a:schemeClr val="tx1">
                    <a:lumMod val="85000"/>
                    <a:lumOff val="15000"/>
                  </a:schemeClr>
                </a:solidFill>
                <a:latin typeface="Kanit" pitchFamily="2" charset="-34"/>
                <a:cs typeface="Kanit" pitchFamily="2" charset="-34"/>
              </a:rPr>
            </a:br>
            <a:r>
              <a:rPr lang="th-TH" sz="2000" b="1">
                <a:solidFill>
                  <a:schemeClr val="tx1">
                    <a:lumMod val="85000"/>
                    <a:lumOff val="15000"/>
                  </a:schemeClr>
                </a:solidFill>
                <a:latin typeface="Kanit" pitchFamily="2" charset="-34"/>
                <a:cs typeface="Kanit" pitchFamily="2" charset="-34"/>
              </a:rPr>
              <a:t>ความเสียหายทางถนน</a:t>
            </a:r>
          </a:p>
        </p:txBody>
      </p:sp>
      <p:pic>
        <p:nvPicPr>
          <p:cNvPr id="5" name="Picture 4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879D73A2-1DBC-7FC5-AEEA-E9AACBA959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3048" y="1370427"/>
            <a:ext cx="4641606" cy="5304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920592"/>
      </p:ext>
    </p:extLst>
  </p:cSld>
  <p:clrMapOvr>
    <a:masterClrMapping/>
  </p:clrMapOvr>
</p:sld>
</file>

<file path=ppt/theme/theme1.xml><?xml version="1.0" encoding="utf-8"?>
<a:theme xmlns:a="http://schemas.openxmlformats.org/drawingml/2006/main" name="ธีมของ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ธีมของ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34</Slides>
  <Notes>21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5" baseType="lpstr">
      <vt:lpstr>ธีมของ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งานนำเสนอ PowerPoint</dc:title>
  <dc:creator>mizaki mizakashi</dc:creator>
  <cp:revision>1</cp:revision>
  <dcterms:created xsi:type="dcterms:W3CDTF">2022-12-02T04:12:00Z</dcterms:created>
  <dcterms:modified xsi:type="dcterms:W3CDTF">2023-05-09T07:03:45Z</dcterms:modified>
</cp:coreProperties>
</file>