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9" r:id="rId2"/>
    <p:sldId id="284" r:id="rId3"/>
    <p:sldId id="285" r:id="rId4"/>
    <p:sldId id="298" r:id="rId5"/>
    <p:sldId id="300" r:id="rId6"/>
    <p:sldId id="278" r:id="rId7"/>
    <p:sldId id="288" r:id="rId8"/>
    <p:sldId id="289" r:id="rId9"/>
    <p:sldId id="292" r:id="rId10"/>
    <p:sldId id="293" r:id="rId11"/>
    <p:sldId id="294" r:id="rId12"/>
    <p:sldId id="295" r:id="rId13"/>
    <p:sldId id="296" r:id="rId14"/>
    <p:sldId id="297" r:id="rId15"/>
    <p:sldId id="287" r:id="rId16"/>
    <p:sldId id="281" r:id="rId17"/>
    <p:sldId id="304" r:id="rId18"/>
    <p:sldId id="286" r:id="rId19"/>
    <p:sldId id="306" r:id="rId20"/>
    <p:sldId id="305" r:id="rId21"/>
    <p:sldId id="301" r:id="rId22"/>
    <p:sldId id="302" r:id="rId23"/>
    <p:sldId id="303" r:id="rId24"/>
    <p:sldId id="307" r:id="rId25"/>
  </p:sldIdLst>
  <p:sldSz cx="17068800" cy="9601200"/>
  <p:notesSz cx="6858000" cy="9144000"/>
  <p:defaultTextStyle>
    <a:defPPr>
      <a:defRPr lang="en-US"/>
    </a:defPPr>
    <a:lvl1pPr marL="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5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041" autoAdjust="0"/>
  </p:normalViewPr>
  <p:slideViewPr>
    <p:cSldViewPr>
      <p:cViewPr varScale="1">
        <p:scale>
          <a:sx n="68" d="100"/>
          <a:sy n="68" d="100"/>
        </p:scale>
        <p:origin x="1074" y="84"/>
      </p:cViewPr>
      <p:guideLst>
        <p:guide orient="horz" pos="3024"/>
        <p:guide pos="53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68012-6117-4838-8ACA-50346E47BFE6}" type="datetimeFigureOut">
              <a:rPr lang="th-TH" smtClean="0"/>
              <a:t>21/09/64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03266-6C94-43D7-93BE-F6DE08F1C0D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0130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03266-6C94-43D7-93BE-F6DE08F1C0DC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3045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0" dirty="0">
                <a:cs typeface="+mn-cs"/>
              </a:rPr>
              <a:t>กำหนดให้ ผู้ขายต้องสาธิตวิธีการใช้งาน</a:t>
            </a:r>
            <a:r>
              <a:rPr lang="th-TH" sz="1600" b="0" dirty="0" smtClean="0">
                <a:cs typeface="+mn-cs"/>
              </a:rPr>
              <a:t>และฝึกอบรมให้ท</a:t>
            </a:r>
            <a:r>
              <a:rPr lang="th-TH" sz="1600" b="0" dirty="0">
                <a:cs typeface="+mn-cs"/>
              </a:rPr>
              <a:t>ดลองใช้งานอากาศยานไร้คนขับ อย่างน้อย 1 หลักสูตร ทุกหน่วยงานที่จัดซื้อ</a:t>
            </a:r>
          </a:p>
          <a:p>
            <a:r>
              <a:rPr lang="th-TH" sz="1600" b="0" dirty="0">
                <a:cs typeface="+mn-cs"/>
              </a:rPr>
              <a:t>โดยมีระยะเวลาในการฝึกอบรมไม่น้อยกว่า 6 ชั่วโมง ทั้งภาคทฤษฎีและภาคปฏิบัติ โดยต้องครอบคลุมเนื้อหาดังต่อไปนี้เป็นอย่างน้อย   -ระบบและการทำงานของอากาศยานไร้คนขับที่ส่งมอบ  -กฎหมายและระเบียบที่เกี่ยวข้องกับการบินอากาศยานไร้คนขับ  -หลักในการบินอย่างปลอดภัย  -การกำหนดค่าเบื้องต้นสำหรับอากาศยานไร้คนขับที่เหมาะสมสำหรับการทำงานรูปแบบต่าง ๆ  -การถ่ายภาพด้วยอากาศยานไร้คนขับ  -การบันทึกวีดีโอและการถ่ายทอดสัญญาณภาพวีดีโอจากอากาศยานไร้คนขับผ่านช่องทางเครือข่ายสังคมออนไลน์ (</a:t>
            </a:r>
            <a:r>
              <a:rPr lang="en-US" sz="1600" b="0" dirty="0">
                <a:cs typeface="+mn-cs"/>
              </a:rPr>
              <a:t>Social Network) </a:t>
            </a:r>
            <a:r>
              <a:rPr lang="th-TH" sz="1600" b="0" dirty="0">
                <a:cs typeface="+mn-cs"/>
              </a:rPr>
              <a:t>เช่น </a:t>
            </a:r>
            <a:r>
              <a:rPr lang="en-US" sz="1600" b="0" dirty="0">
                <a:cs typeface="+mn-cs"/>
              </a:rPr>
              <a:t>Facebook Live, YouTube Live </a:t>
            </a:r>
            <a:r>
              <a:rPr lang="th-TH" sz="1600" b="0" dirty="0">
                <a:cs typeface="+mn-cs"/>
              </a:rPr>
              <a:t>เป็นต้น  -การวางแผนการบินแบบอัตโนมัติและแบบควบคุมด้วยมือ  -การจัดการสถานการณ์เมื่อเกิดเหตุสุดวิสัยหรือฉุกเฉิน เช่น สัญญาณขาดหาย การติดตามโดรนที่สูญหาย ฯลฯ -การดูแลรักษาอากาศยานไร้คนขับและอุปกรณ์ประกอบ</a:t>
            </a:r>
          </a:p>
          <a:p>
            <a:r>
              <a:rPr lang="th-TH" sz="1600" b="0" dirty="0">
                <a:cs typeface="+mn-cs"/>
              </a:rPr>
              <a:t>ต้องมีจำนวนผู้เข้ารับการฝึกอบรมรวมอย่างน้อยหน่วยงานละ  3 คน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792E2-B594-4F60-892D-7D37C4752C2E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7424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792E2-B594-4F60-892D-7D37C4752C2E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3269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792E2-B594-4F60-892D-7D37C4752C2E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6869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792E2-B594-4F60-892D-7D37C4752C2E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7680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792E2-B594-4F60-892D-7D37C4752C2E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291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thaiDist">
              <a:buFont typeface="Arial" panose="020B0604020202020204" pitchFamily="34" charset="0"/>
              <a:buNone/>
            </a:pP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การจัดซื้อเครื่องหาพิกัดด้วยสัญญาณดาวเทียม พร้อมอุปกรณ์ </a:t>
            </a:r>
            <a: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Base Station, Rover Station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 </a:t>
            </a:r>
            <a: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Controller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เพื่อนำมาใช้ควบคู่กับโดรนที่ได้จัดซื้อไปแล้วเมื่อ ปีงบประมาณ 2564 (สำนักงานทางหลวง 18 แห่ง) เพื่อเพิ่มประสิทธิภาพในการนำโดรนมาใช้ในงานสำรวจและออกแบบ ภารกิจกรมทางหลวง</a:t>
            </a:r>
          </a:p>
          <a:p>
            <a:pPr marL="177800" indent="-177800" algn="thaiDist"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เพื่อช่วย</a:t>
            </a:r>
            <a:r>
              <a:rPr lang="th-TH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เพิ่มประสิทธิภาพในการสำรวจรังวัดสำหรับการออกแบบแก้ไขกายภาพของทางหลวง โดยใช้งานร่วมกับอากาศยานไร้คนขับสำหรับถ่ายภาพทางอากาศที่มีอยู่</a:t>
            </a:r>
          </a:p>
          <a:p>
            <a:pPr marL="177800" indent="-177800" algn="thaiDist"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เพื่อช่วย</a:t>
            </a:r>
            <a:r>
              <a:rPr lang="th-TH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เพิ่มประสิทธิภาพการสำรวจตรวจสอบทรัพย์สินในเขตทางหลวง</a:t>
            </a:r>
          </a:p>
          <a:p>
            <a:pPr marL="177800" indent="-177800" algn="thaiDist"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</a:t>
            </a:r>
            <a:r>
              <a:rPr lang="th-TH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ลดปัญหาความคลาดเคลื่อนจากการรังวัด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เนื่องจากเป็นระบบการรังวัดชนิดเดียวกันกับกรมที่ดินใช้งานอยู่</a:t>
            </a:r>
          </a:p>
          <a:p>
            <a:pPr marL="177800" indent="-177800" algn="thaiDist"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เพื่อสนับสนุนและ</a:t>
            </a:r>
            <a:r>
              <a:rPr lang="th-TH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ลดระยะเวลาในการปฏิบัติงานในการสำรวจรังวัดเพื่อการออกแบบที่ถูกต้องแม่นยำ</a:t>
            </a:r>
          </a:p>
          <a:p>
            <a:endParaRPr lang="th-TH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792E2-B594-4F60-892D-7D37C4752C2E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1087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96938" y="960438"/>
            <a:ext cx="8572501" cy="4822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771">
              <a:defRPr/>
            </a:pPr>
            <a:fld id="{1709FB8C-9975-4CCA-B08D-EECA4FD08266}" type="slidenum">
              <a:rPr lang="en-US">
                <a:solidFill>
                  <a:prstClr val="black"/>
                </a:solidFill>
                <a:latin typeface="Calibri"/>
              </a:rPr>
              <a:pPr defTabSz="453771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645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96938" y="960438"/>
            <a:ext cx="8572501" cy="4822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771">
              <a:defRPr/>
            </a:pPr>
            <a:fld id="{1709FB8C-9975-4CCA-B08D-EECA4FD08266}" type="slidenum">
              <a:rPr lang="en-US">
                <a:solidFill>
                  <a:prstClr val="black"/>
                </a:solidFill>
                <a:latin typeface="Calibri"/>
              </a:rPr>
              <a:pPr defTabSz="453771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3781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การจัดซื้อเครื่องหาพิกัดด้วยสัญญาณดาวเทียม พร้อมอุปกรณ์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Base Station, Rover Station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Controller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1 ชุด ประกอบด้วย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เครื่องหาพิกัดดาวเทียม   เครื่องควบคุมหัวรับสัญญาณ   แบตเตอรี่พร้อมแท่นชาร์จ กล่องกันกระแทก      จำนวน  3 ชุด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ฐานตั้ง  3 ขา และขาตั้งเดี่ยว สำหรับติดตั้งอุปกรณ์   จำนวน  3 ชุด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โปรแกรมประมวลผล ข้อมูลสัญญาณดาวเทียม จำนวน 1 ชุด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792E2-B594-4F60-892D-7D37C4752C2E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1227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thaiDist">
              <a:buFont typeface="Arial" panose="020B0604020202020204" pitchFamily="34" charset="0"/>
              <a:buNone/>
            </a:pPr>
            <a:r>
              <a:rPr lang="th-TH" sz="1600" b="0" dirty="0" smtClean="0"/>
              <a:t>-</a:t>
            </a:r>
            <a:r>
              <a:rPr lang="th-TH" sz="1600" b="0" dirty="0"/>
              <a:t>การบำรุงรักษา/จัดหาอะไหล่ กรณีเครื่องชำรุดสามารถติดต่อและส่งซ่อมกับผู้ขายได้</a:t>
            </a:r>
            <a:r>
              <a:rPr lang="th-TH" sz="1600" b="0" dirty="0" smtClean="0"/>
              <a:t>ทันทีและหากมีการซ่อมแซมเป็นเวลานานจะต้องมีตัวสำรองให้ใช้งาน</a:t>
            </a:r>
            <a:endParaRPr lang="th-TH" sz="1600" b="0" dirty="0"/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1600" b="0" dirty="0"/>
              <a:t>-การอบรมใช้งาน กำหนดให้อบรมฝึกอบรมไม่น้อยกว่า 6 ชั่วโมง ทั้งภาคทฤษฎีและภาคปฏิบัติ  พร้อมการจัดทำคู่มือการใช้งานเบื้องต้น คู่มือแนะนำหากเกิดอุบัติเหตุ  ข้อกฎหมาย ที่ควรระวัง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1600" b="0" dirty="0"/>
              <a:t>-การขึ้นทะเบียนและการประกันภัย ตามหน่วยงานที่จัดซื้อ โดยทำประกันภัยคุ้มครองความเสียหายต่อทรัพย์สินบุคคลภายนอก โดยต้องคุ้มครองดังต่อไปนี้เป็นอย่างน้อย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b="0" dirty="0"/>
              <a:t>ความสูญเสียต่อชีวิตร่างกายการบาดเจ็บบุคคลภายนอก ไม่เกิน 1,000,000 บาทต่อคน หรือมากกว่า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b="0" dirty="0"/>
              <a:t>ความสูญเสียต่อทรัพย์สินบุคคลภายนอก ไม่เกิน 1,000,000 บาทต่อคน หรือมากกว่า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b="0" dirty="0"/>
              <a:t>ค่าใช้จ่ายในการต่อสู้คดี ไม่เกิน 1,000,000 บาทต่อคน หรือมากกว่า</a:t>
            </a:r>
          </a:p>
          <a:p>
            <a:pPr marL="0" indent="0" algn="thaiDist">
              <a:buFont typeface="Arial" panose="020B0604020202020204" pitchFamily="34" charset="0"/>
              <a:buNone/>
            </a:pPr>
            <a:endParaRPr lang="th-TH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  <a:p>
            <a:endParaRPr lang="th-TH" dirty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792E2-B594-4F60-892D-7D37C4752C2E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1887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dirty="0"/>
              <a:t>กรมทางหลวงรวบรวมความต้องการในการใช้ครุภัณฑ์สำรวจโดรน แขวงทางหลวง 104 แห่ง และสำนักงานทางหลวง 18 แห่ง จึงได้ขอตั้งงบประมาณในการจัดซื้อโดรนในปี 2564 จำนวน 122 ชุด</a:t>
            </a:r>
            <a:br>
              <a:rPr lang="th-TH" sz="1600" dirty="0"/>
            </a:br>
            <a:r>
              <a:rPr lang="th-TH" sz="1600" dirty="0"/>
              <a:t>- ปีงบประมาณ 2564 ได้รับจัดสรร จำนวน 54 ชุด (ไม่ได้รับงบประมาณ 68 ชุด)  โดยคัดเลือกจากแขวงทางหลวงที่มีความต้องการและมีความจำเป็นมากกว่า  และจัดซื้อครบสำนักงานทางหลวง 18 แห่ง เพื่อนำร่องโครงการนำโดรนมาใช้ในภารกิจของกรมทางฯ </a:t>
            </a:r>
            <a:r>
              <a:rPr lang="en-US" sz="1600" dirty="0"/>
              <a:t> </a:t>
            </a:r>
            <a:endParaRPr lang="th-TH" sz="1600" dirty="0"/>
          </a:p>
          <a:p>
            <a:r>
              <a:rPr lang="th-TH" sz="1600" dirty="0"/>
              <a:t>จากนั้นได้รวบรวมความต้องการเพิ่มเติม จากศูนย์สร้างทาง จำนวน 5 แห่ง และศูนย์สร้างและบูรณะสะพาน 4 แห่ง  รวมเป็น 77 ชุด เพื่อใช้ในการบินสำรวจงานในพื้นที่ที่เข้าไปสำรวจได้ยาก อาทิเช่น  งานช่วยเหลือฉุกเฉินเนื่องจากอุทกภัยและภัยพิบัติต่างๆ สะพานขาด ทางขาด หรือ เหตุดินสไลด์  แต่ไม่สามารถเข้าไปสำรวจความเสียหายเบื้องต้นได้ เป็นต้น</a:t>
            </a:r>
          </a:p>
          <a:p>
            <a:pPr marL="0" indent="0">
              <a:buFontTx/>
              <a:buNone/>
            </a:pPr>
            <a:r>
              <a:rPr lang="th-TH" sz="1600" dirty="0"/>
              <a:t>- ปีงบประมาณ 2565 ขอรับจัดสรร </a:t>
            </a:r>
            <a:r>
              <a:rPr lang="th-TH" sz="1600" dirty="0" smtClean="0"/>
              <a:t>จำนวน 77</a:t>
            </a:r>
            <a:r>
              <a:rPr lang="th-TH" sz="1600" baseline="0" dirty="0" smtClean="0"/>
              <a:t> ชุด </a:t>
            </a:r>
            <a:r>
              <a:rPr lang="th-TH" sz="1600" dirty="0" smtClean="0"/>
              <a:t>ได้รับ</a:t>
            </a:r>
            <a:r>
              <a:rPr lang="th-TH" sz="1600" dirty="0"/>
              <a:t>จัดสรร จำนวน 38 ชุด (ไม่ได้รับงบประมาณ 39 ชุด)  โดยคัดเลือกจากหน่วยงานเพื่อบริหารเหตุภัยพิบัติและสถานการณ์ฉุกเฉิน อำนวยความสะดวกและปลอดภัยให้กับประชาชน</a:t>
            </a:r>
          </a:p>
          <a:p>
            <a:pPr marL="0" indent="0">
              <a:buFontTx/>
              <a:buNone/>
            </a:pPr>
            <a:r>
              <a:rPr lang="th-TH" sz="1600" dirty="0"/>
              <a:t>ในปีงบประมาณ 2566 คาดว่าจะตั้งเพิ่มเติมอีก 39 ชุด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792E2-B594-4F60-892D-7D37C4752C2E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9719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9475" cy="33528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4D16A-1314-4DDC-BE90-E5F29DD29AFD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308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ในวิกฤตโควิด </a:t>
            </a:r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กรมทางหลวงคำนึงถึงการบริการประชาชนเป็นหลัก</a:t>
            </a:r>
            <a:r>
              <a:rPr lang="th-TH" sz="1600" b="1" baseline="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ซึ่งยังมีภัยพิบัติ อุบัติภัย อุบัติเหตุ ซึ่งเราไม่สามารถคาดเดาได้ และ</a:t>
            </a:r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ประชาชน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ก็จำเป็นที่จะต้องเดินทาง  ซึ่งเป็นภารกิจของกรมทางหลวงที่จะต้องก่อสร้างและดูแลรักษาทางหลวงทางหลวง ให้ประชาชนเดินทางด้วยความสะดวกและปลอดภัย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กรมทางหลวงนำเทคโนโลยีอากาศยานไร้คนขับ สำหรับถ่ายภาพทางอากาศ หรือโดรน มาใช้เพื่อส่งเสริมกิจกรรม ที่มีความจำเป็นเนื่องจาก อุปกรณ์ปกติ การเดินเท้า หรือรถยนต์ ไม่สามารถเข้าไปปฏิบัติหน้าที่ ได้ทันท่วงที อาทิเช่น รถติด เนื่องจากเกิดเหตุ อุทกภัย ภัยพิบัติ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นำมาใช้ในงานสำรวจออกแบบ วางแผนการก่อสร้าง บำรุงรักษาถนน โดยใช้ควบคู่กับ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RTK (Real Time Kinematic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ทำให้สะดวกและรวดเร็ว</a:t>
            </a:r>
          </a:p>
          <a:p>
            <a:pPr marL="0" indent="0">
              <a:buFontTx/>
              <a:buNone/>
            </a:pP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นำมาใช้บริหารจัดการภัยพิบัติ เช่น สำรวจความเสียหายของถนน สะพาน  การให้ความช่วยเหลือประชาชน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นำมาใช้ในการบริหารจัดการจราจร ช่วงเทศกาล หรือวันหยุดนักขัตกฤษ์ อำนวยความสะดวกแก่ประชาชนผู้ใช้ทางแบบ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Realtime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ผู้บริหารสามารถติดสินใจในการแก้ปัญหาได้อย่างทันท่วงที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นำมาใช้ในงานวิเคราะห์การเกิดอุบัติเหตุ การตรวจจับยานพาหนะ วิเคราะห์กระแสจราจร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นำมาใช้ในงานประชาสัมพันธ์เพื่อให้ประชาชนสามารถวางแผนการเดินทาง และรับทราบการดำเนินการของกรมทางหลวงได้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792E2-B594-4F60-892D-7D37C4752C2E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5546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96938" y="960438"/>
            <a:ext cx="8572501" cy="4822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771">
              <a:defRPr/>
            </a:pPr>
            <a:fld id="{1709FB8C-9975-4CCA-B08D-EECA4FD08266}" type="slidenum">
              <a:rPr lang="en-US">
                <a:solidFill>
                  <a:prstClr val="black"/>
                </a:solidFill>
                <a:latin typeface="Calibri"/>
              </a:rPr>
              <a:pPr defTabSz="453771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2878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96938" y="960438"/>
            <a:ext cx="8572501" cy="4822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771">
              <a:defRPr/>
            </a:pPr>
            <a:fld id="{1709FB8C-9975-4CCA-B08D-EECA4FD08266}" type="slidenum">
              <a:rPr lang="en-US">
                <a:solidFill>
                  <a:prstClr val="black"/>
                </a:solidFill>
                <a:latin typeface="Calibri"/>
              </a:rPr>
              <a:pPr defTabSz="453771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5387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96938" y="960438"/>
            <a:ext cx="8572501" cy="4822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771">
              <a:defRPr/>
            </a:pPr>
            <a:fld id="{1709FB8C-9975-4CCA-B08D-EECA4FD08266}" type="slidenum">
              <a:rPr lang="en-US">
                <a:solidFill>
                  <a:prstClr val="black"/>
                </a:solidFill>
                <a:latin typeface="Calibri"/>
              </a:rPr>
              <a:pPr defTabSz="453771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2780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ผลการจัดซื้อครุภัณฑ์อากาศยานไร้คนขับฯ   พ.ร.บ. ประจำปี 2564 จำนวน 54 ชุด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792E2-B594-4F60-892D-7D37C4752C2E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6839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ตัวอย่างผลการจัดซื้อครุภัณฑ์อากาศยานไร้คนขับฯ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792E2-B594-4F60-892D-7D37C4752C2E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1751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การส่งมอบโดรนพร้อมอุปกรณ์ ในการจัดซื้อปีงบประมาณ 2564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792E2-B594-4F60-892D-7D37C4752C2E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67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60" y="2982597"/>
            <a:ext cx="14508480" cy="20580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0320" y="5440680"/>
            <a:ext cx="1194816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53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06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60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13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2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73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82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BB2-6C19-47D9-B5A9-C8E80E245268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77B4-96F2-43CB-B6B8-B70C7E1FC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2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BB2-6C19-47D9-B5A9-C8E80E245268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77B4-96F2-43CB-B6B8-B70C7E1FC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96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374880" y="384495"/>
            <a:ext cx="3840480" cy="81921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3440" y="384495"/>
            <a:ext cx="11236960" cy="81921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BB2-6C19-47D9-B5A9-C8E80E245268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77B4-96F2-43CB-B6B8-B70C7E1FC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BB2-6C19-47D9-B5A9-C8E80E245268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77B4-96F2-43CB-B6B8-B70C7E1FC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3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317" y="6169662"/>
            <a:ext cx="14508480" cy="1906905"/>
          </a:xfrm>
        </p:spPr>
        <p:txBody>
          <a:bodyPr anchor="t"/>
          <a:lstStyle>
            <a:lvl1pPr algn="l">
              <a:defRPr sz="74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317" y="4069399"/>
            <a:ext cx="14508480" cy="2100262"/>
          </a:xfrm>
        </p:spPr>
        <p:txBody>
          <a:bodyPr anchor="b"/>
          <a:lstStyle>
            <a:lvl1pPr marL="0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1pPr>
            <a:lvl2pPr marL="853419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2pPr>
            <a:lvl3pPr marL="1706837" indent="0">
              <a:buNone/>
              <a:defRPr sz="2987">
                <a:solidFill>
                  <a:schemeClr val="tx1">
                    <a:tint val="75000"/>
                  </a:schemeClr>
                </a:solidFill>
              </a:defRPr>
            </a:lvl3pPr>
            <a:lvl4pPr marL="2560256" indent="0">
              <a:buNone/>
              <a:defRPr sz="2613">
                <a:solidFill>
                  <a:schemeClr val="tx1">
                    <a:tint val="75000"/>
                  </a:schemeClr>
                </a:solidFill>
              </a:defRPr>
            </a:lvl4pPr>
            <a:lvl5pPr marL="3413675" indent="0">
              <a:buNone/>
              <a:defRPr sz="2613">
                <a:solidFill>
                  <a:schemeClr val="tx1">
                    <a:tint val="75000"/>
                  </a:schemeClr>
                </a:solidFill>
              </a:defRPr>
            </a:lvl5pPr>
            <a:lvl6pPr marL="4267093" indent="0">
              <a:buNone/>
              <a:defRPr sz="2613">
                <a:solidFill>
                  <a:schemeClr val="tx1">
                    <a:tint val="75000"/>
                  </a:schemeClr>
                </a:solidFill>
              </a:defRPr>
            </a:lvl6pPr>
            <a:lvl7pPr marL="5120512" indent="0">
              <a:buNone/>
              <a:defRPr sz="2613">
                <a:solidFill>
                  <a:schemeClr val="tx1">
                    <a:tint val="75000"/>
                  </a:schemeClr>
                </a:solidFill>
              </a:defRPr>
            </a:lvl7pPr>
            <a:lvl8pPr marL="5973931" indent="0">
              <a:buNone/>
              <a:defRPr sz="2613">
                <a:solidFill>
                  <a:schemeClr val="tx1">
                    <a:tint val="75000"/>
                  </a:schemeClr>
                </a:solidFill>
              </a:defRPr>
            </a:lvl8pPr>
            <a:lvl9pPr marL="6827349" indent="0">
              <a:buNone/>
              <a:defRPr sz="26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BB2-6C19-47D9-B5A9-C8E80E245268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77B4-96F2-43CB-B6B8-B70C7E1FC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30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3440" y="2240281"/>
            <a:ext cx="7538720" cy="6336348"/>
          </a:xfrm>
        </p:spPr>
        <p:txBody>
          <a:bodyPr/>
          <a:lstStyle>
            <a:lvl1pPr>
              <a:defRPr sz="5227"/>
            </a:lvl1pPr>
            <a:lvl2pPr>
              <a:defRPr sz="4480"/>
            </a:lvl2pPr>
            <a:lvl3pPr>
              <a:defRPr sz="3733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6640" y="2240281"/>
            <a:ext cx="7538720" cy="6336348"/>
          </a:xfrm>
        </p:spPr>
        <p:txBody>
          <a:bodyPr/>
          <a:lstStyle>
            <a:lvl1pPr>
              <a:defRPr sz="5227"/>
            </a:lvl1pPr>
            <a:lvl2pPr>
              <a:defRPr sz="4480"/>
            </a:lvl2pPr>
            <a:lvl3pPr>
              <a:defRPr sz="3733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BB2-6C19-47D9-B5A9-C8E80E245268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77B4-96F2-43CB-B6B8-B70C7E1FC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8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441" y="2149159"/>
            <a:ext cx="7541684" cy="895667"/>
          </a:xfrm>
        </p:spPr>
        <p:txBody>
          <a:bodyPr anchor="b"/>
          <a:lstStyle>
            <a:lvl1pPr marL="0" indent="0">
              <a:buNone/>
              <a:defRPr sz="4480" b="1"/>
            </a:lvl1pPr>
            <a:lvl2pPr marL="853419" indent="0">
              <a:buNone/>
              <a:defRPr sz="3733" b="1"/>
            </a:lvl2pPr>
            <a:lvl3pPr marL="1706837" indent="0">
              <a:buNone/>
              <a:defRPr sz="3360" b="1"/>
            </a:lvl3pPr>
            <a:lvl4pPr marL="2560256" indent="0">
              <a:buNone/>
              <a:defRPr sz="2987" b="1"/>
            </a:lvl4pPr>
            <a:lvl5pPr marL="3413675" indent="0">
              <a:buNone/>
              <a:defRPr sz="2987" b="1"/>
            </a:lvl5pPr>
            <a:lvl6pPr marL="4267093" indent="0">
              <a:buNone/>
              <a:defRPr sz="2987" b="1"/>
            </a:lvl6pPr>
            <a:lvl7pPr marL="5120512" indent="0">
              <a:buNone/>
              <a:defRPr sz="2987" b="1"/>
            </a:lvl7pPr>
            <a:lvl8pPr marL="5973931" indent="0">
              <a:buNone/>
              <a:defRPr sz="2987" b="1"/>
            </a:lvl8pPr>
            <a:lvl9pPr marL="6827349" indent="0">
              <a:buNone/>
              <a:defRPr sz="29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3441" y="3044826"/>
            <a:ext cx="7541684" cy="5531803"/>
          </a:xfrm>
        </p:spPr>
        <p:txBody>
          <a:bodyPr/>
          <a:lstStyle>
            <a:lvl1pPr>
              <a:defRPr sz="4480"/>
            </a:lvl1pPr>
            <a:lvl2pPr>
              <a:defRPr sz="3733"/>
            </a:lvl2pPr>
            <a:lvl3pPr>
              <a:defRPr sz="3360"/>
            </a:lvl3pPr>
            <a:lvl4pPr>
              <a:defRPr sz="2987"/>
            </a:lvl4pPr>
            <a:lvl5pPr>
              <a:defRPr sz="2987"/>
            </a:lvl5pPr>
            <a:lvl6pPr>
              <a:defRPr sz="2987"/>
            </a:lvl6pPr>
            <a:lvl7pPr>
              <a:defRPr sz="2987"/>
            </a:lvl7pPr>
            <a:lvl8pPr>
              <a:defRPr sz="2987"/>
            </a:lvl8pPr>
            <a:lvl9pPr>
              <a:defRPr sz="298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70715" y="2149159"/>
            <a:ext cx="7544647" cy="895667"/>
          </a:xfrm>
        </p:spPr>
        <p:txBody>
          <a:bodyPr anchor="b"/>
          <a:lstStyle>
            <a:lvl1pPr marL="0" indent="0">
              <a:buNone/>
              <a:defRPr sz="4480" b="1"/>
            </a:lvl1pPr>
            <a:lvl2pPr marL="853419" indent="0">
              <a:buNone/>
              <a:defRPr sz="3733" b="1"/>
            </a:lvl2pPr>
            <a:lvl3pPr marL="1706837" indent="0">
              <a:buNone/>
              <a:defRPr sz="3360" b="1"/>
            </a:lvl3pPr>
            <a:lvl4pPr marL="2560256" indent="0">
              <a:buNone/>
              <a:defRPr sz="2987" b="1"/>
            </a:lvl4pPr>
            <a:lvl5pPr marL="3413675" indent="0">
              <a:buNone/>
              <a:defRPr sz="2987" b="1"/>
            </a:lvl5pPr>
            <a:lvl6pPr marL="4267093" indent="0">
              <a:buNone/>
              <a:defRPr sz="2987" b="1"/>
            </a:lvl6pPr>
            <a:lvl7pPr marL="5120512" indent="0">
              <a:buNone/>
              <a:defRPr sz="2987" b="1"/>
            </a:lvl7pPr>
            <a:lvl8pPr marL="5973931" indent="0">
              <a:buNone/>
              <a:defRPr sz="2987" b="1"/>
            </a:lvl8pPr>
            <a:lvl9pPr marL="6827349" indent="0">
              <a:buNone/>
              <a:defRPr sz="29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70715" y="3044826"/>
            <a:ext cx="7544647" cy="5531803"/>
          </a:xfrm>
        </p:spPr>
        <p:txBody>
          <a:bodyPr/>
          <a:lstStyle>
            <a:lvl1pPr>
              <a:defRPr sz="4480"/>
            </a:lvl1pPr>
            <a:lvl2pPr>
              <a:defRPr sz="3733"/>
            </a:lvl2pPr>
            <a:lvl3pPr>
              <a:defRPr sz="3360"/>
            </a:lvl3pPr>
            <a:lvl4pPr>
              <a:defRPr sz="2987"/>
            </a:lvl4pPr>
            <a:lvl5pPr>
              <a:defRPr sz="2987"/>
            </a:lvl5pPr>
            <a:lvl6pPr>
              <a:defRPr sz="2987"/>
            </a:lvl6pPr>
            <a:lvl7pPr>
              <a:defRPr sz="2987"/>
            </a:lvl7pPr>
            <a:lvl8pPr>
              <a:defRPr sz="2987"/>
            </a:lvl8pPr>
            <a:lvl9pPr>
              <a:defRPr sz="298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BB2-6C19-47D9-B5A9-C8E80E245268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77B4-96F2-43CB-B6B8-B70C7E1FC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75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BB2-6C19-47D9-B5A9-C8E80E245268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77B4-96F2-43CB-B6B8-B70C7E1FC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6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BB2-6C19-47D9-B5A9-C8E80E245268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77B4-96F2-43CB-B6B8-B70C7E1FC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81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2" y="382270"/>
            <a:ext cx="5615517" cy="1626870"/>
          </a:xfrm>
        </p:spPr>
        <p:txBody>
          <a:bodyPr anchor="b"/>
          <a:lstStyle>
            <a:lvl1pPr algn="l">
              <a:defRPr sz="37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3427" y="382271"/>
            <a:ext cx="9541933" cy="8194358"/>
          </a:xfrm>
        </p:spPr>
        <p:txBody>
          <a:bodyPr/>
          <a:lstStyle>
            <a:lvl1pPr>
              <a:defRPr sz="5973"/>
            </a:lvl1pPr>
            <a:lvl2pPr>
              <a:defRPr sz="5227"/>
            </a:lvl2pPr>
            <a:lvl3pPr>
              <a:defRPr sz="4480"/>
            </a:lvl3pPr>
            <a:lvl4pPr>
              <a:defRPr sz="3733"/>
            </a:lvl4pPr>
            <a:lvl5pPr>
              <a:defRPr sz="3733"/>
            </a:lvl5pPr>
            <a:lvl6pPr>
              <a:defRPr sz="3733"/>
            </a:lvl6pPr>
            <a:lvl7pPr>
              <a:defRPr sz="3733"/>
            </a:lvl7pPr>
            <a:lvl8pPr>
              <a:defRPr sz="3733"/>
            </a:lvl8pPr>
            <a:lvl9pPr>
              <a:defRPr sz="37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2" y="2009141"/>
            <a:ext cx="5615517" cy="6567488"/>
          </a:xfrm>
        </p:spPr>
        <p:txBody>
          <a:bodyPr/>
          <a:lstStyle>
            <a:lvl1pPr marL="0" indent="0">
              <a:buNone/>
              <a:defRPr sz="2613"/>
            </a:lvl1pPr>
            <a:lvl2pPr marL="853419" indent="0">
              <a:buNone/>
              <a:defRPr sz="2240"/>
            </a:lvl2pPr>
            <a:lvl3pPr marL="1706837" indent="0">
              <a:buNone/>
              <a:defRPr sz="1867"/>
            </a:lvl3pPr>
            <a:lvl4pPr marL="2560256" indent="0">
              <a:buNone/>
              <a:defRPr sz="1680"/>
            </a:lvl4pPr>
            <a:lvl5pPr marL="3413675" indent="0">
              <a:buNone/>
              <a:defRPr sz="1680"/>
            </a:lvl5pPr>
            <a:lvl6pPr marL="4267093" indent="0">
              <a:buNone/>
              <a:defRPr sz="1680"/>
            </a:lvl6pPr>
            <a:lvl7pPr marL="5120512" indent="0">
              <a:buNone/>
              <a:defRPr sz="1680"/>
            </a:lvl7pPr>
            <a:lvl8pPr marL="5973931" indent="0">
              <a:buNone/>
              <a:defRPr sz="1680"/>
            </a:lvl8pPr>
            <a:lvl9pPr marL="6827349" indent="0">
              <a:buNone/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BB2-6C19-47D9-B5A9-C8E80E245268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77B4-96F2-43CB-B6B8-B70C7E1FC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1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604" y="6720841"/>
            <a:ext cx="10241280" cy="793433"/>
          </a:xfrm>
        </p:spPr>
        <p:txBody>
          <a:bodyPr anchor="b"/>
          <a:lstStyle>
            <a:lvl1pPr algn="l">
              <a:defRPr sz="37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45604" y="857885"/>
            <a:ext cx="10241280" cy="5760720"/>
          </a:xfrm>
        </p:spPr>
        <p:txBody>
          <a:bodyPr/>
          <a:lstStyle>
            <a:lvl1pPr marL="0" indent="0">
              <a:buNone/>
              <a:defRPr sz="5973"/>
            </a:lvl1pPr>
            <a:lvl2pPr marL="853419" indent="0">
              <a:buNone/>
              <a:defRPr sz="5227"/>
            </a:lvl2pPr>
            <a:lvl3pPr marL="1706837" indent="0">
              <a:buNone/>
              <a:defRPr sz="4480"/>
            </a:lvl3pPr>
            <a:lvl4pPr marL="2560256" indent="0">
              <a:buNone/>
              <a:defRPr sz="3733"/>
            </a:lvl4pPr>
            <a:lvl5pPr marL="3413675" indent="0">
              <a:buNone/>
              <a:defRPr sz="3733"/>
            </a:lvl5pPr>
            <a:lvl6pPr marL="4267093" indent="0">
              <a:buNone/>
              <a:defRPr sz="3733"/>
            </a:lvl6pPr>
            <a:lvl7pPr marL="5120512" indent="0">
              <a:buNone/>
              <a:defRPr sz="3733"/>
            </a:lvl7pPr>
            <a:lvl8pPr marL="5973931" indent="0">
              <a:buNone/>
              <a:defRPr sz="3733"/>
            </a:lvl8pPr>
            <a:lvl9pPr marL="6827349" indent="0">
              <a:buNone/>
              <a:defRPr sz="37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45604" y="7514274"/>
            <a:ext cx="10241280" cy="1126807"/>
          </a:xfrm>
        </p:spPr>
        <p:txBody>
          <a:bodyPr/>
          <a:lstStyle>
            <a:lvl1pPr marL="0" indent="0">
              <a:buNone/>
              <a:defRPr sz="2613"/>
            </a:lvl1pPr>
            <a:lvl2pPr marL="853419" indent="0">
              <a:buNone/>
              <a:defRPr sz="2240"/>
            </a:lvl2pPr>
            <a:lvl3pPr marL="1706837" indent="0">
              <a:buNone/>
              <a:defRPr sz="1867"/>
            </a:lvl3pPr>
            <a:lvl4pPr marL="2560256" indent="0">
              <a:buNone/>
              <a:defRPr sz="1680"/>
            </a:lvl4pPr>
            <a:lvl5pPr marL="3413675" indent="0">
              <a:buNone/>
              <a:defRPr sz="1680"/>
            </a:lvl5pPr>
            <a:lvl6pPr marL="4267093" indent="0">
              <a:buNone/>
              <a:defRPr sz="1680"/>
            </a:lvl6pPr>
            <a:lvl7pPr marL="5120512" indent="0">
              <a:buNone/>
              <a:defRPr sz="1680"/>
            </a:lvl7pPr>
            <a:lvl8pPr marL="5973931" indent="0">
              <a:buNone/>
              <a:defRPr sz="1680"/>
            </a:lvl8pPr>
            <a:lvl9pPr marL="6827349" indent="0">
              <a:buNone/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BBB2-6C19-47D9-B5A9-C8E80E245268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E77B4-96F2-43CB-B6B8-B70C7E1FC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3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3440" y="384493"/>
            <a:ext cx="1536192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440" y="2240281"/>
            <a:ext cx="15361920" cy="633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3440" y="8898892"/>
            <a:ext cx="39827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3BBB2-6C19-47D9-B5A9-C8E80E245268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31840" y="8898892"/>
            <a:ext cx="54051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32640" y="8898892"/>
            <a:ext cx="39827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E77B4-96F2-43CB-B6B8-B70C7E1FC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4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706837" rtl="0" eaLnBrk="1" latinLnBrk="0" hangingPunct="1">
        <a:spcBef>
          <a:spcPct val="0"/>
        </a:spcBef>
        <a:buNone/>
        <a:defRPr sz="82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40064" indent="-640064" algn="l" defTabSz="1706837" rtl="0" eaLnBrk="1" latinLnBrk="0" hangingPunct="1">
        <a:spcBef>
          <a:spcPct val="20000"/>
        </a:spcBef>
        <a:buFont typeface="Arial" pitchFamily="34" charset="0"/>
        <a:buChar char="•"/>
        <a:defRPr sz="5973" kern="1200">
          <a:solidFill>
            <a:schemeClr val="tx1"/>
          </a:solidFill>
          <a:latin typeface="+mn-lt"/>
          <a:ea typeface="+mn-ea"/>
          <a:cs typeface="+mn-cs"/>
        </a:defRPr>
      </a:lvl1pPr>
      <a:lvl2pPr marL="1386805" indent="-533387" algn="l" defTabSz="1706837" rtl="0" eaLnBrk="1" latinLnBrk="0" hangingPunct="1">
        <a:spcBef>
          <a:spcPct val="20000"/>
        </a:spcBef>
        <a:buFont typeface="Arial" pitchFamily="34" charset="0"/>
        <a:buChar char="–"/>
        <a:defRPr sz="5227" kern="1200">
          <a:solidFill>
            <a:schemeClr val="tx1"/>
          </a:solidFill>
          <a:latin typeface="+mn-lt"/>
          <a:ea typeface="+mn-ea"/>
          <a:cs typeface="+mn-cs"/>
        </a:defRPr>
      </a:lvl2pPr>
      <a:lvl3pPr marL="2133547" indent="-426709" algn="l" defTabSz="1706837" rtl="0" eaLnBrk="1" latinLnBrk="0" hangingPunct="1">
        <a:spcBef>
          <a:spcPct val="20000"/>
        </a:spcBef>
        <a:buFont typeface="Arial" pitchFamily="34" charset="0"/>
        <a:buChar char="•"/>
        <a:defRPr sz="4480" kern="1200">
          <a:solidFill>
            <a:schemeClr val="tx1"/>
          </a:solidFill>
          <a:latin typeface="+mn-lt"/>
          <a:ea typeface="+mn-ea"/>
          <a:cs typeface="+mn-cs"/>
        </a:defRPr>
      </a:lvl3pPr>
      <a:lvl4pPr marL="2986965" indent="-426709" algn="l" defTabSz="1706837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3840384" indent="-426709" algn="l" defTabSz="1706837" rtl="0" eaLnBrk="1" latinLnBrk="0" hangingPunct="1">
        <a:spcBef>
          <a:spcPct val="20000"/>
        </a:spcBef>
        <a:buFont typeface="Arial" pitchFamily="34" charset="0"/>
        <a:buChar char="»"/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4693803" indent="-426709" algn="l" defTabSz="1706837" rtl="0" eaLnBrk="1" latinLnBrk="0" hangingPunct="1">
        <a:spcBef>
          <a:spcPct val="20000"/>
        </a:spcBef>
        <a:buFont typeface="Arial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5547221" indent="-426709" algn="l" defTabSz="1706837" rtl="0" eaLnBrk="1" latinLnBrk="0" hangingPunct="1">
        <a:spcBef>
          <a:spcPct val="20000"/>
        </a:spcBef>
        <a:buFont typeface="Arial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indent="-426709" algn="l" defTabSz="1706837" rtl="0" eaLnBrk="1" latinLnBrk="0" hangingPunct="1">
        <a:spcBef>
          <a:spcPct val="20000"/>
        </a:spcBef>
        <a:buFont typeface="Arial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7254059" indent="-426709" algn="l" defTabSz="1706837" rtl="0" eaLnBrk="1" latinLnBrk="0" hangingPunct="1">
        <a:spcBef>
          <a:spcPct val="20000"/>
        </a:spcBef>
        <a:buFont typeface="Arial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06837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53419" algn="l" defTabSz="1706837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706837" algn="l" defTabSz="1706837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560256" algn="l" defTabSz="1706837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4pPr>
      <a:lvl5pPr marL="3413675" algn="l" defTabSz="1706837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5pPr>
      <a:lvl6pPr marL="4267093" algn="l" defTabSz="1706837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6pPr>
      <a:lvl7pPr marL="5120512" algn="l" defTabSz="1706837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7pPr>
      <a:lvl8pPr marL="5973931" algn="l" defTabSz="1706837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8pPr>
      <a:lvl9pPr marL="6827349" algn="l" defTabSz="1706837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e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e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สี่เหลี่ยมผืนผ้า 7">
            <a:extLst>
              <a:ext uri="{FF2B5EF4-FFF2-40B4-BE49-F238E27FC236}">
                <a16:creationId xmlns="" xmlns:a16="http://schemas.microsoft.com/office/drawing/2014/main" id="{4FD989B6-0B89-4AC3-83A8-6D0BDC794778}"/>
              </a:ext>
            </a:extLst>
          </p:cNvPr>
          <p:cNvSpPr/>
          <p:nvPr/>
        </p:nvSpPr>
        <p:spPr>
          <a:xfrm>
            <a:off x="0" y="0"/>
            <a:ext cx="17068800" cy="4267200"/>
          </a:xfrm>
          <a:prstGeom prst="rect">
            <a:avLst/>
          </a:prstGeom>
          <a:solidFill>
            <a:srgbClr val="13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th-TH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8"/>
          <p:cNvSpPr/>
          <p:nvPr/>
        </p:nvSpPr>
        <p:spPr>
          <a:xfrm>
            <a:off x="1621" y="10307341"/>
            <a:ext cx="16640460" cy="889788"/>
          </a:xfrm>
          <a:prstGeom prst="rect">
            <a:avLst/>
          </a:prstGeom>
          <a:solidFill>
            <a:srgbClr val="D99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th-TH" sz="4704" b="1" dirty="0">
                <a:solidFill>
                  <a:prstClr val="black"/>
                </a:solidFill>
                <a:latin typeface="TH SarabunIT๙" pitchFamily="34" charset="-34"/>
                <a:cs typeface="TH SarabunIT๙" pitchFamily="34" charset="-34"/>
              </a:rPr>
              <a:t> กันยายน </a:t>
            </a:r>
            <a:r>
              <a:rPr lang="th-TH" sz="4704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33" y="63273"/>
            <a:ext cx="15361920" cy="3822927"/>
          </a:xfrm>
        </p:spPr>
        <p:txBody>
          <a:bodyPr>
            <a:normAutofit/>
          </a:bodyPr>
          <a:lstStyle/>
          <a:p>
            <a:r>
              <a:rPr lang="th-TH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การจัดซื้อครุภัณฑ์สำรวจ</a:t>
            </a:r>
            <a:r>
              <a:rPr lang="th-TH" sz="896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896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</a:br>
            <a:r>
              <a:rPr lang="th-TH" sz="5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อากาศยานไร้คนขับสำหรับถ่ายภาพทางอากาศ (</a:t>
            </a:r>
            <a:r>
              <a:rPr lang="en-US" sz="5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Drone) </a:t>
            </a:r>
            <a:r>
              <a:rPr lang="th-TH" sz="5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พร้อมอุปกรณ์ </a:t>
            </a:r>
            <a:r>
              <a:rPr lang="en-US" sz="5333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38</a:t>
            </a:r>
            <a:r>
              <a:rPr lang="th-TH" sz="5333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5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หน่วย</a:t>
            </a:r>
            <a:br>
              <a:rPr lang="th-TH" sz="5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</a:br>
            <a:r>
              <a:rPr lang="th-TH" sz="5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5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</a:br>
            <a:r>
              <a:rPr lang="th-TH" sz="5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เครื่องหาพิกัดด้วยสัญญาณดาวเทียม พร้อมอุปกรณ์ </a:t>
            </a:r>
            <a:r>
              <a:rPr lang="th-TH" sz="5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th-TH" sz="5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 หน่วย</a:t>
            </a:r>
            <a:endParaRPr lang="en-US" sz="896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6642080" y="0"/>
            <a:ext cx="426720" cy="60807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704"/>
          </a:p>
        </p:txBody>
      </p:sp>
      <p:pic>
        <p:nvPicPr>
          <p:cNvPr id="5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5782"/>
            <a:ext cx="2904229" cy="1847287"/>
          </a:xfrm>
          <a:prstGeom prst="rect">
            <a:avLst/>
          </a:prstGeom>
        </p:spPr>
      </p:pic>
      <p:pic>
        <p:nvPicPr>
          <p:cNvPr id="6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1" y="4800600"/>
            <a:ext cx="2892557" cy="178737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สี่เหลี่ยมผืนผ้า 10"/>
          <p:cNvSpPr/>
          <p:nvPr/>
        </p:nvSpPr>
        <p:spPr>
          <a:xfrm>
            <a:off x="16642082" y="6080760"/>
            <a:ext cx="426897" cy="51206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704"/>
          </a:p>
        </p:txBody>
      </p:sp>
      <p:sp>
        <p:nvSpPr>
          <p:cNvPr id="3" name="TextBox 2"/>
          <p:cNvSpPr txBox="1"/>
          <p:nvPr/>
        </p:nvSpPr>
        <p:spPr>
          <a:xfrm>
            <a:off x="4165601" y="4695808"/>
            <a:ext cx="11290855" cy="6607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3419" indent="-853419">
              <a:lnSpc>
                <a:spcPct val="150000"/>
              </a:lnSpc>
              <a:buFont typeface="Courier New" pitchFamily="49" charset="0"/>
              <a:buChar char="o"/>
            </a:pPr>
            <a:r>
              <a:rPr lang="th-TH" sz="4704" b="1" dirty="0" smtClean="0">
                <a:latin typeface="TH SarabunIT๙" pitchFamily="34" charset="-34"/>
                <a:cs typeface="TH SarabunIT๙" pitchFamily="34" charset="-34"/>
              </a:rPr>
              <a:t>ที่มา/วัตถุประสงค์</a:t>
            </a:r>
            <a:r>
              <a:rPr lang="th-TH" sz="4704" b="1" dirty="0">
                <a:latin typeface="TH SarabunIT๙" pitchFamily="34" charset="-34"/>
                <a:cs typeface="TH SarabunIT๙" pitchFamily="34" charset="-34"/>
              </a:rPr>
              <a:t>ของการจัดซื้อครุภัณฑ์สำรวจ</a:t>
            </a:r>
          </a:p>
          <a:p>
            <a:pPr marL="853419" indent="-853419">
              <a:lnSpc>
                <a:spcPct val="150000"/>
              </a:lnSpc>
              <a:buFont typeface="Courier New" pitchFamily="49" charset="0"/>
              <a:buChar char="o"/>
            </a:pPr>
            <a:r>
              <a:rPr lang="th-TH" sz="4704" b="1" dirty="0">
                <a:latin typeface="TH SarabunIT๙" pitchFamily="34" charset="-34"/>
                <a:cs typeface="TH SarabunIT๙" pitchFamily="34" charset="-34"/>
              </a:rPr>
              <a:t>แนวทางกำหนดคุณสมบัติการจัดซื้อครุภัณฑ์สำรวจ</a:t>
            </a:r>
          </a:p>
          <a:p>
            <a:pPr marL="853419" indent="-853419">
              <a:lnSpc>
                <a:spcPct val="150000"/>
              </a:lnSpc>
              <a:buFont typeface="Courier New" pitchFamily="49" charset="0"/>
              <a:buChar char="o"/>
            </a:pPr>
            <a:r>
              <a:rPr lang="th-TH" sz="4704" b="1" dirty="0">
                <a:latin typeface="TH SarabunIT๙" pitchFamily="34" charset="-34"/>
                <a:cs typeface="TH SarabunIT๙" pitchFamily="34" charset="-34"/>
              </a:rPr>
              <a:t>การรายงานการจัดซื้อจัดจ้างฯ</a:t>
            </a:r>
          </a:p>
          <a:p>
            <a:pPr marL="853419" indent="-853419">
              <a:lnSpc>
                <a:spcPct val="150000"/>
              </a:lnSpc>
              <a:buFont typeface="Courier New" pitchFamily="49" charset="0"/>
              <a:buChar char="o"/>
            </a:pPr>
            <a:r>
              <a:rPr lang="th-TH" sz="4704" b="1" dirty="0">
                <a:latin typeface="TH SarabunIT๙" pitchFamily="34" charset="-34"/>
                <a:cs typeface="TH SarabunIT๙" pitchFamily="34" charset="-34"/>
              </a:rPr>
              <a:t>การนำไปใช้ประโยชน์ </a:t>
            </a:r>
          </a:p>
          <a:p>
            <a:pPr marL="853419" indent="-853419">
              <a:lnSpc>
                <a:spcPct val="150000"/>
              </a:lnSpc>
              <a:buFont typeface="Courier New" pitchFamily="49" charset="0"/>
              <a:buChar char="o"/>
            </a:pPr>
            <a:endParaRPr lang="en-US" sz="4704" b="1" dirty="0">
              <a:latin typeface="TH SarabunIT๙" pitchFamily="34" charset="-34"/>
              <a:cs typeface="TH SarabunIT๙" pitchFamily="34" charset="-34"/>
            </a:endParaRPr>
          </a:p>
          <a:p>
            <a:pPr>
              <a:lnSpc>
                <a:spcPct val="150000"/>
              </a:lnSpc>
            </a:pPr>
            <a:endParaRPr lang="th-TH" sz="4704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6" name="Rectangle 8"/>
          <p:cNvSpPr/>
          <p:nvPr/>
        </p:nvSpPr>
        <p:spPr>
          <a:xfrm>
            <a:off x="460834" y="2495405"/>
            <a:ext cx="15835871" cy="102296"/>
          </a:xfrm>
          <a:prstGeom prst="rect">
            <a:avLst/>
          </a:prstGeom>
          <a:solidFill>
            <a:srgbClr val="D99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th-TH" sz="4704" b="1" dirty="0">
                <a:solidFill>
                  <a:prstClr val="black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</a:p>
        </p:txBody>
      </p:sp>
      <p:pic>
        <p:nvPicPr>
          <p:cNvPr id="19" name="รูปภาพ 2">
            <a:extLst>
              <a:ext uri="{FF2B5EF4-FFF2-40B4-BE49-F238E27FC236}">
                <a16:creationId xmlns="" xmlns:a16="http://schemas.microsoft.com/office/drawing/2014/main" id="{0495ACF4-0C17-4995-976E-09D12BEF5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2801" y="4742869"/>
            <a:ext cx="3129100" cy="5560673"/>
          </a:xfrm>
          <a:prstGeom prst="rect">
            <a:avLst/>
          </a:prstGeom>
        </p:spPr>
      </p:pic>
      <p:pic>
        <p:nvPicPr>
          <p:cNvPr id="20" name="รูปภาพ 6">
            <a:extLst>
              <a:ext uri="{FF2B5EF4-FFF2-40B4-BE49-F238E27FC236}">
                <a16:creationId xmlns="" xmlns:a16="http://schemas.microsoft.com/office/drawing/2014/main" id="{B6AA6B8D-3B44-4912-8ADD-BA81B0442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96435"/>
            <a:ext cx="2871867" cy="162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7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3">
            <a:extLst>
              <a:ext uri="{FF2B5EF4-FFF2-40B4-BE49-F238E27FC236}">
                <a16:creationId xmlns="" xmlns:a16="http://schemas.microsoft.com/office/drawing/2014/main" id="{5CB593EA-2F98-479F-B4C4-F366571FA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7068800" cy="960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 descr="A picture containing person&#10;&#10;Description automatically generated">
            <a:extLst>
              <a:ext uri="{FF2B5EF4-FFF2-40B4-BE49-F238E27FC236}">
                <a16:creationId xmlns="" xmlns:a16="http://schemas.microsoft.com/office/drawing/2014/main" id="{DF96F306-A0CA-4D6E-9EA5-BF09DF9BB2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2" r="32052" b="-1"/>
          <a:stretch/>
        </p:blipFill>
        <p:spPr>
          <a:xfrm>
            <a:off x="4302139" y="14"/>
            <a:ext cx="4158651" cy="4736575"/>
          </a:xfrm>
          <a:prstGeom prst="rect">
            <a:avLst/>
          </a:prstGeom>
        </p:spPr>
      </p:pic>
      <p:pic>
        <p:nvPicPr>
          <p:cNvPr id="21" name="Picture 20" descr="A picture containing person&#10;&#10;Description automatically generated">
            <a:extLst>
              <a:ext uri="{FF2B5EF4-FFF2-40B4-BE49-F238E27FC236}">
                <a16:creationId xmlns="" xmlns:a16="http://schemas.microsoft.com/office/drawing/2014/main" id="{F3AA9CCC-914B-46EA-8454-6CE782F721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3" r="24583" b="-1"/>
          <a:stretch/>
        </p:blipFill>
        <p:spPr>
          <a:xfrm>
            <a:off x="8604273" y="14"/>
            <a:ext cx="4160520" cy="4736575"/>
          </a:xfrm>
          <a:prstGeom prst="rect">
            <a:avLst/>
          </a:prstGeom>
        </p:spPr>
      </p:pic>
      <p:pic>
        <p:nvPicPr>
          <p:cNvPr id="19" name="Content Placeholder 18" descr="A group of people sitting at a table&#10;&#10;Description automatically generated with low confidence">
            <a:extLst>
              <a:ext uri="{FF2B5EF4-FFF2-40B4-BE49-F238E27FC236}">
                <a16:creationId xmlns="" xmlns:a16="http://schemas.microsoft.com/office/drawing/2014/main" id="{B1C92622-C3C9-405D-A544-631172B4FC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5" r="28850" b="-1"/>
          <a:stretch/>
        </p:blipFill>
        <p:spPr>
          <a:xfrm>
            <a:off x="12908280" y="14"/>
            <a:ext cx="4160520" cy="4736575"/>
          </a:xfrm>
          <a:prstGeom prst="rect">
            <a:avLst/>
          </a:prstGeom>
        </p:spPr>
      </p:pic>
      <p:pic>
        <p:nvPicPr>
          <p:cNvPr id="27" name="Picture 26" descr="A picture containing text, desk, indoor, computer&#10;&#10;Description automatically generated">
            <a:extLst>
              <a:ext uri="{FF2B5EF4-FFF2-40B4-BE49-F238E27FC236}">
                <a16:creationId xmlns="" xmlns:a16="http://schemas.microsoft.com/office/drawing/2014/main" id="{80494551-68CE-444D-A8C5-E71525AA8A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7" r="-1" b="45005"/>
          <a:stretch/>
        </p:blipFill>
        <p:spPr>
          <a:xfrm>
            <a:off x="-1425" y="4864608"/>
            <a:ext cx="8462213" cy="473659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39BEB6D0-9E4E-4221-93D1-74ABECEE9E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604274" y="4864609"/>
            <a:ext cx="8464526" cy="4736593"/>
          </a:xfrm>
          <a:prstGeom prst="rect">
            <a:avLst/>
          </a:prstGeom>
          <a:solidFill>
            <a:srgbClr val="1F2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Content Placeholder 28" descr="A picture containing sky, outdoor, grass, person&#10;&#10;Description automatically generated">
            <a:extLst>
              <a:ext uri="{FF2B5EF4-FFF2-40B4-BE49-F238E27FC236}">
                <a16:creationId xmlns="" xmlns:a16="http://schemas.microsoft.com/office/drawing/2014/main" id="{E18F9D1C-16A8-485F-89EE-04DCDCA14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2" y="0"/>
            <a:ext cx="3925260" cy="4736575"/>
          </a:xfrm>
        </p:spPr>
      </p:pic>
      <p:sp>
        <p:nvSpPr>
          <p:cNvPr id="39" name="สี่เหลี่ยมผืนผ้า 7">
            <a:extLst>
              <a:ext uri="{FF2B5EF4-FFF2-40B4-BE49-F238E27FC236}">
                <a16:creationId xmlns="" xmlns:a16="http://schemas.microsoft.com/office/drawing/2014/main" id="{0088CFCD-FA45-4884-85CD-2743D42B1F57}"/>
              </a:ext>
            </a:extLst>
          </p:cNvPr>
          <p:cNvSpPr/>
          <p:nvPr/>
        </p:nvSpPr>
        <p:spPr>
          <a:xfrm>
            <a:off x="9079910" y="6737110"/>
            <a:ext cx="7513254" cy="863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28016" tIns="64008" rIns="128016" bIns="64008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40"/>
              </a:spcAft>
            </a:pPr>
            <a:r>
              <a:rPr lang="th-TH" sz="5180" b="1" dirty="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ภาพ</a:t>
            </a:r>
            <a:r>
              <a:rPr lang="en-US" sz="5180" b="1" dirty="0" err="1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การอบ</a:t>
            </a:r>
            <a:r>
              <a:rPr lang="th-TH" sz="5180" b="1" dirty="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รมหน่วยต่างๆ</a:t>
            </a:r>
            <a:endParaRPr lang="en-US" sz="5180" b="1" dirty="0">
              <a:solidFill>
                <a:schemeClr val="tx1"/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680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5965714" y="6409166"/>
            <a:ext cx="10555089" cy="2659758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 descr="A group of people sitting outside a building&#10;&#10;Description automatically generated with low confidence">
            <a:extLst>
              <a:ext uri="{FF2B5EF4-FFF2-40B4-BE49-F238E27FC236}">
                <a16:creationId xmlns="" xmlns:a16="http://schemas.microsoft.com/office/drawing/2014/main" id="{4E78D833-D288-4AA2-B3D8-32B463F78A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9" r="1" b="1"/>
          <a:stretch/>
        </p:blipFill>
        <p:spPr>
          <a:xfrm>
            <a:off x="444690" y="450429"/>
            <a:ext cx="5316598" cy="2814771"/>
          </a:xfrm>
          <a:prstGeom prst="rect">
            <a:avLst/>
          </a:prstGeom>
        </p:spPr>
      </p:pic>
      <p:pic>
        <p:nvPicPr>
          <p:cNvPr id="3" name="Picture 2" descr="A group of people in a room&#10;&#10;Description automatically generated with medium confidence">
            <a:extLst>
              <a:ext uri="{FF2B5EF4-FFF2-40B4-BE49-F238E27FC236}">
                <a16:creationId xmlns="" xmlns:a16="http://schemas.microsoft.com/office/drawing/2014/main" id="{5CA1DB52-46AC-41B3-BB5A-C6CECA8AEA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7" r="28803" b="2"/>
          <a:stretch/>
        </p:blipFill>
        <p:spPr>
          <a:xfrm>
            <a:off x="5883569" y="450426"/>
            <a:ext cx="5310861" cy="5755852"/>
          </a:xfrm>
          <a:prstGeom prst="rect">
            <a:avLst/>
          </a:prstGeom>
        </p:spPr>
      </p:pic>
      <p:pic>
        <p:nvPicPr>
          <p:cNvPr id="6" name="Picture 5" descr="A group of people standing around a table with food on it&#10;&#10;Description automatically generated with low confidence">
            <a:extLst>
              <a:ext uri="{FF2B5EF4-FFF2-40B4-BE49-F238E27FC236}">
                <a16:creationId xmlns="" xmlns:a16="http://schemas.microsoft.com/office/drawing/2014/main" id="{A3AA9D3E-FB71-48E1-BBDF-179CB960D6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0"/>
          <a:stretch/>
        </p:blipFill>
        <p:spPr>
          <a:xfrm>
            <a:off x="11320646" y="450426"/>
            <a:ext cx="5317178" cy="28147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9E93A9E-D788-41FC-9E24-776EEE39E4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" b="5658"/>
          <a:stretch/>
        </p:blipFill>
        <p:spPr>
          <a:xfrm>
            <a:off x="444688" y="3390936"/>
            <a:ext cx="5312664" cy="2819326"/>
          </a:xfrm>
          <a:prstGeom prst="rect">
            <a:avLst/>
          </a:prstGeom>
        </p:spPr>
      </p:pic>
      <p:pic>
        <p:nvPicPr>
          <p:cNvPr id="14" name="Picture 13" descr="A group of people standing outside&#10;&#10;Description automatically generated with medium confidence">
            <a:extLst>
              <a:ext uri="{FF2B5EF4-FFF2-40B4-BE49-F238E27FC236}">
                <a16:creationId xmlns="" xmlns:a16="http://schemas.microsoft.com/office/drawing/2014/main" id="{37681899-FEB4-41D3-8123-57E300A1B4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9"/>
          <a:stretch/>
        </p:blipFill>
        <p:spPr>
          <a:xfrm>
            <a:off x="11316134" y="3404388"/>
            <a:ext cx="5317176" cy="2801326"/>
          </a:xfrm>
          <a:prstGeom prst="rect">
            <a:avLst/>
          </a:prstGeom>
        </p:spPr>
      </p:pic>
      <p:pic>
        <p:nvPicPr>
          <p:cNvPr id="21" name="Picture 20" descr="A picture containing person&#10;&#10;Description automatically generated">
            <a:extLst>
              <a:ext uri="{FF2B5EF4-FFF2-40B4-BE49-F238E27FC236}">
                <a16:creationId xmlns="" xmlns:a16="http://schemas.microsoft.com/office/drawing/2014/main" id="{3B84F0AF-9749-4DCC-A130-04CC5D3902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810"/>
          <a:stretch/>
        </p:blipFill>
        <p:spPr>
          <a:xfrm>
            <a:off x="444688" y="6336003"/>
            <a:ext cx="5312664" cy="2814771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607908" y="7971736"/>
            <a:ext cx="768096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สี่เหลี่ยมผืนผ้า 7">
            <a:extLst>
              <a:ext uri="{FF2B5EF4-FFF2-40B4-BE49-F238E27FC236}">
                <a16:creationId xmlns="" xmlns:a16="http://schemas.microsoft.com/office/drawing/2014/main" id="{13C28CE0-DA7C-4064-B95E-02CE4E5B11F1}"/>
              </a:ext>
            </a:extLst>
          </p:cNvPr>
          <p:cNvSpPr/>
          <p:nvPr/>
        </p:nvSpPr>
        <p:spPr>
          <a:xfrm>
            <a:off x="6775614" y="7108168"/>
            <a:ext cx="7513254" cy="863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28016" tIns="64008" rIns="128016" bIns="64008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40"/>
              </a:spcAft>
            </a:pPr>
            <a:r>
              <a:rPr lang="th-TH" sz="5180" b="1" dirty="0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ภาพ</a:t>
            </a:r>
            <a:r>
              <a:rPr lang="en-US" sz="5180" b="1" dirty="0" err="1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การอบ</a:t>
            </a:r>
            <a:r>
              <a:rPr lang="th-TH" sz="5180" b="1" dirty="0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รมหน่วยต่างๆ</a:t>
            </a:r>
            <a:endParaRPr lang="en-US" sz="5180" b="1" dirty="0">
              <a:solidFill>
                <a:schemeClr val="bg1"/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0914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2">
            <a:extLst>
              <a:ext uri="{FF2B5EF4-FFF2-40B4-BE49-F238E27FC236}">
                <a16:creationId xmlns=""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5965714" y="6409166"/>
            <a:ext cx="10555089" cy="2659758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7" name="Picture 36" descr="A picture containing outdoor, tree, person, road&#10;&#10;Description automatically generated">
            <a:extLst>
              <a:ext uri="{FF2B5EF4-FFF2-40B4-BE49-F238E27FC236}">
                <a16:creationId xmlns="" xmlns:a16="http://schemas.microsoft.com/office/drawing/2014/main" id="{2D44ECE8-3080-4CDA-B985-5299E2DC6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8" r="15502" b="2"/>
          <a:stretch/>
        </p:blipFill>
        <p:spPr>
          <a:xfrm>
            <a:off x="430976" y="450426"/>
            <a:ext cx="5310861" cy="5755852"/>
          </a:xfrm>
          <a:prstGeom prst="rect">
            <a:avLst/>
          </a:prstGeom>
        </p:spPr>
      </p:pic>
      <p:pic>
        <p:nvPicPr>
          <p:cNvPr id="43" name="Picture 42" descr="A group of people sitting at a table&#10;&#10;Description automatically generated with low confidence">
            <a:extLst>
              <a:ext uri="{FF2B5EF4-FFF2-40B4-BE49-F238E27FC236}">
                <a16:creationId xmlns="" xmlns:a16="http://schemas.microsoft.com/office/drawing/2014/main" id="{7390A7CB-D5C6-4B21-86F2-3EC8A86EB7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3" r="1" b="21687"/>
          <a:stretch/>
        </p:blipFill>
        <p:spPr>
          <a:xfrm>
            <a:off x="5872943" y="450429"/>
            <a:ext cx="5316598" cy="2814771"/>
          </a:xfrm>
          <a:prstGeom prst="rect">
            <a:avLst/>
          </a:prstGeom>
        </p:spPr>
      </p:pic>
      <p:pic>
        <p:nvPicPr>
          <p:cNvPr id="33" name="Picture 32" descr="A picture containing text, indoor, person, table&#10;&#10;Description automatically generated">
            <a:extLst>
              <a:ext uri="{FF2B5EF4-FFF2-40B4-BE49-F238E27FC236}">
                <a16:creationId xmlns="" xmlns:a16="http://schemas.microsoft.com/office/drawing/2014/main" id="{C0121F00-547E-4B5B-8DF8-28B2722389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r="1" b="1"/>
          <a:stretch/>
        </p:blipFill>
        <p:spPr>
          <a:xfrm>
            <a:off x="5866252" y="3390936"/>
            <a:ext cx="5312664" cy="2819326"/>
          </a:xfrm>
          <a:prstGeom prst="rect">
            <a:avLst/>
          </a:prstGeom>
        </p:spPr>
      </p:pic>
      <p:pic>
        <p:nvPicPr>
          <p:cNvPr id="39" name="Picture 38" descr="A group of people posing for a photo&#10;&#10;Description automatically generated with medium confidence">
            <a:extLst>
              <a:ext uri="{FF2B5EF4-FFF2-40B4-BE49-F238E27FC236}">
                <a16:creationId xmlns="" xmlns:a16="http://schemas.microsoft.com/office/drawing/2014/main" id="{23FD7ECA-9C43-44DD-9A69-20BB21C6D1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2" r="24337" b="3"/>
          <a:stretch/>
        </p:blipFill>
        <p:spPr>
          <a:xfrm>
            <a:off x="11320646" y="450427"/>
            <a:ext cx="5317178" cy="5755849"/>
          </a:xfrm>
          <a:prstGeom prst="rect">
            <a:avLst/>
          </a:prstGeom>
        </p:spPr>
      </p:pic>
      <p:pic>
        <p:nvPicPr>
          <p:cNvPr id="35" name="Picture 34" descr="A group of people in a meeting&#10;&#10;Description automatically generated with medium confidence">
            <a:extLst>
              <a:ext uri="{FF2B5EF4-FFF2-40B4-BE49-F238E27FC236}">
                <a16:creationId xmlns="" xmlns:a16="http://schemas.microsoft.com/office/drawing/2014/main" id="{EB47D11C-952E-4451-9345-719248B0F1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r="1" b="1"/>
          <a:stretch/>
        </p:blipFill>
        <p:spPr>
          <a:xfrm>
            <a:off x="430976" y="6336002"/>
            <a:ext cx="5312664" cy="2814771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607908" y="7971736"/>
            <a:ext cx="768096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สี่เหลี่ยมผืนผ้า 7">
            <a:extLst>
              <a:ext uri="{FF2B5EF4-FFF2-40B4-BE49-F238E27FC236}">
                <a16:creationId xmlns="" xmlns:a16="http://schemas.microsoft.com/office/drawing/2014/main" id="{A37101C4-0D41-4BEA-BE4A-DC41C6168C2B}"/>
              </a:ext>
            </a:extLst>
          </p:cNvPr>
          <p:cNvSpPr/>
          <p:nvPr/>
        </p:nvSpPr>
        <p:spPr>
          <a:xfrm>
            <a:off x="6775614" y="7108168"/>
            <a:ext cx="7513254" cy="863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28016" tIns="64008" rIns="128016" bIns="64008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40"/>
              </a:spcAft>
            </a:pPr>
            <a:r>
              <a:rPr lang="th-TH" sz="5180" b="1" dirty="0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ภาพ</a:t>
            </a:r>
            <a:r>
              <a:rPr lang="en-US" sz="5180" b="1" dirty="0" err="1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การอบ</a:t>
            </a:r>
            <a:r>
              <a:rPr lang="th-TH" sz="5180" b="1" dirty="0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รมหน่วยต่างๆ</a:t>
            </a:r>
            <a:endParaRPr lang="en-US" sz="5180" b="1" dirty="0">
              <a:solidFill>
                <a:schemeClr val="bg1"/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52352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CB593EA-2F98-479F-B4C4-F366571FA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7068800" cy="960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="" xmlns:a16="http://schemas.microsoft.com/office/drawing/2014/main" id="{419A8C94-9F87-4412-907A-FFBBF8C11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0" r="-5" b="8893"/>
          <a:stretch/>
        </p:blipFill>
        <p:spPr>
          <a:xfrm>
            <a:off x="29" y="15"/>
            <a:ext cx="4158623" cy="4736577"/>
          </a:xfrm>
          <a:prstGeom prst="rect">
            <a:avLst/>
          </a:prstGeom>
        </p:spPr>
      </p:pic>
      <p:pic>
        <p:nvPicPr>
          <p:cNvPr id="11" name="Picture 10" descr="A picture containing tree, outdoor, ground&#10;&#10;Description automatically generated">
            <a:extLst>
              <a:ext uri="{FF2B5EF4-FFF2-40B4-BE49-F238E27FC236}">
                <a16:creationId xmlns="" xmlns:a16="http://schemas.microsoft.com/office/drawing/2014/main" id="{3D8DF4B5-725F-480B-9D95-40FEB263AD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4581"/>
          <a:stretch/>
        </p:blipFill>
        <p:spPr>
          <a:xfrm>
            <a:off x="4302139" y="14"/>
            <a:ext cx="4158651" cy="4736575"/>
          </a:xfrm>
          <a:prstGeom prst="rect">
            <a:avLst/>
          </a:prstGeom>
        </p:spPr>
      </p:pic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="" xmlns:a16="http://schemas.microsoft.com/office/drawing/2014/main" id="{B9770BD9-2DDC-4C02-8F62-305FFA8AE8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6"/>
          <a:stretch/>
        </p:blipFill>
        <p:spPr>
          <a:xfrm>
            <a:off x="8604273" y="14"/>
            <a:ext cx="4160520" cy="4736575"/>
          </a:xfrm>
          <a:prstGeom prst="rect">
            <a:avLst/>
          </a:prstGeom>
        </p:spPr>
      </p:pic>
      <p:pic>
        <p:nvPicPr>
          <p:cNvPr id="9" name="Picture 8" descr="A picture containing person, ground, outdoor, child&#10;&#10;Description automatically generated">
            <a:extLst>
              <a:ext uri="{FF2B5EF4-FFF2-40B4-BE49-F238E27FC236}">
                <a16:creationId xmlns="" xmlns:a16="http://schemas.microsoft.com/office/drawing/2014/main" id="{EDD7B73A-FBA7-4E33-90F8-B3AAB33947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6"/>
          <a:stretch/>
        </p:blipFill>
        <p:spPr>
          <a:xfrm>
            <a:off x="12908280" y="14"/>
            <a:ext cx="4160520" cy="4736575"/>
          </a:xfrm>
          <a:prstGeom prst="rect">
            <a:avLst/>
          </a:prstGeom>
        </p:spPr>
      </p:pic>
      <p:pic>
        <p:nvPicPr>
          <p:cNvPr id="13" name="Picture 12" descr="A group of people in a room with masks on&#10;&#10;Description automatically generated with medium confidence">
            <a:extLst>
              <a:ext uri="{FF2B5EF4-FFF2-40B4-BE49-F238E27FC236}">
                <a16:creationId xmlns="" xmlns:a16="http://schemas.microsoft.com/office/drawing/2014/main" id="{6BDFC7EB-414E-4559-A66C-E933E6C67E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3" r="3382"/>
          <a:stretch/>
        </p:blipFill>
        <p:spPr>
          <a:xfrm>
            <a:off x="-1425" y="4864608"/>
            <a:ext cx="8462213" cy="473659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39BEB6D0-9E4E-4221-93D1-74ABECEE9E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604274" y="4864609"/>
            <a:ext cx="8464526" cy="4736593"/>
          </a:xfrm>
          <a:prstGeom prst="rect">
            <a:avLst/>
          </a:prstGeom>
          <a:solidFill>
            <a:srgbClr val="3A5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สี่เหลี่ยมผืนผ้า 7">
            <a:extLst>
              <a:ext uri="{FF2B5EF4-FFF2-40B4-BE49-F238E27FC236}">
                <a16:creationId xmlns="" xmlns:a16="http://schemas.microsoft.com/office/drawing/2014/main" id="{B55B1817-6749-4DA5-8D5E-9464DE15FFA1}"/>
              </a:ext>
            </a:extLst>
          </p:cNvPr>
          <p:cNvSpPr/>
          <p:nvPr/>
        </p:nvSpPr>
        <p:spPr>
          <a:xfrm>
            <a:off x="9079910" y="6737110"/>
            <a:ext cx="7513254" cy="863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28016" tIns="64008" rIns="128016" bIns="64008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40"/>
              </a:spcAft>
            </a:pPr>
            <a:r>
              <a:rPr lang="th-TH" sz="5180" b="1" dirty="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ภาพ</a:t>
            </a:r>
            <a:r>
              <a:rPr lang="en-US" sz="5180" b="1" dirty="0" err="1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การอบ</a:t>
            </a:r>
            <a:r>
              <a:rPr lang="th-TH" sz="5180" b="1" dirty="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รมหน่วยต่างๆ</a:t>
            </a:r>
            <a:endParaRPr lang="en-US" sz="5180" b="1" dirty="0">
              <a:solidFill>
                <a:schemeClr val="tx1"/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3869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standing on a street&#10;&#10;Description automatically generated with low confidence">
            <a:extLst>
              <a:ext uri="{FF2B5EF4-FFF2-40B4-BE49-F238E27FC236}">
                <a16:creationId xmlns="" xmlns:a16="http://schemas.microsoft.com/office/drawing/2014/main" id="{34B20302-3FD6-4A29-9C1A-EF6B65904D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5"/>
          <a:stretch/>
        </p:blipFill>
        <p:spPr>
          <a:xfrm>
            <a:off x="-11" y="-6"/>
            <a:ext cx="17068800" cy="9598341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F6E384F5-137A-40B1-97F0-694CC6ECD5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971105"/>
            <a:ext cx="5223053" cy="6630095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9DBC4630-03DA-474F-BBCB-BA3AE6B317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14775" y="-6065"/>
            <a:ext cx="5939942" cy="3435821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 descr="A group of people standing in a crosswalk&#10;&#10;Description automatically generated with medium confidence">
            <a:extLst>
              <a:ext uri="{FF2B5EF4-FFF2-40B4-BE49-F238E27FC236}">
                <a16:creationId xmlns="" xmlns:a16="http://schemas.microsoft.com/office/drawing/2014/main" id="{92788621-8E02-447D-8936-F6EDA60991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522"/>
          <a:stretch/>
        </p:blipFill>
        <p:spPr>
          <a:xfrm>
            <a:off x="1745202" y="14"/>
            <a:ext cx="5479085" cy="319931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4" name="Picture 13" descr="A picture containing outdoor, sky, road, tree&#10;&#10;Description automatically generated">
            <a:extLst>
              <a:ext uri="{FF2B5EF4-FFF2-40B4-BE49-F238E27FC236}">
                <a16:creationId xmlns="" xmlns:a16="http://schemas.microsoft.com/office/drawing/2014/main" id="{D6DBCA00-4210-495A-8195-23223F3ED8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8" r="13903" b="1"/>
          <a:stretch/>
        </p:blipFill>
        <p:spPr>
          <a:xfrm>
            <a:off x="28" y="3203664"/>
            <a:ext cx="4990465" cy="6397535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5" name="Oval 31">
            <a:extLst>
              <a:ext uri="{FF2B5EF4-FFF2-40B4-BE49-F238E27FC236}">
                <a16:creationId xmlns="" xmlns:a16="http://schemas.microsoft.com/office/drawing/2014/main" id="{78418A25-6EAC-4140-BFE6-284E1925B5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05354" y="785842"/>
            <a:ext cx="4454957" cy="4454957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indoor, person, window&#10;&#10;Description automatically generated">
            <a:extLst>
              <a:ext uri="{FF2B5EF4-FFF2-40B4-BE49-F238E27FC236}">
                <a16:creationId xmlns="" xmlns:a16="http://schemas.microsoft.com/office/drawing/2014/main" id="{B5B0B2EB-A445-417F-8BB8-EBB1A69B6D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9792" b="-1"/>
          <a:stretch/>
        </p:blipFill>
        <p:spPr>
          <a:xfrm>
            <a:off x="7735783" y="1016271"/>
            <a:ext cx="3994099" cy="3994099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6B9D64DB-4D5C-4A91-B45F-F301E3174F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253595" y="-6064"/>
            <a:ext cx="4815205" cy="4970116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tree, outdoor, road, person&#10;&#10;Description automatically generated">
            <a:extLst>
              <a:ext uri="{FF2B5EF4-FFF2-40B4-BE49-F238E27FC236}">
                <a16:creationId xmlns="" xmlns:a16="http://schemas.microsoft.com/office/drawing/2014/main" id="{638964FE-1D6B-4D0F-97FE-29AB840C68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1" r="13443" b="2"/>
          <a:stretch/>
        </p:blipFill>
        <p:spPr>
          <a:xfrm>
            <a:off x="12486266" y="-6063"/>
            <a:ext cx="4582533" cy="4737447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CB14CE1B-4BC5-4EF2-BE3D-05E4F580B3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879064" y="5470385"/>
            <a:ext cx="4189737" cy="4130815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 descr="A group of people standing in a parking lot&#10;&#10;Description automatically generated with medium confidence">
            <a:extLst>
              <a:ext uri="{FF2B5EF4-FFF2-40B4-BE49-F238E27FC236}">
                <a16:creationId xmlns="" xmlns:a16="http://schemas.microsoft.com/office/drawing/2014/main" id="{ED7AFFD6-4CC0-4DB8-8A43-DFD38C7F32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1" r="20341"/>
          <a:stretch/>
        </p:blipFill>
        <p:spPr>
          <a:xfrm>
            <a:off x="13108534" y="5699851"/>
            <a:ext cx="3960271" cy="3901349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15" name="สี่เหลี่ยมผืนผ้า 7">
            <a:extLst>
              <a:ext uri="{FF2B5EF4-FFF2-40B4-BE49-F238E27FC236}">
                <a16:creationId xmlns="" xmlns:a16="http://schemas.microsoft.com/office/drawing/2014/main" id="{78930A4D-353D-43AF-BED3-90E7BB43AA97}"/>
              </a:ext>
            </a:extLst>
          </p:cNvPr>
          <p:cNvSpPr/>
          <p:nvPr/>
        </p:nvSpPr>
        <p:spPr>
          <a:xfrm>
            <a:off x="5294430" y="6786957"/>
            <a:ext cx="7513254" cy="863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28016" tIns="64008" rIns="128016" bIns="64008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40"/>
              </a:spcAft>
            </a:pPr>
            <a:r>
              <a:rPr lang="th-TH" sz="5180" b="1" dirty="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ภาพ</a:t>
            </a:r>
            <a:r>
              <a:rPr lang="en-US" sz="5180" b="1" dirty="0" err="1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การอบ</a:t>
            </a:r>
            <a:r>
              <a:rPr lang="th-TH" sz="5180" b="1" dirty="0">
                <a:solidFill>
                  <a:schemeClr val="tx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รมหน่วยต่างๆ</a:t>
            </a:r>
            <a:endParaRPr lang="en-US" sz="5180" b="1" dirty="0">
              <a:solidFill>
                <a:schemeClr val="tx1"/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35727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2CA529C-B268-4968-9AEA-3FB530747194}"/>
              </a:ext>
            </a:extLst>
          </p:cNvPr>
          <p:cNvGrpSpPr/>
          <p:nvPr/>
        </p:nvGrpSpPr>
        <p:grpSpPr>
          <a:xfrm>
            <a:off x="5302287" y="2232318"/>
            <a:ext cx="11766511" cy="6326701"/>
            <a:chOff x="611823" y="394122"/>
            <a:chExt cx="11333473" cy="5623588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="" xmlns:a16="http://schemas.microsoft.com/office/drawing/2014/main" id="{BB1F9482-C512-4CC2-9469-A35D24C99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573" b="35302"/>
            <a:stretch/>
          </p:blipFill>
          <p:spPr>
            <a:xfrm>
              <a:off x="611823" y="394122"/>
              <a:ext cx="10552044" cy="46263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3DFF459-2806-43CF-9614-730AE8E67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232" r="232" b="-3717"/>
            <a:stretch/>
          </p:blipFill>
          <p:spPr>
            <a:xfrm>
              <a:off x="4500607" y="5186149"/>
              <a:ext cx="7052274" cy="831561"/>
            </a:xfrm>
            <a:prstGeom prst="ellipse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Trapezoid 4">
              <a:extLst>
                <a:ext uri="{FF2B5EF4-FFF2-40B4-BE49-F238E27FC236}">
                  <a16:creationId xmlns="" xmlns:a16="http://schemas.microsoft.com/office/drawing/2014/main" id="{7623C2F9-4588-4AD0-A4D3-A1E72B3A8D1C}"/>
                </a:ext>
              </a:extLst>
            </p:cNvPr>
            <p:cNvSpPr/>
            <p:nvPr/>
          </p:nvSpPr>
          <p:spPr>
            <a:xfrm>
              <a:off x="4359270" y="4110151"/>
              <a:ext cx="7586026" cy="1474499"/>
            </a:xfrm>
            <a:prstGeom prst="trapezoid">
              <a:avLst>
                <a:gd name="adj" fmla="val 341256"/>
              </a:avLst>
            </a:prstGeom>
            <a:solidFill>
              <a:srgbClr val="FFFF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528" dirty="0"/>
            </a:p>
          </p:txBody>
        </p:sp>
      </p:grpSp>
      <p:pic>
        <p:nvPicPr>
          <p:cNvPr id="12" name="Picture 11" descr="A picture containing outdoor, sky, road, person&#10;&#10;Description automatically generated">
            <a:extLst>
              <a:ext uri="{FF2B5EF4-FFF2-40B4-BE49-F238E27FC236}">
                <a16:creationId xmlns="" xmlns:a16="http://schemas.microsoft.com/office/drawing/2014/main" id="{145FA3D2-6D9A-4961-8DAE-A07A79B417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25" r="13261" b="8306"/>
          <a:stretch/>
        </p:blipFill>
        <p:spPr>
          <a:xfrm>
            <a:off x="512630" y="1647225"/>
            <a:ext cx="4520515" cy="7156068"/>
          </a:xfrm>
          <a:prstGeom prst="rect">
            <a:avLst/>
          </a:prstGeom>
        </p:spPr>
      </p:pic>
      <p:sp>
        <p:nvSpPr>
          <p:cNvPr id="7" name="สี่เหลี่ยมผืนผ้า 7">
            <a:extLst>
              <a:ext uri="{FF2B5EF4-FFF2-40B4-BE49-F238E27FC236}">
                <a16:creationId xmlns="" xmlns:a16="http://schemas.microsoft.com/office/drawing/2014/main" id="{286B0566-0F11-4BAF-B56E-E42A80B0F268}"/>
              </a:ext>
            </a:extLst>
          </p:cNvPr>
          <p:cNvSpPr/>
          <p:nvPr/>
        </p:nvSpPr>
        <p:spPr>
          <a:xfrm>
            <a:off x="-1" y="33559"/>
            <a:ext cx="17068799" cy="1443925"/>
          </a:xfrm>
          <a:prstGeom prst="rect">
            <a:avLst/>
          </a:prstGeom>
          <a:solidFill>
            <a:srgbClr val="13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การจัดซื้อเครื่องหาพิกัดด้วยสัญญาณดาวเทียม พร้อมอุปกรณ์ </a:t>
            </a:r>
            <a:r>
              <a:rPr lang="en-US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Base Station, Rover Station</a:t>
            </a:r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 </a:t>
            </a:r>
            <a:r>
              <a:rPr lang="en-US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Controller </a:t>
            </a:r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9 ชุด วงเงินชุดละ 500,000 บาท (รวม 4,500,000 บาท)</a:t>
            </a:r>
            <a:r>
              <a:rPr lang="th-TH" sz="44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448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9534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>
            <a:off x="260773" y="-133349"/>
            <a:ext cx="16523547" cy="0"/>
          </a:xfrm>
          <a:prstGeom prst="line">
            <a:avLst/>
          </a:prstGeom>
          <a:ln w="28575">
            <a:solidFill>
              <a:schemeClr val="bg1">
                <a:lumMod val="65000"/>
                <a:lumOff val="3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utoShape 2" descr="data:image/jpg;base64,%20/9j/4AAQSkZJRgABAQEAYABgAAD/2wBDAAUDBAQEAwUEBAQFBQUGBwwIBwcHBw8LCwkMEQ8SEhEPERETFhwXExQaFRERGCEYGh0dHx8fExciJCIeJBweHx7/2wBDAQUFBQcGBw4ICA4eFBEUHh4eHh4eHh4eHh4eHh4eHh4eHh4eHh4eHh4eHh4eHh4eHh4eHh4eHh4eHh4eHh4eHh7/wAARCAGqAd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s2/wBf0Wxl8m71S1ikHVDICw+oHSqhCU3aKuTKUYq8nY0qKrafqFjqEZksbyC5UdTG4bH1x0qzSlFxdmhppq6CiiikMKKKKACiiigAooooAKKKQsAMkgD3oAWiq8t9Zx/6y6gX2Liqz63pwO1JWlb0jQmgDRorM/tZj93TL8j3ixR/a+37+nago9fJzQBp0Vmrrmn52yPJCfSSMircF5a3H+puIpD6Bhn8qAJ6KKKACiiigAooooAKKKKACiiigAooooAKKKKACiiigAooooAKKKKACiiigAooooAKKKKACiiigAooooAiubm3tY/MuZ4oU/vSOFH5miG4t5oVmhnikjfG11cFWz0wa8r+NvhPXPFWrC2tNKlntG0e5hhuovIcx3DchWWZgEU4HzopbtkCso+G/GUMUXh+Pw3eNBJ4g0zUZL2K8hSGG3jMBlXG8PuXY3yhcEcgngEA9rSaF87JY2w2w4YHDen19qyNe8T6RosscV9LNvkUsBDA8mADg52g4rzPWfBOseHfFtveeEfDs9xo9tNYTNbwXcatKY/OErfvHGX2smS33vWq+naJ430u51DXP+EZ1G6OtQalEtjHeQCWzea4MkJkLSBMbTyULFcdDQM9otrq3uLWO5ikBjkVWUnjhhkfTginxzQySPHHLG7x/fVWBK/Udq8Pi8LeONN0yPw1Hod3e5v9KuDqMd5CIFjghhSXO5w+7dExxtwQevasnTfhz8RodHim+y2sGoXNhqFtcIJkBw0a+X50inMjSSBmyM7M4z1oA+hYriCZQ0U0cikkAqwIJ9Kqaxq9jpOnyX13KfKjwD5al2JJ2gBRyeeK8b0jwz4q0zXrTxJY+Er+20+2uoDJpEc9sk8rCF0knVFl8oDLKMbwSBnHaqdl4R+IVvawagfD9wbqO5juTaDUIcnGsyXJTdvx/qWB9O3XigD2Pwx4p03X9Nkv4I7qzhSYwkX0JgYt7Bq2jIgcRl1Dt0Unk14XqHhfxXfa5ceIdR8H3l/pt5f3Mv8AY8k1u1xGGiREY5l8tQSpyVYso6Zya1PCXhjx3aeL/BsOvW4vbbRbUMdSSVMIGs2ikgbkO580KwbacgnnigDofit4ouLDZo+nymKaRN08inDKp6Aemaxvg5Zxz65dz3FuZDHB8jOuQCSM/jirXiO00VPG2o33iO7AgVVEdsFJeXKcEY6AfzrZ8K+M7PUtdTSrDTha2vlsQ7Ebm2j0HTgepr6TWngXTowequ5befzPC0ni+erLZ2S/rY8+1uW40HxjeyaY0tp5NwfLwCBtPbHcV7D4Q1pNe0KG/ChZDlJUH8Ljr/j+NcVN4z8P6w8lj4i0sqizcTR/MDtJwSOv8+tVLTSb1PD8sPh/xAY4jfB47mLcu9fL5Ujsclc/SpzH38OnVhyzjbXuvX8SsF7lZ+zleLvp2+R6vRXjV9p/jG0sp7pvF124hjaQqGbJwM460vhL4k31hpH2S7srzWLzzGYSNJ0U4wOhJ7186e0eyUV5a/jvxpd8WPhlIVPQyq2fzJAqB9Q+Jd7w13aWSnsAoI/EAmgD1moZ7q1t/wDX3EMX++4X+deSSaB4qvf+Qh4ruCO6oWI/mKSPwHZNzeajfXJ7gsMUAej3ni7w1Zki41qzU+gk3fyrFvPif4Tt8hLmec/9M4Tg/iawLbwZ4eg/5cjIf+mkhP6Vp22j6TbY8jTrWP6RigBdB8ZWPi3xIumxR39tF5JZMMF3EcnOPauuGh6d1kieU+ryE1554BjWb4s6rIqgLBbEAAYAxsWvVaYFSLTNPj+7Zw/iuf51aREQYRVUegGKWikAUUUUAIyqw2soI9CKqXGlafP/AKy0jz6qNp/SrlFAGXoxa3ubnTnZmERDxFjk7D/hWpWZB8/iW4ZeiW6q31zmtOgAooooAKKKKACiiigAooooAKKKKACiiigAooooAKKKKACiiigAooooAKKKKACiiigAooooAKKKKACiiigAooooAKKKKACiiigAooooA8++Kun6ff3tjbrcJBq0iN5Cvwsyg/dJ7H0rmfDcdj4aulvtZXUFvl3IttHCQFBGCSx4PHpV/wAVSf2r8XIIM7o9PgBPscZP6kV008lxJayQJcyRl0Kq6nlCR1H0r06GZzp0fYyV4/c/TrocNXAQqVfaRdn9/wAzg/8AhF/7Sv0fRZJzYyfNJLdRmPyeehJ+9+FdzbW9vZWUFjaA+RAu1SerE8lj7k1zXw81DxBNps2k+JY7x77TpDF9rl5S6TOVdW7nHWunrDEZnUxtON/h/rc6f7LjgK0o3TfdbW8vJ7hSIqou1FCj0AxS0VxmoUUUUAFFFFABRRRkL8x6Dk0AYfwiXz/GHiW87B9oPszsf/Za9PrzX4EqWtdauz1luVU/gCf/AGavSqACiiigAooooAKDnBx17UUUAZPh44a7WfIvPNzMD+mPbFac0scMZkldUQdSxxVDULW6W9S9sPL83b5ciucBh2P4UkOl+ZIJtRmN1IOQvRF+goAb/aF3ekrpsGI/+e8owv4DvTt2uRdYrS4H+yxStMAAYAAHoKKAMz+0rqP/AI+NLuAO7IQwpya1YE4kd4D6SoVrRprxo4w6Kw9xmgBsM8My7oZUkH+yc1JWfPo9k7b4ka3k7PCdp/wqPbrFn91o7+Idm+R/z6GgDUorOg1i1Z/LuN9pL/dmXb+vStBWDAFSCD3FAC0UUUAFFJI6xxtJIyoigszMcAAdzSRukkayRsrowDKynIIPQigB1FFFABRRRQAUUUUAFFFFABRRRQAUUUUAFFFFABRRRQAUUUUAFFFec6v8TJrDxBfabHoD3KWspjLpMQTjvjaaAPRqK85g+LWl5xdaRqMJ77NrY/MitC3+KHhOX/WT3UH/AF0gJ/8AQc0AdtRXN23jvwlcY2a3br/10DJ/6EBWlBr+h3C7odYsJB1ytwp/rQBpV5r4u8dX15fy6D4ThZ7gMUmuiOExwduf5mtjXviR4b00NHb3DajOOiW4yufdun5ZrjvB1nqN1rl54kuoks47wsRAoxu3HOcdh/OgDS8LeHl0lpLu5uHur+cfvZWOfwHr9a3qKKAM3XLKa90y5sYL6axe4TCXMP34mzkEflWX4LvPE3nXGj+JrEGe1UGPUYf9TdqTgHHZ/UV0rKGUqehqCaJbi2ms5mcLIhQlWKnBGOD2Ncij7KolfR7f5f5fcd0K6lRdOUU/PqvNfLRrbruWKK5Hwrpfi3QtRXS57611XQBu8q4nZhdwjHCHs4zxn/8AVU2pePPDul63LpOrTXGnSxkBZbiBlhk4Byr9Mc9Tit1UVry0FLA1JVHCh+80v7uunpuvNHUUVHBNDPCk0MqSRSKGR1YEMD0IPeleWNPvSKv1NapN7HFJ8u4+ioDdW/8Az0B+gJpUuYXcIr5Y9Bg1Xs5djNVYPS6JqDyCDyDRRUGhxki6j4F1c6xpIabS5W/0m3J4Uf56HtXq3h/WLHXNMj1DT5Q8bjkfxIe4I7GvNPFPiBlnOh6Tb/bNRm/dlQu4Jntjuf5d66b4feGh4N0S6vdSuv30ieZOqn5Iwo6D1PvTSb0E3Y7WmpJG5ISRGI6gHOK8luNZvvF17ePcX0mm6PbRl9qHaDyAoLdNxz3p0en+H7ya1t9L1CTT7z7qzC9D+Y/bIz3Pp61639lcq/eSs+tle3r/AMC5539ocz9yN162v6f8E9aorgfhz4uur26OiawxN0oPlSMMM2Oqt7+9d9XBicNPDVOSZ2UK8a8OeIUUUVzmwUUUUAFFFFABRRRQAUUUUAMnhimTZNGki+jDNZzaR5J3afdS2p/uZ3IfwNalFAGV9s1G04vbTzkH/LWDn81p9zr2j2umT6ldahBb2sCl5XkbbsA9c1NquqafpUUUuo3kFqk0yQxmVwN8jHCqPUk1zcHh2+166vrjxbaaeLUzr/Z9lEgcwhGO2V5MfM7cHHRcDqc0AWbaPVte1q11VdQSLw19m3RWYh/eXjOpB87eOFAPCjknk+ldLEiRRrHGioiAKqqMAAdABWZ/xNLD/p/gH4SAf1q3Y6hbXgIhfDj70bDDL+FAFqiiigAooooAKKKKACiiigAooooAKKKKACiiigAooooAKKKKACvI4R9n+LetRdPMjL/iSp/rXrleT66PJ+NEnYT2wx/37/8AsaAOjkjjkGJI0cf7Sg1Um0nS5v8AWabaN/2xUfyq7RQBizeFfD8v3tMiU+qlh/WsLxV4X8PaVoF/qpidfssDSgNcbEJA4BJBxXW6tf2+l6bcahds4gt0LvsQu2PYDkn2FcVe+OvDutWuo6Nf6DrFwnEE1o9nvaUNGZG+UEkAIMknA5AGTxQBg+BfEMkfimPSZ9A0+LzLqG2WRUlDjfC8m/8AegN/BjoPWtqTx3rv2SbVo9DsTpNrqMllcStct5j7bpoMouMZwAxzxzgVTOofDTUpF04WdzdQvFBMbsRykJtiZ4syfeDBN/6gnPFTaVr3gP8A4RiLSdO0O++xT3SNbafHZPund90wdB3HyM3XjHOOlAxviT4iXVt4MstUjsVSS/jv8mObBhNvkAqSDycdxxVi28QX2h+PI/DUlxfaol01kvnXkylo/O8/O0Kg6eUOvXNVYH+Fum28esLpqRRahZ3kh8yB2AQMBcK0ZztYswBGMmqkkXg+SzOgaX4eFrqNzfWytb6os8UgYq5hcOMtjCuAQcDBHFAHfeDtbfX7G8uWt0hNvqNxZgI27cIn2hvqfSpPEXiDTdFl+zvG15fL96JG2pH7MfX2FZPw7nsNL8EajPptlZ2Y0+4uVaK13+ULgPtJG8An5iCfWsrw74U1jxEzXCfu4nBb7RLkq53YPI79a9XLsFQrRlVxL9xfmedjcVVpyVOgveZ1d3q2sWWg22uXWj2JtJyP3aSMHQHoSfep7G70nxJp0nlxJMij9/aXKByo9cHgj3roNd8Pyah4OTQ4rxFkREVZGXhyv8v1rzOLTtV8IeJbWa5jIi85YjIPuSqwG4D1HP6V0UsPhsZSko2U1e3mjGdfEYWpGTu46X8mdbeaTY3VsLdofLjUAKIjs2gdAMdKq6H4d0/R7qa4tpLyV5gAwuLhpVAH90HgVt3CCOd0XoGIH0pleHdnsKbUXFbPc4xvAtwl0Z7Txl4igBffsM4kXrnHI6VueIbDUrqSGex1aSzSFH3xLErCQkfK2TyCvX3rXoqIQjB3RvWxlatbnadrrZdfl/w3QxPDllr1rpc8ep65Hqdw5LQTG3CBBjjIHXnmueurj4iaLD9t1TUfD17aRkeYI7d4nP05PNdpb/uZTbnp96M+3p+Fcv4oWTxF4p0/wtbMfL3iS5I7Dv8AkP1IpzpJNWbsFPHSfM5Ri29/dWnp2+RW8Fy+KtBQ69a+C5teGor5nnxXKJKg3HgK3r1znkYrr/FWr32rfDOe+uNHvdHlkkCSWt1t3qobr8pIweK7m2hjt7eO3hUJHGoRFHQADAqHWLCHU9MuLC4/1c6FSfT0P4HmtcNL2VeNST0TRjiZQq4Z0owSlbe7u/XW34HjPg8T3+l6toomEUMsSS58suQ4kUDpzjmrvh3wyYdds5xfl/IuY2Zfskoz847kfrVFrK+8J6jffameCZbd0tnQkCUsQoIPsCT+FVdE12+TUo1vNTufs8oaKQtKxChlI3fgSD+FfaTjUqKcqMvdf46eh8jCUIOMaq1X+YaTfXV341tdQcg3Et2rsVGBknniva9D1rSdctmudI1C3vYkco5ifO1gcEEdQeO9ed/CzwtcSX6a3fRGOCLJt1cYMjf3segrvtJ8N6HpOrXuqabplvaXd8ALl4l2+ZjJBIHGeTz3r5/PK0Z1owp7RVme5k9JRoTlVvzPVfrf+vzNasvXfEOj6GF/tS9SAspZV2liRnGcAHAyQPrXG2/hXUvCnjKx1ex8T3tzpMwlTUoNWvt4UHlGjyOoPH9an8b6bb69cm/0lE1eeW0NiY4LxE8hW3HzcHhuSAe4BJGelePBTkm3E9bEQpUpJQmpXV+z9GjrJvEGiwrG0mpQKJM+Xzy+H2HA7/NxVTTfFmj3TwwSXcMF1M5RYd+7ByQAWHAY46HmsG6+HS3Dgy61K6QM7WkbW6FY903nYb++N3Hbj86s2nw/tLe0khXUZ90txa3MkgRQTJDN5uR6bjx7CgwNY+MPDIhaY6xbCMOEySeSehHHI4PzDj3pmueKLbT7+2sbeNLuaSdIph5wjECujurknqCI26elZuj+AbXT7DUbdr1ppL6xFnJN5QDYCsu88nLYbn6dqhX4eRpNNJHrd4haWNojsBMSKsw2An/ru+D2wo7UwNLUPHGgW1pFcxXX2pJJPLxGOV4zuIOMLg/e6e9S6h4z8P2Znj+2iWaBHd44wTwhCthvunBYA4PU4rCX4ZWP2V421GVJJZImmkhjCeYqKVdCCTw68GkvfhnaXU80smrXCvIZQJFjXzNjzRSgFjnO0xYHA4bpQBvaZ4y0G9htn+2xwtcttjRjk53bRkjIXJ4GcZqfTfEunal4gm0ixkE5it/OaVc7Th9pA4557g4rEg+HenW6XsdveTRxXRjwm0HYElWQDJ5P3AMn1q54S8Gw6Bqr6iL6S6me3MDO8YDOpfcCxzy3bPH0FIDqaztZ1WOwhkjhVbvUfJeW3sVlVZZ9o6KCfpz0FZviDWdVliS28H21lqV405gmnlnH2eyKgFjKFO5jzwi8k9SKu6d4e0qx1q81yO1Dane4E9y7M7bQAAi7idqcfdGBQBR0PRp7/wDs/XPFljYvrtsJDCISzR2oc/dXJwWAwC+M+nFdJRRQAVQ1SwFwvnwYju4+Y5B1J9D6ir9FAFTS7wXltuI2yodsqd1YVbqhd6ezXJu7O4NtORhjtyrj3FR/ZdXb72qIo/2YBQBpkhQSSAB3NUbjVtPhbabhXf8Aux/MT+VRDR45Dm8urm6/2WfC/kKu29rb267YYI4x/srigCl/ak8n/Hvpd049Wwn86Ptupjk6USPQSjNadFAGdDq8BlENzHLaSHoJRgH8elaNQ3tvHdWskEighlI5HQ+tVdCuGks/Il4ntz5cg+nQ/lQBoUUUUAFFFFABRRRQAUUUUAFFFFABXlfj1fI+LOkS9PNtx+u9a9Ury/4sr5Pjfw3ddMsEJ9g4/wDiqaA3aKKKQGZ4p0ka74fvNIN5PZ/aUC+dCfmTBB/EHGCO4JFcbovgvUrW91ePT9Qk0N2lhHnW9nELe8UW+xm8odOSTychhnmvRaKAOBi+GdvDfabLba5dw2+nxqkKrAgnXCFcCYfNtJYsUIIzil0b4cDT7+G+/t6V5or6C7Cx2ccUTGJXXmNTtDOJDucYJwOK72ql/qFvZFBMW3P0CjJx60Aeea18ObcRTw3Xiq8jtJoLy2toRaI3kpcsGlOc5YjBwT6+1R2Wh3ni/wAS3Gtt/aHh28sjaCKQrFMjvA9xgqM5ZSrqTnH3gOxrsrq4g1PVrSOLLxAfNuUjnr3+lN12zgswk1qzxSs2FCt096YXLHhfw0ul+GbzQzdtezXrTTSzyIE8yeRt/QcKNwAxXMav4r12VGsBINNgiJT7Pbr5e3HYnrXfwh1iQOcuFG4++Oap6tpOm390mpTFba8iIYzGMPHJj/noh6/WvUyzGUqLca0brdeTPPx2GqVVzU3Z9fNHO6xeXyfDrQyv2mJlnkJlG4EY+6c++ePWm+G9c1nWrmLRr4xX1sSHd5ky0SryWDfhW9Zrq93K5k8WWV1av8rw/Zd6kemwgAfnVb7La6TPbaVpauizHdcTOf3kmDwCR0XrwK7auPoQoySScrtq19L672W3kctPCVZ1E22o6J+dvm9yzdrrc1zLNHNEqO5KjPQdu1R+Vr//AD3g/StQx4OY2K+3ajey/fXj1FfLe3cf4it57r+vU972afwu5lGTXoPndIZ17qop8OuQ7tl1DLbv34yP8a1VZW+6QaZNDFMu2WNHH+0M1tGSkrozaa0ZS1LULGPTJr0zqywKXBRvmB7fn0pnwks7c3d1rs7SG51AZh81cfLn5gD35/QVHfeHrG5RlClAeqkblP4Gp7eTVNP06PTxbw3VrD/qtnyvH6FT6/nWkZK3KzOUXfmjueiUVyujeLYWTydVV4JV43lDhvqB0NdHZ3lreR+Za3Ecy+qNmlKLRUZqQt3a215CYbq3injP8Mihh+tZ9t4b0G2m86HSbVX9Smf51rUU41ZxVotpCdOMndoKz9f1EabYCUbTNLKkECt0MjnAz7dz7CtCuS+I6ybtCkHESanFv9Bk8f1rXC01UqxjLYjETcKbkjz3W7UahqEs2p+K7KScMQQySYQg9AMYAqGHw/eCD+0NDv11CSGVUP2NXDoSCc9OnFTar4T1p7y5mihikZpWcxLKpdVZjtYjsDirdj4e1hPC93bOi2j/AGtJmaSUKFjVGyxOemSK+v8AbQjTXLUXTTS33Kx837KUpvmg+uup3fw+1681O1msNWjeLUrTHmB12s6no2K6muG8F2V7a61ZR3ZzPFpzpM2/dkeb8nPfg8e1dzXymPjCNZ8mzPocJKTpLm3CiiiuM6Qooqlq+oR2MCqHgN3PuS0gklEfnyhSQgJ+hoAdq+p6fo+ny6hql5BZ2kQy8szhVH5/yrGlfX9W16eyazgtPDohKNcecfPuiydY9v3FGep5JHFN0nQLrUbKyu/G0en6jqdvO1xCkcOIbRmAwq5J3Ff7x5+ldNQBQ0DR9M0HS4tM0mzjtbWL7qIOp7knqSe5PJq/RRQAUUUUAFFFFABRRRQAUUUUAFFFFABWZqVvNDcjUbJd0gGJY/8Anov+NadFAEFjdw3kAlhbI7g9VPoanrKuUFnrdvNENq3WY5VHQnsfrWrQAUUUUAFFFFABRRRQAUUUUAFeb/HG3nWHR9Ujhd4rOdvNZR93O0jP/fJr0imXEMVxA8E8ayRSKVdGGQwPYigDhtMvrXUrNLuzkEkT/mD6H0NWa5PxLod/4E1NtV0lXuNFmb99CTnyvY/0P4Gm/ETVrz/hWGqaxoN39mmFoZo5SPmVRy2PRsZAPY0pOyuaUabq1IwT3djr8H0NAB9DXgGpac3hfwp4W8baNrGsC+vLiAXSXF0ZEmD/AHgRjp1//XzR8R7bU5PFmu6reXOq3umxKBBc6Vdbv7LYD/lpECOAQc8jOD1PTJ1rLY9aGUKcklU016dU0rWv59z36sa/UN4kthIu5fLHBHHVq848SeKLLVPCaeGbm8vbiaTRDqNpqsTeULpo1PGPvA5HI9jWHY3V01x8IJGuZiZ5gJSXPz/vF6+vWn7ZGccpm43k7avp2Td/wt5Hu0dnbxzedHbqr46gVFqWnxXyr5hdWXO0jtXhPhLw23ifSfGepahrmrodNvrr7JFFclURl3NuI79AMccU4+INSsfC/wAPfHd7eXEqxSzWl8S5PmqHcKW9ThDyfWl7brY1lk/vckZ3d7bdeVyS+drHsv2bWLL/AI95vtMY/gbk/rUNxPfam6WTW7W4zmU84I/wr5+ttf8AEV1pMnhW5nu4r3X9Ttry1fecrDKTkA9gDtNeqeBJJI/jx4s0/wA6RoILG2EUTOSFASHoKI1ua2hOJyeVCMnKeyb9UnFfr+B3M+hW7ANC0kMgH3gajsdNvI9TW4uZfOVFwGJ59v518+ahqmrJo1zNZXU8048YOsKmVsPhFwnXpntXY+HbfxTpPxYt7TxBqMN7qes6bLMr5YpYyAHARc7SBx29fqRV7vYqrkvs4uTqLZu3XTc9qwcZxRXiGu+HtT8D6z4V1T/hJNRvtUvtWWC+keU+VMjMONh6DBx1ra+Gd1cSWPxI865kcwajdhNzk+WMSYx6CmqmtmjGplqVL2sJ3Xp52PU2iUnoQ3tTSsq9Gz7MK+cJPEF/D8J/BdhNqGopbalfXYvXtWJuJESYAIp7539PYV0vg2S78O/ECx06zn1bT7DVtJmuJbPVJd7Wsi7sOfToG+hrC0JSulZ+Wh1TyqpThJud7c1lbflbT9Nv+Ce172X78bAeo5FKro3RhXzjpa6ho2rafqOt6rq9lcy6jlNbjn+1WN2hJ/dkAjHTHfvken0e8aFjlRTpur0d/X/Nf5HHjsHDDOOt79Vtp/Xf1SEkjjkGJEVh7ise/wBPa133VlJJEwGfkfaR/wDWrW8sL912X8apF5tRFxZ2W6UqvzyCPKgdxW0cRKHxx0+//g/gedKjGfwy1O40OdrnRrOeRtzvCpc+rY5/Wrlc/pMD6XpsE9nJJd2u399GR82e7KP5it2CaOeFZoXDowyCO9bNJpSi7pmUZO/LLcfVPW9NttX0ufT7pcxSrjI6qexH0NXKKcZOLUo7oqUVJNPY8V8T6F4q0+2XTZluL3Toz+6MKblwOmQBkY9DwKz/AA3o/iQ6gsmk2NzDLypkaPaoB65LDBHtXpHxp1K80v4canJpzzR3twEtbd4s7kkkYICMc8Zrp9Ft5LPR7O1mkklkigRHd2LMzBRkknqc17EM+mounyK/4a+RxTyKKpxxHO7NtJddLdfmUPCWhnR7SVriY3N/ct5lzOf4m9B7CtqiivIqVJVJOUt2dcIKEVGOwUUUVBZX1O8t9O064v7pmWC3iaWQqpYhVGTgDk1z/hyyi1650/xpqul3FlqItnjtbaeXd9njZyQ23osjLt3dwOKVDeeIPElpqGna1D/YFj5qSR2zktc3IJQq/GNi88c5b6V09ABXK3HjH7PqxtpNGumtGuJbWG4jlRzLNGjOy7M8ZCMASeo5Arqq52fwT4buNUfUbixkmkeV5jE9zKYPMdCjt5W7ZllJB45qZX6G9B0lf2i/r70c74t8eXVnKY7G2uLfyHC3CvB5koBgM2Qg9AMHnjIq+/xAsoZLOFrc3Hn2ySNJFKpCSGWON0I9QZUPuK0r3wR4Zuo3RtPaHeVJNvcSQkAJ5eAUYYBT5SBgEdaP+EH8L/bpb0aYFlkEYIWZ1UbNm3Cg4H+qjzgc7BnNTaZ1e0wfKk4vT+u5ixfEctYvdN4cvlD2y3NsquHMkZk8sswUEoAeTweOanfx+I7S1v5tDuUsLiIlblZ43UyBXbYu0nI+Q/N7jjrh/izT/Avh3RIbnXJBp9pbxC3gkF1KkigPvAQq27duGcjn8KZ4THgHxZ4aistCljv9Ps5GbyxNJ5iO+4sXyd5Lb2OW6kk0Wn3JdTCfyPf8PvM4+MLye6sta+3PbaS19NbPaCFCzeXbyTElyeBiM+lX0+IlqLC6kutPMF5DAlzFb/aVfz4n3YZHHBI2Nke3etK18B+F7e7NxHYSnJdjDJdSvDudPLZvLZiu4oSucZwSO9Mb4f8AhV7JrWWxnlQyRyb5LyZpB5YIRQ5bcEAJG3OME8c0WmW6uDdrxf3efr/XkctpnxDl0ezu49XW+1e5828lg8iAAiKGTY27HCgAFsntwMnFdLF4qW/vNOFr5sMcmpyWbgAMJNibs57D9a0IfCHh+F7xo7FgbyOaOYG4kIKSnMgALYUE8/Lj2qPTfBnh7T9VXUrS1nSZZGlVWu5WiWRl2lxGWKhsDGcZoSl3JnVwsrtRaev9eR0NFFFaHnhRRRQAUUUUAZWvuIpbG4kyIo58u2M7RirtpfWl3n7POkmOoB5/KrB5HPNZur2KtEbq1UR3UXzI6jBOOx9aANKioLC4W6s4rheN6gkeh7j86noAKKKKACiiigAooooAKKKKAKWvWK6lot5YOARPCyDPqRx+uK8e8J2cOu+DNU8L6g0iIC9vJtOGCNnp+O6vbq8d1GSHwx8TtRW5kENnep5wY8AE/N/PcKN1YcZOMlKO6JdW8C6TqXhbTPDs81yLXTnjeFlYbiU6ZrgPin4WtIZdf8RWH9oxr5YbUILS58pZ0UAMzZ/E+/NeuaTqlhqsbyWM4mWNtrYBGD+NUNDhivFv2uIkminYhkdQysDkkEHqOaiVNNHZQzCtSmpcztfVd7u7+88+fw/4f8UeC9ASazvdM+yWuLJraT5hG4+ZGJ6g5PPua6DT/AlrPP4buJDNbQeHmDWMQPXBB+b1yVGa7iO3gjijijhjSOMYRVUAL9B2qWhQj2FPHV27KTtd2+d7/mzm/D3g3S9D07WbG0luGj1eaWa4LsCVMgIO386p3Hw70OfwBD4LlkuW0+F96Sbh5gPmF+v1Yj6V2FFPkj2I+uV+bm5ne6fzWzOYn8DaHL4i0bXPLkW40iAQW6g/IygEAsO5Gazdf+GWjav4gv8AXjqOqWeoXoUNLaz7NgVQuBjqCFGQa7mihwi+g4Y7EQacZu9rfK97fecND8L/AA5Domm6VE92sdhe/bRJvy8svHLH8K3bzwzYXXjGx8USSTC8s4HgjUH5Crdcj1rcooUIroKWMryd5SfX8d/vMPxV4ZsPEcumSX0kyHTrpbqHyzjLjGAfbiue1f4V6BqGvXmq/bdUtFviWu7a3uCkUzepA/PFd7RQ4Re6CljK9JJQk1/VzirD4baFZ2/h6COa7ZNBuZbi13MPmaRw53eoBAxWtqHhPTL/AMXW3iW4aVrmC2e2EWf3bI3XI/Gt+ijkj2CWMryfM5O+v46v7zzuD4Q+G4rqL/TdUk06Kf7RHpz3BMCvnPSvRCcnNFU9QvHt5I4beEzzyHIQdcDrRGKjsia+Kq17e0lew2GCfWNZbS/OFtCi7nP8Tjjp+ddxptja6farb2kQjQfmT6k9643wssup+JEvoUaGK1TEhI5JOfl/U/lXd1RgZmnMLS+nsZPlDuZIfQg9QPpSP/xK7syDiynb5/SJz3+h/nVy+tI7uMKxZHU5R16qaqRSzCYadqEazLKpCyDo47gisKU/YPkkvde3+X+RdSHtVzR3X9f8OadFZ2nPJa3B02di4ClreQnlkH8J9x/KtGumUbMyjLmRzniPxLHpninQPD5sjcSatJL824DyljXJbHfkity8vLa0TdcTLGD0B6n8K5jxLpEM3jrR/ECXTPf2NrPBb2YAwfNwDITnIA2+nNZupa/Lo/ikWJsYr+53W6SvK7K7NM+1fL+XbhSQTznAY9qzjzXdzqr+y5Kap72971u/0sdb/a+//j3sLyUeuzAP50f2sy/67TrxB6hN38q4+98fazZXFzYy+H4J7u08w3Jguv3caosTFssoJ4l6Y5I96frHjjWNNeaGXSbDzQsM6f6WxAhkExyQFyWHk8hc8Nnsas5zsYNY0+ZtouFRv7sg2kfnUXivWLfRPC+o61OjzQWds8zLERuYKM4Brhn+IE2o3r2Fr4cgv5GmEUAW4HzZQsGyy4A9/wD9VVLbV4dc02bS9NtjcXDaDLcyx3DkiWULHiORNoDo4lHIxnB4oA9F8KaXY6L4dstN05HW1ij+QSNuY7juJJ7kkkk1p1zvg3WJrzSdPa+Vo5Lu1jni3Jt4ZASmOxBOMe1dFSAKKKKACiiigDxL9qbwn4g16x0rUdHtZ7+KyLrNbwqWdd2MOFHJ6YOOelZn7LHhDxHpOralreq2Nzp9pLbCCOK4Qo8rbgd208gADqfWvoCigAooooAKKKKACiiigAooooAKKKKACiiigDL0L9y93YnjyZSUH+y3IrUrIviY9ftWtvmmkUrMnbZ6mtegAooooAKKKKACiiigAooooAKxPEnhvQ9YdbzVLJJ5IIyFYkj5euDjrW3Wd4mm+z+HNSn6eXayN+SmgDyz4UKP7JvJguBJccD2A/8Ar1seG/3T3dqescn+IP8AKub8D69o+j+GxHeXYWYysxRVLNjjHStLQtYgvNSuruwgnmickBQnzZ4OfzzTEdXRVRH1iX/U6JcYPd+BUyad4nl6WdtCPVnyf50hktVL6e4E8FpZqrXM7YUHoB6mrieHfEEn+t1K2iHoi5P8q09B8Of2ffm+ubxrufZtXK4C/rQBjyaV4niQyGK0mA/gRuT+gqrDqUfmmC6je1nHVJBivQaq6lp1lqMXl3luko7EjkfQ9RQByw5GRRTrzwxqFiTJo9150X/PCY/yP/6qoySatb/8fOjXAA6snIoAuUVnDWLZf9dHPCf9uM1PFqFjJ925jz6E4oAtUU1XRvusrfQ5p1ABR4RjWfxRfTsM+TEqKfQmirHw9Tcuo3R/5aT7QfYUAdSkcce7YiruOTgYyfWnUUUAFZ0377XoUXpbxl2PueAK0azbP91rV3G3JkVZFPt0xWFfVxXS/wDwTWn1fkSazE7W63MIzNbN5ie47j8Rmnz6hbxaeL0tlGUFAOrE9AKkvrqGzgMs7YHYd2PoK57T2t7a3vtV1RjDa6fvkWNzkQoBvJ/KureGvQ50n7RJdfzOe8BW2o3Pxd8XatqMM0flW9rawl1IUgr5hC54OM4OO9ehS2dnLdx3clrA9xEMRytGC6D2PUdaxfh3rt54m8I2eu3unrYNebpIoQ24+VuOwn3K4P410NY00uW666/ed+OlN1uWas4pR7/CrfoYHi2/t9Hghkj023ubq+uFtkV0IDs/94qrHGFHbt7VzsXjDTdY04TN4bhuHe9t7JYZWQ7maDzV5IxgFiB+JruNSsLHUrRrTUbSC7t2wWjmjDqcexrynxR400C38RfZvCfg+z1rVbJAv2lLZcQhOgUgZIXpxgehpynGK1PHxmPoYOClWla+3Vv0S1ZrnxtFa6m1o/hi3S9tpCLwxvkR4aNcqwTniQfe29CKv+BPFthrviCa1tdEhs8QP5VwhBLpGyAoflGMeanAJAOR2rz7RPisjXM8+teDrF7eZ8XU9tD82cj7wYfNyB1PYV7J4abQb3TbXU9DgsxbtGwgeGJV2qzAuvA4ywBI9RzShVjPYwy/N8JmF/YSu10ej/EzvDen6vNpF5ZeIJjJcw385tbjeC5hLloicdMA7cf7Naem30yT/wBn6hhbgfcftKPUe9ZuiWdpb/EDxDcQalFJNcwWrT2aj5oiA4Dn/eH/AKDW5qVlFfW/lyfKw5Rx1U+oqz0y1RWZpN5N5zaffcXUY4btIvqK06ACiiigAoorjfiR4h8VaTLp2neEvDg1W+vnYGed9lvbqMcuepJz0pN2VzSlSlVmox/HQ7KivLvCPxE8Rt4h13wt4s8PwR63pmntqEKafIXW6jAHyqD0YkqBz37VV8V/FvUrHwYNatfC19p10t7b20kOqwlARISCUIPzYx+tR7SNrnX/AGbiHNQSWtuqtrserPdWyMVe4hVh1BcAinxyJIu6N1dfVTkV81fElfC+jfE4Lr/gaw1Gyv0a7nltry5lvAm3JldVfAG7tjoK9A+D+uyN8JbU6VYaLpmo3InfStOF0xRwG7lmLdd2efSlGreVjatlnJRjVi3rbe1tb+b2t2PV6K8NsvjH4gl8F6JrUul6ctzf682lzIpfYqD+Ic9at/8ACxfiLq/izxLoPhbw3pFyui3JQ3FxMygoBwpGeWPtxR7WJLynEK97K192ujt+Z7PRXiWo/Gy/X4aaN4htdGtYtQ1C/ewm+0TEW1q6HBZm64PBHTvzxWjY/EnxovhbVri58GC/1S1njhs201zJa3Yf+NW54Xv/AEp+1iS8qxKV2lvbdd7fmeuUV5r8O/HPia+8dX3gvxjo9lZalBZrexSWchaNkJUbTnPPzdc9jXpVVGSktDkr4edCXLL1010YUUUVRiZehDz3utQblppCq+yLwBWpWTo8gs7iXTJvlYOXhJ6Op54961qACiiigAooooAKKKKACiiigAqG+tYb6yms7lN8M8ZjkX1UjBFTUUAc1p3gTwrY4MekwyMOjTEuf1roLa1trZdtvbxQjphEC/yqWigAooooAKKKKACiiigAooooAZJDFIP3kSP/ALyg1QudB0e4z5unwE+oXB/StKigDnJvBukNzCbi3P8AsSH+tVZPCN1H/wAemtTKPSRM/wAq62igDiLnw34hkUxteQNH/sHax/StjR2GjWS2n9l3iICSWXEmSep4rfooAzV1zTs7XmaJvR0IqdNS09/u3kH4uB/OrTKrDDKGHuKgksbKT79pAfrGKAKs2roLpobe3lulQAu8XIBPQe9UYr26m1Oee0sJXbYI8SHbsPvVrQ40huNRijUJtm4A7DHFS+H8fYWY8yNK28++awqa1IR+f3f8OaQ0hJ/ILTTnM4u9QkE9wPuj+CP6D+tYGu2+ia4NT8IarfmCTVXOyKOTZLIiBS232459s12FcdoHh4T+PNQ8WagF+2Rxmxt41OVjj3bi2fU8fTHvXQ7uLQUXGNRTcrNaq297afjudZZ28NpaQ2ltGscEMaxxovRVUYAH4CpaKKRDbbuzl/irqU+leANWu7Zis3k7EYdVLHGf1ryn9nDVtK07UNZhv544J5YFkjeQ4ykYZnGfYYP0B9K9r8VaRHr3h2+0iVtq3MRQN/dPY/nivmjRNNk8NeMbmx8Q4sWSzuow0nCsWgdFIPcHdx9a5azcZqR8PxDOvhc0w2KSvBaa7Ju9/TR/gdEl3ouo+EPGt4l3HAHvWkghK4LB2+T6Z/Stz9mPUrhjq+kOzNAoS4jHZWJKt+fy/lXmWjS2v/CHa3bPOi3k0tv5EP8AFIAxzgV7j8BvCN14d0GfUNRiMV7qBU+W3WONc7QfQnJP5VlRu5po8nIZV8XmGHqxWkYy5mvNy0f4afM6LR20n/hYuvrbpcjUxaWv2pmI8sp8+zb7/ez+FdNWFpvnf8JprG7RUt4vs9vs1Adbk/PlD/uf+zVu13n6aUtUsBdqkkbmK4iOY5B2Pofam6dqHnObW6XybtPvIeje6+oq/Va/sYL1AJVIdeUdeGU+xoAs0Vki5vtO+W8Q3NuOk8Y+YD/aFaNrcwXMYkglWRfY0AS15n8ZPDXiq/8AEHhjxV4Sht7y80SaQvZzS+Wsyvt79ONv616ZRUyjzKxvh68qFRTir77+aszxfwv4P+Id38UdX8XeIEsNKk1DQpLOCSzl8z7LKdmzg8kjaST0yKd498AfEDVvAaaLd+IbfxHdJf200LPbrbFI0J37mydxPH5V7NRU+yVrHX/alXnjNJaWtp228/xPHfFPhXxto/xIuvGHhfS7DWk1LSlsJ7e4nEZgYKo3Angj5R37msYfCTxLo3w78MPpLWtx4o0G+a8CeZtR1k+/EHPsB6c5r3uik6URxzatGMUktLfNJNJP5No+fbb4WeL08AeGtOa2tft1v4hbU7uITjEMbHpn+I/Su7+G3hPWtE8Z+ONT1CGJLbV7wS2ZWQMWXB6jt1r0eimqUUTWzStVjKMktb/i0/0PBtI+H/xB0f4bWenWcOmz3EGqT3F5pVyyvDewOQQpbHBGPb7x5rofgT4L8Q+GtW17UtUsbXRLDUGT7Lo9tcGWOAjqw7DPtXrFFCpJNMdXNK1WnODS97f77/118zz208LaxH8e7zxc0Mf9lS6OtqsnmDd5gZTjb6cHmvQqKKtRscdatKry83RJfcFFFFMxK2o2UV7CEfKupyjr95D6iqtnfTQTrZalhZTxHL/DJ/ga06hvLaG7gaGdAyH8wfUUATUVkw3E+mTLa3zmS3Y4iuD2/wBlv8a1qACiiigAooooAKKKKACiiigAooooAKKKKACiiigAooooAKKKKACiiigAooooAKKKKACiiigDJldbLXjI52xXUXJPQMv/ANapdBDGGabaVjllLxg9cVQ8SzCdhGkYdLd1aVvQk4x+tc5428QeIL/xJD4L8Eqbe7jVJ9R1BowUtIeoVdwwXb+X6ckqic+fotPV/wBf1oduGw0q3uJpdW3sl3f9fmR+Nn1vX/GcGjxR32neHtHKXmoXYzH9tk6xwxt3GfvEd+O3Pd6RbyQ2pab/AF0zGWT2J7fhWXe6g015Ba3VrLGkLCSbA3A/3Rx78/hWtBqFlN/q7iMn0Jwa3jUpxVubV666ehjWqTrcqUbRgrK3fq793+GxaooBBGQQR7UVoYBWfrWiaRrUIh1XTra8QdBKgJH0PatCihq5M4RnFxkrowdH8G+F9IuBcafolnDMOkgTLD6E9Km8Ras9kUtrVQ9zJ04ztH+NbFchq0wtfFonnBKDaR/3zgH8683M6zoUVyO12lft5k0aNOiuWnFJeSsRXMevrfCHz5pJSob5G4GfXsK29JvruO4jsdT2GWRd0Tqc59jVd1uJpfIw3kjDTOAcSMQDgn2/lxWbc3AuvE1qtu25YnRFYd8HJP8AOvIhN4WfPGTd2lZvfv8A8Oamtq3izRNLu5bS6nna4hG6SOG3kkZV27ixCg8Ack1HceNfDECB5dViALSKMKxJ2IXY4AzjaDz36DmsnxIPBtprt1d6pqssF5KjxyxqScBodp4CnonOa5rxHovgeOx1CK3vLi/nhs5THaiRV5MIDlJNmd3l/NjJAyTj0+qEdvbeOfDd1NbwQ3Ny0txIYxGbOUOpyB86lcqMkDJ4rHtvEOk6p4misdPEcHnxpNDcRyyJJIjRlw3lmPBHykE7uPqcVkavpvhqz0i1v7F5ftHnRyR2EVwoRnjkjRsMUJBVmXLDDHJGeaS5sfBVhH5C3l1cy20a25sWnVQz7RbFwxUbmG4JwcZxxmgDfXxksdqbi3uotQhS7htpS8TRPGZHC5II5wM/lWpaeMdFvtM+22dxktGzwpOjxeaFUNkZXJGCOQDXn2iroEN/Y2BkvIQrpLdq+pRFXaPzGWVsLuZlKHOzA456c7NjD4GtNNmQeIr9lvGkWU+a0bZ2IGZkRQvQodzLzuySc0AaWl/EnSZo7n+0ra5spbcszJHDLNiNVVmc/uwVADjOQOverNt47sX1TUbedIktrElTNG0sjOdwUAL5YBOSOAx69xzXM2tn4M0+41K1W73JPbSWc7rKkYKyRYZgoRVB2wHkcZVq19H8L+F9aea+0/VbyYNtJEcifIGKTYzsyQfkOCTgNxigDa/4Tfw98u64uVzvDbrOUeW67so3y/K/yN8p5OPcZb/wnvhXZK66oHWLO8rE5xgKc9OnzrVz/hGtO2BC05Uag+oYLDmVt2R0+78x4/WsSz+GPhm0sZrOD7aqTWqWrEzAtsVy45x1yeT6AelIDUj8Z+HXuvs/210JjaRXeB1RgoBbDEYJAOSP8K34pEmiSWJg8bqGVgcgg9CK5Kz+Huh2t79rjmvvNBcqwlVHXem1h5iqHxjp83HbA4rrYYxFCkSszBFCgsxJOPUnqaAHUUUUAFFFFABRRRQAUUUUAR3EMdxC0Myh0YYINZ+mSSWl0dLuGLDG63c/xL6fUVqVm+IY2+xC7j/1tswkU+3cflQBpUU2J1kiSRfusoYfQ06gAooooAKKKKACiiigAooooAKKKKAOX+JHiqbwjo8F/DpX24SziJ3eYxQW67Sd8sio5ReMZ24yRkjrWdc/ELyNCi1WTw7frHJFayLIZomgYzMg2rIjMGKl/TBxwa6LxP4fsvEEEEd1NeW8lvJ5sE9pcNFJG2CDgj1BIwcisVPh74Hg05tFj0uGETWaWpCzMJmijxsOc5ypUEN1yKAEtfHcVx4/l8J/2a6vHcyQfaPNGDsgjlztx/00x17Vg6d8XFupLGOTw+8UmpCM2Ci7DGbddG3fPyjBU4bvwe1N8YaD4M8M+F31Oc67dPb33my6hY3bSXiTSARks+ehG1MdOnHetjUPC3gjSNO0bX7izaKLwrayy2QEhZo0wC+Rn52yAec/NQMrz/E+3i0TRdUOjyFdUtL25VPtKL5f2YZ2lmwvzepIA71geHPibdXOoeK9SuEsybOzt/sVhHqZkhnkEc0rCKQxLyVQ5+VhlBg1sWHw08B6tbRSGO/limtZHgs5r6TFrFcAMwSPPyc4PsR+FaWpeAvCWp6Vdpf3V1cLOIEnvGvj5u6HeEPmDo2JHB9QcUAY1h8Vry7liul8JuukNqVvpr3X29TKJpwmzbFs+ZdzqCSw696vQfEa6hGp2mt+H49J1e2tUurWyl1BX+0h1dhHvCYWTEbZUBh6E1tQ+C/DFvY/Y44DHbpqEGpbfOPyzRFDGfp8i8d6434nR6Ze+Mk0W48Japf/ANrrbxvqVvc+WsZR3xsI5DLubPs2KALem/Fa6vtZh0+PwnMDcWvn28bXqJPcHyPNHlI6qsiZ+TcrkhuqgZNWLj4nyWOi6y+p6HDa63pTfPpo1AMJkCK5aOTYMkK3I29uvetfTvAfhW11u3vrRrjfp8izR2v2xmhilERjEhjzgNsJH4k4zzUGueDPA/iZ71rqZJpJLmO6uGgvMMrbNgBIPCsowR3oA7S3k863jmAwHQNj0yKw9Z8X6DpVx9mnuzLcA4MUC72B9DjgH2zWb8Ttck0TQYbSxbyp7rMaMp5RABkj35A/GuLsJ7fw3oNhftbJcXl67SrMu0tGBwB8wOD34r1sHlyq01Un1dkl1+fY83E4105uEemrfY9C03xroF7dfZTcvaz5wEuUKHPpnp+tamq6lBaQuglU3BX5EHJz2ry8XsHi611KGS1VbyK3+0JdSlQw2EAjKqM5Bxzmq2neLb6z8GXs8doNR1LTTEbON/8AlqHdUVWPXALD9KjMcudLDzqU9HHdb2v1Rrl2KeIxEKL15no9tezNO+8RazrerHwb4N08ie3lR9X1O7Q+Vb8glQP4nPp/9cj0u9misbZ7jywXOFAUcu3RRU1upEYZo0SRwGkC/wB7HP1qpq3/AB8af/18j/0Fq8qhSUdOh6eMxEZxShG1uu7be7b/ACWy+9kml2rW9uTMQ9xKd8zerHt9B0FST2VpP/rbeN/crU9FOaU/iVzCHuK0TKaObS5DJAry2bH54xy0fuPatC2uIbmISQyB1PcVLVCfTVMxntZmtZT94oMhvqKw5JUvg1Xb/L/I15oz+Lfv/mX6KztusRcrLb3A9GUqT+NS2V950xt5oWgnAzsbuPUHvVRrK9pJp+YnTdrp3LlZXiHSotQhEm9Ypoxw56Y9D7Vq1zvxA1COy0SK0bT/AO0G1W6i05bcsVDiVsOSw5ACb2z7U61GFaDhNXTMyjc2PiOdBA2XiwANkihSK1fD2hiwb7RcMrz4wAOif/XrWtLeG0tIbW2jEcEKLHGg6KoGAPyFS1xUcqo06ntG3Jra7vYLnO33hGxu9cudWkubkS3ETxMgK7QHjEZxxnoPzrMT4b6OlibaO6vFdpXkabKlyWgaHHTGAHJHHWu1or0gOJk+HtvI/wA+uaiY0EnkJsixEzvG7N9zk7ox1yOSKjuPhpps10bptSvBcCSSSOTZGSC0ySjdlfmwycZ7E5ruqKAOMt/h7YQXUFwmpXwMYZmxsBaUo67923K8SN8owucHHFTQ+B4RdXl3davfXVzeQSw3EjLGpcOsa5wqjGFiXHbqTXW0UActr/gfS9ageG5uLlFa1htf3ZUYWNy2Rx1bcyn2Jo0zw7B4UsQ+ltNLGs8k0yuQSyuRwMDooCgeyiupoIBGCMigBkEqTQpLGwZHGQR6U+sf95o07Haz6e5zxyYT/hWrDLHNGJInV0PQg5oAfRRRQAUUUUAFFFFABRRRQAUUUUAFVNZdI9KumkOFMTD8SMCprq5gtYjJPIsaj1PWs2NJtWuEmmjaKyjO5EbrIexI9KAL+mKyadbK4wwiUEenFWKKKACiiigAooooAKKKKACiiigAooooAK8f8c+EtevfiedV0vQrqRJmh3XjXUXkBFjZWZTuWaGQZwFUMj5BOOcewUUAeBXnw+8UR+GIY9N8NNBPLoNtDfWyXECtNdRXkT8nzNpbYrndnHOCc8VH4k+Gvji78W6jLYwkaUdRaO2Bu0AazvP3l2Su7gpIOB1PbNfQNFA7nikPw68Rw6idY+xpJey+ILpyqzLE6WDwXCANMpLEMWhGBkpgYXg1f8J+AItQudVk1bwi+jaS1tapa6TPdJIrXMSSK8x8t2UjDqoLHJ27iAa6L4peNNW8Jy2ZsdJt7q1eKSa5uZ5WVIQpXCnYGK7sn52G0Y5IrB1Xx5qmofarabTYINHutQuNIimgvHW6SZIyyyfKANrYGNrZAIoA5y38L+PoPDmpeHJPDl5K2q22mQpei/gKW7QrGJfMBk3YAU4Khsnj3pdX8D+K/ttpcxeHbq6u11C7kjkN3A8CxvqDTL5is4eP92QweIlv4Svan6D8VLnwv4f8PaVqFnJfSTW9hcSXU90zSG1mEnn3DE/882TGM9COlS+GfiF4q0/w7c3jadbX9pa28Or3txdXbiUxXk8jJHGu0j5I9uMkDjFAEXibwn4izqVzpPg7+zRBp17DfvJqKSJqplnidWVvMDHaiyt+82YLBemaxLLw7rl/4e8QJ4Tt4dYsNYlg82BXs4pUDwApJ+6YInlsBkA8g5G6vUV8ealp+vPY+KdMstLtbm0NzYyrcGUgefHCqzYXCkmWM5GQMnPSuAX4heXoVzpeleF9O0jdZS3mqpYSvBIP9IkhZoWRMBwIy258dhQB2Hxjs547XR52BKpG0LnsGwD+uD+VZHh9dLuPCw/tD7ETbzuF+0vKuGbGANnUYBr1PUtLs9b0AWNyHaGSNSrMcupxw2fWvLtf8IeILCzTT7ey+12yStL50JyXJGBle2BX0uXYqnUoRoSlytP00/rQ8LG4ecKzqxjdND7xNHt/DOoXFkdOEsirAxtZJmOS6so+fgDCPn6CpPg9ZfadbuppEDQRwgEMOC24FfxBXNUNF8M+IJLW7t5tPNtazou+a4O0R7WB3AdSeo/E10mi6PqOj/ELQ7DT0eXRI9OnnurgYAkuGKhS34DgfWjMsbSw1CVFS5nN23v23NMswVTE11Ua5VBN9tVd2Xqek1Q1b/j40/8A6+R/6C1X6oaqCbjT8AnFyM/98tXzsPiPUq/D/Xcv0UUVBoFFRTXVtDKkM1xDHI/3EZwC30HepaACqWq2pmjWaJhHPD8yOenuD7Vdrlfihqc+m+Gd1vxJPOkXTtySPx24/Grp4f6zNUu5M63sIup2MXxD8So7aY2+k2sdyycNNITsJ77QOSPfis2w+Jt59pQ6lp1vLED/AMsSVYe/JINZ+qMn27/TvDUDTghXmM7LAGPOCQoGRnHWptT0K0xDBd2NtYSzoGhmspzKoY9A6HLEdsrmvqIYXBQgoyhv1un+T/JfI8CeIxUpOUZ7dLf8A9U0bU7PV7CO+sZRJC/4FT3BHY1crzP4aQ6joXiebRrwfurmAzRkfdbafvD866jx5q+oaPFpc1kAIJL0JeSGFpNkXlue3TLBRn3r5/G4eNCq4xd1uvQ9nC1nWp80lZ9TpKK85k17xhp9rp99qGx47qCOa4jSxb/Rl3xhs4JJO1mOMcY9qoz+M/Fkt5Otnb5ikaVdPDWLgzH7SyL1/wCmYU8465rkOg9UoryrUPG3iqZbe30mzkluHSGKb/QH/dzs8wYfNgY+RATnADZz0qvZeJvGdlFHp9npi4hhCqHtZNrOJNpJYknnlup696dgPXaK8rufEfinR7ZbO30h5tRkvbt5mit3aK42pKTt3HK/MseM8HdxT7fxp4gt7e4kuVkmt/s8v2Sf7A+ZZxHGwjwvoxcZ4Bx7UgPUaK851HWPG8GpWWnw7bhtQED+alntFsGWYuMk4OPLXrj73uKq6P4q8a3euWSS2BSyR7eG7zZMoYuSrMCTkeuACBjk80AeoEAgggEHsazZNHg3mS1lmtHPXymwD+FaVFAGU39rWPzblv4R1G3bIB7etXrG7gvIfNgbI6EHgqfQip6y9TtJIJDqVj8syjMiDpKvf8aANSiorSeO6tknjOVcZFS0AFFFFABRSMyqpZiAAMkntWU2ryMHngspJbRD80oOCfUgdxQBqSyJFG0kjBUUZJPYVmfbry+O3TYfLi/5+JhgH/dHel12VJtCeWNgUcKQfUEitKHHlJjptGKAKNtpUKSie5d7qf8AvydB9B2rQoooAKKKKACiiigAooooAKKKKACiiigAooooAKKKKACiiigDC8U+EfD3icxNrenJdGJGjB3suUbG5DgjcpwMqeDTV8G+GlLbdKiAa8N6Rk4ExXZvAzx8vFb9FAHLv8P/AAe9rFayaHbPFFp0mmIGydttIctHknoTVyTwl4dktLu1bS4fIvLeG2nQZAeKHPlr9FycVuUUAY+s+GdC1gSDU9OhufMs3sW355gcqWT80U+vArmPE3gBo9E+weDY9L08TRC1vI7uIyJPB8xAJ5OVZ2b/AGiTk139FAEdtGYreOIkEogUkDAOBUlFFADZUWSNo2GVYEEV53ca7e6Z488K6PH5Zt703VtNuGW+Rdy4PbpXo1cLFZ+H77x3YyahcD+1rSSe506EOQSMbJGx3GDisK7+GPVtHZgeXnk5q65Zfk7fc9TwL9q9dNuv2h/DOna9rl5o+iz6TELu4t5zGY186f5uhGenUGtL4b+Dvg3F8RPD83hb4pa7rWqxXnmQ2ct4rrJtRmOR5Q449apftSyWVj+0b4W1XWtDutW0e30qI3UMVuZQ6+dP8uOnccVueAvHnwouvH2g23h34a6hpOoy3flxXR07y/L3KV5PYc810R3OOV7aHkfg/TfAmveN/GK/ELx9q/h0W+pSCyFvebBKDJJuzuVumF6Y616lpd94H+FXwv8AGHi/4beNNS8T3ky29ipvZ1mS3mJbYwARecMzc5B2gV5z4B1jwf4Z8beNG8d+Bb/XRdak5sytg0gjAkk3dfXK/lXppg8I/Fv4YeLPCfw98IXXh29gWC+Rbi18hLiUFtq57khWX23CpKGfDr9n+y8aeBrTxZ418TeILnXtagF4s0d1gQrINycEHccEE59cDpmvRPhdZeKfhV4C1j/hZXiWw1DR9MJlsrtJZJJUg6bH3IOc7doBblseledfD39obSvBfgSx8J+NNA1uz8R6RbCyitRanFwIxtTBPTgKD19RVWXR/i14+/Z68Y6l4lmv5bjUJ4rnSdKliVHS3ik3sAoUHJHQHJOwetMRo/F74wjxR8E9dmt/CHijStM1CHytO1WaICKVt4xkqxKZwQDyM8Zrt/h5plxrn7NHhRYy813HpsFwm4ks7AHIyepwTXmXib4l+Gde/Zc/4Q/S4rq48Q2+lQWVzpsdq5ktmiCq0j8YVflz6817R8B5v7P+A/hD7SFhlGmQxpHM3llpCMKnzdCTgAe9aUasqVRTjuiKtNVIOD6nPXHjCOaB5rm3mlvWt/s728mDatzneU67vb1qlp3iaKG4Jm0qzhRomiMtpEEmjDAjKN2IzXb2/gc61pEF54jWK01uYGS5NkMRqSSQuD94qCBu4yRmlsfhrpNsxlnuJ7wqMqj4VSffHavooZhgFTd00+3+R4csFjOdWafmSeAGl1a6j1IxzCysoDbWsk5zLKScsxP4AV21UNEuLd7KOCFI4WiXa0KjGzHtV+vnq2JjiZe0ht0/r8z2qVB0Y8ktwooorI0CiiigAoorC8ZeKtJ8J2UN3qv2opNJ5aLb27TMTjPRRwOOtJu25UISqSUYq7N2iuJ+HPj5PGesazbW2k3lpZ2Bj8i4uI2jNwG3ZIVgMY2/rXbUJpq6LrUZ0Z8k1ZhRRRTMgooooAytN/0PU7jTzxHJ++h+h6itWs7XIZPLjvLdczWzbwB/Ev8AEPyq5aTx3Nuk8TZRxkUAS0jMFUsxAA5JPaoLy9tbRd08yqey5yT+FZ/l3WrsPOV7axz9w8PL9fQUADM+szGNCyaeh+ZuhmPoPatZY0WIRKoCAYAA4xRGixxrHGoVVGAB0FOoAybTQ7eJUFxLJchPuKxwq/hWsOBgdKKKACiiigAooooAKKKKACiiigAooooAKKKKACiiigAooooAKKKKACiiigAooooAKKKKACiiigDP16++xWLFT+9fIT+prjvBXhrVF+IOp+J9WhRIRaRWmm/OGJQ/NI+ByMnAwfSuj19Y7zVbOy3YYEl/YHHH6VleAtc1HU/F/jPTryZXttM1CKG0UKBsQxKxHvya5LKVZuXR2X3X/r0R6OH9pGhUdO1uXXvZyS0/rZs7F443OXjVj6kZrOjiifxCzLEg8i3A4UdWOf5AVp1n6X81/qLnr5wX8Aoruhs2eVPeK8y6YYScmGPP+6KVI40zsRVz1wMU6ioNCKW1tpZBJLbwu46MyAkfjUtFFAESW1ujMyW8Ss/3iEALfX1rlLMaP411mHUIxdvZ+Hr+RIAdotrm4CgeaB1byyWUHgbsnnANaXjG51xbW3s/DkcTX1xcIkk0hBW1izlpCpOW4BAHqa2bO2gs7ZLe2hihiXokaBFHc4A4HNAEtFFFAFW9sILoiQgxyj7siHDCq6z6hZnZcQtdx9pIh834itKisZUVfmi7M0VR2s9UU7XUra4mEPzxyHosi7Sa8u/aUudTt7DQYtC1vWLDWLy8+y2UFlcCKOWRip3SnqQoBwB3avVb60ivIdkmQwOUcdVPqK4zx54Tt/GVlaaVqt7cadqNlcC50/ULfG5XHGRng/T6VnOU4rln12f6HZgZ06deNR7Lfr/w67nnPhrxH4vh1v4gJ4j8Swadq2l6dBHCJpWaxgz8vnjr8xPbbySPpXKaf4p1TS9Z8LX2k+LvF+rS3d/FBqE18jLp0277yxBwGPfGR0GeK9esvg7praN4httc1vUNX1DX1Rbu/lCo4CHKbVAwMEfjTP8AhUtzc6XpVhq/jXVNSj0q/iu7QyQRjy1jVlEfA6EEc9eBQ6cz2I47BJyvbWy20+G2ml977tFb4Uavqt7dfEdbzUru4FlqksdqJZS3kqI8gLnoPpXnthqnj7WPgxoF3Y6prV6G1Of+0zZ3Gb+SEHgRluSBzwM9s8V6F45+F0iXmveIvD3iTXdL/tKNpNQsLBUb7Ucc7d3QkVm+D/Bnhbx58MvD1z4auNU0KTRbiX+z73KtcI+75y3Y7jz+ApuMvh/rcmnXw6Xtlazcb6fDaLWvq+3r5Gt+zxq0uoWWs2//AAk9zrNvb3I8iHUFZb60Ug/JNkYPTggkdfpXq1cZ8NvAMHg+51XUZtXvNY1XVZFe8vLkKrPtzgYXgdT+ddnW1NNRszxcfUp1MRKVPb/ga9uvkFB4HNVdRvVs0QCNpZZDtjjXqxrMWx1LVPn1CZraE9IIzzj3qzjNGbVNPhbbJeRBu4DZp9vfWdwcQ3MTn0Dc1Db6PpsKgLaox9W5NF1pOnTRndbRoccMoxj3oAtXdxDa27TTMFRR+ftWPpmkmaFp55J4FlcusMb4Cg+tReHbD7QGubuR7hEfEG9iRx3wa6KgCnaaZY2zb44AX/vMdx/M1coooAKKKKACiiigAooooAKKKKACiiigAooooAKKKKACiiigAooooAKKKKACiiigAooooAKKKKACiiigApHZURnY4VRkn0FLWb4jdvsSQhtizyrG7egJ5oAzYFYm31WQYM93n6J0WpfDUnhttd8QLoqxjUFukGq7VYEy7Btzng/LjpV/WYVGjyJGMCJQygdtvP8ASuc8AaHqGm+KPF2rXSRi21e9iuLQq+SUESqcjtyK5VdV2rb2f4Nfod1JReHm5Ss0tF395aefV/I7Os/Sf+PvUP8Arv8A+yitCs+x/d6vfw/3tko/EYP8q7Y7M82fxR/roaFFFFQaBWX4p12w8OaLNquos/lR4VY413SSuxwsaL3ZiQAK02ZVUszBVAySTgAVzumJq2reIb641aytE0e1kQaXG6LI8jqCTc7udud2FHXAJ70ATeHNBi0/UtS1qaa4ub/VJFd3nABhiA+SFQOAq5P1JJNa0l5aR3SWslzCs7/cjLgM30FcL8R5NSHibTltbW6dFjDRGMSFJpfNUeW23hflycnA/lXL3V74jl1+y1tdFJ1WKONHd7KTo6uC2AOcZA68enemB7TRXmP9r+NmuEsftFxEpgFwbp9PGctAz+X/AHeHAHrziq0vivxkklxugujvhjbYlgy/Z8vEGOSp3EBnPGcgHgbaQHq9FeSNrOsTyia9srye9WaAWDpazqJYhMwd3VflU7dpw2DznFTNr/jqPToheQzpJexwSBhaE+QXMu5SQpxwidQSpbnrmgD1UEEZByKgvbWK7gMUo91YdVPqK5nwHfXFj4U0q31W1uLdzFtaSQYAbceDnkfjXW0pRUlZ7DTad0UNKnlJks7lszwnr/eXsav1navG0Lx6jCpLw8SAfxJ3q/FIssayRtlWGQfasaLabpy3X5F1En7y6jiAwKkZB6iqWiaRpeiWC2Gj6fbWFqrFhDBGEQE9TgVdorcjmdrX0Cio5bi3iH7yaNP95gKoSaxG7GOxhku5P9gYUfU0CC+/5D+n/wC7J+HFadZ+n2lwbpr6+ZTOV2oi/djX0+taFABTZUEkTRnowIP406igDO8OOTpiwt9+F2jYfQ/4YrRrLt/9D12WA8R3Y8xP98dRWpQAUUUUAFFFFABRRRQAUUUUAFFFFABRRRQAUUUUAFFFFABRRRQAUUUUAFFFFABRRRQAUUUUAFFFcp8SPHmj+AdPt9Q1y21F7SaTyxLawCRUbsG5GM9qAOrorxrW/jpY33g6XV/AOmz6zqEF4kM2nzQuJVjZWPm7UySuQBn1PPauXPx0+JH9nC4/4VpL5hm2bPs1z0xnP3aAPo2sbxjrOg6Josl14i1CCysz8peVsc+3qa8Kuvjr8SIra1kT4aSs0sRd1+zXPykOy4+76KD+NVf2mdRu/FfhXwrZ50u0vmiF9d2094kMluzoMLtcg45PXnigD3Tw9rdpqWlwNHdx3lldxFrO8Q/JMvp9axPhTrep6lrvi3T7658230y/jgtU2AeWhjBIyBk8+ua86/Zevr59GvvBut6lpk0UCLJpcUF1HJInLtJ90ngEg5PrXqvw6l0FrrXItMjRdSiuwuqMFILS7RtJJ6/LjpXNUX7+D8n+h3YeS+r1k430WvbVa+Xb5nX1nt/yMS7f+fU7v++uP61oVn2fz63eydkSOMfkT/WuyHU82pul5mhRRVLXry5sNEvb2zsZb65hgd4baPG6VwOFGfU1Boc/4kl0/wAWXt/4Hjur2Pyoo5dRmtlGxUZh/o7P2Z1zwOdvpkV1NtDFb28dvBGscUSBERRwqgYAFczo8etJbwwyGzTVRCk+pyQxBEnnKgEcewAyewFa0et2ioVu99tOv3o2U5z7etAHJfE3Vr631rT7GETJGEE0ex5IzcybwnlBo5FbO1icbWHc1n2ni/XLdrm0vJLfTIILxbWS6msmK2z7ZmZT+8w6kJFh89ZcY9PQItRZ0a5khaG2HCbh88h9hWbca3qTSH7PppC9t/JrmxGMpUNJ7+SuB51N4x1x5n1RUR55dOV1tCJ2jVuAzNGZAFHUg7cerA5rsfBeoNfalk2UDW0k0/kTrFLhkRsKytynPPce2a3tO1maRgt9ZvBn/loOV/H0rZHSro4iFaPNACjfabDON8WbeccrInBz7+tNsLCVZvtd9MJ7nGFx91B7CtCitgI7mGO4geGZdyOMEVnWFxJZTjTb1s/88Jj0ceh961ahvLaG7hMM6B1P5g+ooAmIBBBGQeorEjuv7KuZLExyTqTvgWMZYA9qmW01W3Hl216kkXbzlyy/j3p8Oj2/lH7QzzTu255s4bPt6CsqsG7Sjuv6sXCSV09mNfWrdbeZnjkimjXd5Uo2sfSmw6W12gm1KeWR3GfLViqJ7YFUte0tkt1kNxJLEh538lAe4PcVv2u4W0Qdw7bBlh0Jx1p06nM3FqzQShbW90VI9I0yMjFpGT/tZb+dXY0SNQsaqqjoAMCvljxpBq1v4g17XdV1jWrm0+3j7Hr2i6h51vp4DD93LArcHBxg4wcda9d1S61q68RaPcaR8TNJsoZtNt5Hsri2VvtSscmZAWBG8cD0pKrfoelWyv2ai1Na+Ttsu1+/W3oemUV8/wDhyXVdU+PviaaZtZ1W10y5kSO4hvvKtbEGJxseIn956DHQjNcbpXiCZ/hN4U0vU9b8SLFf39y0yabG01zdhCuIw+7cOvQZpe28jWOTSk0lP+Xp3Tf4JdbfdqfWQIIyDkUV896Jql18NfiNq2k6XJq+saIdB/tX+z7q4LzQMoBIy2SDtzx7irHgnVrfVv2g9L1jSr3UDYa3oMl+9tNdM6RyZCkBc4GNuOB6nvTVXoZyyqSUpKXu8t07b6Xs9dD2vX4mazFzEP3tswlX6DqPyq7byrPAkycq6hhUhAIIPQ1l6CfJ+02DdbeQ7f8AdPIrU8k1KKKKACiiigAooooAKKKKACiiigAooooAKKKKACiiigAooooAKKKKACiiigApqyIzsiupZcbgDyPrXNfFPVtT0PwNe6lo0kMd+klvHC8yb0UyTxxkkd+GNcCsvjKzv/GyWWuacl7pPlXd1qB05fNvF+yl0jKA7RgqRu64PrQB7JI6RrukZVX1Y4FCsGUMpBBGQR3r50+IHiS/8VaIh1JtNWCC4eUQvtEmwWsMvyK7Kkm13JYFg2Mbea1rf4jatFOjaXqFuLO2ubOxt9JNmiedFJbo/mJlzLwG3cgLtGOSCaB2PdqxfHWhweJfCOp6JPbQXAurd0RJiQofHynI5GDg5FeQeGviT4+1qWxs9Oj0y5vLu+kth5yeXHGosoZt7Y5IVnY4HJ4HHWopPif4tm021u7O8jkuLG0tpdSgW2iCM73DROzMzB9pCkqI147mgLHnkP7NvxEhbdFfaSjYxlblwf8A0GpT+zt8SwMnVtNx/wBfj/4V6zcfFC+Gl6eba/0+bUTrWpWt5bIgeRILeK5dcxghhjy4snjOfes6L4iakl7Hpd14n0vXLG5gsLm6ulhSIW8Nw5jkjbYxCjkYJOR60XCx5v8A8M7fEv8A6Cum/wDgY/8AhUMn7NnxCkcvJeaQ7HqWuGJ/9Br0QeNI/DGk61b6BJFaF9Ymj0u5B8+C5igaFGhBZjl8SOQR12N6V7nql41pCnlx+ZLI4RFJwMn1piPEfgN8K9Y+G2oavrWvSafLPcWwtrUW8hZhlst1A64X8q7v4d+EdU0xvEd9qsyRXOr6gLmJYWz5aqoVST6nGSKyfi5d6jB4B1bVjePFPHJFBbtEduHeVVO3869OsVkSygSVi0ixqHJ6k45NcMVGvUbeyWnz3Z6f7zDYS8X8bs+/u8r/AFRBp140jNa3S7LqP7w7MP7wpmifOt1cf89bhiPoOB/Kq2sZvrhbaw4uojlpx0hHoT3J9Ks6FIgtRZ7THNB8roTk59fxrqg3SXs5vV7enn5/nueZJKpLmjst/U0K5aeGHxF4xtbi31ZXtPD8sguLSPILXbIAu49CFRm49W9q6HU7yHT9Nub+4OIreJpXOccKMn+VY/w9hsl8LW19Y2EtiupE38kUr733yncSW7nmrAuTH7Hr0cx/1V2vlk+jjp+laZVSQSoJHQkVm+JcDTDJ0aORGU++a0kO5Fb1GaAOd8RTs2t21tu2osbP+JB5/SseCOJraMwhS5BjMmHwSRj0+tb/AIhsma8gvk6KrI/tkHB/OsrTIShjXbJFtQlsyrtZsY9fc18ti6U3iZKS3f4aWGVIY2SW3JYHdbOMA+xP9ar/ABI8RatonwO1vX9JujbalZWTNBNsV9rKcA4YEHj1FaEMdws0sK28SxndtK4yeOB71ifHm0+w/s8+J7c8sunMW+pIJrfKKc1VbW1nf10/yYHlnw/m/aK8aeELDxNYfFPw7a216jMkNzZwiRMMV+YC3I7etT/Gnxh8XfAfhvwDpLeMrF/EGqXF5Ff30FpC0M37yPyeGi+UKsmDhRnnrXA/Crwh8GdS8A6Xe+J/iFeaVq8qMbm0TUTGsR3kABcccYP41pftNQeFx4U+FNjoetNf6BDJd263/nb2KK8Csxf1BB59q+hGelWPh39pEX1ubj4seFpYRKpkjW1iy65GQP8AR+pGareOPH3xA8cfFq7+Gfwxv7bSI9LQnVNVkQMwZcBwMg4AYheBknPIArD8OeEfgHpniLTtSs/ijeTXNrdxzQxvqhZXdWBUEY5BIFQ/D3WLD4X/ALT/AI1sfF9wunWuvu9xZXs3yxMHl8xMseACGYE9Ay4NAjqNFk+Ovw/8daVp+t3Evjzw1qEgjnube2zLZ5IBdiACMZzg7gRnGDXX+D9f1u7+O/ibRLrxvpeoaZa2weDQ4oNtxZt+6+Z38sZHJ/jb7w/DH8cfG9I/iH4c8GfD1dK8TXWozhb2WOYyR28ZIyQyHBIXcx5OMVznws/5PP8AiF/2Dx/7b0wPoqRFkjaNxlWBBHtVDR5GhMmnzNl4D8hP8SdjWjXnnx31yXQvCYezJjvL1/sqyr95EIy2PwGPxrGqrNVF0/I58XjYYPDVK1TaKv8A167HnvxA0P4U2uvagra74gjS9m83UNM0u4H2aWQHPzAjGcjpnjtiuw0G++Evi6/0+E6XZi/s4Y7ezS8h2uiR/cVWPBx2Gaxvhj4e8OXnwh1XUNQt4Jbh1nM0z4LRbAduD27H8a4/W9Djs/hbo+tx26RyzTf69T8zHc38sfpXPzSXvWWp8vW4pztRhiJSi4cnPyq90rpWv3s1r8j1nxN8IdC1jXb7WLXV9d0WbURjUE0678tLod9wIOc8+3tVvVvhV4Rv/B2n+GFgubO301/Ms7i3m2zxSd3DEHJJ65H5cU74W+K/7T+Hceq6rKxks90Nw4UszFehwOSSCOB3rWHjXw9lA11MhLMjB7WQeWyjJV8r8p9AevauqMYyV0tz7LC5vWxNCnWhN2smvu/TYzfA3w20Lwrc398txqGrajfx+Vc3mozebK8f9zOBx0+uB6VS8BfCTw14N8Rya5ptxqM03lvDbx3EwaO2jY5KoAAfzJ/rW2vjzwq8byw6oJ4432SPDE7qnyhiWIHCgEZJ4GakPjbw2PNLXzqsc5ty7W8gVnDFSFO3BwQRx6VXs46aG7xuIlzXm/e3OirLu/8ARddt7jolwphf6jkVQsfGGj6hqj22n3sFzFb2sk91s3eZGVZQo245z8+R1GF4+aqmpeLPDt/ZosV+6bwk1vO9vII2J2kANtwT8y8D1+tUcp11Fc+ni/RUnS1uLlkuPNEEoELlI5DtwGbGFyXUAk9/rUf/AAnPhryGmN7MAHVVX7JLuk3Z2lF25ZTtPIBHFAHSUVX0y+tdS0+C/sZhNbToJI3AI3KfY8j6GrFABRRRQAUUUUAFFFFABRRRQAUUUUAFFFFABRRRQAUUUUAFFFFADJ4YZ4jFPEksZIJV1BBIORwfcA037Lbbpm+zxZnGJjsH7wYxhvXjjmpaKAKNxo2kXEH2e40qxmh3h/Le3Vl3AYBwR1A4zT20zTWvlvm0+0N2qeWs5hXzAn93djOPardFAFWDTtPt3V4LG1iZSSpSJVIONueB6AD6Cozo2kGRZDpViXVDGrfZ1yFJ3FRx0zzj1q9RQBSh0nSobw3sOmWUd0VKmZYFDkE5I3Yzgmo4NC0SCCWCHR9PiilUrIiWyBXBOSCAORmtGigCkNI0oW1va/2ZZeRauJLeLyF2xMOjKMYU8nkVUuZDqV8kMGPs9rIHkl9WH8Iq5rYuG0ucW27zMfw9cZ5x+Gabp/2ZtIH2LAjKHA7g45z70N2VwW5y41fSp9X0vwZeWMt3NqEU16xXGyFI3+Vm5zywwMdxXT/2RZ+tz/4Eyf41zvhnwyI/GD+Lzd7/ADtMSxWAp9zbIWLbs9+OMV2NYYOU40Y6nVj4UHNcivpr69fu2+RFa28NrCIYIwiDsP5n1qrqdtJvW9teLiLt/fXupq/RWlSCqKzOaD5Hocr4x1u7Gjx2ui2YutRu5Io/JmgLokbSKkjOOmAGPeuoRUjRY0VVRQAqgYAA7CvK4fDmv6Tq1o0F3Le3kUP2q5ilupPLkC3AKojbSAAhbjHOfxEdl4J8U3EY33sKrciNnmW7kPk7S5KhSoLZLDnI+lOLt7reoNdUtD0XxSf+JZt5wZFLEDooOSfyFTTatp9rp8V5NceXA8e9CynJAGemM9K80v8Awj4q1jUbe2vbi1sozHbLNGl3JLlIopkLj5VG4s6Efn2qW88B+LprNBHq6Q3BLiRxdSHKhEaLt1EsS5/2Wb6VYj0bQdRTVtJivfLCLMX2oTnKhiufxAz+NQXPh7TJpC/lvET1EbYH5Vx2neDfEVvrWmXM11DKsS27zXHntvjZdzTIBj5w7McZIwO3Ar0esa1ClWVqkUwKWn6XZWJ3W8Pz/wB9jk0ut6Xp+t6VcaVq1pHd2NymyaGQZV19DVyoNQklhsZ5oI/NlSNmRMfeYDgVVOnCnHlgrIDhf+FKfCn/AKEbSf8Avg/41oXnwt+H15o1ho1z4U06XT9OMrWluyHbCZG3Pt57kAmuUXxp4znhtLfT4Rcy3LAm4NmQI28vc8ZHAG317dDzVvT/ABN4u1rxBZWtpNHYwzOY5Ve1z5R+zs4JU8kFgcHIBwOKuwGnD8GPhbDKk0fgjSVdGDKwQ5BByD1rd8aeCfCfjKyjs/E+hWmpxRf6oyqQ8frtdSGX8DXJDxV402SSJaWzQWrokrvCweUl5EG1RwB8qsT6ZAx1qPUPFfiqztQrzx5aK1ujK9oQcSpMWiGBtyGjXGcE7sZBIosB03gX4beB/A8kkvhfw5aafNINrzAtJKV9N7ktj2zitKw8KeHbDxNeeJrPSLaHWL1PLubtQfMlXjg/98r+VcbH421i319475h9i+1RB9tk4+zxMGzv43K3A67hjnOK7DwxrDXXhiDVNWkitjK8hDP+7BTzGCHn1UKfxp2Bu2rNyvOP2gtDudW8FrdWqNJJp83nsijJKYIb8s5/Cu3tdc0e6lEVvqVq8hOAokGT9PWr7AMpVgCCMEHvU1Kba5WcWMw9PH4adBvSStofJ/h03J8B+J1imlWFWtGdFYhTl2HI/L8hSass4+HWhM0kjRm9utqljgcR44/P8zXtviP4Q+HdUuJZ7K4u9KMxzLHbsPLc/wC6ab4O+GnhnSdR/fyXeoXNs2+JLsjy1P8AeVBwfrXA6Uk1F9T4KPCmYP8Ac2XKo8vNf+/zXtv5W79Rfhj4NT/hVR0bWonQakTNKnG5MkFOoIyNqnBBHqK6EeC9MOiNpck926vc/apJQUV3k27egUKAFAAAA4ArpaK7ox5UkfoODw0cLQhRhtFWOePg/Sf7NvtPQzxwXtlHZyBCo2xopAK8cHDHNZ938PNHu7u4ubi91F3mmEx+eMYIYkDITLdcZbJxgZrsaKo6Tk5vAOivZRWyS3cJijkSORGUOrPMk2/7v3g8a4PpnINVIPhj4egjMMM17HDtXaitH8siqqiXds3FsIvBJXrxzXb0UAchc+EFh024hS9vr43F2t5cGV0V5JFKEEbVCj/VjjHc1UsPAvhO+t7JYo7hY7IRq1tuVQ5Qk/vABlsljn1x6V3VZuq2J+a+syY7uMZyvRwOxHemBNomm2+kaVBptq0jQwLtQuQWxnPOAPWrlQWFwt3ZxXCdHXOPQ9xU9IAooooAKKKKACiiigAooooAKKKKACiiigAooooAKKKKACiiigAoorP0zWtN1G4nt7SZ2lgZlkV4XTBVip+8BnkdR16jii41FtNpGhRRTJ5o4YXmkbaiAsx64AoEPorK0DxBp2uG5+wG4It3CO0tu8QJ/wBncBke4qXxFrFnoOkTapfCYwQjLCKMu2PoKV1a5fs583JbXsaFFR200dxbx3EZOyRA65GDgjPSo7e8inu7m2QSB7cqHLIQp3DIweh/CmTZ6lisi7jfS7pr2BS1rIf9IjH8P+0P61r0jKGUqwBBGCD3oEeX+DZ7hfjZqNu0kxt30JGhGTsOJzkjtn5v1r1GuE13Xo/Beu6ZbSWXnWurX0doJt4HkB84J45GRiu7rlwi5YOHZnoZhKVTkquNk4pLztowrhvixa6y9mt9YySC0tbW4aUxztE0Mm35Jsh1yFIyeG6YA5ruajuZIYbaWW4ZVhRC0jN0Cgck+2K6jzzyG00/xfcax4ggg1SW6v0aUTQJeuAkUrO0DcsFVioUALtKhRk/Ma0rXwf4gstHluIp7pNQF9M64vWVRbsr4yN5GckdSxGBzxXV/D1rPUtKfxXb6bLYz68VupVlkLsyBQkR9gY1VsDpuP1rS1qZ5Cmm2x/fT/eI/gTuaAPPtP8ADPia6x52qX99atAGd3vijfaBC68bCCFDiPA6cknJ5qC40XxWZ7tbie6LzxR+YRqoDM6vGcIN4G3AfKkKewY5rV+IepSaLNDpejSSwz3EY80Ie3QY9zg1yz+H5ZrlrNLxG1eNQ0kEkgy5PO1G/vDuDXyOP4onh60sPRo88o6PWyu+i7u3T8z6HCZHGtSVWpU5U9tLu3d9l5nVaPpnjRbuxt7yGZIRc2s8s63+9VSOMh4yCxY5OPUHue9ei15f8N/EV/a6uug6m0rI5KRiXO6Jx255xXqFe1lGbUs0w/tqas07NPdM8zMMBPA1fZyd+qfdBTZpI4YnllcJGilmYnAAHU06oruFbm1mt5PuSoyN9CMV6hwnN2niTwbDPcapBqECSXbxpM/zfOQPkOD0GD97GD61bHjDwyYZp/7YtxFC+x352g/N0OOfuP0/umq8Pg2xjsbq1+13LC5sILFnbbuVIlKhhx1Oee1Zdx8NrG4huoZtWvyk7KcKsa7cLIM8Lyf3h5PPAoA3W8YeGFVidatPlTew3chcOcn/AL9v/wB8mopPGfh9rR5bPUILiX5ljh3bC7BN+Pm6DaQcnjBrHk+GGiNf314Lu8WS8iuYmAK4VZlK8cfw5Yj3Y1a1nwHZ6hqT6gmo3VvO4VSVVGG0ReUQAw6le/Y0AdDLqcEWg/2tIVMPkCb5DkMCMjB75zxXjusareazqP2i8kLAthUB+VFz0Ar03xjYi38CTWNoG8u3gjRRnJ2IQP5CvNvDGlTavqsdvHwo+ZmI4Fejg1GMHNnzucyqTrQox2f4lOYR7JdsSoUkCggnpz/hXefDPxFcXEp0e+kaQhd0DscnA6qT39qxD4UvGGp+TcJcJBzvVCA7D+6enHOR2qt8PYZX8XWoUEGPcz+wA5zW1XkqU5eRw4X22HxENLXdvXU9hqnqdtbyILiZzC0XzCVTgqKuVheNpHTS0Rc4eQBvpjNfPY2pGlQlOSvY+xi2ndFS88TT4L2drmFW2+bJnk/hU+leJPPcJeW/lqTgSrnaD7+lMia2j0mCPy/NgAX5AP8AWyHBwai1eeSPQpFm2q0rhVRQAFHXAwe1eH9YxMH7R1L2V7W09P07hY6eWSOKMySyIiDqzHAH41Xh1LT5pXihvraSSNwjqsqkqx6Aj1rHurF9e8DtYSXAhaeIKZGXcBhhzjI9K52fwGu2F7bV7OOW0WQtmLAYtM0i7yGBwFYrnOe+e1fR0pqpBTXVXEd02pacs0cLX9qJZDhEMy7mOccDPPIIqreeINJtrGS8+2xTxxkhhAwdsg88D0zXmeneArP/AISFtK/ted7u2tILgMbbMIZp5JNwcsSQf3gUZ4wSSeKfY+D45bvUtHOqQRGyQbh9iK24EgUgZLnIbYcgYGCQMVoB6ba6xp89nHdPMLZJC6qtx+7bKEhhg+mDUVt4g0ya+ubNrhIJre4FuRKwXe+AcLk89RXmWteF7dY7TRbrWbsQW6XBlSHSZ3iikeO4IZGwQFxLgjLFtiDrmtSy8Mza3eJrR1K3ivW1DzJGl06SEnaUOIlkbdghf4sjnOOKAOnutc03w3ftbX0rrbXLCWB0Qsq5ODkjoM1oaj4k0eys5Lo3aXEccgjkFsRKUJzjIHTpXE+I/A/2qGBP7YgMMUa2+UtwCkglL7sKwUdQCD0xx1qa++HUUkNssF9YKYIYY2je3ISR42l+Y7WBB/e9jkFR64oA7iDWNNlEObyGKSaISrFK4V9pGclSc9Kkh1PTZlRodQtZFfGwrMp3ZOBjnnJGPrXHaf8AD8wwxx3d9bXXlzWThzbYZlgjCMpOf4sfQDsaq678Mvt8/nWmqR2Tpcz3EQjt+FYndDwCOI3Jb3z2pAd02qaYsbSNqNoEVdxbzlwBxz19x+Yqxbzw3EayQTRyowDKyMCCPXivO5/hlIl2ktjqkMUUcMMKxNbk5WMQjlgwPPldR610Xgrwq3hyNFN4lwEhMQxCFIG4t97JJ69CaAOmooooAKKKKACiiigAooooAKKKKACiuIu7XxPN4gleO91GG3mvnt8pt2R2xiyHVSMBg4xu681jXY8cW99BHA+sTpFJPFH8ow0fnyBJGfoSI9hww5GNpzmgD05ZI2kaNZFLpjcoPK56ZFOrym6s/GVix2HWJoZY4nnniINwZfI+7xyVEmeOg78VLfT/ABDuL9o5LO5h8u3jjmMODDK5GSy/gSD7r9KYHTeO47zW9DvrLw+VbWdPlgubbe+1DIGDAbvQruB+tcdoHw21OG9sbfWlTUNOtL5owsk5bfZrFMYyw7nfNgg9kBNEOmeK/D8gj02DUGtXVZJWRN8jym3ACnGDgSZ/2V78VeuV8aCOSJJtcWYWuLyQxq6Bx5e0whSM/wAedp3de+Kh003c66WNqUqbpx2f3mdbeDvE9v8AZ47xB5bQWMctybtdtqkFwssmSTu5VABt4556Vb13wNqaTXdv4bgij04qDBH9qOC/2eRGY5JOSxjyep6mrOoL42vfDEdmLPUXe6MEMiTvEB5ZR9+XXDgZ27sjOCcZNV9M/wCE20/ThpsNjepN5iNA6xjyxGkkofcc8FlEZ5+9njvS9mjT+0at76f1/wAMR33hvxRqN4NRvvD8M1sJYVl0yW5RzKqQld4O4J94n72SByBmo5fCPjSSzSzvI7e9NtpJhhn88BmZlUGEk8nBXIY9c1Z06PxhJqVrpN5qV6VkEUt95EwMlszxTEAnqq7kj4xjk9qk06fxrq11BDfR6xYRNbwLOyIIsTLA/mFSOimXb7H6UeyQ1mNRWslp6/5mZqPgHxO+lz3EEkkt/cLqEZgmux5UMcpLRKnYEsAS3XkjOOK7jw9/aFlNr/iDXrX+zYZSsghaZZSkccfzMSvHPPHtWDexeN7azgv7e41G6unsftM9uwUKJo5YSIVAAxuQyj369q0vA+n+Ir7w/qdh4yklkaVTZ84HmJtIMgx/eDf+O0KCTM6uNqVY8skv6dzzq2/aOsZPEK28nh+RNJaTYLkT5lC5xuKYx74zXvEMkc0STRMHjdQysOhB6GvnS1/Zxvl8Qr52v2x0dZN2Vjbzymfu4+6D2zn8K+ibaGO3t47eFdscSBEX0AGAKs4zkvil4etfEunWenXV4bL/AElJFuBjMZVlYYyR6Y/Guxry/wDaBW41DwfdW9jHLNJby2zMIlJbmePPT0HP516en3R9K5aLvVqfL8j0K8ZLB0m5aXlp2+HX53X3C1heNJtaWwtLbQrcSXF1ewwzSMgZIIM5ldgeo2qVHuwrdrmLK3S88eahrf8Aa0c8NhaixW1jJ/cOTvkZ+xYjZj0ArqPPNm/vYrGNLeGMPORtihQf5wKNLsmt99xcMJLqXmRvT/ZHtUOgR+akupSL+9uHJUnqqdAK1KAPNfiPJLo/iyDWPsqTpJb+XGXGQrjPP1wQRTfCGg6PfaYbm4u1F4z7pJZGB684XJ4PvXoOr6bZ6tZPZ30Ilibt3B9QexripfhjZmfMeqXCxZ+6UBI/H/61fD4/JMVTx0sRSpKrCV3yt2s3a7/D16H1GEzOhPCqlUm6clpdK90tjJtdJif4kQf2dJJJEszSyb33lAp5O7uD2r1auUhstH8DWsuoSXCwWIj/ANIlmbLlu2PUn0FclL8ctBF4Ui0jUJLcHHm5UNj125/rXs5JgVl9OftEoynJtpbL0PnOIeIcFCrCNWraysr7vzaV7HrFQ3zSJZTvDzKsbFOM/NjiqfhvXNN8Qaal/psxeNgMqy7XQ+jA9K0q95NPVHPTqRqRU4O6Z5LD4g8fPaae0kdylyBFJKjWoVZQXiDjoTkBnOPl9c8Yq14g1rxc1xZxJPd2S4hMx+yrAJN1wUcDdv5C7eMjqDk5wPUKhvbS2vbc293Ak8JIJRxkEg5B/AgGmWeeafqHjS7vRp93cXVogvZLX7Qlqu5ljVmEnIKgNlB055xil1DUPHNvpNhqsUstxNcaeLqezW0UCJ0WJjGO+5iZBye/AGK9IooA5D4dXHiTUbC9HiqLa6MsAQxBQ+Fy7e4JbH4VUk0fWvDFzPPoNtHeW8p+6fvoPT3ruqK0hUcPQ56+HjWs72a2a3PPdM1TxaZ5EttCVGlfMjupAJ9STXSeFPD66T5t1OUe9uP9YVHyqP7o/qa3qKqdbmVkrGdHBqm1KUnJra/QKp6zYrqFg9uTtbqh9CKuUVzVKcakHCS0Z2HEw3E2kwta3Wnea6uWUv8Ad5AGffpUcUGo65druUrGOM7dqIPau5ZVYfMoP1FKAAMAAD2rxv7GvaMqj5F0t+bHcw9c0xdX8JXGlafNGgkQRo7Z2jaw64+lclP8NJJPsyxXNnbKWY3rRRDdODcGXnKkMcED5ga6+zuJbW4u7a3tZLhRMSu0gBc9ias/adVHzHT4yP7olGRXpUsRFQStt2TNZUWnp+Zxdv4H1rT9ShvNPm011tyhhilZ0UBZLohflU4Gy5HQdUxjBqrF8PNZFotpNdabLC7QtMMHOVEgO3cjD/lpxkfl1rvv7SnHytpl2H7ADI/OjztWm/1drBbj1kfcf0q/rMel38mT7KXX8zzmD4YastkbOW/sGG1ZDOQWZpFszbgFSv3cszZye2AOavweAdSjtLaFY9HVluBN5m6RpbYLKrhIpCMkELtJODg9TwK7f7Nqv3/7QjLf3fK+Wj7RqkP+uso5h/ehf+ho9vb4otfj+Vw9n2a/r1OHt/AsVrb2WnXMOmySy6XFbSBYfle4jD5mIxyfn4J5qO1+Gt9H4kstSk1OFraF4jJAA3zhQrv+JmjVh7ZrtRN9o12zkaKSP9y+FkXBB71sVupXV0ZtWdgooooAKKKKACiiigAooooAKKKKACiiigAooooAKKKKACiiigAooooAKKKKAGLDCs73CwxiZ1CtIFG5gM4BPUgZP5mn0UUAFFFIx2qW9BmgDHuLnUrjVZLG1aKONAC8oGSoP9al/sl8bhqd6JP7xk4/Kl8NrmwNw3Mk8jO5/HAq1qs32fT55e4Q4+p4pTkoRcn0HFczSON8S69/whfgvUfEsduL3ZcxRhZJNu4NKqbief7xP4V3MMiSxJLGyujqGVlOQQe4NUTpdnd6D/ZeoW0VzbSxbJopFyr565FYl1BdeCPClrY+EfDdxrUMD7Ra/bgjxxnJJDSZ3Y/u1hRUoRTl2/HqdrVKtBU4K077tpJqytq2krW+d/I6uuI02TS47jxTHpTXJu59TWK783G3zWjX7nttxWh4M8WT+ILi4tbvwxruiXECBm+3W+2N8nGEcHDVzPhjxf4X1Txvqmm28+mWUsOosWPnhWvHCBd+DjJB449K2VSL6mU8HXjJx5XpvbX8UelW8awwRwr91FCj8KfTZJI40MkjqijqScCs831xdkppsOV7zyDCj6etTOrGGj37dTGMHI0iQOpAorOXSYpMteTS3Eh6sWIA+gHSmtY3VqN9jdSPt/5YynKkegPao9pUWrhp66/18yuSD0UjyL9pe6vZdS0fSYRI0LI8ojQE73zgcDrgfzrK8OeE9cm0u0s00qezWTyjLMtyYiwkUtuYAZwNvPcZxXq/iPSo/EFxp2qWsapq+jz+dHDK20P6oTg4B45x2rnNT8QeJLnUWivPhXczzEeWXF1uQjDD7wXbjDt3/iNc8kpvmvdM+GzDKo08wqYjEyl71krRb0suqjK2voch8C9Q1KH4m3mn3CtF50UiXEPZGj4A+oxjNfQFeefDfwp/YWt6hretGOPV9VlklWBW3LAjOWKbuhbJ7elehMyqcMwB9Ca6MPpGx7HD2Dr4TBKFa9221fezen+fzFopsskcSF5ZFRQCSzHAApVZWUMrBlIyCDwRW57gtFFFABRRRQAUVQ13WdN0S1S51K4MMckgijCxtIzuQTtVVBJOATwOgNVJPFfh1IEm/te1kEnlbVibe583Hl/IuW+YEY470ro0jSnJXUWbVFYDeMvDS3Udt/aamR3EeRE5VGL7AHbGEy3A3EZPSnap4s0PT5ry2mvALq1ALxMjLklGcYOMEFVbkZHBHXijmXcfsKt7cr+43TwMnpWZcXkt1IbXTuT0ef8AhT6eprmB4qSaWeHxH5emqjp5VtaO9zJMrKXBKomfujJxnHfFXfEniux0nw6txof2W7mltTdWiHcI5YhjLBgME8jjIPNYTcptq9l+P/AN44acWly3b+77zprG1jtLcQx5PdmPVj3Jqeuaj8ceG1h/0nVII7hLeSeeJAzmJYztkJwMgBuMnr2zWrp+om61bUbHEWLNowNrEt8y5+YY4/DNax5UlGJjOlUV5SRoUUUhYDqQPrVmItFIGVvusD9DVPV7trW2AiG64lOyJfVj3/CgCuW+1eIkMQylrGyyN23N2rVqrpdotnaLFnc5+aRv7zHqatUAFFFFABRRRQAUUUUAFFFFABRRRQAUUUUAFFFFABRXkN3438R3+s6bcf2HB9jGtXdhYxW+osk1zPFFLt8wFdgjbaeM8HB9qt3PxB8RRXlx4evdEtl1hLia2P2G7ypIsDdoUZ14boh3DGeeelAHqdFeF/D/AMYa1p9rFo6T/bdd1HUWi26veTsYMRqxVo/KEiHLgcgLj5s4xVTxx8Ttb1jQLK/0HfpUsFvFNciCWSdlkkkeJlcRxlVjUqWDSFN3GMYNA7Hv9FeI33xkv7e61TTRpUMkFmtzbrdJdN9o8yOCZ0dlMewbjbvwGbGV4pPBvjTVbbxAs2oW+vEX506G1i1W5TLQXErIZtiKAhDKcK3zEEE46AFY9vorn/CmvSeIJNdga3+zDTtSlsVdHyXCgfN7Hmvm34h/ET4sfDf4htpmpa5/aNnFIJrcS28YS7gJ4BKrkHqDjoRQB9Wm4tw23z4s9MbxR9qtv+fiL/vsV8G3Ws+G7rxPJrsmseIomlu/tTW62aMqktuKBvPGR2zgfSqdnc+GbcT/APFQeJX82Fov+PCPjOOf+Pj2p2A+/wATwsrGOWN9oycMDXgHw9+Pt3rfxQm0LXodN03SJXeG2fLbxIGCqpbodxz2FeS/Dv4gaL4Ci1qfT31fW7rULT7MkV5CsEcfPLErK5PGeAB9a5G11rQYLqGaDwjG00civH/p85JYHI/i9aLAfd9peR6QZLG83gK5aFgM71Jzj65qzqzCc2VuMhZpQxzxwBnFZ5huv7Gs9auUjh1JLeN540JMecDcozWlqz2509b2V9gt1+0cHnAGSKyrQlUhyx3ZVOSjK7HazrGm6PbibULpIVP3QfvN9B3rDHj3RvIW6aC/S0Z9i3BgOwt6V5VqVzqnibWZrkRS3Mz5ZY41LbEHYD0FemX2j3jfC1NLWxJvFgU+SMEhg2T+OM19FUy6hhowVV3lJpPW1jxoY2rXc3TVklppudVp2pWOoWgu7O6imh/vK3T6+lcZqPhrw74kvL173wxY38ksgCu8IXaB3LjB5+tcL4bvrzw9riQ3cUscM21bmBwRlGHBx68givXdIvrGztfsc9wkckbsvPfng/lXl5rl0qE1GMrwfXr/AJHo5ZmLknON1Ndnb/gmN4u8L+JNUhtZ9I8TDTru2JIie3ElvIOysDzge1XvC154mtNEvZvGVtp8MlnuZJdPLMs0SrktsxlT1+Xmreu+JtK0jTvtk03mBiVjRB80hHp/jXOaF4q8SeI5LttJsNPhht1zicsxYnouQQM/hWOHyybg60VZdW2dNXNY8qw80m+llquu6/W50fhTxV4f8U2huND1SC8C/fRTh4z6Mp5FbVeO6TceG9Y8YWerXNimha7ExUXVv8scxPG2QDGf+BZFdD4g0j4pS6rL/YviHRItPOPLM8UnmjjnIAweaVehXwr5a0dfLqa0nhMZK+GnaNvtdH203+5eh0njKPUVsI7rRoWa+WZBlFBJTPzA57V59cQ+O7WISXF3q5uZ4IJCsUit8+bjdGBj5f8AliSQDgkc4zXYXHhnxBf+F47C88X31rqeFMl5YgINwOeAc/L0BHf2rP8AD2jfEBLufT/Emr6ZqOnpHutr6OHZMzZ6MnQcZ5B/Ptzycl8K3/rUtUIODk6iuumt2u6urP00fkY2pT+PGEguXazt7aKeaWW5VAuSqmNRJyM5yOBwfWs7S7HWtU0+LXmS4vpEWOezM6xTFGN3L5kTsVySsYQHG0DtzXZ+GvElrrbXenaRrGn6nNaO0c9vKGWVNpwcowBxkdelab3es2w2NYrHGO8cW4D8jWar3V1F3/rzJqYeVKXLU09bo881mz8ValBercxzXy290RAHhhuvMyj/ADojKMRklFIPIIPWti4/4TKLfDZJraYh8ucMsRRT5sQTyCB2Tzck9OuM4rpGmS5O5xa3Dd1jBjlX3Geta+gXn2izEcjgzRkqQT8xA6HFKniG58k1Z/1/W5M6S5eaLuclLpvi7bth1bVAV1GS1jLeWQLYo2Jm4+YhiuD7dKPh03jqfWZJfE4nhtPIeZI2CYDuyqsZx/cWNm/7a+1d/RXUYBRRRQBi+MdCPiDS0shcxQbJRJmW3EynAIwQSCDzkFSCCOtY194Fa60W3sZNfvriWA2zpJdosymSHGGZeGbcRkgt1NdhLLHCu6WREHqxxUX26z/5+4P+/grOThf3mdFOvWgko7LyOH/4VykKkvr9x9nlCNqCNHxNtl80lPmxHkgA8E4HWq1r8OYr+G7nbWbxY7h3W33RAtHFtmCrnPO3zmwT2VRXZzStqzi3t1YWgb97KeN4HYVqqoVQqgAAYAHasoWqSvH4V+JvLGV4Kzlq/Q4RfAN99oXUG8TSHVI5Y2SYWu2LYkewK0Yf5j/Fknr2xxUKfDCCGJ4LfW7pbc2Rt0jeIPslKhWl69wBleBkV3lzd21tj7RPHFnpubGaLe7tbj/UXEUn+6wNbckTP69X/m/BHC3nwvsLjSXs0vzBPK93JNdR26h5GuARk8/wjGPoK6Pw/pMuivqOoanqgvbm8dXll8kRKqou1QFBP4nPOa3aybgDUtW+zH5rW2AaQDoz9gfpTUEiKmKq1I8sndf0wWa/1I5tf9Ete0rDLv8AQdqeuiWR5uPNuW9ZZCa0xwMDgUVRzma2h2A5gWS3fs0TkGiy06aO9+03dz9pKLthJGCo7k+9aVFABRRRQAUUUUAFFFFABRRRQAUUUUAFFFFABRRRQAUUUUAY0XhfQI2tmj02NTa3r38HzN8k7hgz9epDN7c1HqHg/wANahfz317pEE9xO7PKzljvZoPIORnH+qO36e/NbtFAHJJ8N/Bq2H2NdJkCeaJhL9tn88MF2DE2/wAwDb8uA2McYqU/D3wdyE0WOJGtY7R4opZEjeJPuBkVgrEdiQT711FFAHNyeA/CMljNZNoVt5E91LeSqCw8yaVHjdyQcklJHX2B47VNqng7w1qaSLfaXHL5ltFbE+Y6sI423RgEEFSrchhg+9b1c7rXjbw5o+sDStQvJo7j935jLayvFD5h2p5kiqUj3EcbiM0AaPh3Q9L8P6cNP0i1+z2+9pCC7OzuxyzMzEszE9SSTWL4t+HPgnxZqa6l4h0C3v7tYxEJXd1O0EkD5WHqaS0+JHgu61qfR4dciN3AJS4aN1TEYJfDkbWwATwTwCexqlH8VvB7zSxCXVQY4o5AG0q4VpBIcJ5aFN8m7BIKqRgE5oAq/wDCkvhZ/wBCfaf9/pf/AIuj/hSXws/6E+0/7/S//F1qSfEzwOkcDtr8P+km3ECiNy0pn/1YVcZJPfHTvinL8SPBxuJom1R4kiWZvPltZUglEOfN8uUqEkK4OQpJ4oAyf+FJfCz/AKE+0/7/AEv/AMXT4fgt8L4Zkmj8IWgdGDKTLKcEdOC1XW+KHg1bBLtr68AeVolh/s248/KxiRj5WzeFCENuxjBBzWkfGnhkWUt7/aifZ4rmG2eTy22iSVVaMdOhDqc9OetAGvqFjHeWy27O8cYIOEOMgdqy9b0OD+wb+O0jZrl7Z1VmYljx0/SsyL4m+DHjlk/tOeONIGuEeSynRbiMMFLQkoPOG5lHybvvD1pJPid4MjhtZG1K4/0gvhPsM++LY4RzKuzMQDEAlwoGaqE3CSkuhMo80XF9TkbTxfp2g2CWegaaZJlB3XV0BuJOM4A5xwOM1rTeMdVXwHbaqs0f2570xsSg2lRkkY/KpPF/gD7TqH9paSN0Ur757ZWCnnqUJ459D/8AWqt9nnmtBobeBbpLBWLK4lxIrd33kYz+lfTOWDrRjOKu73d2r+mr/LQ8NLE03KMnZWsrJ2/BFC68S6f4ogSx1PTHhvnkXyp7UAlnHC5B5I5r1OHT7UIhkt4nkCgMxUHJAxXFfDvwlbWN/JfXcyXF1D/q41O5Ys55J6FuO3Ar0CvKzOrRclTofCvu+R34GnVUXOru/wCtTxbxXFqHiTxreWljC0i2r+SkaDiNFbaTj65Neg/D/wAOTeG7S5iubqOaSZw+EGAoHHeuQ8aalq/hjWb2109YraK9ka4Fysf7yTd1G4+hz0qt8Pr/AFGafXJ3a5upG0+Rt5yxLj7oz68161elVrYNcrShZer2+48+jOnTxL5k3O7+X+ZH4r8D6pYvNfQOt5C8jOSgwVXk5Neh/DvUpNU8JWlxMxaVAYmY99pxmvI9G8S65pJEdpeSmPODDIN6n2wa9m8IWslroUPnW8VtNMWmkiiXCozHOAKxzdVYUIxrNN30a/HT7jTLXTlVcqaa01X/AATXopskscQBkkRAem44rJ8UeJ9D8M6JLrWs36W9hE6o8qq0mGY4AwoJ6mvnD2y9HpunR6k+pR2Nsl66bHuFiUSMvoWxkirVecf8Lx+F/wBmNx/wkw8oP5e77HP97Gcfc9BRJ8cvhfHHFI/iYBZVLIfsc/IBK/3PUGiw3Jy3Z393ZWt0MXECP7kc/nWVd+HzuElndSIw6BznH49a8t/aQ8f+T8JdN1TwprU0H9sXCrbzQoyNJEAS+CRleg9DSfso/ECbxJoE3hrVJru51TTlMxuZ33ebGznAz1+XIHPrUygpq0ldBGTi7o9Uhu9WsflvbU3EY/jj5NX4dVsJU3C4VfVW4Ip93qFlaXVra3NwkU125S3RjzIwGSB+AzUWq2OnzQPNeKkSopZpc7doHcmsvZzh8EtPP/M05oy+JfcS/wBo2P8Az9Rf99VUm1OSZW+xIBGPvXEvCD6etY3h/VtMvoXm0ue016yjcxtNagO6N/dbHWtVEfVL9PPtJobOFMiOVdoZ89x9KOSrLSUrLyFzQWy+8qxTWLSebKt1qUn98REoPoOlT/atMH39KnX/ALdq21VVUKqgAdgKWqjQppfCJ1JvqZia1p6qFHmRgdAYiMUkmsxupWzt7ieU/dHlkLn3Nae1f7o/KlHHStSDO0/TVQGe9VZ7qTl2YZC+w9qkuNJsJ+Wt1RuzR/KR+VXaKAMv+y7hRsj1a6WP+6cE/n1q7Y2kNnB5UIOM5JJyWPqTU9FABRRRQAUUUUAFFFFABRRRQAUUUUAFFFFABRRRQAUUUUAFFFFABRRRQAUUUUAFFFFABXlvxO8F302oajrdnd3dzZakLWHULCMM8mxJBkw5bauRjd8ufl4PNepVzfxNOqx+CNSutFvJ7W/tY/tETRAEtsO4qQQcggEHvQBxlj8HRaWv7nxJepfGe6kFyo/1KSQSxRrGpOF2ebuz1Yjmtjwd4Ps/Bd8+tajqFoklxaQ2UrDcFeRZG2vl2Y5IYDGeorjdE+ImqQ2dlr3iDU57Ox1rSL28sY5YsfvTN+5iUYyXCEYXqfeudl8QeJfEsOjR3GrXryQJor3drJcC2L+ZFE7yLEkZZ1Lvy5dNpBABwcgzvbH4N2Vvo2pWsl5BPeXdhb2UV09uC0KxPuOPZjjp6CtS6+G7y6bYWcWseSbPUr++Vvs6uP8ASWlYJtPBC+bjB4OK858S/ELxZP8A21eaVdajZeVcCF7RkD/Y5lsb55IgdvI8yKFvy9avSeLvFk/ieCay1a8xb31naXVpIUDCOWBSWW2EZLqXbIkZ1OeAMCgDf/4VNqn9iSWX9uWR3XTTJbm1byLcGJUzD8++JsqX+VgMsRjFWrf4YavHeiKfxV9s0uS/tL65jntQZ5ZLeONR8+cfOYwW478Vn3mp+K9WuFgfxBrFkINAub9Hh0s2EjXEc20eZFKHJG0jjIBwTyCMQajq3jC20rQfETeKL2OTX9LkmlgFgJILE/ZFkUrGqlyyvuJOTnOMcUAdbovgu30H/hEJLrV4ivh60ubUeYAonMoTB5PGNnSsbXPhfdaqJJtP8QwQi4vp7tZxBmWAyMp3RSKwIYbcYJKnPIrjtD8TxXkumSeLtQi1LQbbULmC4vrvy7q03tao8YSfYpI3bvvKpDHYc4FMtPHWseH/AALqNteahJYX0ukQz6LALYIzlp5cmNAvPybMjHA5oA+ho1KxqpYsQAMnqadUdszNbRM3LFAT9cVJQIjhghhd2iiVC5yxUYzUlcj8UvEF7oOjWX9m3EcN7fX0dpCWh81mLZJCAsqbsA4LsFHf0rgvCfxG8QQ2OpHxHqNss0Om392huY4oissMzIqfIdpAAXIBY5PWgD1rxBothrlibW/i3KDlHHDIfUGuZPhPxHaQxWmkeIorS1i+6otwrN7sR1NcfrPjjxvougaR4ivb3R5bbWNOkmhto7Vh5JWz88SFy3JLKwK4wARg55pfEfjRtX8QafpE1zaS6JMdLa4nhmaPa1wtxuzIjDHKRYB9fcV00sXVpR5U9OzV1+JjUw1Oo+Z7+Wh3+meELdNTXVtWkS+vwB8yxBEyP4to6t7109eLeFfHEmlX+s6cLqyg0m2i1aaylmmZ/MNvJEqYd2O77z5APb2r0/wHqlxrfgvRtXu9n2i8s4ppNgwu5lBOB6VnVrTqu82XTpRpq0UZHxh8G6f428D3mmXmY5okM1rOqktFIoyCMckHoR3Br4q0W68UaPZ32ljSby8027K/aLS4tZTFIyHKvgYIIx19OtfoNTfLj/55r+VZFnwH9uv/ALMbf/hX9p5RfzMfYrj72MZ+96Gkkvb+SOKN/h/aFYlKoPsVxwCS3971Jr798uP/AJ5r+VZfinV7Hw7ok2r3sDvBCyKyxICxLuEGMkd2FO4HxLqvjD4gX1hYabFYXFlp+nxeXbWkGmkxoM5J+dWOeetek/srSeLtS+I00mqS3tvY2tk8kiNZLCkzEhVUkIM/eLYz/DXuHiD4g6bpN/qtlH4f1nUptJCtefZLeMrHGYjIXLM6jAUHjqTwAanX4gaANJuNUjhuzbQanb6azCIAtJMIijAZ+7++XPfg8UAcBY6Z4ruNQ0e8k1nxFHc6jquo2s7yR7ks4P3nlMisuExhdrHrnvTNVTxVZX+r6BHe+Ip9LguL6KGd7Y3MhiOnQup5XEgErSbQe+V7YrrdM+L2g6jczW9ro+vvIIpJLYC0B+2bGAxFhuSdwPOOOTjFNvfjB4f0+ymuNS0vWbOWBLjzbeSKMyCSGWON4htcqX/eowwSCD17UhnnOg3mo2enWVpcf2/aeHVv51uL2xgmj8w+UhQqoi87Gd2Ay43ZGcYr2z4bS61N4B0ObxGsg1ZrKM3XmKA+/HVgOA2MZHrmubvvi94eg2i103WdQMkzxRi1gRvMC7fnGWHylnVR754wM12/h/VbPXNCsda092e0vrdLiBmXBKOoYZHY4PSgC9RRRQIKKKKACiiigAooooAKKKKACiiigAooooAKKKKACiiigAooooAKKKKACiiigAooooAKKKKACiiigAooooAKKKKACiiigAooooAKKKKACiiigAooooAq6np2n6pbfZdSsbW9g3BvKuIlkXI6HDAjIrkPiLf+B9DsBHq2n6LLfJDLc2MFzY+Yivj77FUbykLYDSEAe9dzXk/x2stRs7qHxBZ3dyLe4sJtKuYhFLLHEHVyJfLRwHbqoDAjcV5HWgDpW8VeBJNQsvDepXujf2kqpElnsDpGzxj5EONoG1gPoyj+IAj3nwzsdMu7VV8NpYXELXNzHDBE0MyowUlgo2sQxUYOTkgAVyOj/B+SETXS61Ntku7S4s4JUIEEcYh3bxnDSnyQM9B+JrR8R/DLU9St5Y49as5JJLGW18x7JYsb7iOXdtjwMgJjOOTg0DL914i+FMnh+Ca7h0k2FjP5ENtNpR328hUthYDHvX5ctkKOAT0ruNKksZtNtptMaFrJ4laAwgBChHG3HGMVz0PhR18TeJtXeeFxrFrbwwqU5haNJULZ9/M7elang3SX0HwrpmjSTLM9nbpC0ijAYgdQKBGtRRRQAVj+M/D9r4p8N3ehXs08EFyF3SQNtddrBgQexyBWxRQByekeCLWz07Xre61S+1G411DHeXU5UOV8sxqAAABhSfxrOHww0tb2MrqmpLp32iC7m0/evlTXEKIqSHjI/wBXGSAcErXe0UAcT4P+Gfh3wtcabc6b9o8+yNwxlkYM87TBQS574CgAdhTdV+GWg6jdQ3Vw1w8kOsS6soLfK0sigFGHdMhTj1UV3FFAHlngT4UaVb6L4Xk1yyZLzQ4pUjtRN5kJcyErI2eWIGCM9OPSvQfC2j2/h7w3p2hWbyPb6fbR20TSHLFUUAE+/FaVFABRRRQAUUUUAFFFFABRRRQAUUUUAFFFFABRRRQAUUUUAFFFFABRRRQAUUUUAFFFFABRRRQAUUUUAFFFFABRRRQAUUUUAFFFFABRRRQAUUUUAFFFFABRRRQAUUUUAFFFFABRRRQAUUUUAFFFFABRRRQAUUUUAFFFFABRRRQAUUUUAFFFFABRRRQAUUUUAFFFFABRRRQAUUUUAFFFFABRRRQB/9k="/>
          <p:cNvSpPr>
            <a:spLocks noChangeAspect="1" noChangeArrowheads="1"/>
          </p:cNvSpPr>
          <p:nvPr/>
        </p:nvSpPr>
        <p:spPr bwMode="auto">
          <a:xfrm>
            <a:off x="521547" y="-1997287"/>
            <a:ext cx="568960" cy="5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70688" tIns="85344" rIns="170688" bIns="85344" numCol="1" anchor="t" anchorCtr="0" compatLnSpc="1">
            <a:prstTxWarp prst="textNoShape">
              <a:avLst/>
            </a:prstTxWarp>
          </a:bodyPr>
          <a:lstStyle/>
          <a:p>
            <a:endParaRPr lang="th-TH" sz="4704"/>
          </a:p>
        </p:txBody>
      </p:sp>
      <p:sp>
        <p:nvSpPr>
          <p:cNvPr id="29" name="กล่องข้อความ 16"/>
          <p:cNvSpPr txBox="1"/>
          <p:nvPr/>
        </p:nvSpPr>
        <p:spPr>
          <a:xfrm>
            <a:off x="4267200" y="168973"/>
            <a:ext cx="14196284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466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แนวทางกำหนดคุณสมบัติ </a:t>
            </a:r>
            <a:r>
              <a:rPr lang="en-US" sz="7466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RTK</a:t>
            </a:r>
            <a:endParaRPr lang="th-TH" sz="7466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30" name="ตัวเชื่อมต่อตรง 13">
            <a:extLst>
              <a:ext uri="{FF2B5EF4-FFF2-40B4-BE49-F238E27FC236}">
                <a16:creationId xmlns="" xmlns:a16="http://schemas.microsoft.com/office/drawing/2014/main" id="{1DC9126B-0975-4CD0-993F-0F163D58111E}"/>
              </a:ext>
            </a:extLst>
          </p:cNvPr>
          <p:cNvCxnSpPr/>
          <p:nvPr/>
        </p:nvCxnSpPr>
        <p:spPr>
          <a:xfrm>
            <a:off x="3162090" y="1178451"/>
            <a:ext cx="13357459" cy="0"/>
          </a:xfrm>
          <a:prstGeom prst="line">
            <a:avLst/>
          </a:prstGeom>
          <a:ln w="31750" cap="sq" cmpd="thickThin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496F88C5-95B9-4397-9E12-62FED1AF52F9}"/>
              </a:ext>
            </a:extLst>
          </p:cNvPr>
          <p:cNvSpPr/>
          <p:nvPr/>
        </p:nvSpPr>
        <p:spPr>
          <a:xfrm>
            <a:off x="4609654" y="1345525"/>
            <a:ext cx="12331452" cy="83746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833946" lvl="3" indent="-609585" algn="thaiDist">
              <a:lnSpc>
                <a:spcPct val="115000"/>
              </a:lnSpc>
              <a:buSzPts val="1400"/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มีช่องรับสัญญาณดาวเทียม ไม่น้อยกว่า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572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ช่อง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GPS L1/L2/L5, GLONASS L1/L2, </a:t>
            </a:r>
            <a:r>
              <a:rPr lang="en-US" sz="3600" b="1" dirty="0" err="1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BeiDou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B1/B2/B3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Galileo E1/E5a/E5b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อย่างน้อย</a:t>
            </a:r>
            <a:endParaRPr lang="en-US" sz="3600" b="1" dirty="0">
              <a:solidFill>
                <a:srgbClr val="0070C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833946" lvl="3" indent="-609585" algn="thaiDist">
              <a:lnSpc>
                <a:spcPct val="115000"/>
              </a:lnSpc>
              <a:buSzPts val="1400"/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สามารถสลับโหมดการทำงาน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Base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Rover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ได้</a:t>
            </a:r>
            <a:endParaRPr lang="en-US" sz="3600" b="1" dirty="0">
              <a:solidFill>
                <a:srgbClr val="0070C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833946" lvl="3" indent="-609585" algn="thaiDist">
              <a:lnSpc>
                <a:spcPct val="115000"/>
              </a:lnSpc>
              <a:buSzPts val="1400"/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หน่วยความจำแบบภายใน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(Internal)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ขนาดไม่น้อยกว่า 8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GB</a:t>
            </a:r>
          </a:p>
          <a:p>
            <a:pPr marL="833946" lvl="3" indent="-609585" algn="thaiDist">
              <a:lnSpc>
                <a:spcPct val="115000"/>
              </a:lnSpc>
              <a:buSzPts val="1400"/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เสาอากาศภายใน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(Built-in)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มีคุณสมบัติลดผลของ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Multipath</a:t>
            </a:r>
          </a:p>
          <a:p>
            <a:pPr marL="833946" lvl="3" indent="-609585" algn="thaiDist">
              <a:lnSpc>
                <a:spcPct val="115000"/>
              </a:lnSpc>
              <a:buSzPts val="1400"/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ตัวเครื่องเชื่อมแบบ </a:t>
            </a:r>
            <a:r>
              <a:rPr lang="en-US" sz="3600" b="1" dirty="0" err="1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WiFi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Bluetooth 4.0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ได้</a:t>
            </a:r>
            <a:endParaRPr lang="en-US" sz="3600" b="1" dirty="0">
              <a:solidFill>
                <a:srgbClr val="0070C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833946" lvl="3" indent="-609585" algn="thaiDist">
              <a:lnSpc>
                <a:spcPct val="115000"/>
              </a:lnSpc>
              <a:buSzPts val="1400"/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วัสดุมีความแข็งแรง มีมาตรฐาน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IP67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หรือ ดีกว่า</a:t>
            </a:r>
            <a:endParaRPr lang="en-US" sz="3600" b="1" dirty="0">
              <a:solidFill>
                <a:srgbClr val="0070C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833946" lvl="3" indent="-609585" algn="thaiDist">
              <a:lnSpc>
                <a:spcPct val="115000"/>
              </a:lnSpc>
              <a:buSzPts val="1400"/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เครื่องมีช่องใส่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SIM Card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รับ-ส่ง ค่าปรับแก้ผ่าน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3G/4G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ได้</a:t>
            </a:r>
            <a:endParaRPr lang="en-US" sz="3600" b="1" dirty="0">
              <a:solidFill>
                <a:srgbClr val="0070C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833946" lvl="3" indent="-609585" algn="thaiDist">
              <a:lnSpc>
                <a:spcPct val="115000"/>
              </a:lnSpc>
              <a:buSzPts val="1400"/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ความคลาดเคลื่อนทางราบ ไม่มากกว่า 8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mm + 1 ppm RMS</a:t>
            </a:r>
          </a:p>
          <a:p>
            <a:pPr marL="833946" lvl="3" indent="-609585" algn="thaiDist">
              <a:lnSpc>
                <a:spcPct val="115000"/>
              </a:lnSpc>
              <a:buSzPts val="1400"/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ความคลาดเคลื่อนทางดิ่ง ไม่มากกว่า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15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mm + 1 ppm RMS</a:t>
            </a:r>
          </a:p>
          <a:p>
            <a:pPr marL="833946" lvl="3" indent="-609585" algn="thaiDist">
              <a:lnSpc>
                <a:spcPct val="115000"/>
              </a:lnSpc>
              <a:buSzPts val="1400"/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รองรับค่าปรับแก้ในรูปแบบ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CMR, RTCM2.x,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RTCM3.x 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เป็นอย่างน้อย</a:t>
            </a:r>
            <a:endParaRPr lang="en-US" sz="3600" b="1" dirty="0">
              <a:solidFill>
                <a:srgbClr val="0070C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833946" lvl="3" indent="-609585" algn="thaiDist">
              <a:lnSpc>
                <a:spcPct val="115000"/>
              </a:lnSpc>
              <a:buSzPts val="1400"/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แบตเตอรี่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Li-ion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ไม่น้อยกว่า 2 ก้อน ทำงานแบบ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Hot Swap</a:t>
            </a:r>
            <a:endParaRPr lang="th-TH" sz="3600" b="1" dirty="0">
              <a:solidFill>
                <a:srgbClr val="0070C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833946" lvl="3" indent="-609585" algn="thaiDist">
              <a:lnSpc>
                <a:spcPct val="115000"/>
              </a:lnSpc>
              <a:buSzPts val="1400"/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ตัวเครื่องผ่านการรับรองจาก กสทช.</a:t>
            </a:r>
            <a:endParaRPr lang="en-US" sz="3600" b="1" dirty="0">
              <a:solidFill>
                <a:srgbClr val="0070C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4" name="ชื่อเรื่องรอง 2">
            <a:extLst>
              <a:ext uri="{FF2B5EF4-FFF2-40B4-BE49-F238E27FC236}">
                <a16:creationId xmlns="" xmlns:a16="http://schemas.microsoft.com/office/drawing/2014/main" id="{95A86CCD-414D-44CF-B659-3724F4358A8A}"/>
              </a:ext>
            </a:extLst>
          </p:cNvPr>
          <p:cNvSpPr txBox="1">
            <a:spLocks/>
          </p:cNvSpPr>
          <p:nvPr/>
        </p:nvSpPr>
        <p:spPr bwMode="auto">
          <a:xfrm>
            <a:off x="183728" y="10256098"/>
            <a:ext cx="5994824" cy="94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70688" tIns="85344" rIns="170688" bIns="85344" numCol="1" anchor="ctr" anchorCtr="0" compatLnSpc="1">
            <a:prstTxWarp prst="textNoShape">
              <a:avLst/>
            </a:prstTxWarp>
            <a:normAutofit/>
          </a:bodyPr>
          <a:lstStyle>
            <a:lvl1pPr marL="2857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2000" kern="1200">
                <a:solidFill>
                  <a:srgbClr val="0F496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kern="1200">
                <a:solidFill>
                  <a:srgbClr val="0F496F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1600" kern="1200">
                <a:solidFill>
                  <a:srgbClr val="0F496F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1400" kern="1200">
                <a:solidFill>
                  <a:srgbClr val="0F496F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1400" kern="1200">
                <a:solidFill>
                  <a:srgbClr val="0F496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prstClr val="white"/>
              </a:buClr>
              <a:buNone/>
              <a:defRPr/>
            </a:pPr>
            <a:r>
              <a:rPr lang="th-TH" sz="3360" b="1" i="1" dirty="0">
                <a:solidFill>
                  <a:schemeClr val="bg1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กรมทางหลวง กระทรวงคมนาคม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B853F7A-ACCD-4DD8-AFE3-BB8F1A5DE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52" y="465624"/>
            <a:ext cx="2135432" cy="2175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43D5964-EFE6-46FC-8938-1D136725A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3" y="5683009"/>
            <a:ext cx="1906980" cy="20414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0F8118B-82D5-483B-8CA4-58503C197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83" y="7724456"/>
            <a:ext cx="1906980" cy="17045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DD5646E-1B25-4AE3-B21A-5A90185A9F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97"/>
          <a:stretch/>
        </p:blipFill>
        <p:spPr>
          <a:xfrm>
            <a:off x="260773" y="2953770"/>
            <a:ext cx="2166391" cy="24326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2B3000A-C902-46A0-8224-D5EBAE48C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0231" y="1452844"/>
            <a:ext cx="1005600" cy="35404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9CC348B-0451-47AC-B69F-73A038AFAE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83" y="5801779"/>
            <a:ext cx="1538304" cy="1509644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14173200" y="0"/>
            <a:ext cx="2438400" cy="11784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รอปรับปรุง</a:t>
            </a:r>
            <a:endParaRPr lang="th-T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4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>
            <a:off x="2329180" y="1100138"/>
            <a:ext cx="12392660" cy="0"/>
          </a:xfrm>
          <a:prstGeom prst="line">
            <a:avLst/>
          </a:prstGeom>
          <a:ln w="28575">
            <a:solidFill>
              <a:schemeClr val="bg1">
                <a:lumMod val="65000"/>
                <a:lumOff val="3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utoShape 2" descr="data:image/jpg;base64,%20/9j/4AAQSkZJRgABAQEAYABgAAD/2wBDAAUDBAQEAwUEBAQFBQUGBwwIBwcHBw8LCwkMEQ8SEhEPERETFhwXExQaFRERGCEYGh0dHx8fExciJCIeJBweHx7/2wBDAQUFBQcGBw4ICA4eFBEUHh4eHh4eHh4eHh4eHh4eHh4eHh4eHh4eHh4eHh4eHh4eHh4eHh4eHh4eHh4eHh4eHh7/wAARCAGqAd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s2/wBf0Wxl8m71S1ikHVDICw+oHSqhCU3aKuTKUYq8nY0qKrafqFjqEZksbyC5UdTG4bH1x0qzSlFxdmhppq6CiiikMKKKKACiiigAooooAKKKQsAMkgD3oAWiq8t9Zx/6y6gX2Liqz63pwO1JWlb0jQmgDRorM/tZj93TL8j3ixR/a+37+nago9fJzQBp0Vmrrmn52yPJCfSSMircF5a3H+puIpD6Bhn8qAJ6KKKACiiigAooooAKKKKACiiigAooooAKKKKACiiigAooooAKKKKACiiigAooooAKKKKACiiigAooooAiubm3tY/MuZ4oU/vSOFH5miG4t5oVmhnikjfG11cFWz0wa8r+NvhPXPFWrC2tNKlntG0e5hhuovIcx3DchWWZgEU4HzopbtkCso+G/GUMUXh+Pw3eNBJ4g0zUZL2K8hSGG3jMBlXG8PuXY3yhcEcgngEA9rSaF87JY2w2w4YHDen19qyNe8T6RosscV9LNvkUsBDA8mADg52g4rzPWfBOseHfFtveeEfDs9xo9tNYTNbwXcatKY/OErfvHGX2smS33vWq+naJ430u51DXP+EZ1G6OtQalEtjHeQCWzea4MkJkLSBMbTyULFcdDQM9otrq3uLWO5ikBjkVWUnjhhkfTginxzQySPHHLG7x/fVWBK/Udq8Pi8LeONN0yPw1Hod3e5v9KuDqMd5CIFjghhSXO5w+7dExxtwQevasnTfhz8RodHim+y2sGoXNhqFtcIJkBw0a+X50inMjSSBmyM7M4z1oA+hYriCZQ0U0cikkAqwIJ9Kqaxq9jpOnyX13KfKjwD5al2JJ2gBRyeeK8b0jwz4q0zXrTxJY+Er+20+2uoDJpEc9sk8rCF0knVFl8oDLKMbwSBnHaqdl4R+IVvawagfD9wbqO5juTaDUIcnGsyXJTdvx/qWB9O3XigD2Pwx4p03X9Nkv4I7qzhSYwkX0JgYt7Bq2jIgcRl1Dt0Unk14XqHhfxXfa5ceIdR8H3l/pt5f3Mv8AY8k1u1xGGiREY5l8tQSpyVYso6Zya1PCXhjx3aeL/BsOvW4vbbRbUMdSSVMIGs2ikgbkO580KwbacgnnigDofit4ouLDZo+nymKaRN08inDKp6Aemaxvg5Zxz65dz3FuZDHB8jOuQCSM/jirXiO00VPG2o33iO7AgVVEdsFJeXKcEY6AfzrZ8K+M7PUtdTSrDTha2vlsQ7Ebm2j0HTgepr6TWngXTowequ5befzPC0ni+erLZ2S/rY8+1uW40HxjeyaY0tp5NwfLwCBtPbHcV7D4Q1pNe0KG/ChZDlJUH8Ljr/j+NcVN4z8P6w8lj4i0sqizcTR/MDtJwSOv8+tVLTSb1PD8sPh/xAY4jfB47mLcu9fL5Ujsclc/SpzH38OnVhyzjbXuvX8SsF7lZ+zleLvp2+R6vRXjV9p/jG0sp7pvF124hjaQqGbJwM460vhL4k31hpH2S7srzWLzzGYSNJ0U4wOhJ7186e0eyUV5a/jvxpd8WPhlIVPQyq2fzJAqB9Q+Jd7w13aWSnsAoI/EAmgD1moZ7q1t/wDX3EMX++4X+deSSaB4qvf+Qh4ruCO6oWI/mKSPwHZNzeajfXJ7gsMUAej3ni7w1Zki41qzU+gk3fyrFvPif4Tt8hLmec/9M4Tg/iawLbwZ4eg/5cjIf+mkhP6Vp22j6TbY8jTrWP6RigBdB8ZWPi3xIumxR39tF5JZMMF3EcnOPauuGh6d1kieU+ryE1554BjWb4s6rIqgLBbEAAYAxsWvVaYFSLTNPj+7Zw/iuf51aREQYRVUegGKWikAUUUUAIyqw2soI9CKqXGlafP/AKy0jz6qNp/SrlFAGXoxa3ubnTnZmERDxFjk7D/hWpWZB8/iW4ZeiW6q31zmtOgAooooAKKKKACiiigAooooAKKKKACiiigAooooAKKKKACiiigAooooAKKKKACiiigAooooAKKKKACiiigAooooAKKKKACiiigAooooA8++Kun6ff3tjbrcJBq0iN5Cvwsyg/dJ7H0rmfDcdj4aulvtZXUFvl3IttHCQFBGCSx4PHpV/wAVSf2r8XIIM7o9PgBPscZP6kV008lxJayQJcyRl0Kq6nlCR1H0r06GZzp0fYyV4/c/TrocNXAQqVfaRdn9/wAzg/8AhF/7Sv0fRZJzYyfNJLdRmPyeehJ+9+FdzbW9vZWUFjaA+RAu1SerE8lj7k1zXw81DxBNps2k+JY7x77TpDF9rl5S6TOVdW7nHWunrDEZnUxtON/h/rc6f7LjgK0o3TfdbW8vJ7hSIqou1FCj0AxS0VxmoUUUUAFFFFABRRRkL8x6Dk0AYfwiXz/GHiW87B9oPszsf/Za9PrzX4EqWtdauz1luVU/gCf/AGavSqACiiigAooooAKDnBx17UUUAZPh44a7WfIvPNzMD+mPbFac0scMZkldUQdSxxVDULW6W9S9sPL83b5ciucBh2P4UkOl+ZIJtRmN1IOQvRF+goAb/aF3ekrpsGI/+e8owv4DvTt2uRdYrS4H+yxStMAAYAAHoKKAMz+0rqP/AI+NLuAO7IQwpya1YE4kd4D6SoVrRprxo4w6Kw9xmgBsM8My7oZUkH+yc1JWfPo9k7b4ka3k7PCdp/wqPbrFn91o7+Idm+R/z6GgDUorOg1i1Z/LuN9pL/dmXb+vStBWDAFSCD3FAC0UUUAFFJI6xxtJIyoigszMcAAdzSRukkayRsrowDKynIIPQigB1FFFABRRRQAUUUUAFFFFABRRRQAUUUUAFFFFABRRRQAUUUUAFFFec6v8TJrDxBfabHoD3KWspjLpMQTjvjaaAPRqK85g+LWl5xdaRqMJ77NrY/MitC3+KHhOX/WT3UH/AF0gJ/8AQc0AdtRXN23jvwlcY2a3br/10DJ/6EBWlBr+h3C7odYsJB1ytwp/rQBpV5r4u8dX15fy6D4ThZ7gMUmuiOExwduf5mtjXviR4b00NHb3DajOOiW4yufdun5ZrjvB1nqN1rl54kuoks47wsRAoxu3HOcdh/OgDS8LeHl0lpLu5uHur+cfvZWOfwHr9a3qKKAM3XLKa90y5sYL6axe4TCXMP34mzkEflWX4LvPE3nXGj+JrEGe1UGPUYf9TdqTgHHZ/UV0rKGUqehqCaJbi2ms5mcLIhQlWKnBGOD2Ncij7KolfR7f5f5fcd0K6lRdOUU/PqvNfLRrbruWKK5Hwrpfi3QtRXS57611XQBu8q4nZhdwjHCHs4zxn/8AVU2pePPDul63LpOrTXGnSxkBZbiBlhk4Byr9Mc9Tit1UVry0FLA1JVHCh+80v7uunpuvNHUUVHBNDPCk0MqSRSKGR1YEMD0IPeleWNPvSKv1NapN7HFJ8u4+ioDdW/8Az0B+gJpUuYXcIr5Y9Bg1Xs5djNVYPS6JqDyCDyDRRUGhxki6j4F1c6xpIabS5W/0m3J4Uf56HtXq3h/WLHXNMj1DT5Q8bjkfxIe4I7GvNPFPiBlnOh6Tb/bNRm/dlQu4Jntjuf5d66b4feGh4N0S6vdSuv30ieZOqn5Iwo6D1PvTSb0E3Y7WmpJG5ISRGI6gHOK8luNZvvF17ePcX0mm6PbRl9qHaDyAoLdNxz3p0en+H7ya1t9L1CTT7z7qzC9D+Y/bIz3Pp61639lcq/eSs+tle3r/AMC5539ocz9yN162v6f8E9aorgfhz4uur26OiawxN0oPlSMMM2Oqt7+9d9XBicNPDVOSZ2UK8a8OeIUUUVzmwUUUUAFFFFABRRRQAUUUUAMnhimTZNGki+jDNZzaR5J3afdS2p/uZ3IfwNalFAGV9s1G04vbTzkH/LWDn81p9zr2j2umT6ldahBb2sCl5XkbbsA9c1NquqafpUUUuo3kFqk0yQxmVwN8jHCqPUk1zcHh2+166vrjxbaaeLUzr/Z9lEgcwhGO2V5MfM7cHHRcDqc0AWbaPVte1q11VdQSLw19m3RWYh/eXjOpB87eOFAPCjknk+ldLEiRRrHGioiAKqqMAAdABWZ/xNLD/p/gH4SAf1q3Y6hbXgIhfDj70bDDL+FAFqiiigAooooAKKKKACiiigAooooAKKKKACiiigAooooAKKKKACvI4R9n+LetRdPMjL/iSp/rXrleT66PJ+NEnYT2wx/37/8AsaAOjkjjkGJI0cf7Sg1Um0nS5v8AWabaN/2xUfyq7RQBizeFfD8v3tMiU+qlh/WsLxV4X8PaVoF/qpidfssDSgNcbEJA4BJBxXW6tf2+l6bcahds4gt0LvsQu2PYDkn2FcVe+OvDutWuo6Nf6DrFwnEE1o9nvaUNGZG+UEkAIMknA5AGTxQBg+BfEMkfimPSZ9A0+LzLqG2WRUlDjfC8m/8AegN/BjoPWtqTx3rv2SbVo9DsTpNrqMllcStct5j7bpoMouMZwAxzxzgVTOofDTUpF04WdzdQvFBMbsRykJtiZ4syfeDBN/6gnPFTaVr3gP8A4RiLSdO0O++xT3SNbafHZPund90wdB3HyM3XjHOOlAxviT4iXVt4MstUjsVSS/jv8mObBhNvkAqSDycdxxVi28QX2h+PI/DUlxfaol01kvnXkylo/O8/O0Kg6eUOvXNVYH+Fum28esLpqRRahZ3kh8yB2AQMBcK0ZztYswBGMmqkkXg+SzOgaX4eFrqNzfWytb6os8UgYq5hcOMtjCuAQcDBHFAHfeDtbfX7G8uWt0hNvqNxZgI27cIn2hvqfSpPEXiDTdFl+zvG15fL96JG2pH7MfX2FZPw7nsNL8EajPptlZ2Y0+4uVaK13+ULgPtJG8An5iCfWsrw74U1jxEzXCfu4nBb7RLkq53YPI79a9XLsFQrRlVxL9xfmedjcVVpyVOgveZ1d3q2sWWg22uXWj2JtJyP3aSMHQHoSfep7G70nxJp0nlxJMij9/aXKByo9cHgj3roNd8Pyah4OTQ4rxFkREVZGXhyv8v1rzOLTtV8IeJbWa5jIi85YjIPuSqwG4D1HP6V0UsPhsZSko2U1e3mjGdfEYWpGTu46X8mdbeaTY3VsLdofLjUAKIjs2gdAMdKq6H4d0/R7qa4tpLyV5gAwuLhpVAH90HgVt3CCOd0XoGIH0pleHdnsKbUXFbPc4xvAtwl0Z7Txl4igBffsM4kXrnHI6VueIbDUrqSGex1aSzSFH3xLErCQkfK2TyCvX3rXoqIQjB3RvWxlatbnadrrZdfl/w3QxPDllr1rpc8ep65Hqdw5LQTG3CBBjjIHXnmueurj4iaLD9t1TUfD17aRkeYI7d4nP05PNdpb/uZTbnp96M+3p+Fcv4oWTxF4p0/wtbMfL3iS5I7Dv8AkP1IpzpJNWbsFPHSfM5Ri29/dWnp2+RW8Fy+KtBQ69a+C5teGor5nnxXKJKg3HgK3r1znkYrr/FWr32rfDOe+uNHvdHlkkCSWt1t3qobr8pIweK7m2hjt7eO3hUJHGoRFHQADAqHWLCHU9MuLC4/1c6FSfT0P4HmtcNL2VeNST0TRjiZQq4Z0owSlbe7u/XW34HjPg8T3+l6toomEUMsSS58suQ4kUDpzjmrvh3wyYdds5xfl/IuY2Zfskoz847kfrVFrK+8J6jffameCZbd0tnQkCUsQoIPsCT+FVdE12+TUo1vNTufs8oaKQtKxChlI3fgSD+FfaTjUqKcqMvdf46eh8jCUIOMaq1X+YaTfXV341tdQcg3Et2rsVGBknniva9D1rSdctmudI1C3vYkco5ifO1gcEEdQeO9ed/CzwtcSX6a3fRGOCLJt1cYMjf3segrvtJ8N6HpOrXuqabplvaXd8ALl4l2+ZjJBIHGeTz3r5/PK0Z1owp7RVme5k9JRoTlVvzPVfrf+vzNasvXfEOj6GF/tS9SAspZV2liRnGcAHAyQPrXG2/hXUvCnjKx1ex8T3tzpMwlTUoNWvt4UHlGjyOoPH9an8b6bb69cm/0lE1eeW0NiY4LxE8hW3HzcHhuSAe4BJGelePBTkm3E9bEQpUpJQmpXV+z9GjrJvEGiwrG0mpQKJM+Xzy+H2HA7/NxVTTfFmj3TwwSXcMF1M5RYd+7ByQAWHAY46HmsG6+HS3Dgy61K6QM7WkbW6FY903nYb++N3Hbj86s2nw/tLe0khXUZ90txa3MkgRQTJDN5uR6bjx7CgwNY+MPDIhaY6xbCMOEySeSehHHI4PzDj3pmueKLbT7+2sbeNLuaSdIph5wjECujurknqCI26elZuj+AbXT7DUbdr1ppL6xFnJN5QDYCsu88nLYbn6dqhX4eRpNNJHrd4haWNojsBMSKsw2An/ru+D2wo7UwNLUPHGgW1pFcxXX2pJJPLxGOV4zuIOMLg/e6e9S6h4z8P2Znj+2iWaBHd44wTwhCthvunBYA4PU4rCX4ZWP2V421GVJJZImmkhjCeYqKVdCCTw68GkvfhnaXU80smrXCvIZQJFjXzNjzRSgFjnO0xYHA4bpQBvaZ4y0G9htn+2xwtcttjRjk53bRkjIXJ4GcZqfTfEunal4gm0ixkE5it/OaVc7Th9pA4557g4rEg+HenW6XsdveTRxXRjwm0HYElWQDJ5P3AMn1q54S8Gw6Bqr6iL6S6me3MDO8YDOpfcCxzy3bPH0FIDqaztZ1WOwhkjhVbvUfJeW3sVlVZZ9o6KCfpz0FZviDWdVliS28H21lqV405gmnlnH2eyKgFjKFO5jzwi8k9SKu6d4e0qx1q81yO1Dane4E9y7M7bQAAi7idqcfdGBQBR0PRp7/wDs/XPFljYvrtsJDCISzR2oc/dXJwWAwC+M+nFdJRRQAVQ1SwFwvnwYju4+Y5B1J9D6ir9FAFTS7wXltuI2yodsqd1YVbqhd6ezXJu7O4NtORhjtyrj3FR/ZdXb72qIo/2YBQBpkhQSSAB3NUbjVtPhbabhXf8Aux/MT+VRDR45Dm8urm6/2WfC/kKu29rb267YYI4x/srigCl/ak8n/Hvpd049Wwn86Ptupjk6USPQSjNadFAGdDq8BlENzHLaSHoJRgH8elaNQ3tvHdWskEighlI5HQ+tVdCuGks/Il4ntz5cg+nQ/lQBoUUUUAFFFFABRRRQAUUUUAFFFFABXlfj1fI+LOkS9PNtx+u9a9Ury/4sr5Pjfw3ddMsEJ9g4/wDiqaA3aKKKQGZ4p0ka74fvNIN5PZ/aUC+dCfmTBB/EHGCO4JFcbovgvUrW91ePT9Qk0N2lhHnW9nELe8UW+xm8odOSTychhnmvRaKAOBi+GdvDfabLba5dw2+nxqkKrAgnXCFcCYfNtJYsUIIzil0b4cDT7+G+/t6V5or6C7Cx2ccUTGJXXmNTtDOJDucYJwOK72ql/qFvZFBMW3P0CjJx60Aeea18ObcRTw3Xiq8jtJoLy2toRaI3kpcsGlOc5YjBwT6+1R2Wh3ni/wAS3Gtt/aHh28sjaCKQrFMjvA9xgqM5ZSrqTnH3gOxrsrq4g1PVrSOLLxAfNuUjnr3+lN12zgswk1qzxSs2FCt096YXLHhfw0ul+GbzQzdtezXrTTSzyIE8yeRt/QcKNwAxXMav4r12VGsBINNgiJT7Pbr5e3HYnrXfwh1iQOcuFG4++Oap6tpOm390mpTFba8iIYzGMPHJj/noh6/WvUyzGUqLca0brdeTPPx2GqVVzU3Z9fNHO6xeXyfDrQyv2mJlnkJlG4EY+6c++ePWm+G9c1nWrmLRr4xX1sSHd5ky0SryWDfhW9Zrq93K5k8WWV1av8rw/Zd6kemwgAfnVb7La6TPbaVpauizHdcTOf3kmDwCR0XrwK7auPoQoySScrtq19L672W3kctPCVZ1E22o6J+dvm9yzdrrc1zLNHNEqO5KjPQdu1R+Vr//AD3g/StQx4OY2K+3ajey/fXj1FfLe3cf4it57r+vU972afwu5lGTXoPndIZ17qop8OuQ7tl1DLbv34yP8a1VZW+6QaZNDFMu2WNHH+0M1tGSkrozaa0ZS1LULGPTJr0zqywKXBRvmB7fn0pnwks7c3d1rs7SG51AZh81cfLn5gD35/QVHfeHrG5RlClAeqkblP4Gp7eTVNP06PTxbw3VrD/qtnyvH6FT6/nWkZK3KzOUXfmjueiUVyujeLYWTydVV4JV43lDhvqB0NdHZ3lreR+Za3Ecy+qNmlKLRUZqQt3a215CYbq3injP8Mihh+tZ9t4b0G2m86HSbVX9Smf51rUU41ZxVotpCdOMndoKz9f1EabYCUbTNLKkECt0MjnAz7dz7CtCuS+I6ybtCkHESanFv9Bk8f1rXC01UqxjLYjETcKbkjz3W7UahqEs2p+K7KScMQQySYQg9AMYAqGHw/eCD+0NDv11CSGVUP2NXDoSCc9OnFTar4T1p7y5mihikZpWcxLKpdVZjtYjsDirdj4e1hPC93bOi2j/AGtJmaSUKFjVGyxOemSK+v8AbQjTXLUXTTS33Kx837KUpvmg+uup3fw+1681O1msNWjeLUrTHmB12s6no2K6muG8F2V7a61ZR3ZzPFpzpM2/dkeb8nPfg8e1dzXymPjCNZ8mzPocJKTpLm3CiiiuM6Qooqlq+oR2MCqHgN3PuS0gklEfnyhSQgJ+hoAdq+p6fo+ny6hql5BZ2kQy8szhVH5/yrGlfX9W16eyazgtPDohKNcecfPuiydY9v3FGep5JHFN0nQLrUbKyu/G0en6jqdvO1xCkcOIbRmAwq5J3Ff7x5+ldNQBQ0DR9M0HS4tM0mzjtbWL7qIOp7knqSe5PJq/RRQAUUUUAFFFFABRRRQAUUUUAFFFFABWZqVvNDcjUbJd0gGJY/8Anov+NadFAEFjdw3kAlhbI7g9VPoanrKuUFnrdvNENq3WY5VHQnsfrWrQAUUUUAFFFFABRRRQAUUUUAFeb/HG3nWHR9Ujhd4rOdvNZR93O0jP/fJr0imXEMVxA8E8ayRSKVdGGQwPYigDhtMvrXUrNLuzkEkT/mD6H0NWa5PxLod/4E1NtV0lXuNFmb99CTnyvY/0P4Gm/ETVrz/hWGqaxoN39mmFoZo5SPmVRy2PRsZAPY0pOyuaUabq1IwT3djr8H0NAB9DXgGpac3hfwp4W8baNrGsC+vLiAXSXF0ZEmD/AHgRjp1//XzR8R7bU5PFmu6reXOq3umxKBBc6Vdbv7LYD/lpECOAQc8jOD1PTJ1rLY9aGUKcklU016dU0rWv59z36sa/UN4kthIu5fLHBHHVq848SeKLLVPCaeGbm8vbiaTRDqNpqsTeULpo1PGPvA5HI9jWHY3V01x8IJGuZiZ5gJSXPz/vF6+vWn7ZGccpm43k7avp2Td/wt5Hu0dnbxzedHbqr46gVFqWnxXyr5hdWXO0jtXhPhLw23ifSfGepahrmrodNvrr7JFFclURl3NuI79AMccU4+INSsfC/wAPfHd7eXEqxSzWl8S5PmqHcKW9ThDyfWl7brY1lk/vckZ3d7bdeVyS+drHsv2bWLL/AI95vtMY/gbk/rUNxPfam6WTW7W4zmU84I/wr5+ttf8AEV1pMnhW5nu4r3X9Ttry1fecrDKTkA9gDtNeqeBJJI/jx4s0/wA6RoILG2EUTOSFASHoKI1ua2hOJyeVCMnKeyb9UnFfr+B3M+hW7ANC0kMgH3gajsdNvI9TW4uZfOVFwGJ59v518+ahqmrJo1zNZXU8048YOsKmVsPhFwnXpntXY+HbfxTpPxYt7TxBqMN7qes6bLMr5YpYyAHARc7SBx29fqRV7vYqrkvs4uTqLZu3XTc9qwcZxRXiGu+HtT8D6z4V1T/hJNRvtUvtWWC+keU+VMjMONh6DBx1ra+Gd1cSWPxI865kcwajdhNzk+WMSYx6CmqmtmjGplqVL2sJ3Xp52PU2iUnoQ3tTSsq9Gz7MK+cJPEF/D8J/BdhNqGopbalfXYvXtWJuJESYAIp7539PYV0vg2S78O/ECx06zn1bT7DVtJmuJbPVJd7Wsi7sOfToG+hrC0JSulZ+Wh1TyqpThJud7c1lbflbT9Nv+Ce172X78bAeo5FKro3RhXzjpa6ho2rafqOt6rq9lcy6jlNbjn+1WN2hJ/dkAjHTHfvken0e8aFjlRTpur0d/X/Nf5HHjsHDDOOt79Vtp/Xf1SEkjjkGJEVh7ise/wBPa133VlJJEwGfkfaR/wDWrW8sL912X8apF5tRFxZ2W6UqvzyCPKgdxW0cRKHxx0+//g/gedKjGfwy1O40OdrnRrOeRtzvCpc+rY5/Wrlc/pMD6XpsE9nJJd2u399GR82e7KP5it2CaOeFZoXDowyCO9bNJpSi7pmUZO/LLcfVPW9NttX0ufT7pcxSrjI6qexH0NXKKcZOLUo7oqUVJNPY8V8T6F4q0+2XTZluL3Toz+6MKblwOmQBkY9DwKz/AA3o/iQ6gsmk2NzDLypkaPaoB65LDBHtXpHxp1K80v4canJpzzR3twEtbd4s7kkkYICMc8Zrp9Ft5LPR7O1mkklkigRHd2LMzBRkknqc17EM+mounyK/4a+RxTyKKpxxHO7NtJddLdfmUPCWhnR7SVriY3N/ct5lzOf4m9B7CtqiivIqVJVJOUt2dcIKEVGOwUUUVBZX1O8t9O064v7pmWC3iaWQqpYhVGTgDk1z/hyyi1650/xpqul3FlqItnjtbaeXd9njZyQ23osjLt3dwOKVDeeIPElpqGna1D/YFj5qSR2zktc3IJQq/GNi88c5b6V09ABXK3HjH7PqxtpNGumtGuJbWG4jlRzLNGjOy7M8ZCMASeo5Arqq52fwT4buNUfUbixkmkeV5jE9zKYPMdCjt5W7ZllJB45qZX6G9B0lf2i/r70c74t8eXVnKY7G2uLfyHC3CvB5koBgM2Qg9AMHnjIq+/xAsoZLOFrc3Hn2ySNJFKpCSGWON0I9QZUPuK0r3wR4Zuo3RtPaHeVJNvcSQkAJ5eAUYYBT5SBgEdaP+EH8L/bpb0aYFlkEYIWZ1UbNm3Cg4H+qjzgc7BnNTaZ1e0wfKk4vT+u5ixfEctYvdN4cvlD2y3NsquHMkZk8sswUEoAeTweOanfx+I7S1v5tDuUsLiIlblZ43UyBXbYu0nI+Q/N7jjrh/izT/Avh3RIbnXJBp9pbxC3gkF1KkigPvAQq27duGcjn8KZ4THgHxZ4aistCljv9Ps5GbyxNJ5iO+4sXyd5Lb2OW6kk0Wn3JdTCfyPf8PvM4+MLye6sta+3PbaS19NbPaCFCzeXbyTElyeBiM+lX0+IlqLC6kutPMF5DAlzFb/aVfz4n3YZHHBI2Nke3etK18B+F7e7NxHYSnJdjDJdSvDudPLZvLZiu4oSucZwSO9Mb4f8AhV7JrWWxnlQyRyb5LyZpB5YIRQ5bcEAJG3OME8c0WmW6uDdrxf3efr/XkctpnxDl0ezu49XW+1e5828lg8iAAiKGTY27HCgAFsntwMnFdLF4qW/vNOFr5sMcmpyWbgAMJNibs57D9a0IfCHh+F7xo7FgbyOaOYG4kIKSnMgALYUE8/Lj2qPTfBnh7T9VXUrS1nSZZGlVWu5WiWRl2lxGWKhsDGcZoSl3JnVwsrtRaev9eR0NFFFaHnhRRRQAUUUUAZWvuIpbG4kyIo58u2M7RirtpfWl3n7POkmOoB5/KrB5HPNZur2KtEbq1UR3UXzI6jBOOx9aANKioLC4W6s4rheN6gkeh7j86noAKKKKACiiigAooooAKKKKAKWvWK6lot5YOARPCyDPqRx+uK8e8J2cOu+DNU8L6g0iIC9vJtOGCNnp+O6vbq8d1GSHwx8TtRW5kENnep5wY8AE/N/PcKN1YcZOMlKO6JdW8C6TqXhbTPDs81yLXTnjeFlYbiU6ZrgPin4WtIZdf8RWH9oxr5YbUILS58pZ0UAMzZ/E+/NeuaTqlhqsbyWM4mWNtrYBGD+NUNDhivFv2uIkminYhkdQysDkkEHqOaiVNNHZQzCtSmpcztfVd7u7+88+fw/4f8UeC9ASazvdM+yWuLJraT5hG4+ZGJ6g5PPua6DT/AlrPP4buJDNbQeHmDWMQPXBB+b1yVGa7iO3gjijijhjSOMYRVUAL9B2qWhQj2FPHV27KTtd2+d7/mzm/D3g3S9D07WbG0luGj1eaWa4LsCVMgIO386p3Hw70OfwBD4LlkuW0+F96Sbh5gPmF+v1Yj6V2FFPkj2I+uV+bm5ne6fzWzOYn8DaHL4i0bXPLkW40iAQW6g/IygEAsO5Gazdf+GWjav4gv8AXjqOqWeoXoUNLaz7NgVQuBjqCFGQa7mihwi+g4Y7EQacZu9rfK97fecND8L/AA5Domm6VE92sdhe/bRJvy8svHLH8K3bzwzYXXjGx8USSTC8s4HgjUH5Crdcj1rcooUIroKWMryd5SfX8d/vMPxV4ZsPEcumSX0kyHTrpbqHyzjLjGAfbiue1f4V6BqGvXmq/bdUtFviWu7a3uCkUzepA/PFd7RQ4Re6CljK9JJQk1/VzirD4baFZ2/h6COa7ZNBuZbi13MPmaRw53eoBAxWtqHhPTL/AMXW3iW4aVrmC2e2EWf3bI3XI/Gt+ijkj2CWMryfM5O+v46v7zzuD4Q+G4rqL/TdUk06Kf7RHpz3BMCvnPSvRCcnNFU9QvHt5I4beEzzyHIQdcDrRGKjsia+Kq17e0lew2GCfWNZbS/OFtCi7nP8Tjjp+ddxptja6farb2kQjQfmT6k9643wssup+JEvoUaGK1TEhI5JOfl/U/lXd1RgZmnMLS+nsZPlDuZIfQg9QPpSP/xK7syDiynb5/SJz3+h/nVy+tI7uMKxZHU5R16qaqRSzCYadqEazLKpCyDo47gisKU/YPkkvde3+X+RdSHtVzR3X9f8OadFZ2nPJa3B02di4ClreQnlkH8J9x/KtGumUbMyjLmRzniPxLHpninQPD5sjcSatJL824DyljXJbHfkity8vLa0TdcTLGD0B6n8K5jxLpEM3jrR/ECXTPf2NrPBb2YAwfNwDITnIA2+nNZupa/Lo/ikWJsYr+53W6SvK7K7NM+1fL+XbhSQTznAY9qzjzXdzqr+y5Kap72971u/0sdb/a+//j3sLyUeuzAP50f2sy/67TrxB6hN38q4+98fazZXFzYy+H4J7u08w3Jguv3caosTFssoJ4l6Y5I96frHjjWNNeaGXSbDzQsM6f6WxAhkExyQFyWHk8hc8Nnsas5zsYNY0+ZtouFRv7sg2kfnUXivWLfRPC+o61OjzQWds8zLERuYKM4Brhn+IE2o3r2Fr4cgv5GmEUAW4HzZQsGyy4A9/wD9VVLbV4dc02bS9NtjcXDaDLcyx3DkiWULHiORNoDo4lHIxnB4oA9F8KaXY6L4dstN05HW1ij+QSNuY7juJJ7kkkk1p1zvg3WJrzSdPa+Vo5Lu1jni3Jt4ZASmOxBOMe1dFSAKKKKACiiigDxL9qbwn4g16x0rUdHtZ7+KyLrNbwqWdd2MOFHJ6YOOelZn7LHhDxHpOralreq2Nzp9pLbCCOK4Qo8rbgd208gADqfWvoCigAooooAKKKKACiiigAooooAKKKKACiiigDL0L9y93YnjyZSUH+y3IrUrIviY9ftWtvmmkUrMnbZ6mtegAooooAKKKKACiiigAooooAKxPEnhvQ9YdbzVLJJ5IIyFYkj5euDjrW3Wd4mm+z+HNSn6eXayN+SmgDyz4UKP7JvJguBJccD2A/8Ar1seG/3T3dqescn+IP8AKub8D69o+j+GxHeXYWYysxRVLNjjHStLQtYgvNSuruwgnmickBQnzZ4OfzzTEdXRVRH1iX/U6JcYPd+BUyad4nl6WdtCPVnyf50hktVL6e4E8FpZqrXM7YUHoB6mrieHfEEn+t1K2iHoi5P8q09B8Of2ffm+ubxrufZtXK4C/rQBjyaV4niQyGK0mA/gRuT+gqrDqUfmmC6je1nHVJBivQaq6lp1lqMXl3luko7EjkfQ9RQByw5GRRTrzwxqFiTJo9150X/PCY/yP/6qoySatb/8fOjXAA6snIoAuUVnDWLZf9dHPCf9uM1PFqFjJ925jz6E4oAtUU1XRvusrfQ5p1ABR4RjWfxRfTsM+TEqKfQmirHw9Tcuo3R/5aT7QfYUAdSkcce7YiruOTgYyfWnUUUAFZ0377XoUXpbxl2PueAK0azbP91rV3G3JkVZFPt0xWFfVxXS/wDwTWn1fkSazE7W63MIzNbN5ie47j8Rmnz6hbxaeL0tlGUFAOrE9AKkvrqGzgMs7YHYd2PoK57T2t7a3vtV1RjDa6fvkWNzkQoBvJ/KureGvQ50n7RJdfzOe8BW2o3Pxd8XatqMM0flW9rawl1IUgr5hC54OM4OO9ehS2dnLdx3clrA9xEMRytGC6D2PUdaxfh3rt54m8I2eu3unrYNebpIoQ24+VuOwn3K4P410NY00uW666/ed+OlN1uWas4pR7/CrfoYHi2/t9Hghkj023ubq+uFtkV0IDs/94qrHGFHbt7VzsXjDTdY04TN4bhuHe9t7JYZWQ7maDzV5IxgFiB+JruNSsLHUrRrTUbSC7t2wWjmjDqcexrynxR400C38RfZvCfg+z1rVbJAv2lLZcQhOgUgZIXpxgehpynGK1PHxmPoYOClWla+3Vv0S1ZrnxtFa6m1o/hi3S9tpCLwxvkR4aNcqwTniQfe29CKv+BPFthrviCa1tdEhs8QP5VwhBLpGyAoflGMeanAJAOR2rz7RPisjXM8+teDrF7eZ8XU9tD82cj7wYfNyB1PYV7J4abQb3TbXU9DgsxbtGwgeGJV2qzAuvA4ywBI9RzShVjPYwy/N8JmF/YSu10ej/EzvDen6vNpF5ZeIJjJcw385tbjeC5hLloicdMA7cf7Naem30yT/wBn6hhbgfcftKPUe9ZuiWdpb/EDxDcQalFJNcwWrT2aj5oiA4Dn/eH/AKDW5qVlFfW/lyfKw5Rx1U+oqz0y1RWZpN5N5zaffcXUY4btIvqK06ACiiigAoorjfiR4h8VaTLp2neEvDg1W+vnYGed9lvbqMcuepJz0pN2VzSlSlVmox/HQ7KivLvCPxE8Rt4h13wt4s8PwR63pmntqEKafIXW6jAHyqD0YkqBz37VV8V/FvUrHwYNatfC19p10t7b20kOqwlARISCUIPzYx+tR7SNrnX/AGbiHNQSWtuqtrserPdWyMVe4hVh1BcAinxyJIu6N1dfVTkV81fElfC+jfE4Lr/gaw1Gyv0a7nltry5lvAm3JldVfAG7tjoK9A+D+uyN8JbU6VYaLpmo3InfStOF0xRwG7lmLdd2efSlGreVjatlnJRjVi3rbe1tb+b2t2PV6K8NsvjH4gl8F6JrUul6ctzf682lzIpfYqD+Ic9at/8ACxfiLq/izxLoPhbw3pFyui3JQ3FxMygoBwpGeWPtxR7WJLynEK97K192ujt+Z7PRXiWo/Gy/X4aaN4htdGtYtQ1C/ewm+0TEW1q6HBZm64PBHTvzxWjY/EnxovhbVri58GC/1S1njhs201zJa3Yf+NW54Xv/AEp+1iS8qxKV2lvbdd7fmeuUV5r8O/HPia+8dX3gvxjo9lZalBZrexSWchaNkJUbTnPPzdc9jXpVVGSktDkr4edCXLL1010YUUUVRiZehDz3utQblppCq+yLwBWpWTo8gs7iXTJvlYOXhJ6Op54961qACiiigAooooAKKKKACiiigAqG+tYb6yms7lN8M8ZjkX1UjBFTUUAc1p3gTwrY4MekwyMOjTEuf1roLa1trZdtvbxQjphEC/yqWigAooooAKKKKACiiigAooooAZJDFIP3kSP/ALyg1QudB0e4z5unwE+oXB/StKigDnJvBukNzCbi3P8AsSH+tVZPCN1H/wAemtTKPSRM/wAq62igDiLnw34hkUxteQNH/sHax/StjR2GjWS2n9l3iICSWXEmSep4rfooAzV1zTs7XmaJvR0IqdNS09/u3kH4uB/OrTKrDDKGHuKgksbKT79pAfrGKAKs2roLpobe3lulQAu8XIBPQe9UYr26m1Oee0sJXbYI8SHbsPvVrQ40huNRijUJtm4A7DHFS+H8fYWY8yNK28++awqa1IR+f3f8OaQ0hJ/ILTTnM4u9QkE9wPuj+CP6D+tYGu2+ia4NT8IarfmCTVXOyKOTZLIiBS232459s12FcdoHh4T+PNQ8WagF+2Rxmxt41OVjj3bi2fU8fTHvXQ7uLQUXGNRTcrNaq297afjudZZ28NpaQ2ltGscEMaxxovRVUYAH4CpaKKRDbbuzl/irqU+leANWu7Zis3k7EYdVLHGf1ryn9nDVtK07UNZhv544J5YFkjeQ4ykYZnGfYYP0B9K9r8VaRHr3h2+0iVtq3MRQN/dPY/nivmjRNNk8NeMbmx8Q4sWSzuow0nCsWgdFIPcHdx9a5azcZqR8PxDOvhc0w2KSvBaa7Ju9/TR/gdEl3ouo+EPGt4l3HAHvWkghK4LB2+T6Z/Stz9mPUrhjq+kOzNAoS4jHZWJKt+fy/lXmWjS2v/CHa3bPOi3k0tv5EP8AFIAxzgV7j8BvCN14d0GfUNRiMV7qBU+W3WONc7QfQnJP5VlRu5po8nIZV8XmGHqxWkYy5mvNy0f4afM6LR20n/hYuvrbpcjUxaWv2pmI8sp8+zb7/ez+FdNWFpvnf8JprG7RUt4vs9vs1Adbk/PlD/uf+zVu13n6aUtUsBdqkkbmK4iOY5B2Pofam6dqHnObW6XybtPvIeje6+oq/Va/sYL1AJVIdeUdeGU+xoAs0Vki5vtO+W8Q3NuOk8Y+YD/aFaNrcwXMYkglWRfY0AS15n8ZPDXiq/8AEHhjxV4Sht7y80SaQvZzS+Wsyvt79ONv616ZRUyjzKxvh68qFRTir77+aszxfwv4P+Id38UdX8XeIEsNKk1DQpLOCSzl8z7LKdmzg8kjaST0yKd498AfEDVvAaaLd+IbfxHdJf200LPbrbFI0J37mydxPH5V7NRU+yVrHX/alXnjNJaWtp228/xPHfFPhXxto/xIuvGHhfS7DWk1LSlsJ7e4nEZgYKo3Angj5R37msYfCTxLo3w78MPpLWtx4o0G+a8CeZtR1k+/EHPsB6c5r3uik6URxzatGMUktLfNJNJP5No+fbb4WeL08AeGtOa2tft1v4hbU7uITjEMbHpn+I/Su7+G3hPWtE8Z+ONT1CGJLbV7wS2ZWQMWXB6jt1r0eimqUUTWzStVjKMktb/i0/0PBtI+H/xB0f4bWenWcOmz3EGqT3F5pVyyvDewOQQpbHBGPb7x5rofgT4L8Q+GtW17UtUsbXRLDUGT7Lo9tcGWOAjqw7DPtXrFFCpJNMdXNK1WnODS97f77/118zz208LaxH8e7zxc0Mf9lS6OtqsnmDd5gZTjb6cHmvQqKKtRscdatKry83RJfcFFFFMxK2o2UV7CEfKupyjr95D6iqtnfTQTrZalhZTxHL/DJ/ga06hvLaG7gaGdAyH8wfUUATUVkw3E+mTLa3zmS3Y4iuD2/wBlv8a1qACiiigAooooAKKKKACiiigAooooAKKKKACiiigAooooAKKKKACiiigAooooAKKKKACiiigDJldbLXjI52xXUXJPQMv/ANapdBDGGabaVjllLxg9cVQ8SzCdhGkYdLd1aVvQk4x+tc5428QeIL/xJD4L8Eqbe7jVJ9R1BowUtIeoVdwwXb+X6ckqic+fotPV/wBf1oduGw0q3uJpdW3sl3f9fmR+Nn1vX/GcGjxR32neHtHKXmoXYzH9tk6xwxt3GfvEd+O3Pd6RbyQ2pab/AF0zGWT2J7fhWXe6g015Ba3VrLGkLCSbA3A/3Rx78/hWtBqFlN/q7iMn0Jwa3jUpxVubV666ehjWqTrcqUbRgrK3fq793+GxaooBBGQQR7UVoYBWfrWiaRrUIh1XTra8QdBKgJH0PatCihq5M4RnFxkrowdH8G+F9IuBcafolnDMOkgTLD6E9Km8Ras9kUtrVQ9zJ04ztH+NbFchq0wtfFonnBKDaR/3zgH8683M6zoUVyO12lft5k0aNOiuWnFJeSsRXMevrfCHz5pJSob5G4GfXsK29JvruO4jsdT2GWRd0Tqc59jVd1uJpfIw3kjDTOAcSMQDgn2/lxWbc3AuvE1qtu25YnRFYd8HJP8AOvIhN4WfPGTd2lZvfv8A8Oamtq3izRNLu5bS6nna4hG6SOG3kkZV27ixCg8Ack1HceNfDECB5dViALSKMKxJ2IXY4AzjaDz36DmsnxIPBtprt1d6pqssF5KjxyxqScBodp4CnonOa5rxHovgeOx1CK3vLi/nhs5THaiRV5MIDlJNmd3l/NjJAyTj0+qEdvbeOfDd1NbwQ3Ny0txIYxGbOUOpyB86lcqMkDJ4rHtvEOk6p4misdPEcHnxpNDcRyyJJIjRlw3lmPBHykE7uPqcVkavpvhqz0i1v7F5ftHnRyR2EVwoRnjkjRsMUJBVmXLDDHJGeaS5sfBVhH5C3l1cy20a25sWnVQz7RbFwxUbmG4JwcZxxmgDfXxksdqbi3uotQhS7htpS8TRPGZHC5II5wM/lWpaeMdFvtM+22dxktGzwpOjxeaFUNkZXJGCOQDXn2iroEN/Y2BkvIQrpLdq+pRFXaPzGWVsLuZlKHOzA456c7NjD4GtNNmQeIr9lvGkWU+a0bZ2IGZkRQvQodzLzuySc0AaWl/EnSZo7n+0ra5spbcszJHDLNiNVVmc/uwVADjOQOverNt47sX1TUbedIktrElTNG0sjOdwUAL5YBOSOAx69xzXM2tn4M0+41K1W73JPbSWc7rKkYKyRYZgoRVB2wHkcZVq19H8L+F9aea+0/VbyYNtJEcifIGKTYzsyQfkOCTgNxigDa/4Tfw98u64uVzvDbrOUeW67so3y/K/yN8p5OPcZb/wnvhXZK66oHWLO8rE5xgKc9OnzrVz/hGtO2BC05Uag+oYLDmVt2R0+78x4/WsSz+GPhm0sZrOD7aqTWqWrEzAtsVy45x1yeT6AelIDUj8Z+HXuvs/210JjaRXeB1RgoBbDEYJAOSP8K34pEmiSWJg8bqGVgcgg9CK5Kz+Huh2t79rjmvvNBcqwlVHXem1h5iqHxjp83HbA4rrYYxFCkSszBFCgsxJOPUnqaAHUUUUAFFFFABRRRQAUUUUAR3EMdxC0Myh0YYINZ+mSSWl0dLuGLDG63c/xL6fUVqVm+IY2+xC7j/1tswkU+3cflQBpUU2J1kiSRfusoYfQ06gAooooAKKKKACiiigAooooAKKKKAOX+JHiqbwjo8F/DpX24SziJ3eYxQW67Sd8sio5ReMZ24yRkjrWdc/ELyNCi1WTw7frHJFayLIZomgYzMg2rIjMGKl/TBxwa6LxP4fsvEEEEd1NeW8lvJ5sE9pcNFJG2CDgj1BIwcisVPh74Hg05tFj0uGETWaWpCzMJmijxsOc5ypUEN1yKAEtfHcVx4/l8J/2a6vHcyQfaPNGDsgjlztx/00x17Vg6d8XFupLGOTw+8UmpCM2Ci7DGbddG3fPyjBU4bvwe1N8YaD4M8M+F31Oc67dPb33my6hY3bSXiTSARks+ehG1MdOnHetjUPC3gjSNO0bX7izaKLwrayy2QEhZo0wC+Rn52yAec/NQMrz/E+3i0TRdUOjyFdUtL25VPtKL5f2YZ2lmwvzepIA71geHPibdXOoeK9SuEsybOzt/sVhHqZkhnkEc0rCKQxLyVQ5+VhlBg1sWHw08B6tbRSGO/limtZHgs5r6TFrFcAMwSPPyc4PsR+FaWpeAvCWp6Vdpf3V1cLOIEnvGvj5u6HeEPmDo2JHB9QcUAY1h8Vry7liul8JuukNqVvpr3X29TKJpwmzbFs+ZdzqCSw696vQfEa6hGp2mt+H49J1e2tUurWyl1BX+0h1dhHvCYWTEbZUBh6E1tQ+C/DFvY/Y44DHbpqEGpbfOPyzRFDGfp8i8d6434nR6Ze+Mk0W48Japf/ANrrbxvqVvc+WsZR3xsI5DLubPs2KALem/Fa6vtZh0+PwnMDcWvn28bXqJPcHyPNHlI6qsiZ+TcrkhuqgZNWLj4nyWOi6y+p6HDa63pTfPpo1AMJkCK5aOTYMkK3I29uvetfTvAfhW11u3vrRrjfp8izR2v2xmhilERjEhjzgNsJH4k4zzUGueDPA/iZ71rqZJpJLmO6uGgvMMrbNgBIPCsowR3oA7S3k863jmAwHQNj0yKw9Z8X6DpVx9mnuzLcA4MUC72B9DjgH2zWb8Ttck0TQYbSxbyp7rMaMp5RABkj35A/GuLsJ7fw3oNhftbJcXl67SrMu0tGBwB8wOD34r1sHlyq01Un1dkl1+fY83E4105uEemrfY9C03xroF7dfZTcvaz5wEuUKHPpnp+tamq6lBaQuglU3BX5EHJz2ry8XsHi611KGS1VbyK3+0JdSlQw2EAjKqM5Bxzmq2neLb6z8GXs8doNR1LTTEbON/8AlqHdUVWPXALD9KjMcudLDzqU9HHdb2v1Rrl2KeIxEKL15no9tezNO+8RazrerHwb4N08ie3lR9X1O7Q+Vb8glQP4nPp/9cj0u9misbZ7jywXOFAUcu3RRU1upEYZo0SRwGkC/wB7HP1qpq3/AB8af/18j/0Fq8qhSUdOh6eMxEZxShG1uu7be7b/ACWy+9kml2rW9uTMQ9xKd8zerHt9B0FST2VpP/rbeN/crU9FOaU/iVzCHuK0TKaObS5DJAry2bH54xy0fuPatC2uIbmISQyB1PcVLVCfTVMxntZmtZT94oMhvqKw5JUvg1Xb/L/I15oz+Lfv/mX6KztusRcrLb3A9GUqT+NS2V950xt5oWgnAzsbuPUHvVRrK9pJp+YnTdrp3LlZXiHSotQhEm9Ypoxw56Y9D7Vq1zvxA1COy0SK0bT/AO0G1W6i05bcsVDiVsOSw5ACb2z7U61GFaDhNXTMyjc2PiOdBA2XiwANkihSK1fD2hiwb7RcMrz4wAOif/XrWtLeG0tIbW2jEcEKLHGg6KoGAPyFS1xUcqo06ntG3Jra7vYLnO33hGxu9cudWkubkS3ETxMgK7QHjEZxxnoPzrMT4b6OlibaO6vFdpXkabKlyWgaHHTGAHJHHWu1or0gOJk+HtvI/wA+uaiY0EnkJsixEzvG7N9zk7ox1yOSKjuPhpps10bptSvBcCSSSOTZGSC0ySjdlfmwycZ7E5ruqKAOMt/h7YQXUFwmpXwMYZmxsBaUo67923K8SN8owucHHFTQ+B4RdXl3davfXVzeQSw3EjLGpcOsa5wqjGFiXHbqTXW0UActr/gfS9ageG5uLlFa1htf3ZUYWNy2Rx1bcyn2Jo0zw7B4UsQ+ltNLGs8k0yuQSyuRwMDooCgeyiupoIBGCMigBkEqTQpLGwZHGQR6U+sf95o07Haz6e5zxyYT/hWrDLHNGJInV0PQg5oAfRRRQAUUUUAFFFFABRRRQAUUUUAFVNZdI9KumkOFMTD8SMCprq5gtYjJPIsaj1PWs2NJtWuEmmjaKyjO5EbrIexI9KAL+mKyadbK4wwiUEenFWKKKACiiigAooooAKKKKACiiigAooooAK8f8c+EtevfiedV0vQrqRJmh3XjXUXkBFjZWZTuWaGQZwFUMj5BOOcewUUAeBXnw+8UR+GIY9N8NNBPLoNtDfWyXECtNdRXkT8nzNpbYrndnHOCc8VH4k+Gvji78W6jLYwkaUdRaO2Bu0AazvP3l2Su7gpIOB1PbNfQNFA7nikPw68Rw6idY+xpJey+ILpyqzLE6WDwXCANMpLEMWhGBkpgYXg1f8J+AItQudVk1bwi+jaS1tapa6TPdJIrXMSSK8x8t2UjDqoLHJ27iAa6L4peNNW8Jy2ZsdJt7q1eKSa5uZ5WVIQpXCnYGK7sn52G0Y5IrB1Xx5qmofarabTYINHutQuNIimgvHW6SZIyyyfKANrYGNrZAIoA5y38L+PoPDmpeHJPDl5K2q22mQpei/gKW7QrGJfMBk3YAU4Khsnj3pdX8D+K/ttpcxeHbq6u11C7kjkN3A8CxvqDTL5is4eP92QweIlv4Svan6D8VLnwv4f8PaVqFnJfSTW9hcSXU90zSG1mEnn3DE/882TGM9COlS+GfiF4q0/w7c3jadbX9pa28Or3txdXbiUxXk8jJHGu0j5I9uMkDjFAEXibwn4izqVzpPg7+zRBp17DfvJqKSJqplnidWVvMDHaiyt+82YLBemaxLLw7rl/4e8QJ4Tt4dYsNYlg82BXs4pUDwApJ+6YInlsBkA8g5G6vUV8ealp+vPY+KdMstLtbm0NzYyrcGUgefHCqzYXCkmWM5GQMnPSuAX4heXoVzpeleF9O0jdZS3mqpYSvBIP9IkhZoWRMBwIy258dhQB2Hxjs547XR52BKpG0LnsGwD+uD+VZHh9dLuPCw/tD7ETbzuF+0vKuGbGANnUYBr1PUtLs9b0AWNyHaGSNSrMcupxw2fWvLtf8IeILCzTT7ey+12yStL50JyXJGBle2BX0uXYqnUoRoSlytP00/rQ8LG4ecKzqxjdND7xNHt/DOoXFkdOEsirAxtZJmOS6so+fgDCPn6CpPg9ZfadbuppEDQRwgEMOC24FfxBXNUNF8M+IJLW7t5tPNtazou+a4O0R7WB3AdSeo/E10mi6PqOj/ELQ7DT0eXRI9OnnurgYAkuGKhS34DgfWjMsbSw1CVFS5nN23v23NMswVTE11Ua5VBN9tVd2Xqek1Q1b/j40/8A6+R/6C1X6oaqCbjT8AnFyM/98tXzsPiPUq/D/Xcv0UUVBoFFRTXVtDKkM1xDHI/3EZwC30HepaACqWq2pmjWaJhHPD8yOenuD7Vdrlfihqc+m+Gd1vxJPOkXTtySPx24/Grp4f6zNUu5M63sIup2MXxD8So7aY2+k2sdyycNNITsJ77QOSPfis2w+Jt59pQ6lp1vLED/AMsSVYe/JINZ+qMn27/TvDUDTghXmM7LAGPOCQoGRnHWptT0K0xDBd2NtYSzoGhmspzKoY9A6HLEdsrmvqIYXBQgoyhv1un+T/JfI8CeIxUpOUZ7dLf8A9U0bU7PV7CO+sZRJC/4FT3BHY1crzP4aQ6joXiebRrwfurmAzRkfdbafvD866jx5q+oaPFpc1kAIJL0JeSGFpNkXlue3TLBRn3r5/G4eNCq4xd1uvQ9nC1nWp80lZ9TpKK85k17xhp9rp99qGx47qCOa4jSxb/Rl3xhs4JJO1mOMcY9qoz+M/Fkt5Otnb5ikaVdPDWLgzH7SyL1/wCmYU8465rkOg9UoryrUPG3iqZbe30mzkluHSGKb/QH/dzs8wYfNgY+RATnADZz0qvZeJvGdlFHp9npi4hhCqHtZNrOJNpJYknnlup696dgPXaK8rufEfinR7ZbO30h5tRkvbt5mit3aK42pKTt3HK/MseM8HdxT7fxp4gt7e4kuVkmt/s8v2Sf7A+ZZxHGwjwvoxcZ4Bx7UgPUaK851HWPG8GpWWnw7bhtQED+alntFsGWYuMk4OPLXrj73uKq6P4q8a3euWSS2BSyR7eG7zZMoYuSrMCTkeuACBjk80AeoEAgggEHsazZNHg3mS1lmtHPXymwD+FaVFAGU39rWPzblv4R1G3bIB7etXrG7gvIfNgbI6EHgqfQip6y9TtJIJDqVj8syjMiDpKvf8aANSiorSeO6tknjOVcZFS0AFFFFABRSMyqpZiAAMkntWU2ryMHngspJbRD80oOCfUgdxQBqSyJFG0kjBUUZJPYVmfbry+O3TYfLi/5+JhgH/dHel12VJtCeWNgUcKQfUEitKHHlJjptGKAKNtpUKSie5d7qf8AvydB9B2rQoooAKKKKACiiigAooooAKKKKACiiigAooooAKKKKACiiigDC8U+EfD3icxNrenJdGJGjB3suUbG5DgjcpwMqeDTV8G+GlLbdKiAa8N6Rk4ExXZvAzx8vFb9FAHLv8P/AAe9rFayaHbPFFp0mmIGydttIctHknoTVyTwl4dktLu1bS4fIvLeG2nQZAeKHPlr9FycVuUUAY+s+GdC1gSDU9OhufMs3sW355gcqWT80U+vArmPE3gBo9E+weDY9L08TRC1vI7uIyJPB8xAJ5OVZ2b/AGiTk139FAEdtGYreOIkEogUkDAOBUlFFADZUWSNo2GVYEEV53ca7e6Z488K6PH5Zt703VtNuGW+Rdy4PbpXo1cLFZ+H77x3YyahcD+1rSSe506EOQSMbJGx3GDisK7+GPVtHZgeXnk5q65Zfk7fc9TwL9q9dNuv2h/DOna9rl5o+iz6TELu4t5zGY186f5uhGenUGtL4b+Dvg3F8RPD83hb4pa7rWqxXnmQ2ct4rrJtRmOR5Q449apftSyWVj+0b4W1XWtDutW0e30qI3UMVuZQ6+dP8uOnccVueAvHnwouvH2g23h34a6hpOoy3flxXR07y/L3KV5PYc810R3OOV7aHkfg/TfAmveN/GK/ELx9q/h0W+pSCyFvebBKDJJuzuVumF6Y616lpd94H+FXwv8AGHi/4beNNS8T3ky29ipvZ1mS3mJbYwARecMzc5B2gV5z4B1jwf4Z8beNG8d+Bb/XRdak5sytg0gjAkk3dfXK/lXppg8I/Fv4YeLPCfw98IXXh29gWC+Rbi18hLiUFtq57khWX23CpKGfDr9n+y8aeBrTxZ418TeILnXtagF4s0d1gQrINycEHccEE59cDpmvRPhdZeKfhV4C1j/hZXiWw1DR9MJlsrtJZJJUg6bH3IOc7doBblseledfD39obSvBfgSx8J+NNA1uz8R6RbCyitRanFwIxtTBPTgKD19RVWXR/i14+/Z68Y6l4lmv5bjUJ4rnSdKliVHS3ik3sAoUHJHQHJOwetMRo/F74wjxR8E9dmt/CHijStM1CHytO1WaICKVt4xkqxKZwQDyM8Zrt/h5plxrn7NHhRYy813HpsFwm4ks7AHIyepwTXmXib4l+Gde/Zc/4Q/S4rq48Q2+lQWVzpsdq5ktmiCq0j8YVflz6817R8B5v7P+A/hD7SFhlGmQxpHM3llpCMKnzdCTgAe9aUasqVRTjuiKtNVIOD6nPXHjCOaB5rm3mlvWt/s728mDatzneU67vb1qlp3iaKG4Jm0qzhRomiMtpEEmjDAjKN2IzXb2/gc61pEF54jWK01uYGS5NkMRqSSQuD94qCBu4yRmlsfhrpNsxlnuJ7wqMqj4VSffHavooZhgFTd00+3+R4csFjOdWafmSeAGl1a6j1IxzCysoDbWsk5zLKScsxP4AV21UNEuLd7KOCFI4WiXa0KjGzHtV+vnq2JjiZe0ht0/r8z2qVB0Y8ktwooorI0CiiigAoorC8ZeKtJ8J2UN3qv2opNJ5aLb27TMTjPRRwOOtJu25UISqSUYq7N2iuJ+HPj5PGesazbW2k3lpZ2Bj8i4uI2jNwG3ZIVgMY2/rXbUJpq6LrUZ0Z8k1ZhRRRTMgooooAytN/0PU7jTzxHJ++h+h6itWs7XIZPLjvLdczWzbwB/Ev8AEPyq5aTx3Nuk8TZRxkUAS0jMFUsxAA5JPaoLy9tbRd08yqey5yT+FZ/l3WrsPOV7axz9w8PL9fQUADM+szGNCyaeh+ZuhmPoPatZY0WIRKoCAYAA4xRGixxrHGoVVGAB0FOoAybTQ7eJUFxLJchPuKxwq/hWsOBgdKKKACiiigAooooAKKKKACiiigAooooAKKKKACiiigAooooAKKKKACiiigAooooAKKKKACiiigDP16++xWLFT+9fIT+prjvBXhrVF+IOp+J9WhRIRaRWmm/OGJQ/NI+ByMnAwfSuj19Y7zVbOy3YYEl/YHHH6VleAtc1HU/F/jPTryZXttM1CKG0UKBsQxKxHvya5LKVZuXR2X3X/r0R6OH9pGhUdO1uXXvZyS0/rZs7F443OXjVj6kZrOjiifxCzLEg8i3A4UdWOf5AVp1n6X81/qLnr5wX8Aoruhs2eVPeK8y6YYScmGPP+6KVI40zsRVz1wMU6ioNCKW1tpZBJLbwu46MyAkfjUtFFAESW1ujMyW8Ss/3iEALfX1rlLMaP411mHUIxdvZ+Hr+RIAdotrm4CgeaB1byyWUHgbsnnANaXjG51xbW3s/DkcTX1xcIkk0hBW1izlpCpOW4BAHqa2bO2gs7ZLe2hihiXokaBFHc4A4HNAEtFFFAFW9sILoiQgxyj7siHDCq6z6hZnZcQtdx9pIh834itKisZUVfmi7M0VR2s9UU7XUra4mEPzxyHosi7Sa8u/aUudTt7DQYtC1vWLDWLy8+y2UFlcCKOWRip3SnqQoBwB3avVb60ivIdkmQwOUcdVPqK4zx54Tt/GVlaaVqt7cadqNlcC50/ULfG5XHGRng/T6VnOU4rln12f6HZgZ06deNR7Lfr/w67nnPhrxH4vh1v4gJ4j8Swadq2l6dBHCJpWaxgz8vnjr8xPbbySPpXKaf4p1TS9Z8LX2k+LvF+rS3d/FBqE18jLp0277yxBwGPfGR0GeK9esvg7praN4httc1vUNX1DX1Rbu/lCo4CHKbVAwMEfjTP8AhUtzc6XpVhq/jXVNSj0q/iu7QyQRjy1jVlEfA6EEc9eBQ6cz2I47BJyvbWy20+G2ml977tFb4Uavqt7dfEdbzUru4FlqksdqJZS3kqI8gLnoPpXnthqnj7WPgxoF3Y6prV6G1Of+0zZ3Gb+SEHgRluSBzwM9s8V6F45+F0iXmveIvD3iTXdL/tKNpNQsLBUb7Ucc7d3QkVm+D/Bnhbx58MvD1z4auNU0KTRbiX+z73KtcI+75y3Y7jz+ApuMvh/rcmnXw6Xtlazcb6fDaLWvq+3r5Gt+zxq0uoWWs2//AAk9zrNvb3I8iHUFZb60Ug/JNkYPTggkdfpXq1cZ8NvAMHg+51XUZtXvNY1XVZFe8vLkKrPtzgYXgdT+ddnW1NNRszxcfUp1MRKVPb/ga9uvkFB4HNVdRvVs0QCNpZZDtjjXqxrMWx1LVPn1CZraE9IIzzj3qzjNGbVNPhbbJeRBu4DZp9vfWdwcQ3MTn0Dc1Db6PpsKgLaox9W5NF1pOnTRndbRoccMoxj3oAtXdxDa27TTMFRR+ftWPpmkmaFp55J4FlcusMb4Cg+tReHbD7QGubuR7hEfEG9iRx3wa6KgCnaaZY2zb44AX/vMdx/M1coooAKKKKACiiigAooooAKKKKACiiigAooooAKKKKACiiigAooooAKKKKACiiigAooooAKKKKACiiigApHZURnY4VRkn0FLWb4jdvsSQhtizyrG7egJ5oAzYFYm31WQYM93n6J0WpfDUnhttd8QLoqxjUFukGq7VYEy7Btzng/LjpV/WYVGjyJGMCJQygdtvP8ASuc8AaHqGm+KPF2rXSRi21e9iuLQq+SUESqcjtyK5VdV2rb2f4Nfod1JReHm5Ss0tF395aefV/I7Os/Sf+PvUP8Arv8A+yitCs+x/d6vfw/3tko/EYP8q7Y7M82fxR/roaFFFFQaBWX4p12w8OaLNquos/lR4VY413SSuxwsaL3ZiQAK02ZVUszBVAySTgAVzumJq2reIb641aytE0e1kQaXG6LI8jqCTc7udud2FHXAJ70ATeHNBi0/UtS1qaa4ub/VJFd3nABhiA+SFQOAq5P1JJNa0l5aR3SWslzCs7/cjLgM30FcL8R5NSHibTltbW6dFjDRGMSFJpfNUeW23hflycnA/lXL3V74jl1+y1tdFJ1WKONHd7KTo6uC2AOcZA68enemB7TRXmP9r+NmuEsftFxEpgFwbp9PGctAz+X/AHeHAHrziq0vivxkklxugujvhjbYlgy/Z8vEGOSp3EBnPGcgHgbaQHq9FeSNrOsTyia9srye9WaAWDpazqJYhMwd3VflU7dpw2DznFTNr/jqPToheQzpJexwSBhaE+QXMu5SQpxwidQSpbnrmgD1UEEZByKgvbWK7gMUo91YdVPqK5nwHfXFj4U0q31W1uLdzFtaSQYAbceDnkfjXW0pRUlZ7DTad0UNKnlJks7lszwnr/eXsav1navG0Lx6jCpLw8SAfxJ3q/FIssayRtlWGQfasaLabpy3X5F1En7y6jiAwKkZB6iqWiaRpeiWC2Gj6fbWFqrFhDBGEQE9TgVdorcjmdrX0Cio5bi3iH7yaNP95gKoSaxG7GOxhku5P9gYUfU0CC+/5D+n/wC7J+HFadZ+n2lwbpr6+ZTOV2oi/djX0+taFABTZUEkTRnowIP406igDO8OOTpiwt9+F2jYfQ/4YrRrLt/9D12WA8R3Y8xP98dRWpQAUUUUAFFFFABRRRQAUUUUAFFFFABRRRQAUUUUAFFFFABRRRQAUUUUAFFFFABRRRQAUUUUAFFFcp8SPHmj+AdPt9Q1y21F7SaTyxLawCRUbsG5GM9qAOrorxrW/jpY33g6XV/AOmz6zqEF4kM2nzQuJVjZWPm7UySuQBn1PPauXPx0+JH9nC4/4VpL5hm2bPs1z0xnP3aAPo2sbxjrOg6Josl14i1CCysz8peVsc+3qa8Kuvjr8SIra1kT4aSs0sRd1+zXPykOy4+76KD+NVf2mdRu/FfhXwrZ50u0vmiF9d2094kMluzoMLtcg45PXnigD3Tw9rdpqWlwNHdx3lldxFrO8Q/JMvp9axPhTrep6lrvi3T7658230y/jgtU2AeWhjBIyBk8+ua86/Zevr59GvvBut6lpk0UCLJpcUF1HJInLtJ90ngEg5PrXqvw6l0FrrXItMjRdSiuwuqMFILS7RtJJ6/LjpXNUX7+D8n+h3YeS+r1k430WvbVa+Xb5nX1nt/yMS7f+fU7v++uP61oVn2fz63eydkSOMfkT/WuyHU82pul5mhRRVLXry5sNEvb2zsZb65hgd4baPG6VwOFGfU1Boc/4kl0/wAWXt/4Hjur2Pyoo5dRmtlGxUZh/o7P2Z1zwOdvpkV1NtDFb28dvBGscUSBERRwqgYAFczo8etJbwwyGzTVRCk+pyQxBEnnKgEcewAyewFa0et2ioVu99tOv3o2U5z7etAHJfE3Vr631rT7GETJGEE0ex5IzcybwnlBo5FbO1icbWHc1n2ni/XLdrm0vJLfTIILxbWS6msmK2z7ZmZT+8w6kJFh89ZcY9PQItRZ0a5khaG2HCbh88h9hWbca3qTSH7PppC9t/JrmxGMpUNJ7+SuB51N4x1x5n1RUR55dOV1tCJ2jVuAzNGZAFHUg7cerA5rsfBeoNfalk2UDW0k0/kTrFLhkRsKytynPPce2a3tO1maRgt9ZvBn/loOV/H0rZHSro4iFaPNACjfabDON8WbeccrInBz7+tNsLCVZvtd9MJ7nGFx91B7CtCitgI7mGO4geGZdyOMEVnWFxJZTjTb1s/88Jj0ceh961ahvLaG7hMM6B1P5g+ooAmIBBBGQeorEjuv7KuZLExyTqTvgWMZYA9qmW01W3Hl216kkXbzlyy/j3p8Oj2/lH7QzzTu255s4bPt6CsqsG7Sjuv6sXCSV09mNfWrdbeZnjkimjXd5Uo2sfSmw6W12gm1KeWR3GfLViqJ7YFUte0tkt1kNxJLEh538lAe4PcVv2u4W0Qdw7bBlh0Jx1p06nM3FqzQShbW90VI9I0yMjFpGT/tZb+dXY0SNQsaqqjoAMCvljxpBq1v4g17XdV1jWrm0+3j7Hr2i6h51vp4DD93LArcHBxg4wcda9d1S61q68RaPcaR8TNJsoZtNt5Hsri2VvtSscmZAWBG8cD0pKrfoelWyv2ai1Na+Ttsu1+/W3oemUV8/wDhyXVdU+PviaaZtZ1W10y5kSO4hvvKtbEGJxseIn956DHQjNcbpXiCZ/hN4U0vU9b8SLFf39y0yabG01zdhCuIw+7cOvQZpe28jWOTSk0lP+Xp3Tf4JdbfdqfWQIIyDkUV896Jql18NfiNq2k6XJq+saIdB/tX+z7q4LzQMoBIy2SDtzx7irHgnVrfVv2g9L1jSr3UDYa3oMl+9tNdM6RyZCkBc4GNuOB6nvTVXoZyyqSUpKXu8t07b6Xs9dD2vX4mazFzEP3tswlX6DqPyq7byrPAkycq6hhUhAIIPQ1l6CfJ+02DdbeQ7f8AdPIrU8k1KKKKACiiigAooooAKKKKACiiigAooooAKKKKACiiigAooooAKKKKACiiigApqyIzsiupZcbgDyPrXNfFPVtT0PwNe6lo0kMd+klvHC8yb0UyTxxkkd+GNcCsvjKzv/GyWWuacl7pPlXd1qB05fNvF+yl0jKA7RgqRu64PrQB7JI6RrukZVX1Y4FCsGUMpBBGQR3r50+IHiS/8VaIh1JtNWCC4eUQvtEmwWsMvyK7Kkm13JYFg2Mbea1rf4jatFOjaXqFuLO2ubOxt9JNmiedFJbo/mJlzLwG3cgLtGOSCaB2PdqxfHWhweJfCOp6JPbQXAurd0RJiQofHynI5GDg5FeQeGviT4+1qWxs9Oj0y5vLu+kth5yeXHGosoZt7Y5IVnY4HJ4HHWopPif4tm021u7O8jkuLG0tpdSgW2iCM73DROzMzB9pCkqI147mgLHnkP7NvxEhbdFfaSjYxlblwf8A0GpT+zt8SwMnVtNx/wBfj/4V6zcfFC+Gl6eba/0+bUTrWpWt5bIgeRILeK5dcxghhjy4snjOfes6L4iakl7Hpd14n0vXLG5gsLm6ulhSIW8Nw5jkjbYxCjkYJOR60XCx5v8A8M7fEv8A6Cum/wDgY/8AhUMn7NnxCkcvJeaQ7HqWuGJ/9Br0QeNI/DGk61b6BJFaF9Ymj0u5B8+C5igaFGhBZjl8SOQR12N6V7nql41pCnlx+ZLI4RFJwMn1piPEfgN8K9Y+G2oavrWvSafLPcWwtrUW8hZhlst1A64X8q7v4d+EdU0xvEd9qsyRXOr6gLmJYWz5aqoVST6nGSKyfi5d6jB4B1bVjePFPHJFBbtEduHeVVO3869OsVkSygSVi0ixqHJ6k45NcMVGvUbeyWnz3Z6f7zDYS8X8bs+/u8r/AFRBp140jNa3S7LqP7w7MP7wpmifOt1cf89bhiPoOB/Kq2sZvrhbaw4uojlpx0hHoT3J9Ks6FIgtRZ7THNB8roTk59fxrqg3SXs5vV7enn5/nueZJKpLmjst/U0K5aeGHxF4xtbi31ZXtPD8sguLSPILXbIAu49CFRm49W9q6HU7yHT9Nub+4OIreJpXOccKMn+VY/w9hsl8LW19Y2EtiupE38kUr733yncSW7nmrAuTH7Hr0cx/1V2vlk+jjp+laZVSQSoJHQkVm+JcDTDJ0aORGU++a0kO5Fb1GaAOd8RTs2t21tu2osbP+JB5/SseCOJraMwhS5BjMmHwSRj0+tb/AIhsma8gvk6KrI/tkHB/OsrTIShjXbJFtQlsyrtZsY9fc18ti6U3iZKS3f4aWGVIY2SW3JYHdbOMA+xP9ar/ABI8RatonwO1vX9JujbalZWTNBNsV9rKcA4YEHj1FaEMdws0sK28SxndtK4yeOB71ifHm0+w/s8+J7c8sunMW+pIJrfKKc1VbW1nf10/yYHlnw/m/aK8aeELDxNYfFPw7a216jMkNzZwiRMMV+YC3I7etT/Gnxh8XfAfhvwDpLeMrF/EGqXF5Ff30FpC0M37yPyeGi+UKsmDhRnnrXA/Crwh8GdS8A6Xe+J/iFeaVq8qMbm0TUTGsR3kABcccYP41pftNQeFx4U+FNjoetNf6BDJd263/nb2KK8Csxf1BB59q+hGelWPh39pEX1ubj4seFpYRKpkjW1iy65GQP8AR+pGareOPH3xA8cfFq7+Gfwxv7bSI9LQnVNVkQMwZcBwMg4AYheBknPIArD8OeEfgHpniLTtSs/ijeTXNrdxzQxvqhZXdWBUEY5BIFQ/D3WLD4X/ALT/AI1sfF9wunWuvu9xZXs3yxMHl8xMseACGYE9Ay4NAjqNFk+Ovw/8daVp+t3Evjzw1qEgjnube2zLZ5IBdiACMZzg7gRnGDXX+D9f1u7+O/ibRLrxvpeoaZa2weDQ4oNtxZt+6+Z38sZHJ/jb7w/DH8cfG9I/iH4c8GfD1dK8TXWozhb2WOYyR28ZIyQyHBIXcx5OMVznws/5PP8AiF/2Dx/7b0wPoqRFkjaNxlWBBHtVDR5GhMmnzNl4D8hP8SdjWjXnnx31yXQvCYezJjvL1/sqyr95EIy2PwGPxrGqrNVF0/I58XjYYPDVK1TaKv8A167HnvxA0P4U2uvagra74gjS9m83UNM0u4H2aWQHPzAjGcjpnjtiuw0G++Evi6/0+E6XZi/s4Y7ezS8h2uiR/cVWPBx2Gaxvhj4e8OXnwh1XUNQt4Jbh1nM0z4LRbAduD27H8a4/W9Djs/hbo+tx26RyzTf69T8zHc38sfpXPzSXvWWp8vW4pztRhiJSi4cnPyq90rpWv3s1r8j1nxN8IdC1jXb7WLXV9d0WbURjUE0678tLod9wIOc8+3tVvVvhV4Rv/B2n+GFgubO301/Ms7i3m2zxSd3DEHJJ65H5cU74W+K/7T+Hceq6rKxks90Nw4UszFehwOSSCOB3rWHjXw9lA11MhLMjB7WQeWyjJV8r8p9AevauqMYyV0tz7LC5vWxNCnWhN2smvu/TYzfA3w20Lwrc398txqGrajfx+Vc3mozebK8f9zOBx0+uB6VS8BfCTw14N8Rya5ptxqM03lvDbx3EwaO2jY5KoAAfzJ/rW2vjzwq8byw6oJ4432SPDE7qnyhiWIHCgEZJ4GakPjbw2PNLXzqsc5ty7W8gVnDFSFO3BwQRx6VXs46aG7xuIlzXm/e3OirLu/8ARddt7jolwphf6jkVQsfGGj6hqj22n3sFzFb2sk91s3eZGVZQo245z8+R1GF4+aqmpeLPDt/ZosV+6bwk1vO9vII2J2kANtwT8y8D1+tUcp11Fc+ni/RUnS1uLlkuPNEEoELlI5DtwGbGFyXUAk9/rUf/AAnPhryGmN7MAHVVX7JLuk3Z2lF25ZTtPIBHFAHSUVX0y+tdS0+C/sZhNbToJI3AI3KfY8j6GrFABRRRQAUUUUAFFFFABRRRQAUUUUAFFFFABRRRQAUUUUAFFFFADJ4YZ4jFPEksZIJV1BBIORwfcA037Lbbpm+zxZnGJjsH7wYxhvXjjmpaKAKNxo2kXEH2e40qxmh3h/Le3Vl3AYBwR1A4zT20zTWvlvm0+0N2qeWs5hXzAn93djOPardFAFWDTtPt3V4LG1iZSSpSJVIONueB6AD6Cozo2kGRZDpViXVDGrfZ1yFJ3FRx0zzj1q9RQBSh0nSobw3sOmWUd0VKmZYFDkE5I3Yzgmo4NC0SCCWCHR9PiilUrIiWyBXBOSCAORmtGigCkNI0oW1va/2ZZeRauJLeLyF2xMOjKMYU8nkVUuZDqV8kMGPs9rIHkl9WH8Iq5rYuG0ucW27zMfw9cZ5x+Gabp/2ZtIH2LAjKHA7g45z70N2VwW5y41fSp9X0vwZeWMt3NqEU16xXGyFI3+Vm5zywwMdxXT/2RZ+tz/4Eyf41zvhnwyI/GD+Lzd7/ADtMSxWAp9zbIWLbs9+OMV2NYYOU40Y6nVj4UHNcivpr69fu2+RFa28NrCIYIwiDsP5n1qrqdtJvW9teLiLt/fXupq/RWlSCqKzOaD5Hocr4x1u7Gjx2ui2YutRu5Io/JmgLokbSKkjOOmAGPeuoRUjRY0VVRQAqgYAA7CvK4fDmv6Tq1o0F3Le3kUP2q5ilupPLkC3AKojbSAAhbjHOfxEdl4J8U3EY33sKrciNnmW7kPk7S5KhSoLZLDnI+lOLt7reoNdUtD0XxSf+JZt5wZFLEDooOSfyFTTatp9rp8V5NceXA8e9CynJAGemM9K80v8Awj4q1jUbe2vbi1sozHbLNGl3JLlIopkLj5VG4s6Efn2qW88B+LprNBHq6Q3BLiRxdSHKhEaLt1EsS5/2Wb6VYj0bQdRTVtJivfLCLMX2oTnKhiufxAz+NQXPh7TJpC/lvET1EbYH5Vx2neDfEVvrWmXM11DKsS27zXHntvjZdzTIBj5w7McZIwO3Ar0esa1ClWVqkUwKWn6XZWJ3W8Pz/wB9jk0ut6Xp+t6VcaVq1pHd2NymyaGQZV19DVyoNQklhsZ5oI/NlSNmRMfeYDgVVOnCnHlgrIDhf+FKfCn/AKEbSf8Avg/41oXnwt+H15o1ho1z4U06XT9OMrWluyHbCZG3Pt57kAmuUXxp4znhtLfT4Rcy3LAm4NmQI28vc8ZHAG317dDzVvT/ABN4u1rxBZWtpNHYwzOY5Ve1z5R+zs4JU8kFgcHIBwOKuwGnD8GPhbDKk0fgjSVdGDKwQ5BByD1rd8aeCfCfjKyjs/E+hWmpxRf6oyqQ8frtdSGX8DXJDxV402SSJaWzQWrokrvCweUl5EG1RwB8qsT6ZAx1qPUPFfiqztQrzx5aK1ujK9oQcSpMWiGBtyGjXGcE7sZBIosB03gX4beB/A8kkvhfw5aafNINrzAtJKV9N7ktj2zitKw8KeHbDxNeeJrPSLaHWL1PLubtQfMlXjg/98r+VcbH421i319475h9i+1RB9tk4+zxMGzv43K3A67hjnOK7DwxrDXXhiDVNWkitjK8hDP+7BTzGCHn1UKfxp2Bu2rNyvOP2gtDudW8FrdWqNJJp83nsijJKYIb8s5/Cu3tdc0e6lEVvqVq8hOAokGT9PWr7AMpVgCCMEHvU1Kba5WcWMw9PH4adBvSStofJ/h03J8B+J1imlWFWtGdFYhTl2HI/L8hSass4+HWhM0kjRm9utqljgcR44/P8zXtviP4Q+HdUuJZ7K4u9KMxzLHbsPLc/wC6ab4O+GnhnSdR/fyXeoXNs2+JLsjy1P8AeVBwfrXA6Uk1F9T4KPCmYP8Ac2XKo8vNf+/zXtv5W79Rfhj4NT/hVR0bWonQakTNKnG5MkFOoIyNqnBBHqK6EeC9MOiNpck926vc/apJQUV3k27egUKAFAAAA4ArpaK7ox5UkfoODw0cLQhRhtFWOePg/Sf7NvtPQzxwXtlHZyBCo2xopAK8cHDHNZ938PNHu7u4ubi91F3mmEx+eMYIYkDITLdcZbJxgZrsaKo6Tk5vAOivZRWyS3cJijkSORGUOrPMk2/7v3g8a4PpnINVIPhj4egjMMM17HDtXaitH8siqqiXds3FsIvBJXrxzXb0UAchc+EFh024hS9vr43F2t5cGV0V5JFKEEbVCj/VjjHc1UsPAvhO+t7JYo7hY7IRq1tuVQ5Qk/vABlsljn1x6V3VZuq2J+a+syY7uMZyvRwOxHemBNomm2+kaVBptq0jQwLtQuQWxnPOAPWrlQWFwt3ZxXCdHXOPQ9xU9IAooooAKKKKACiiigAooooAKKKKACiiigAooooAKKKKACiiigAoorP0zWtN1G4nt7SZ2lgZlkV4XTBVip+8BnkdR16jii41FtNpGhRRTJ5o4YXmkbaiAsx64AoEPorK0DxBp2uG5+wG4It3CO0tu8QJ/wBncBke4qXxFrFnoOkTapfCYwQjLCKMu2PoKV1a5fs583JbXsaFFR200dxbx3EZOyRA65GDgjPSo7e8inu7m2QSB7cqHLIQp3DIweh/CmTZ6lisi7jfS7pr2BS1rIf9IjH8P+0P61r0jKGUqwBBGCD3oEeX+DZ7hfjZqNu0kxt30JGhGTsOJzkjtn5v1r1GuE13Xo/Beu6ZbSWXnWurX0doJt4HkB84J45GRiu7rlwi5YOHZnoZhKVTkquNk4pLztowrhvixa6y9mt9YySC0tbW4aUxztE0Mm35Jsh1yFIyeG6YA5ruajuZIYbaWW4ZVhRC0jN0Cgck+2K6jzzyG00/xfcax4ggg1SW6v0aUTQJeuAkUrO0DcsFVioUALtKhRk/Ma0rXwf4gstHluIp7pNQF9M64vWVRbsr4yN5GckdSxGBzxXV/D1rPUtKfxXb6bLYz68VupVlkLsyBQkR9gY1VsDpuP1rS1qZ5Cmm2x/fT/eI/gTuaAPPtP8ADPia6x52qX99atAGd3vijfaBC68bCCFDiPA6cknJ5qC40XxWZ7tbie6LzxR+YRqoDM6vGcIN4G3AfKkKewY5rV+IepSaLNDpejSSwz3EY80Ie3QY9zg1yz+H5ZrlrNLxG1eNQ0kEkgy5PO1G/vDuDXyOP4onh60sPRo88o6PWyu+i7u3T8z6HCZHGtSVWpU5U9tLu3d9l5nVaPpnjRbuxt7yGZIRc2s8s63+9VSOMh4yCxY5OPUHue9ei15f8N/EV/a6uug6m0rI5KRiXO6Jx255xXqFe1lGbUs0w/tqas07NPdM8zMMBPA1fZyd+qfdBTZpI4YnllcJGilmYnAAHU06oruFbm1mt5PuSoyN9CMV6hwnN2niTwbDPcapBqECSXbxpM/zfOQPkOD0GD97GD61bHjDwyYZp/7YtxFC+x352g/N0OOfuP0/umq8Pg2xjsbq1+13LC5sILFnbbuVIlKhhx1Oee1Zdx8NrG4huoZtWvyk7KcKsa7cLIM8Lyf3h5PPAoA3W8YeGFVidatPlTew3chcOcn/AL9v/wB8mopPGfh9rR5bPUILiX5ljh3bC7BN+Pm6DaQcnjBrHk+GGiNf314Lu8WS8iuYmAK4VZlK8cfw5Yj3Y1a1nwHZ6hqT6gmo3VvO4VSVVGG0ReUQAw6le/Y0AdDLqcEWg/2tIVMPkCb5DkMCMjB75zxXjusareazqP2i8kLAthUB+VFz0Ar03xjYi38CTWNoG8u3gjRRnJ2IQP5CvNvDGlTavqsdvHwo+ZmI4Fejg1GMHNnzucyqTrQox2f4lOYR7JdsSoUkCggnpz/hXefDPxFcXEp0e+kaQhd0DscnA6qT39qxD4UvGGp+TcJcJBzvVCA7D+6enHOR2qt8PYZX8XWoUEGPcz+wA5zW1XkqU5eRw4X22HxENLXdvXU9hqnqdtbyILiZzC0XzCVTgqKuVheNpHTS0Rc4eQBvpjNfPY2pGlQlOSvY+xi2ndFS88TT4L2drmFW2+bJnk/hU+leJPPcJeW/lqTgSrnaD7+lMia2j0mCPy/NgAX5AP8AWyHBwai1eeSPQpFm2q0rhVRQAFHXAwe1eH9YxMH7R1L2V7W09P07hY6eWSOKMySyIiDqzHAH41Xh1LT5pXihvraSSNwjqsqkqx6Aj1rHurF9e8DtYSXAhaeIKZGXcBhhzjI9K52fwGu2F7bV7OOW0WQtmLAYtM0i7yGBwFYrnOe+e1fR0pqpBTXVXEd02pacs0cLX9qJZDhEMy7mOccDPPIIqreeINJtrGS8+2xTxxkhhAwdsg88D0zXmeneArP/AISFtK/ted7u2tILgMbbMIZp5JNwcsSQf3gUZ4wSSeKfY+D45bvUtHOqQRGyQbh9iK24EgUgZLnIbYcgYGCQMVoB6ba6xp89nHdPMLZJC6qtx+7bKEhhg+mDUVt4g0ya+ubNrhIJre4FuRKwXe+AcLk89RXmWteF7dY7TRbrWbsQW6XBlSHSZ3iikeO4IZGwQFxLgjLFtiDrmtSy8Mza3eJrR1K3ivW1DzJGl06SEnaUOIlkbdghf4sjnOOKAOnutc03w3ftbX0rrbXLCWB0Qsq5ODkjoM1oaj4k0eys5Lo3aXEccgjkFsRKUJzjIHTpXE+I/A/2qGBP7YgMMUa2+UtwCkglL7sKwUdQCD0xx1qa++HUUkNssF9YKYIYY2je3ISR42l+Y7WBB/e9jkFR64oA7iDWNNlEObyGKSaISrFK4V9pGclSc9Kkh1PTZlRodQtZFfGwrMp3ZOBjnnJGPrXHaf8AD8wwxx3d9bXXlzWThzbYZlgjCMpOf4sfQDsaq678Mvt8/nWmqR2Tpcz3EQjt+FYndDwCOI3Jb3z2pAd02qaYsbSNqNoEVdxbzlwBxz19x+Yqxbzw3EayQTRyowDKyMCCPXivO5/hlIl2ktjqkMUUcMMKxNbk5WMQjlgwPPldR610Xgrwq3hyNFN4lwEhMQxCFIG4t97JJ69CaAOmooooAKKKKACiiigAooooAKKKKACiuIu7XxPN4gleO91GG3mvnt8pt2R2xiyHVSMBg4xu681jXY8cW99BHA+sTpFJPFH8ow0fnyBJGfoSI9hww5GNpzmgD05ZI2kaNZFLpjcoPK56ZFOrym6s/GVix2HWJoZY4nnniINwZfI+7xyVEmeOg78VLfT/ABDuL9o5LO5h8u3jjmMODDK5GSy/gSD7r9KYHTeO47zW9DvrLw+VbWdPlgubbe+1DIGDAbvQruB+tcdoHw21OG9sbfWlTUNOtL5owsk5bfZrFMYyw7nfNgg9kBNEOmeK/D8gj02DUGtXVZJWRN8jym3ACnGDgSZ/2V78VeuV8aCOSJJtcWYWuLyQxq6Bx5e0whSM/wAedp3de+Kh003c66WNqUqbpx2f3mdbeDvE9v8AZ47xB5bQWMctybtdtqkFwssmSTu5VABt4556Vb13wNqaTXdv4bgij04qDBH9qOC/2eRGY5JOSxjyep6mrOoL42vfDEdmLPUXe6MEMiTvEB5ZR9+XXDgZ27sjOCcZNV9M/wCE20/ThpsNjepN5iNA6xjyxGkkofcc8FlEZ5+9njvS9mjT+0at76f1/wAMR33hvxRqN4NRvvD8M1sJYVl0yW5RzKqQld4O4J94n72SByBmo5fCPjSSzSzvI7e9NtpJhhn88BmZlUGEk8nBXIY9c1Z06PxhJqVrpN5qV6VkEUt95EwMlszxTEAnqq7kj4xjk9qk06fxrq11BDfR6xYRNbwLOyIIsTLA/mFSOimXb7H6UeyQ1mNRWslp6/5mZqPgHxO+lz3EEkkt/cLqEZgmux5UMcpLRKnYEsAS3XkjOOK7jw9/aFlNr/iDXrX+zYZSsghaZZSkccfzMSvHPPHtWDexeN7azgv7e41G6unsftM9uwUKJo5YSIVAAxuQyj369q0vA+n+Ir7w/qdh4yklkaVTZ84HmJtIMgx/eDf+O0KCTM6uNqVY8skv6dzzq2/aOsZPEK28nh+RNJaTYLkT5lC5xuKYx74zXvEMkc0STRMHjdQysOhB6GvnS1/Zxvl8Qr52v2x0dZN2Vjbzymfu4+6D2zn8K+ibaGO3t47eFdscSBEX0AGAKs4zkvil4etfEunWenXV4bL/AElJFuBjMZVlYYyR6Y/Guxry/wDaBW41DwfdW9jHLNJby2zMIlJbmePPT0HP516en3R9K5aLvVqfL8j0K8ZLB0m5aXlp2+HX53X3C1heNJtaWwtLbQrcSXF1ewwzSMgZIIM5ldgeo2qVHuwrdrmLK3S88eahrf8Aa0c8NhaixW1jJ/cOTvkZ+xYjZj0ArqPPNm/vYrGNLeGMPORtihQf5wKNLsmt99xcMJLqXmRvT/ZHtUOgR+akupSL+9uHJUnqqdAK1KAPNfiPJLo/iyDWPsqTpJb+XGXGQrjPP1wQRTfCGg6PfaYbm4u1F4z7pJZGB684XJ4PvXoOr6bZ6tZPZ30Ilibt3B9QexripfhjZmfMeqXCxZ+6UBI/H/61fD4/JMVTx0sRSpKrCV3yt2s3a7/D16H1GEzOhPCqlUm6clpdK90tjJtdJif4kQf2dJJJEszSyb33lAp5O7uD2r1auUhstH8DWsuoSXCwWIj/ANIlmbLlu2PUn0FclL8ctBF4Ui0jUJLcHHm5UNj125/rXs5JgVl9OftEoynJtpbL0PnOIeIcFCrCNWraysr7vzaV7HrFQ3zSJZTvDzKsbFOM/NjiqfhvXNN8Qaal/psxeNgMqy7XQ+jA9K0q95NPVHPTqRqRU4O6Z5LD4g8fPaae0kdylyBFJKjWoVZQXiDjoTkBnOPl9c8Yq14g1rxc1xZxJPd2S4hMx+yrAJN1wUcDdv5C7eMjqDk5wPUKhvbS2vbc293Ak8JIJRxkEg5B/AgGmWeeafqHjS7vRp93cXVogvZLX7Qlqu5ljVmEnIKgNlB055xil1DUPHNvpNhqsUstxNcaeLqezW0UCJ0WJjGO+5iZBye/AGK9IooA5D4dXHiTUbC9HiqLa6MsAQxBQ+Fy7e4JbH4VUk0fWvDFzPPoNtHeW8p+6fvoPT3ruqK0hUcPQ56+HjWs72a2a3PPdM1TxaZ5EttCVGlfMjupAJ9STXSeFPD66T5t1OUe9uP9YVHyqP7o/qa3qKqdbmVkrGdHBqm1KUnJra/QKp6zYrqFg9uTtbqh9CKuUVzVKcakHCS0Z2HEw3E2kwta3Wnea6uWUv8Ad5AGffpUcUGo65druUrGOM7dqIPau5ZVYfMoP1FKAAMAAD2rxv7GvaMqj5F0t+bHcw9c0xdX8JXGlafNGgkQRo7Z2jaw64+lclP8NJJPsyxXNnbKWY3rRRDdODcGXnKkMcED5ga6+zuJbW4u7a3tZLhRMSu0gBc9ias/adVHzHT4yP7olGRXpUsRFQStt2TNZUWnp+Zxdv4H1rT9ShvNPm011tyhhilZ0UBZLohflU4Gy5HQdUxjBqrF8PNZFotpNdabLC7QtMMHOVEgO3cjD/lpxkfl1rvv7SnHytpl2H7ADI/OjztWm/1drBbj1kfcf0q/rMel38mT7KXX8zzmD4YastkbOW/sGG1ZDOQWZpFszbgFSv3cszZye2AOavweAdSjtLaFY9HVluBN5m6RpbYLKrhIpCMkELtJODg9TwK7f7Nqv3/7QjLf3fK+Wj7RqkP+uso5h/ehf+ho9vb4otfj+Vw9n2a/r1OHt/AsVrb2WnXMOmySy6XFbSBYfle4jD5mIxyfn4J5qO1+Gt9H4kstSk1OFraF4jJAA3zhQrv+JmjVh7ZrtRN9o12zkaKSP9y+FkXBB71sVupXV0ZtWdgooooAKKKKACiiigAooooAKKKKACiiigAooooAKKKKACiiigAooooAKKKKAGLDCs73CwxiZ1CtIFG5gM4BPUgZP5mn0UUAFFFIx2qW9BmgDHuLnUrjVZLG1aKONAC8oGSoP9al/sl8bhqd6JP7xk4/Kl8NrmwNw3Mk8jO5/HAq1qs32fT55e4Q4+p4pTkoRcn0HFczSON8S69/whfgvUfEsduL3ZcxRhZJNu4NKqbief7xP4V3MMiSxJLGyujqGVlOQQe4NUTpdnd6D/ZeoW0VzbSxbJopFyr565FYl1BdeCPClrY+EfDdxrUMD7Ra/bgjxxnJJDSZ3Y/u1hRUoRTl2/HqdrVKtBU4K077tpJqytq2krW+d/I6uuI02TS47jxTHpTXJu59TWK783G3zWjX7nttxWh4M8WT+ILi4tbvwxruiXECBm+3W+2N8nGEcHDVzPhjxf4X1Txvqmm28+mWUsOosWPnhWvHCBd+DjJB449K2VSL6mU8HXjJx5XpvbX8UelW8awwRwr91FCj8KfTZJI40MkjqijqScCs831xdkppsOV7zyDCj6etTOrGGj37dTGMHI0iQOpAorOXSYpMteTS3Eh6sWIA+gHSmtY3VqN9jdSPt/5YynKkegPao9pUWrhp66/18yuSD0UjyL9pe6vZdS0fSYRI0LI8ojQE73zgcDrgfzrK8OeE9cm0u0s00qezWTyjLMtyYiwkUtuYAZwNvPcZxXq/iPSo/EFxp2qWsapq+jz+dHDK20P6oTg4B45x2rnNT8QeJLnUWivPhXczzEeWXF1uQjDD7wXbjDt3/iNc8kpvmvdM+GzDKo08wqYjEyl71krRb0suqjK2voch8C9Q1KH4m3mn3CtF50UiXEPZGj4A+oxjNfQFeefDfwp/YWt6hretGOPV9VlklWBW3LAjOWKbuhbJ7elehMyqcMwB9Ca6MPpGx7HD2Dr4TBKFa9221fezen+fzFopsskcSF5ZFRQCSzHAApVZWUMrBlIyCDwRW57gtFFFABRRRQAUVQ13WdN0S1S51K4MMckgijCxtIzuQTtVVBJOATwOgNVJPFfh1IEm/te1kEnlbVibe583Hl/IuW+YEY470ro0jSnJXUWbVFYDeMvDS3Udt/aamR3EeRE5VGL7AHbGEy3A3EZPSnap4s0PT5ry2mvALq1ALxMjLklGcYOMEFVbkZHBHXijmXcfsKt7cr+43TwMnpWZcXkt1IbXTuT0ef8AhT6eprmB4qSaWeHxH5emqjp5VtaO9zJMrKXBKomfujJxnHfFXfEniux0nw6txof2W7mltTdWiHcI5YhjLBgME8jjIPNYTcptq9l+P/AN44acWly3b+77zprG1jtLcQx5PdmPVj3Jqeuaj8ceG1h/0nVII7hLeSeeJAzmJYztkJwMgBuMnr2zWrp+om61bUbHEWLNowNrEt8y5+YY4/DNax5UlGJjOlUV5SRoUUUhYDqQPrVmItFIGVvusD9DVPV7trW2AiG64lOyJfVj3/CgCuW+1eIkMQylrGyyN23N2rVqrpdotnaLFnc5+aRv7zHqatUAFFFFABRRRQAUUUUAFFFFABRRRQAUUUUAFFFFABRXkN3438R3+s6bcf2HB9jGtXdhYxW+osk1zPFFLt8wFdgjbaeM8HB9qt3PxB8RRXlx4evdEtl1hLia2P2G7ypIsDdoUZ14boh3DGeeelAHqdFeF/D/AMYa1p9rFo6T/bdd1HUWi26veTsYMRqxVo/KEiHLgcgLj5s4xVTxx8Ttb1jQLK/0HfpUsFvFNciCWSdlkkkeJlcRxlVjUqWDSFN3GMYNA7Hv9FeI33xkv7e61TTRpUMkFmtzbrdJdN9o8yOCZ0dlMewbjbvwGbGV4pPBvjTVbbxAs2oW+vEX506G1i1W5TLQXErIZtiKAhDKcK3zEEE46AFY9vorn/CmvSeIJNdga3+zDTtSlsVdHyXCgfN7Hmvm34h/ET4sfDf4htpmpa5/aNnFIJrcS28YS7gJ4BKrkHqDjoRQB9Wm4tw23z4s9MbxR9qtv+fiL/vsV8G3Ws+G7rxPJrsmseIomlu/tTW62aMqktuKBvPGR2zgfSqdnc+GbcT/APFQeJX82Fov+PCPjOOf+Pj2p2A+/wATwsrGOWN9oycMDXgHw9+Pt3rfxQm0LXodN03SJXeG2fLbxIGCqpbodxz2FeS/Dv4gaL4Ci1qfT31fW7rULT7MkV5CsEcfPLErK5PGeAB9a5G11rQYLqGaDwjG00civH/p85JYHI/i9aLAfd9peR6QZLG83gK5aFgM71Jzj65qzqzCc2VuMhZpQxzxwBnFZ5huv7Gs9auUjh1JLeN540JMecDcozWlqz2509b2V9gt1+0cHnAGSKyrQlUhyx3ZVOSjK7HazrGm6PbibULpIVP3QfvN9B3rDHj3RvIW6aC/S0Z9i3BgOwt6V5VqVzqnibWZrkRS3Mz5ZY41LbEHYD0FemX2j3jfC1NLWxJvFgU+SMEhg2T+OM19FUy6hhowVV3lJpPW1jxoY2rXc3TVklppudVp2pWOoWgu7O6imh/vK3T6+lcZqPhrw74kvL173wxY38ksgCu8IXaB3LjB5+tcL4bvrzw9riQ3cUscM21bmBwRlGHBx68givXdIvrGztfsc9wkckbsvPfng/lXl5rl0qE1GMrwfXr/AJHo5ZmLknON1Ndnb/gmN4u8L+JNUhtZ9I8TDTru2JIie3ElvIOysDzge1XvC154mtNEvZvGVtp8MlnuZJdPLMs0SrktsxlT1+Xmreu+JtK0jTvtk03mBiVjRB80hHp/jXOaF4q8SeI5LttJsNPhht1zicsxYnouQQM/hWOHyybg60VZdW2dNXNY8qw80m+llquu6/W50fhTxV4f8U2huND1SC8C/fRTh4z6Mp5FbVeO6TceG9Y8YWerXNimha7ExUXVv8scxPG2QDGf+BZFdD4g0j4pS6rL/YviHRItPOPLM8UnmjjnIAweaVehXwr5a0dfLqa0nhMZK+GnaNvtdH203+5eh0njKPUVsI7rRoWa+WZBlFBJTPzA57V59cQ+O7WISXF3q5uZ4IJCsUit8+bjdGBj5f8AliSQDgkc4zXYXHhnxBf+F47C88X31rqeFMl5YgINwOeAc/L0BHf2rP8AD2jfEBLufT/Emr6ZqOnpHutr6OHZMzZ6MnQcZ5B/Ptzycl8K3/rUtUIODk6iuumt2u6urP00fkY2pT+PGEguXazt7aKeaWW5VAuSqmNRJyM5yOBwfWs7S7HWtU0+LXmS4vpEWOezM6xTFGN3L5kTsVySsYQHG0DtzXZ+GvElrrbXenaRrGn6nNaO0c9vKGWVNpwcowBxkdelab3es2w2NYrHGO8cW4D8jWar3V1F3/rzJqYeVKXLU09bo881mz8ValBercxzXy290RAHhhuvMyj/ADojKMRklFIPIIPWti4/4TKLfDZJraYh8ucMsRRT5sQTyCB2Tzck9OuM4rpGmS5O5xa3Dd1jBjlX3Geta+gXn2izEcjgzRkqQT8xA6HFKniG58k1Z/1/W5M6S5eaLuclLpvi7bth1bVAV1GS1jLeWQLYo2Jm4+YhiuD7dKPh03jqfWZJfE4nhtPIeZI2CYDuyqsZx/cWNm/7a+1d/RXUYBRRRQBi+MdCPiDS0shcxQbJRJmW3EynAIwQSCDzkFSCCOtY194Fa60W3sZNfvriWA2zpJdosymSHGGZeGbcRkgt1NdhLLHCu6WREHqxxUX26z/5+4P+/grOThf3mdFOvWgko7LyOH/4VykKkvr9x9nlCNqCNHxNtl80lPmxHkgA8E4HWq1r8OYr+G7nbWbxY7h3W33RAtHFtmCrnPO3zmwT2VRXZzStqzi3t1YWgb97KeN4HYVqqoVQqgAAYAHasoWqSvH4V+JvLGV4Kzlq/Q4RfAN99oXUG8TSHVI5Y2SYWu2LYkewK0Yf5j/Fknr2xxUKfDCCGJ4LfW7pbc2Rt0jeIPslKhWl69wBleBkV3lzd21tj7RPHFnpubGaLe7tbj/UXEUn+6wNbckTP69X/m/BHC3nwvsLjSXs0vzBPK93JNdR26h5GuARk8/wjGPoK6Pw/pMuivqOoanqgvbm8dXll8kRKqou1QFBP4nPOa3aybgDUtW+zH5rW2AaQDoz9gfpTUEiKmKq1I8sndf0wWa/1I5tf9Ete0rDLv8AQdqeuiWR5uPNuW9ZZCa0xwMDgUVRzma2h2A5gWS3fs0TkGiy06aO9+03dz9pKLthJGCo7k+9aVFABRRRQAUUUUAFFFFABRRRQAUUUUAFFFFABRRRQAUUUUAY0XhfQI2tmj02NTa3r38HzN8k7hgz9epDN7c1HqHg/wANahfz317pEE9xO7PKzljvZoPIORnH+qO36e/NbtFAHJJ8N/Bq2H2NdJkCeaJhL9tn88MF2DE2/wAwDb8uA2McYqU/D3wdyE0WOJGtY7R4opZEjeJPuBkVgrEdiQT711FFAHNyeA/CMljNZNoVt5E91LeSqCw8yaVHjdyQcklJHX2B47VNqng7w1qaSLfaXHL5ltFbE+Y6sI423RgEEFSrchhg+9b1c7rXjbw5o+sDStQvJo7j935jLayvFD5h2p5kiqUj3EcbiM0AaPh3Q9L8P6cNP0i1+z2+9pCC7OzuxyzMzEszE9SSTWL4t+HPgnxZqa6l4h0C3v7tYxEJXd1O0EkD5WHqaS0+JHgu61qfR4dciN3AJS4aN1TEYJfDkbWwATwTwCexqlH8VvB7zSxCXVQY4o5AG0q4VpBIcJ5aFN8m7BIKqRgE5oAq/wDCkvhZ/wBCfaf9/pf/AIuj/hSXws/6E+0/7/S//F1qSfEzwOkcDtr8P+km3ECiNy0pn/1YVcZJPfHTvinL8SPBxuJom1R4kiWZvPltZUglEOfN8uUqEkK4OQpJ4oAyf+FJfCz/AKE+0/7/AEv/AMXT4fgt8L4Zkmj8IWgdGDKTLKcEdOC1XW+KHg1bBLtr68AeVolh/s248/KxiRj5WzeFCENuxjBBzWkfGnhkWUt7/aifZ4rmG2eTy22iSVVaMdOhDqc9OetAGvqFjHeWy27O8cYIOEOMgdqy9b0OD+wb+O0jZrl7Z1VmYljx0/SsyL4m+DHjlk/tOeONIGuEeSynRbiMMFLQkoPOG5lHybvvD1pJPid4MjhtZG1K4/0gvhPsM++LY4RzKuzMQDEAlwoGaqE3CSkuhMo80XF9TkbTxfp2g2CWegaaZJlB3XV0BuJOM4A5xwOM1rTeMdVXwHbaqs0f2570xsSg2lRkkY/KpPF/gD7TqH9paSN0Ur757ZWCnnqUJ459D/8AWqt9nnmtBobeBbpLBWLK4lxIrd33kYz+lfTOWDrRjOKu73d2r+mr/LQ8NLE03KMnZWsrJ2/BFC68S6f4ogSx1PTHhvnkXyp7UAlnHC5B5I5r1OHT7UIhkt4nkCgMxUHJAxXFfDvwlbWN/JfXcyXF1D/q41O5Ys55J6FuO3Ar0CvKzOrRclTofCvu+R34GnVUXOru/wCtTxbxXFqHiTxreWljC0i2r+SkaDiNFbaTj65Neg/D/wAOTeG7S5iubqOaSZw+EGAoHHeuQ8aalq/hjWb2109YraK9ka4Fysf7yTd1G4+hz0qt8Pr/AFGafXJ3a5upG0+Rt5yxLj7oz68161elVrYNcrShZer2+48+jOnTxL5k3O7+X+ZH4r8D6pYvNfQOt5C8jOSgwVXk5Neh/DvUpNU8JWlxMxaVAYmY99pxmvI9G8S65pJEdpeSmPODDIN6n2wa9m8IWslroUPnW8VtNMWmkiiXCozHOAKxzdVYUIxrNN30a/HT7jTLXTlVcqaa01X/AATXopskscQBkkRAem44rJ8UeJ9D8M6JLrWs36W9hE6o8qq0mGY4AwoJ6mvnD2y9HpunR6k+pR2Nsl66bHuFiUSMvoWxkirVecf8Lx+F/wBmNx/wkw8oP5e77HP97Gcfc9BRJ8cvhfHHFI/iYBZVLIfsc/IBK/3PUGiw3Jy3Z393ZWt0MXECP7kc/nWVd+HzuElndSIw6BznH49a8t/aQ8f+T8JdN1TwprU0H9sXCrbzQoyNJEAS+CRleg9DSfso/ECbxJoE3hrVJru51TTlMxuZ33ebGznAz1+XIHPrUygpq0ldBGTi7o9Uhu9WsflvbU3EY/jj5NX4dVsJU3C4VfVW4Ip93qFlaXVra3NwkU125S3RjzIwGSB+AzUWq2OnzQPNeKkSopZpc7doHcmsvZzh8EtPP/M05oy+JfcS/wBo2P8Az9Rf99VUm1OSZW+xIBGPvXEvCD6etY3h/VtMvoXm0ue016yjcxtNagO6N/dbHWtVEfVL9PPtJobOFMiOVdoZ89x9KOSrLSUrLyFzQWy+8qxTWLSebKt1qUn98REoPoOlT/atMH39KnX/ALdq21VVUKqgAdgKWqjQppfCJ1JvqZia1p6qFHmRgdAYiMUkmsxupWzt7ieU/dHlkLn3Nae1f7o/KlHHStSDO0/TVQGe9VZ7qTl2YZC+w9qkuNJsJ+Wt1RuzR/KR+VXaKAMv+y7hRsj1a6WP+6cE/n1q7Y2kNnB5UIOM5JJyWPqTU9FABRRRQAUUUUAFFFFABRRRQAUUUUAFFFFABRRRQAUUUUAFFFFABRRRQAUUUUAFFFFABXlvxO8F302oajrdnd3dzZakLWHULCMM8mxJBkw5bauRjd8ufl4PNepVzfxNOqx+CNSutFvJ7W/tY/tETRAEtsO4qQQcggEHvQBxlj8HRaWv7nxJepfGe6kFyo/1KSQSxRrGpOF2ebuz1Yjmtjwd4Ps/Bd8+tajqFoklxaQ2UrDcFeRZG2vl2Y5IYDGeorjdE+ImqQ2dlr3iDU57Ox1rSL28sY5YsfvTN+5iUYyXCEYXqfeudl8QeJfEsOjR3GrXryQJor3drJcC2L+ZFE7yLEkZZ1Lvy5dNpBABwcgzvbH4N2Vvo2pWsl5BPeXdhb2UV09uC0KxPuOPZjjp6CtS6+G7y6bYWcWseSbPUr++Vvs6uP8ASWlYJtPBC+bjB4OK858S/ELxZP8A21eaVdajZeVcCF7RkD/Y5lsb55IgdvI8yKFvy9avSeLvFk/ieCay1a8xb31naXVpIUDCOWBSWW2EZLqXbIkZ1OeAMCgDf/4VNqn9iSWX9uWR3XTTJbm1byLcGJUzD8++JsqX+VgMsRjFWrf4YavHeiKfxV9s0uS/tL65jntQZ5ZLeONR8+cfOYwW478Vn3mp+K9WuFgfxBrFkINAub9Hh0s2EjXEc20eZFKHJG0jjIBwTyCMQajq3jC20rQfETeKL2OTX9LkmlgFgJILE/ZFkUrGqlyyvuJOTnOMcUAdbovgu30H/hEJLrV4ivh60ubUeYAonMoTB5PGNnSsbXPhfdaqJJtP8QwQi4vp7tZxBmWAyMp3RSKwIYbcYJKnPIrjtD8TxXkumSeLtQi1LQbbULmC4vrvy7q03tao8YSfYpI3bvvKpDHYc4FMtPHWseH/AALqNteahJYX0ukQz6LALYIzlp5cmNAvPybMjHA5oA+ho1KxqpYsQAMnqadUdszNbRM3LFAT9cVJQIjhghhd2iiVC5yxUYzUlcj8UvEF7oOjWX9m3EcN7fX0dpCWh81mLZJCAsqbsA4LsFHf0rgvCfxG8QQ2OpHxHqNss0Om392huY4oissMzIqfIdpAAXIBY5PWgD1rxBothrlibW/i3KDlHHDIfUGuZPhPxHaQxWmkeIorS1i+6otwrN7sR1NcfrPjjxvougaR4ivb3R5bbWNOkmhto7Vh5JWz88SFy3JLKwK4wARg55pfEfjRtX8QafpE1zaS6JMdLa4nhmaPa1wtxuzIjDHKRYB9fcV00sXVpR5U9OzV1+JjUw1Oo+Z7+Wh3+meELdNTXVtWkS+vwB8yxBEyP4to6t7109eLeFfHEmlX+s6cLqyg0m2i1aaylmmZ/MNvJEqYd2O77z5APb2r0/wHqlxrfgvRtXu9n2i8s4ppNgwu5lBOB6VnVrTqu82XTpRpq0UZHxh8G6f428D3mmXmY5okM1rOqktFIoyCMckHoR3Br4q0W68UaPZ32ljSby8027K/aLS4tZTFIyHKvgYIIx19OtfoNTfLj/55r+VZFnwH9uv/ALMbf/hX9p5RfzMfYrj72MZ+96Gkkvb+SOKN/h/aFYlKoPsVxwCS3971Jr798uP/AJ5r+VZfinV7Hw7ok2r3sDvBCyKyxICxLuEGMkd2FO4HxLqvjD4gX1hYabFYXFlp+nxeXbWkGmkxoM5J+dWOeetek/srSeLtS+I00mqS3tvY2tk8kiNZLCkzEhVUkIM/eLYz/DXuHiD4g6bpN/qtlH4f1nUptJCtefZLeMrHGYjIXLM6jAUHjqTwAanX4gaANJuNUjhuzbQanb6azCIAtJMIijAZ+7++XPfg8UAcBY6Z4ruNQ0e8k1nxFHc6jquo2s7yR7ks4P3nlMisuExhdrHrnvTNVTxVZX+r6BHe+Ip9LguL6KGd7Y3MhiOnQup5XEgErSbQe+V7YrrdM+L2g6jczW9ro+vvIIpJLYC0B+2bGAxFhuSdwPOOOTjFNvfjB4f0+ymuNS0vWbOWBLjzbeSKMyCSGWON4htcqX/eowwSCD17UhnnOg3mo2enWVpcf2/aeHVv51uL2xgmj8w+UhQqoi87Gd2Ay43ZGcYr2z4bS61N4B0ObxGsg1ZrKM3XmKA+/HVgOA2MZHrmubvvi94eg2i103WdQMkzxRi1gRvMC7fnGWHylnVR754wM12/h/VbPXNCsda092e0vrdLiBmXBKOoYZHY4PSgC9RRRQIKKKKACiiigAooooAKKKKACiiigAooooAKKKKACiiigAooooAKKKKACiiigAooooAKKKKACiiigAooooAKKKKACiiigAooooAKKKKACiiigAooooAq6np2n6pbfZdSsbW9g3BvKuIlkXI6HDAjIrkPiLf+B9DsBHq2n6LLfJDLc2MFzY+Yivj77FUbykLYDSEAe9dzXk/x2stRs7qHxBZ3dyLe4sJtKuYhFLLHEHVyJfLRwHbqoDAjcV5HWgDpW8VeBJNQsvDepXujf2kqpElnsDpGzxj5EONoG1gPoyj+IAj3nwzsdMu7VV8NpYXELXNzHDBE0MyowUlgo2sQxUYOTkgAVyOj/B+SETXS61Ntku7S4s4JUIEEcYh3bxnDSnyQM9B+JrR8R/DLU9St5Y49as5JJLGW18x7JYsb7iOXdtjwMgJjOOTg0DL914i+FMnh+Ca7h0k2FjP5ENtNpR328hUthYDHvX5ctkKOAT0ruNKksZtNtptMaFrJ4laAwgBChHG3HGMVz0PhR18TeJtXeeFxrFrbwwqU5haNJULZ9/M7elang3SX0HwrpmjSTLM9nbpC0ijAYgdQKBGtRRRQAVj+M/D9r4p8N3ehXs08EFyF3SQNtddrBgQexyBWxRQByekeCLWz07Xre61S+1G411DHeXU5UOV8sxqAAABhSfxrOHww0tb2MrqmpLp32iC7m0/evlTXEKIqSHjI/wBXGSAcErXe0UAcT4P+Gfh3wtcabc6b9o8+yNwxlkYM87TBQS574CgAdhTdV+GWg6jdQ3Vw1w8kOsS6soLfK0sigFGHdMhTj1UV3FFAHlngT4UaVb6L4Xk1yyZLzQ4pUjtRN5kJcyErI2eWIGCM9OPSvQfC2j2/h7w3p2hWbyPb6fbR20TSHLFUUAE+/FaVFABRRRQAUUUUAFFFFABRRRQAUUUUAFFFFABRRRQAUUUUAFFFFABRRRQAUUUUAFFFFABRRRQAUUUUAFFFFABRRRQAUUUUAFFFFABRRRQAUUUUAFFFFABRRRQAUUUUAFFFFABRRRQAUUUUAFFFFABRRRQAUUUUAFFFFABRRRQAUUUUAFFFFABRRRQAUUUUAFFFFABRRRQAUUUUAFFFFABRRRQB/9k="/>
          <p:cNvSpPr>
            <a:spLocks noChangeAspect="1" noChangeArrowheads="1"/>
          </p:cNvSpPr>
          <p:nvPr/>
        </p:nvSpPr>
        <p:spPr bwMode="auto">
          <a:xfrm>
            <a:off x="2524760" y="-297815"/>
            <a:ext cx="426720" cy="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endParaRPr lang="th-TH" sz="3528"/>
          </a:p>
        </p:txBody>
      </p:sp>
      <p:cxnSp>
        <p:nvCxnSpPr>
          <p:cNvPr id="30" name="ตัวเชื่อมต่อตรง 13">
            <a:extLst>
              <a:ext uri="{FF2B5EF4-FFF2-40B4-BE49-F238E27FC236}">
                <a16:creationId xmlns="" xmlns:a16="http://schemas.microsoft.com/office/drawing/2014/main" id="{1DC9126B-0975-4CD0-993F-0F163D58111E}"/>
              </a:ext>
            </a:extLst>
          </p:cNvPr>
          <p:cNvCxnSpPr/>
          <p:nvPr/>
        </p:nvCxnSpPr>
        <p:spPr>
          <a:xfrm>
            <a:off x="4175760" y="1298174"/>
            <a:ext cx="10558313" cy="3203"/>
          </a:xfrm>
          <a:prstGeom prst="line">
            <a:avLst/>
          </a:prstGeom>
          <a:ln w="31750" cap="sq" cmpd="thickThin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E59A02E2-7753-4FFB-ACB2-2B2491BA1250}"/>
              </a:ext>
            </a:extLst>
          </p:cNvPr>
          <p:cNvSpPr/>
          <p:nvPr/>
        </p:nvSpPr>
        <p:spPr>
          <a:xfrm>
            <a:off x="2683321" y="447243"/>
            <a:ext cx="1124346" cy="10719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528" dirty="0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496F88C5-95B9-4397-9E12-62FED1AF52F9}"/>
              </a:ext>
            </a:extLst>
          </p:cNvPr>
          <p:cNvSpPr/>
          <p:nvPr/>
        </p:nvSpPr>
        <p:spPr>
          <a:xfrm>
            <a:off x="4476742" y="1519158"/>
            <a:ext cx="12363458" cy="729430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</a:t>
            </a:r>
            <a:r>
              <a:rPr 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</a:t>
            </a: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จัดทำเอกสาร</a:t>
            </a:r>
            <a:r>
              <a:rPr 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คู่มือ ดังนี้</a:t>
            </a:r>
            <a:endParaRPr lang="th-TH" sz="3600" b="1" dirty="0">
              <a:solidFill>
                <a:srgbClr val="0000FF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lvl="0">
              <a:defRPr/>
            </a:pP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2.1 คู่มือ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การใช้งานของเครื่องหาพิกัดด้วยสัญญาณดาวเทียม ทั้งภาษาไทยและภาษาอังกฤษ</a:t>
            </a:r>
          </a:p>
          <a:p>
            <a:pPr lvl="0">
              <a:defRPr/>
            </a:pP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2.2 คู่มือ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แนะนำหากเกิดอุบัติเหตุ ข้อกฎหมาย ที่ควรระวังขณะใช้งานเครื่องหาพิกัดด้วยสัญญาณดาวเทียม (ถ้ามี)</a:t>
            </a:r>
          </a:p>
          <a:p>
            <a:pPr lvl="0">
              <a:defRPr/>
            </a:pPr>
            <a:r>
              <a:rPr 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 ผู้ขาย</a:t>
            </a: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ต้องส่งมอบชุดโปรแกรมติดตั้งที่เกี่ยวข้องกับการใช้งานทั้งหมดให้กับผู้ซื้อ โดยเป็นโปรแกรมที่มีลิขสิทธิ์ถูกต้องตามกฎหมาย</a:t>
            </a:r>
          </a:p>
          <a:p>
            <a:pPr lvl="0" algn="thaiDist">
              <a:defRPr/>
            </a:pPr>
            <a:r>
              <a:rPr 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4.การ</a:t>
            </a: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สาธิตวิธีการใช้งาน</a:t>
            </a:r>
          </a:p>
          <a:p>
            <a:pPr lvl="0" algn="thaiDist">
              <a:defRPr/>
            </a:pP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4.1 ผู้ขาย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ต้องสาธิตวิธีการใช้งานและให้ทดลองใช้งานเครื่องหาพิกัดด้วยสัญญาณดาวเทียม อย่างน้อย 1 หลักสูตร โดยมีระยะเวลาในการฝึกอบรมไม่น้อยกว่า 12 ชั่วโมง ทั้งภาคทฤษฎีและภาคปฏิบัติ</a:t>
            </a:r>
          </a:p>
          <a:p>
            <a:pPr lvl="0" algn="thaiDist">
              <a:defRPr/>
            </a:pP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4.2 ผู้ขาย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ดำเนินการสาธิตวิธีการใช้งานและให้ทดลองใช้งานเครื่องหาพิกัดด้วยสัญญาณดาวเทียม ณ สำนักงานทางหลวง ตามแต่ละพื้นที่ที่ได้รับมอบเครื่อง</a:t>
            </a:r>
          </a:p>
          <a:p>
            <a:pPr lvl="0" algn="thaiDist">
              <a:defRPr/>
            </a:pPr>
            <a:endParaRPr lang="en-US" sz="3600" b="1" dirty="0">
              <a:solidFill>
                <a:srgbClr val="0070C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1" name="กล่องข้อความ 16"/>
          <p:cNvSpPr txBox="1"/>
          <p:nvPr/>
        </p:nvSpPr>
        <p:spPr>
          <a:xfrm>
            <a:off x="5762607" y="344067"/>
            <a:ext cx="7384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แนวทางการของคุณสมบัติ (ต่อ)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95" y="1330309"/>
            <a:ext cx="3269701" cy="2716807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36" y="6994094"/>
            <a:ext cx="4043441" cy="184510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01" y="4662189"/>
            <a:ext cx="4022303" cy="182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5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9AD1A3C-2DCB-4025-A6A8-36C961FFED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3" t="-3277" r="12333" b="3277"/>
          <a:stretch/>
        </p:blipFill>
        <p:spPr>
          <a:xfrm>
            <a:off x="4040177" y="1547772"/>
            <a:ext cx="2950095" cy="2899957"/>
          </a:xfrm>
          <a:prstGeom prst="ellipse">
            <a:avLst/>
          </a:prstGeom>
          <a:ln>
            <a:solidFill>
              <a:srgbClr val="130837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1FEF376-ED08-40EA-999F-013AE56AAED1}"/>
              </a:ext>
            </a:extLst>
          </p:cNvPr>
          <p:cNvSpPr txBox="1"/>
          <p:nvPr/>
        </p:nvSpPr>
        <p:spPr>
          <a:xfrm>
            <a:off x="498440" y="4971853"/>
            <a:ext cx="10734585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ชุดประกอบด้วย</a:t>
            </a:r>
          </a:p>
          <a:p>
            <a:pPr marL="1017905" lvl="1" indent="-377825">
              <a:buFont typeface="Arial" panose="020B0604020202020204" pitchFamily="34" charset="0"/>
              <a:buChar char="•"/>
            </a:pPr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เครื่องหาพิกัดดาวเทียม (</a:t>
            </a:r>
            <a:r>
              <a:rPr lang="en-US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base/rover</a:t>
            </a:r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จำนวน 3 เครื่อง</a:t>
            </a:r>
            <a:b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พร้อมเครื่องควบคุม จำนวน 3 ชุด</a:t>
            </a:r>
          </a:p>
          <a:p>
            <a:pPr marL="1017905" lvl="1" indent="-377825">
              <a:buFont typeface="Arial" panose="020B0604020202020204" pitchFamily="34" charset="0"/>
              <a:buChar char="•"/>
            </a:pPr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ฐานตั้งเสาอากาศรับสัญญาณ</a:t>
            </a:r>
            <a:r>
              <a:rPr lang="en-US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(Base Station</a:t>
            </a:r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จำนวน 3 อัน</a:t>
            </a:r>
          </a:p>
          <a:p>
            <a:pPr marL="1017905" lvl="1" indent="-377825">
              <a:buFont typeface="Arial" panose="020B0604020202020204" pitchFamily="34" charset="0"/>
              <a:buChar char="•"/>
            </a:pPr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อุปกรณ์สำหรับเคลื่อนที่ (</a:t>
            </a:r>
            <a:r>
              <a:rPr lang="en-US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Rover) </a:t>
            </a:r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3 อัน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C2EF30C-5E2B-4D51-9AD3-741D60E01F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 r="1552" b="5635"/>
          <a:stretch/>
        </p:blipFill>
        <p:spPr>
          <a:xfrm>
            <a:off x="498440" y="1480911"/>
            <a:ext cx="3237591" cy="3033681"/>
          </a:xfrm>
          <a:prstGeom prst="ellipse">
            <a:avLst/>
          </a:prstGeom>
          <a:ln>
            <a:solidFill>
              <a:srgbClr val="130837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E23CAB4-7DEF-4288-82BF-78A8A87632F5}"/>
              </a:ext>
            </a:extLst>
          </p:cNvPr>
          <p:cNvSpPr txBox="1"/>
          <p:nvPr/>
        </p:nvSpPr>
        <p:spPr>
          <a:xfrm>
            <a:off x="11653914" y="5516582"/>
            <a:ext cx="4506317" cy="285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โปรแกรมประมวลผล</a:t>
            </a:r>
          </a:p>
          <a:p>
            <a:pPr algn="ctr"/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ข้อมูลสัญญาณดาวเทียม </a:t>
            </a:r>
            <a:r>
              <a:rPr lang="en-US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GNSS</a:t>
            </a:r>
          </a:p>
          <a:p>
            <a:pPr algn="ctr"/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1 ชุด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80C96F7-8218-4659-ABEC-8B2634C0B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2640600" y="451112"/>
            <a:ext cx="2532944" cy="5348095"/>
          </a:xfrm>
          <a:prstGeom prst="rect">
            <a:avLst/>
          </a:prstGeom>
          <a:ln>
            <a:solidFill>
              <a:srgbClr val="130837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627BA9-D0DF-4AEF-A21D-37C91F2EE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3346" y="1497544"/>
            <a:ext cx="2586506" cy="2894088"/>
          </a:xfrm>
          <a:prstGeom prst="rect">
            <a:avLst/>
          </a:prstGeom>
          <a:ln>
            <a:solidFill>
              <a:srgbClr val="130837"/>
            </a:solidFill>
          </a:ln>
        </p:spPr>
      </p:pic>
      <p:sp>
        <p:nvSpPr>
          <p:cNvPr id="9" name="กล่องข้อความ 16"/>
          <p:cNvSpPr txBox="1"/>
          <p:nvPr/>
        </p:nvSpPr>
        <p:spPr>
          <a:xfrm>
            <a:off x="3716981" y="2835"/>
            <a:ext cx="14196284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466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รายการอุปกรณ์ที่ควรมีใน</a:t>
            </a:r>
            <a:r>
              <a:rPr lang="th-TH" sz="7466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ชุด</a:t>
            </a:r>
            <a:r>
              <a:rPr lang="en-US" sz="7466" b="1" dirty="0" err="1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เครื่องหาพิกัด</a:t>
            </a:r>
            <a:endParaRPr lang="th-TH" sz="7466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0" name="ตัวเชื่อมต่อตรง 13">
            <a:extLst>
              <a:ext uri="{FF2B5EF4-FFF2-40B4-BE49-F238E27FC236}">
                <a16:creationId xmlns="" xmlns:a16="http://schemas.microsoft.com/office/drawing/2014/main" id="{1DC9126B-0975-4CD0-993F-0F163D58111E}"/>
              </a:ext>
            </a:extLst>
          </p:cNvPr>
          <p:cNvCxnSpPr/>
          <p:nvPr/>
        </p:nvCxnSpPr>
        <p:spPr>
          <a:xfrm>
            <a:off x="2362200" y="1066800"/>
            <a:ext cx="13467303" cy="0"/>
          </a:xfrm>
          <a:prstGeom prst="line">
            <a:avLst/>
          </a:prstGeom>
          <a:ln w="31750" cap="sq" cmpd="thickThin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71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="" xmlns:a16="http://schemas.microsoft.com/office/drawing/2014/main" id="{D8539EA7-F336-452D-ABD9-D465CC617158}"/>
              </a:ext>
            </a:extLst>
          </p:cNvPr>
          <p:cNvSpPr/>
          <p:nvPr/>
        </p:nvSpPr>
        <p:spPr>
          <a:xfrm rot="16200000">
            <a:off x="1722765" y="2027564"/>
            <a:ext cx="2209802" cy="4860269"/>
          </a:xfrm>
          <a:prstGeom prst="flowChartOffpageConnector">
            <a:avLst/>
          </a:prstGeom>
          <a:solidFill>
            <a:srgbClr val="00123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528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09F7792-4E8B-47E9-907B-19ADAB3EC5E7}"/>
              </a:ext>
            </a:extLst>
          </p:cNvPr>
          <p:cNvSpPr txBox="1"/>
          <p:nvPr/>
        </p:nvSpPr>
        <p:spPr>
          <a:xfrm>
            <a:off x="5257801" y="990600"/>
            <a:ext cx="11068035" cy="67074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640080" indent="-640080" algn="thaiDist">
              <a:spcBef>
                <a:spcPts val="840"/>
              </a:spcBef>
              <a:spcAft>
                <a:spcPts val="840"/>
              </a:spcAft>
              <a:buFont typeface="Wingdings" panose="05000000000000000000" pitchFamily="2" charset="2"/>
              <a:buChar char="q"/>
            </a:pPr>
            <a:r>
              <a:rPr lang="th-TH" sz="448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บำรุงรักษา/การบริการหลังการขาย  </a:t>
            </a:r>
            <a:r>
              <a:rPr lang="th-TH" sz="44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กรณีเครื่องชำรุด หรือมีปัญหาในการใช้งาน สามารถติดต่อ สอบถาม หรือ ส่งซ่อมกับผู้ขายได้ทันที </a:t>
            </a:r>
            <a:endParaRPr lang="th-TH" sz="448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40080" indent="-640080" algn="thaiDist">
              <a:spcBef>
                <a:spcPts val="840"/>
              </a:spcBef>
              <a:spcAft>
                <a:spcPts val="840"/>
              </a:spcAft>
              <a:buFont typeface="Wingdings" panose="05000000000000000000" pitchFamily="2" charset="2"/>
              <a:buChar char="q"/>
            </a:pPr>
            <a:r>
              <a:rPr lang="th-TH" sz="448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อบรมใช้งาน </a:t>
            </a:r>
            <a:r>
              <a:rPr lang="th-TH" sz="44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กำหนดให้อบรมฝึกอบรมไม่น้อยกว่า 6 </a:t>
            </a:r>
            <a:r>
              <a:rPr lang="th-TH" sz="448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ชั่วโมง สำหรับโดรน และ ไม่น้อยกว่า 12 ชั่วโมงสำหรับเครื่องจับพิกัด </a:t>
            </a:r>
            <a:r>
              <a:rPr lang="th-TH" sz="44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ทั้งภาคทฤษฎีและภาคปฏิบัติ  พร้อมการจัดทำคู่มือการใช้งานเบื้องต้น คู่มือแนะนำหากเกิดอุบัติเหตุ </a:t>
            </a:r>
            <a:r>
              <a:rPr lang="th-TH" sz="448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</a:t>
            </a:r>
            <a:r>
              <a:rPr lang="th-TH" sz="44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กฎหมาย ที่ควร</a:t>
            </a:r>
            <a:r>
              <a:rPr lang="th-TH" sz="448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ระวัง</a:t>
            </a:r>
          </a:p>
          <a:p>
            <a:pPr marL="640080" indent="-640080" algn="thaiDist">
              <a:spcBef>
                <a:spcPts val="840"/>
              </a:spcBef>
              <a:spcAft>
                <a:spcPts val="840"/>
              </a:spcAft>
              <a:buFont typeface="Wingdings" panose="05000000000000000000" pitchFamily="2" charset="2"/>
              <a:buChar char="q"/>
            </a:pPr>
            <a:r>
              <a:rPr lang="th-TH" sz="448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ขึ้นทะเบียนและการประกันภัยคุ้มครองความเสียหายต่อทรัพย์สินบุคคลภายนอก  </a:t>
            </a:r>
            <a:r>
              <a:rPr lang="th-TH" sz="44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ตามหน่วยงานที่จัดซื้อ</a:t>
            </a:r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C40D4753-EBEE-465D-9A84-9BB25C7F4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2439013"/>
            <a:ext cx="5651849" cy="4037370"/>
          </a:xfrm>
        </p:spPr>
        <p:txBody>
          <a:bodyPr>
            <a:normAutofit/>
          </a:bodyPr>
          <a:lstStyle/>
          <a:p>
            <a:pPr algn="ctr"/>
            <a:r>
              <a:rPr lang="th-TH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การจัดซื้อแบบเฉพาะเจาะจง</a:t>
            </a:r>
            <a:endParaRPr lang="th-TH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3971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26">
            <a:extLst>
              <a:ext uri="{FF2B5EF4-FFF2-40B4-BE49-F238E27FC236}">
                <a16:creationId xmlns="" xmlns:a16="http://schemas.microsoft.com/office/drawing/2014/main" id="{AAAAAFB1-C85F-480F-928C-C8E134972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757010"/>
              </p:ext>
            </p:extLst>
          </p:nvPr>
        </p:nvGraphicFramePr>
        <p:xfrm>
          <a:off x="228600" y="1524000"/>
          <a:ext cx="16601440" cy="7150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7768">
                  <a:extLst>
                    <a:ext uri="{9D8B030D-6E8A-4147-A177-3AD203B41FA5}">
                      <a16:colId xmlns="" xmlns:a16="http://schemas.microsoft.com/office/drawing/2014/main" val="3784066070"/>
                    </a:ext>
                  </a:extLst>
                </a:gridCol>
                <a:gridCol w="6302355">
                  <a:extLst>
                    <a:ext uri="{9D8B030D-6E8A-4147-A177-3AD203B41FA5}">
                      <a16:colId xmlns="" xmlns:a16="http://schemas.microsoft.com/office/drawing/2014/main" val="4112402957"/>
                    </a:ext>
                  </a:extLst>
                </a:gridCol>
                <a:gridCol w="7461317">
                  <a:extLst>
                    <a:ext uri="{9D8B030D-6E8A-4147-A177-3AD203B41FA5}">
                      <a16:colId xmlns="" xmlns:a16="http://schemas.microsoft.com/office/drawing/2014/main" val="1989847428"/>
                    </a:ext>
                  </a:extLst>
                </a:gridCol>
              </a:tblGrid>
              <a:tr h="1661299">
                <a:tc gridSpan="3">
                  <a:txBody>
                    <a:bodyPr/>
                    <a:lstStyle/>
                    <a:p>
                      <a:pPr algn="ctr"/>
                      <a:r>
                        <a:rPr lang="th-TH" sz="45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รวบรวมหน่วยงาน</a:t>
                      </a:r>
                      <a:r>
                        <a:rPr lang="th-TH" sz="4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ที่จำเป็นต้องใช้โดรน</a:t>
                      </a:r>
                      <a:r>
                        <a:rPr lang="en-US" sz="4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4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กรมทางหลวง</a:t>
                      </a:r>
                      <a:r>
                        <a:rPr lang="en-US" sz="4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4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 </a:t>
                      </a:r>
                      <a:r>
                        <a:rPr lang="th-TH" sz="51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131</a:t>
                      </a:r>
                      <a:r>
                        <a:rPr lang="th-TH" sz="4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ชุดแบ่งเป็น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9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แขวงทางหลวง 104 แห่ง  / สำนักงานทางหลวง 18 แห่ง / ศูนย์สร้างทาง 5  แห่ง / ศูนย์สร้างและบูรณะสะพาน 4  แห่ง</a:t>
                      </a:r>
                    </a:p>
                  </a:txBody>
                  <a:tcPr marL="128016" marR="128016" marT="64008" marB="64008"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5880165"/>
                  </a:ext>
                </a:extLst>
              </a:tr>
              <a:tr h="806916">
                <a:tc>
                  <a:txBody>
                    <a:bodyPr/>
                    <a:lstStyle/>
                    <a:p>
                      <a:pPr algn="ctr"/>
                      <a:endParaRPr lang="th-TH" sz="35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2564 </a:t>
                      </a: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2565 </a:t>
                      </a:r>
                    </a:p>
                  </a:txBody>
                  <a:tcPr marL="128016" marR="128016" marT="64008" marB="64008"/>
                </a:tc>
                <a:extLst>
                  <a:ext uri="{0D108BD9-81ED-4DB2-BD59-A6C34878D82A}">
                    <a16:rowId xmlns="" xmlns:a16="http://schemas.microsoft.com/office/drawing/2014/main" val="4249904497"/>
                  </a:ext>
                </a:extLst>
              </a:tr>
              <a:tr h="2241296">
                <a:tc>
                  <a:txBody>
                    <a:bodyPr/>
                    <a:lstStyle/>
                    <a:p>
                      <a:pPr algn="ctr"/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เหตุผล</a:t>
                      </a: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นำร่องโครงการนำโดรนในภารกิจกรมฯ</a:t>
                      </a:r>
                      <a:b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บริหารจัดการช่วงเทศกาล</a:t>
                      </a:r>
                      <a:b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บริหารงานภัยพิบัติและฉุกเฉิน</a:t>
                      </a:r>
                      <a:b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งานสำรวจออกแบบ</a:t>
                      </a: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เพิ่มหน่วยงานดำเนินการเอง </a:t>
                      </a:r>
                      <a:b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- ศูนย์สร้างทาง 5 ชุด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- ศูนย์สร้างและ</a:t>
                      </a:r>
                      <a:r>
                        <a:rPr lang="th-TH" sz="35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บูรณะ</a:t>
                      </a:r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สะพาน (4 ภาค) 4 ชุด</a:t>
                      </a:r>
                    </a:p>
                  </a:txBody>
                  <a:tcPr marL="128016" marR="128016" marT="64008" marB="64008"/>
                </a:tc>
                <a:extLst>
                  <a:ext uri="{0D108BD9-81ED-4DB2-BD59-A6C34878D82A}">
                    <a16:rowId xmlns="" xmlns:a16="http://schemas.microsoft.com/office/drawing/2014/main" val="2277497266"/>
                  </a:ext>
                </a:extLst>
              </a:tr>
              <a:tr h="806916">
                <a:tc>
                  <a:txBody>
                    <a:bodyPr/>
                    <a:lstStyle/>
                    <a:p>
                      <a:pPr algn="ctr"/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ขอตั้งงบประมาณ</a:t>
                      </a: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122 ชุด</a:t>
                      </a: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 ชุด (</a:t>
                      </a:r>
                      <a:r>
                        <a:rPr lang="th-TH" sz="35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</a:t>
                      </a:r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+5+4)</a:t>
                      </a:r>
                    </a:p>
                  </a:txBody>
                  <a:tcPr marL="128016" marR="128016" marT="64008" marB="64008"/>
                </a:tc>
                <a:extLst>
                  <a:ext uri="{0D108BD9-81ED-4DB2-BD59-A6C34878D82A}">
                    <a16:rowId xmlns="" xmlns:a16="http://schemas.microsoft.com/office/drawing/2014/main" val="744853958"/>
                  </a:ext>
                </a:extLst>
              </a:tr>
              <a:tr h="806916">
                <a:tc>
                  <a:txBody>
                    <a:bodyPr/>
                    <a:lstStyle/>
                    <a:p>
                      <a:pPr algn="ctr"/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ได้รับจัดสรร</a:t>
                      </a: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 ชุด</a:t>
                      </a: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 ชุด</a:t>
                      </a:r>
                    </a:p>
                  </a:txBody>
                  <a:tcPr marL="128016" marR="128016" marT="64008" marB="64008"/>
                </a:tc>
                <a:extLst>
                  <a:ext uri="{0D108BD9-81ED-4DB2-BD59-A6C34878D82A}">
                    <a16:rowId xmlns="" xmlns:a16="http://schemas.microsoft.com/office/drawing/2014/main" val="861079690"/>
                  </a:ext>
                </a:extLst>
              </a:tr>
              <a:tr h="806916">
                <a:tc>
                  <a:txBody>
                    <a:bodyPr/>
                    <a:lstStyle/>
                    <a:p>
                      <a:pPr algn="ctr"/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ไม่ได้รับจัดสรร</a:t>
                      </a: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5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 </a:t>
                      </a:r>
                      <a:r>
                        <a:rPr lang="th-TH" sz="35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ชุด</a:t>
                      </a:r>
                      <a:endParaRPr lang="th-TH" sz="35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5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 ชุด (คาดว่าจะขอตั้ง ปี 2566)</a:t>
                      </a:r>
                    </a:p>
                  </a:txBody>
                  <a:tcPr marL="128016" marR="128016" marT="64008" marB="64008"/>
                </a:tc>
                <a:extLst>
                  <a:ext uri="{0D108BD9-81ED-4DB2-BD59-A6C34878D82A}">
                    <a16:rowId xmlns="" xmlns:a16="http://schemas.microsoft.com/office/drawing/2014/main" val="2018942258"/>
                  </a:ext>
                </a:extLst>
              </a:tr>
            </a:tbl>
          </a:graphicData>
        </a:graphic>
      </p:graphicFrame>
      <p:sp>
        <p:nvSpPr>
          <p:cNvPr id="4" name="สี่เหลี่ยมผืนผ้า 7">
            <a:extLst>
              <a:ext uri="{FF2B5EF4-FFF2-40B4-BE49-F238E27FC236}">
                <a16:creationId xmlns="" xmlns:a16="http://schemas.microsoft.com/office/drawing/2014/main" id="{4FD989B6-0B89-4AC3-83A8-6D0BDC794778}"/>
              </a:ext>
            </a:extLst>
          </p:cNvPr>
          <p:cNvSpPr/>
          <p:nvPr/>
        </p:nvSpPr>
        <p:spPr>
          <a:xfrm>
            <a:off x="0" y="0"/>
            <a:ext cx="17068800" cy="890587"/>
          </a:xfrm>
          <a:prstGeom prst="rect">
            <a:avLst/>
          </a:prstGeom>
          <a:solidFill>
            <a:srgbClr val="13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ที่มาของการจัดซื้อ</a:t>
            </a: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ครุภัณฑ์สำรวจ</a:t>
            </a:r>
            <a:endParaRPr lang="th-TH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079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" y="228600"/>
            <a:ext cx="16844434" cy="9322624"/>
          </a:xfrm>
          <a:prstGeom prst="rect">
            <a:avLst/>
          </a:prstGeom>
        </p:spPr>
      </p:pic>
      <p:sp>
        <p:nvSpPr>
          <p:cNvPr id="10" name="คลื่นคู่ 9"/>
          <p:cNvSpPr/>
          <p:nvPr/>
        </p:nvSpPr>
        <p:spPr>
          <a:xfrm>
            <a:off x="8686800" y="533400"/>
            <a:ext cx="5029200" cy="990600"/>
          </a:xfrm>
          <a:prstGeom prst="doubleWav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ผู้ขายขึ้นทะเบียน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303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การรายงานผลการจัดซื้อจัดจ้าง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19496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4455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6032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5EE843-5DF1-43FF-9BA7-1E2E123C8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714" y="1053043"/>
            <a:ext cx="9540971" cy="923030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การรายงานผลการดำเนินงาน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45E7AD0C-0CC7-4DF7-806B-6F1581CE2694}"/>
              </a:ext>
            </a:extLst>
          </p:cNvPr>
          <p:cNvSpPr txBox="1">
            <a:spLocks/>
          </p:cNvSpPr>
          <p:nvPr/>
        </p:nvSpPr>
        <p:spPr>
          <a:xfrm>
            <a:off x="762000" y="2509944"/>
            <a:ext cx="16154400" cy="6261522"/>
          </a:xfrm>
          <a:prstGeom prst="rect">
            <a:avLst/>
          </a:prstGeom>
        </p:spPr>
        <p:txBody>
          <a:bodyPr vert="horz" lIns="0" tIns="64008" rIns="0" bIns="64008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>
              <a:buFont typeface="Wingdings" panose="05000000000000000000" pitchFamily="2" charset="2"/>
              <a:buChar char="Ø"/>
            </a:pPr>
            <a:r>
              <a:rPr lang="th-TH" sz="4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</a:t>
            </a:r>
            <a:r>
              <a:rPr lang="th-TH" sz="4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จัดซื้อจัดจ้างแล้ว</a:t>
            </a:r>
            <a:r>
              <a:rPr lang="th-TH" sz="4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เสร็จ </a:t>
            </a:r>
            <a:r>
              <a:rPr lang="th-TH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</a:t>
            </a:r>
            <a:r>
              <a:rPr lang="th-TH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</a:t>
            </a:r>
            <a:r>
              <a:rPr lang="th-TH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 </a:t>
            </a:r>
            <a:r>
              <a:rPr lang="th-TH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2563  </a:t>
            </a:r>
            <a:r>
              <a:rPr lang="th-TH" sz="4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เบิกจ่าย </a:t>
            </a:r>
            <a:r>
              <a:rPr lang="th-TH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ไม่เกิน </a:t>
            </a:r>
            <a:r>
              <a:rPr lang="th-TH" sz="4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ไตรมาส</a:t>
            </a:r>
            <a:r>
              <a:rPr lang="th-TH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2 ของปี </a:t>
            </a:r>
            <a:r>
              <a:rPr lang="th-TH" sz="4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งป</a:t>
            </a:r>
            <a:r>
              <a:rPr lang="th-TH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ม.               </a:t>
            </a:r>
            <a:endParaRPr lang="th-TH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>
              <a:buFont typeface="Wingdings" panose="05000000000000000000" pitchFamily="2" charset="2"/>
              <a:buChar char="Ø"/>
            </a:pPr>
            <a:r>
              <a:rPr lang="th-TH" sz="4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ส่งสำเนาใบสั่งซื้อสั่ง</a:t>
            </a:r>
            <a:r>
              <a:rPr lang="th-TH" sz="4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จ้างและประกาศผลผู้ชนะ </a:t>
            </a:r>
            <a:r>
              <a:rPr lang="th-TH" sz="4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มายังกลุ่มพัฒนาระบบบริหารบำรุงทาง สำนักบริหารบำรุง</a:t>
            </a:r>
            <a:r>
              <a:rPr lang="th-TH" sz="4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 </a:t>
            </a:r>
          </a:p>
          <a:p>
            <a:pPr marL="0" indent="0" algn="thaiDist">
              <a:buNone/>
            </a:pPr>
            <a:endParaRPr lang="en-US" sz="4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-609600"/>
            <a:ext cx="3286030" cy="32921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5C5EE843-5DF1-43FF-9BA7-1E2E123C822F}"/>
              </a:ext>
            </a:extLst>
          </p:cNvPr>
          <p:cNvSpPr txBox="1">
            <a:spLocks/>
          </p:cNvSpPr>
          <p:nvPr/>
        </p:nvSpPr>
        <p:spPr>
          <a:xfrm>
            <a:off x="1620832" y="4519947"/>
            <a:ext cx="9540971" cy="923030"/>
          </a:xfrm>
          <a:prstGeom prst="rect">
            <a:avLst/>
          </a:prstGeom>
        </p:spPr>
        <p:txBody>
          <a:bodyPr vert="horz" lIns="128016" tIns="64008" rIns="128016" bIns="64008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672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ติดต่อสอบถาม</a:t>
            </a:r>
            <a:endParaRPr lang="en-US" sz="672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358491" y="5587689"/>
            <a:ext cx="6400800" cy="12988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640080" indent="-64008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th-TH" sz="39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กลุ่มพัฒนาระบบบริหารบำรุงทาง  </a:t>
            </a:r>
          </a:p>
          <a:p>
            <a:pPr marL="640080" indent="-64008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th-TH" sz="39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โทร 23530, 23532 </a:t>
            </a: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8308124" y="7637722"/>
            <a:ext cx="28456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Download 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เอกสารประกอบการประชุม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933" y="4151784"/>
            <a:ext cx="2925870" cy="3482421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5895" y="4988496"/>
            <a:ext cx="4040505" cy="4000500"/>
          </a:xfrm>
          <a:prstGeom prst="rect">
            <a:avLst/>
          </a:prstGeom>
        </p:spPr>
      </p:pic>
      <p:cxnSp>
        <p:nvCxnSpPr>
          <p:cNvPr id="13" name="ตัวเชื่อมต่อตรง 12"/>
          <p:cNvCxnSpPr/>
          <p:nvPr/>
        </p:nvCxnSpPr>
        <p:spPr>
          <a:xfrm>
            <a:off x="1620832" y="5257800"/>
            <a:ext cx="3743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03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Icon&#10;&#10;Description automatically generated">
            <a:extLst>
              <a:ext uri="{FF2B5EF4-FFF2-40B4-BE49-F238E27FC236}">
                <a16:creationId xmlns="" xmlns:a16="http://schemas.microsoft.com/office/drawing/2014/main" id="{A90B1F73-318C-4D05-BC52-F82725F07F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2" t="7219" r="27286" b="20495"/>
          <a:stretch/>
        </p:blipFill>
        <p:spPr>
          <a:xfrm>
            <a:off x="5540162" y="2915530"/>
            <a:ext cx="5301535" cy="49933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8D502DB-EC62-442A-952A-8DC2E3BCF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423" y="1587544"/>
            <a:ext cx="4521980" cy="3484404"/>
          </a:xfrm>
          <a:prstGeom prst="ellipse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131B392-7F20-414E-B425-190345F3D5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34" t="3907" r="24579" b="42329"/>
          <a:stretch/>
        </p:blipFill>
        <p:spPr>
          <a:xfrm>
            <a:off x="10696423" y="5253725"/>
            <a:ext cx="4679228" cy="3528729"/>
          </a:xfrm>
          <a:prstGeom prst="flowChartConnector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0E05C6F-8EAE-4DC1-A58C-6C2C2C7DE4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18" t="16663" r="16401" b="10857"/>
          <a:stretch/>
        </p:blipFill>
        <p:spPr>
          <a:xfrm>
            <a:off x="922041" y="5365832"/>
            <a:ext cx="4677120" cy="3484404"/>
          </a:xfrm>
          <a:prstGeom prst="ellipse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95C6078-CEC7-4611-B0D6-69A8B6F4DF9E}"/>
              </a:ext>
            </a:extLst>
          </p:cNvPr>
          <p:cNvSpPr txBox="1"/>
          <p:nvPr/>
        </p:nvSpPr>
        <p:spPr>
          <a:xfrm>
            <a:off x="11938682" y="7995114"/>
            <a:ext cx="2441995" cy="6955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3920" b="1" dirty="0">
                <a:solidFill>
                  <a:srgbClr val="130837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ประชาสัมพันธ์</a:t>
            </a:r>
            <a:endParaRPr lang="th-TH" sz="3528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F599999-1715-4C37-A7E9-EB80C9930172}"/>
              </a:ext>
            </a:extLst>
          </p:cNvPr>
          <p:cNvSpPr txBox="1"/>
          <p:nvPr/>
        </p:nvSpPr>
        <p:spPr>
          <a:xfrm>
            <a:off x="11710430" y="4328565"/>
            <a:ext cx="2441995" cy="6352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3528" b="1" dirty="0">
                <a:solidFill>
                  <a:srgbClr val="130837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ภัยพิบัติ</a:t>
            </a:r>
            <a:endParaRPr lang="th-TH" sz="3528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E31CB88-3D92-40D3-9501-A90AE61E1BB0}"/>
              </a:ext>
            </a:extLst>
          </p:cNvPr>
          <p:cNvSpPr txBox="1"/>
          <p:nvPr/>
        </p:nvSpPr>
        <p:spPr>
          <a:xfrm>
            <a:off x="2039604" y="7958399"/>
            <a:ext cx="2441995" cy="6955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3528" b="1" dirty="0">
                <a:solidFill>
                  <a:srgbClr val="130837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บริหาร</a:t>
            </a:r>
            <a:r>
              <a:rPr lang="th-TH" sz="3920" b="1" dirty="0">
                <a:solidFill>
                  <a:srgbClr val="130837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จราจร</a:t>
            </a:r>
            <a:endParaRPr lang="th-TH" sz="3528" dirty="0"/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846539A-782C-42CF-B25F-610E2900AC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42" r="28937" b="1"/>
          <a:stretch/>
        </p:blipFill>
        <p:spPr>
          <a:xfrm>
            <a:off x="1102612" y="1687888"/>
            <a:ext cx="4677120" cy="3518614"/>
          </a:xfrm>
          <a:prstGeom prst="ellipse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A4D6B1B-CF17-4B38-94E4-91503C64B96D}"/>
              </a:ext>
            </a:extLst>
          </p:cNvPr>
          <p:cNvSpPr txBox="1"/>
          <p:nvPr/>
        </p:nvSpPr>
        <p:spPr>
          <a:xfrm>
            <a:off x="2220175" y="4428909"/>
            <a:ext cx="2441995" cy="6352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h-TH" sz="3528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สำรวจ/วางแผน</a:t>
            </a:r>
          </a:p>
        </p:txBody>
      </p:sp>
      <p:sp>
        <p:nvSpPr>
          <p:cNvPr id="12" name="สี่เหลี่ยมผืนผ้า 7">
            <a:extLst>
              <a:ext uri="{FF2B5EF4-FFF2-40B4-BE49-F238E27FC236}">
                <a16:creationId xmlns="" xmlns:a16="http://schemas.microsoft.com/office/drawing/2014/main" id="{286B0566-0F11-4BAF-B56E-E42A80B0F268}"/>
              </a:ext>
            </a:extLst>
          </p:cNvPr>
          <p:cNvSpPr/>
          <p:nvPr/>
        </p:nvSpPr>
        <p:spPr>
          <a:xfrm>
            <a:off x="-38100" y="-15711"/>
            <a:ext cx="17106900" cy="1443925"/>
          </a:xfrm>
          <a:prstGeom prst="rect">
            <a:avLst/>
          </a:prstGeom>
          <a:solidFill>
            <a:srgbClr val="13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448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จัดซื้อ</a:t>
            </a:r>
            <a:r>
              <a:rPr lang="th-TH" sz="448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อากาศ</a:t>
            </a:r>
            <a:r>
              <a:rPr lang="th-TH" sz="448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ยานไร้คนขับสำหรับถ่ายภาพทางอากาศ (</a:t>
            </a:r>
            <a:r>
              <a:rPr lang="en-US" sz="448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Drone) </a:t>
            </a:r>
            <a:r>
              <a:rPr lang="th-TH" sz="448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พร้อมอุปกรณ์</a:t>
            </a:r>
          </a:p>
          <a:p>
            <a:pPr algn="ctr"/>
            <a:r>
              <a:rPr lang="th-TH" sz="448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38 </a:t>
            </a:r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ชุด วงเงินชุดละ </a:t>
            </a:r>
            <a:r>
              <a:rPr lang="th-TH" sz="448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110,000 </a:t>
            </a:r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 (รวม </a:t>
            </a:r>
            <a:r>
              <a:rPr lang="th-TH" sz="448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4,180,000 </a:t>
            </a:r>
            <a:r>
              <a:rPr lang="th-TH" sz="448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บาท)</a:t>
            </a:r>
            <a:r>
              <a:rPr lang="th-TH" sz="44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448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346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>
            <a:off x="2329180" y="1100138"/>
            <a:ext cx="12392660" cy="0"/>
          </a:xfrm>
          <a:prstGeom prst="line">
            <a:avLst/>
          </a:prstGeom>
          <a:ln w="28575">
            <a:solidFill>
              <a:schemeClr val="bg1">
                <a:lumMod val="65000"/>
                <a:lumOff val="3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utoShape 2" descr="data:image/jpg;base64,%20/9j/4AAQSkZJRgABAQEAYABgAAD/2wBDAAUDBAQEAwUEBAQFBQUGBwwIBwcHBw8LCwkMEQ8SEhEPERETFhwXExQaFRERGCEYGh0dHx8fExciJCIeJBweHx7/2wBDAQUFBQcGBw4ICA4eFBEUHh4eHh4eHh4eHh4eHh4eHh4eHh4eHh4eHh4eHh4eHh4eHh4eHh4eHh4eHh4eHh4eHh7/wAARCAGqAd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s2/wBf0Wxl8m71S1ikHVDICw+oHSqhCU3aKuTKUYq8nY0qKrafqFjqEZksbyC5UdTG4bH1x0qzSlFxdmhppq6CiiikMKKKKACiiigAooooAKKKQsAMkgD3oAWiq8t9Zx/6y6gX2Liqz63pwO1JWlb0jQmgDRorM/tZj93TL8j3ixR/a+37+nago9fJzQBp0Vmrrmn52yPJCfSSMircF5a3H+puIpD6Bhn8qAJ6KKKACiiigAooooAKKKKACiiigAooooAKKKKACiiigAooooAKKKKACiiigAooooAKKKKACiiigAooooAiubm3tY/MuZ4oU/vSOFH5miG4t5oVmhnikjfG11cFWz0wa8r+NvhPXPFWrC2tNKlntG0e5hhuovIcx3DchWWZgEU4HzopbtkCso+G/GUMUXh+Pw3eNBJ4g0zUZL2K8hSGG3jMBlXG8PuXY3yhcEcgngEA9rSaF87JY2w2w4YHDen19qyNe8T6RosscV9LNvkUsBDA8mADg52g4rzPWfBOseHfFtveeEfDs9xo9tNYTNbwXcatKY/OErfvHGX2smS33vWq+naJ430u51DXP+EZ1G6OtQalEtjHeQCWzea4MkJkLSBMbTyULFcdDQM9otrq3uLWO5ikBjkVWUnjhhkfTginxzQySPHHLG7x/fVWBK/Udq8Pi8LeONN0yPw1Hod3e5v9KuDqMd5CIFjghhSXO5w+7dExxtwQevasnTfhz8RodHim+y2sGoXNhqFtcIJkBw0a+X50inMjSSBmyM7M4z1oA+hYriCZQ0U0cikkAqwIJ9Kqaxq9jpOnyX13KfKjwD5al2JJ2gBRyeeK8b0jwz4q0zXrTxJY+Er+20+2uoDJpEc9sk8rCF0knVFl8oDLKMbwSBnHaqdl4R+IVvawagfD9wbqO5juTaDUIcnGsyXJTdvx/qWB9O3XigD2Pwx4p03X9Nkv4I7qzhSYwkX0JgYt7Bq2jIgcRl1Dt0Unk14XqHhfxXfa5ceIdR8H3l/pt5f3Mv8AY8k1u1xGGiREY5l8tQSpyVYso6Zya1PCXhjx3aeL/BsOvW4vbbRbUMdSSVMIGs2ikgbkO580KwbacgnnigDofit4ouLDZo+nymKaRN08inDKp6Aemaxvg5Zxz65dz3FuZDHB8jOuQCSM/jirXiO00VPG2o33iO7AgVVEdsFJeXKcEY6AfzrZ8K+M7PUtdTSrDTha2vlsQ7Ebm2j0HTgepr6TWngXTowequ5befzPC0ni+erLZ2S/rY8+1uW40HxjeyaY0tp5NwfLwCBtPbHcV7D4Q1pNe0KG/ChZDlJUH8Ljr/j+NcVN4z8P6w8lj4i0sqizcTR/MDtJwSOv8+tVLTSb1PD8sPh/xAY4jfB47mLcu9fL5Ujsclc/SpzH38OnVhyzjbXuvX8SsF7lZ+zleLvp2+R6vRXjV9p/jG0sp7pvF124hjaQqGbJwM460vhL4k31hpH2S7srzWLzzGYSNJ0U4wOhJ7186e0eyUV5a/jvxpd8WPhlIVPQyq2fzJAqB9Q+Jd7w13aWSnsAoI/EAmgD1moZ7q1t/wDX3EMX++4X+deSSaB4qvf+Qh4ruCO6oWI/mKSPwHZNzeajfXJ7gsMUAej3ni7w1Zki41qzU+gk3fyrFvPif4Tt8hLmec/9M4Tg/iawLbwZ4eg/5cjIf+mkhP6Vp22j6TbY8jTrWP6RigBdB8ZWPi3xIumxR39tF5JZMMF3EcnOPauuGh6d1kieU+ryE1554BjWb4s6rIqgLBbEAAYAxsWvVaYFSLTNPj+7Zw/iuf51aREQYRVUegGKWikAUUUUAIyqw2soI9CKqXGlafP/AKy0jz6qNp/SrlFAGXoxa3ubnTnZmERDxFjk7D/hWpWZB8/iW4ZeiW6q31zmtOgAooooAKKKKACiiigAooooAKKKKACiiigAooooAKKKKACiiigAooooAKKKKACiiigAooooAKKKKACiiigAooooAKKKKACiiigAooooA8++Kun6ff3tjbrcJBq0iN5Cvwsyg/dJ7H0rmfDcdj4aulvtZXUFvl3IttHCQFBGCSx4PHpV/wAVSf2r8XIIM7o9PgBPscZP6kV008lxJayQJcyRl0Kq6nlCR1H0r06GZzp0fYyV4/c/TrocNXAQqVfaRdn9/wAzg/8AhF/7Sv0fRZJzYyfNJLdRmPyeehJ+9+FdzbW9vZWUFjaA+RAu1SerE8lj7k1zXw81DxBNps2k+JY7x77TpDF9rl5S6TOVdW7nHWunrDEZnUxtON/h/rc6f7LjgK0o3TfdbW8vJ7hSIqou1FCj0AxS0VxmoUUUUAFFFFABRRRkL8x6Dk0AYfwiXz/GHiW87B9oPszsf/Za9PrzX4EqWtdauz1luVU/gCf/AGavSqACiiigAooooAKDnBx17UUUAZPh44a7WfIvPNzMD+mPbFac0scMZkldUQdSxxVDULW6W9S9sPL83b5ciucBh2P4UkOl+ZIJtRmN1IOQvRF+goAb/aF3ekrpsGI/+e8owv4DvTt2uRdYrS4H+yxStMAAYAAHoKKAMz+0rqP/AI+NLuAO7IQwpya1YE4kd4D6SoVrRprxo4w6Kw9xmgBsM8My7oZUkH+yc1JWfPo9k7b4ka3k7PCdp/wqPbrFn91o7+Idm+R/z6GgDUorOg1i1Z/LuN9pL/dmXb+vStBWDAFSCD3FAC0UUUAFFJI6xxtJIyoigszMcAAdzSRukkayRsrowDKynIIPQigB1FFFABRRRQAUUUUAFFFFABRRRQAUUUUAFFFFABRRRQAUUUUAFFFec6v8TJrDxBfabHoD3KWspjLpMQTjvjaaAPRqK85g+LWl5xdaRqMJ77NrY/MitC3+KHhOX/WT3UH/AF0gJ/8AQc0AdtRXN23jvwlcY2a3br/10DJ/6EBWlBr+h3C7odYsJB1ytwp/rQBpV5r4u8dX15fy6D4ThZ7gMUmuiOExwduf5mtjXviR4b00NHb3DajOOiW4yufdun5ZrjvB1nqN1rl54kuoks47wsRAoxu3HOcdh/OgDS8LeHl0lpLu5uHur+cfvZWOfwHr9a3qKKAM3XLKa90y5sYL6axe4TCXMP34mzkEflWX4LvPE3nXGj+JrEGe1UGPUYf9TdqTgHHZ/UV0rKGUqehqCaJbi2ms5mcLIhQlWKnBGOD2Ncij7KolfR7f5f5fcd0K6lRdOUU/PqvNfLRrbruWKK5Hwrpfi3QtRXS57611XQBu8q4nZhdwjHCHs4zxn/8AVU2pePPDul63LpOrTXGnSxkBZbiBlhk4Byr9Mc9Tit1UVry0FLA1JVHCh+80v7uunpuvNHUUVHBNDPCk0MqSRSKGR1YEMD0IPeleWNPvSKv1NapN7HFJ8u4+ioDdW/8Az0B+gJpUuYXcIr5Y9Bg1Xs5djNVYPS6JqDyCDyDRRUGhxki6j4F1c6xpIabS5W/0m3J4Uf56HtXq3h/WLHXNMj1DT5Q8bjkfxIe4I7GvNPFPiBlnOh6Tb/bNRm/dlQu4Jntjuf5d66b4feGh4N0S6vdSuv30ieZOqn5Iwo6D1PvTSb0E3Y7WmpJG5ISRGI6gHOK8luNZvvF17ePcX0mm6PbRl9qHaDyAoLdNxz3p0en+H7ya1t9L1CTT7z7qzC9D+Y/bIz3Pp61639lcq/eSs+tle3r/AMC5539ocz9yN162v6f8E9aorgfhz4uur26OiawxN0oPlSMMM2Oqt7+9d9XBicNPDVOSZ2UK8a8OeIUUUVzmwUUUUAFFFFABRRRQAUUUUAMnhimTZNGki+jDNZzaR5J3afdS2p/uZ3IfwNalFAGV9s1G04vbTzkH/LWDn81p9zr2j2umT6ldahBb2sCl5XkbbsA9c1NquqafpUUUuo3kFqk0yQxmVwN8jHCqPUk1zcHh2+166vrjxbaaeLUzr/Z9lEgcwhGO2V5MfM7cHHRcDqc0AWbaPVte1q11VdQSLw19m3RWYh/eXjOpB87eOFAPCjknk+ldLEiRRrHGioiAKqqMAAdABWZ/xNLD/p/gH4SAf1q3Y6hbXgIhfDj70bDDL+FAFqiiigAooooAKKKKACiiigAooooAKKKKACiiigAooooAKKKKACvI4R9n+LetRdPMjL/iSp/rXrleT66PJ+NEnYT2wx/37/8AsaAOjkjjkGJI0cf7Sg1Um0nS5v8AWabaN/2xUfyq7RQBizeFfD8v3tMiU+qlh/WsLxV4X8PaVoF/qpidfssDSgNcbEJA4BJBxXW6tf2+l6bcahds4gt0LvsQu2PYDkn2FcVe+OvDutWuo6Nf6DrFwnEE1o9nvaUNGZG+UEkAIMknA5AGTxQBg+BfEMkfimPSZ9A0+LzLqG2WRUlDjfC8m/8AegN/BjoPWtqTx3rv2SbVo9DsTpNrqMllcStct5j7bpoMouMZwAxzxzgVTOofDTUpF04WdzdQvFBMbsRykJtiZ4syfeDBN/6gnPFTaVr3gP8A4RiLSdO0O++xT3SNbafHZPund90wdB3HyM3XjHOOlAxviT4iXVt4MstUjsVSS/jv8mObBhNvkAqSDycdxxVi28QX2h+PI/DUlxfaol01kvnXkylo/O8/O0Kg6eUOvXNVYH+Fum28esLpqRRahZ3kh8yB2AQMBcK0ZztYswBGMmqkkXg+SzOgaX4eFrqNzfWytb6os8UgYq5hcOMtjCuAQcDBHFAHfeDtbfX7G8uWt0hNvqNxZgI27cIn2hvqfSpPEXiDTdFl+zvG15fL96JG2pH7MfX2FZPw7nsNL8EajPptlZ2Y0+4uVaK13+ULgPtJG8An5iCfWsrw74U1jxEzXCfu4nBb7RLkq53YPI79a9XLsFQrRlVxL9xfmedjcVVpyVOgveZ1d3q2sWWg22uXWj2JtJyP3aSMHQHoSfep7G70nxJp0nlxJMij9/aXKByo9cHgj3roNd8Pyah4OTQ4rxFkREVZGXhyv8v1rzOLTtV8IeJbWa5jIi85YjIPuSqwG4D1HP6V0UsPhsZSko2U1e3mjGdfEYWpGTu46X8mdbeaTY3VsLdofLjUAKIjs2gdAMdKq6H4d0/R7qa4tpLyV5gAwuLhpVAH90HgVt3CCOd0XoGIH0pleHdnsKbUXFbPc4xvAtwl0Z7Txl4igBffsM4kXrnHI6VueIbDUrqSGex1aSzSFH3xLErCQkfK2TyCvX3rXoqIQjB3RvWxlatbnadrrZdfl/w3QxPDllr1rpc8ep65Hqdw5LQTG3CBBjjIHXnmueurj4iaLD9t1TUfD17aRkeYI7d4nP05PNdpb/uZTbnp96M+3p+Fcv4oWTxF4p0/wtbMfL3iS5I7Dv8AkP1IpzpJNWbsFPHSfM5Ri29/dWnp2+RW8Fy+KtBQ69a+C5teGor5nnxXKJKg3HgK3r1znkYrr/FWr32rfDOe+uNHvdHlkkCSWt1t3qobr8pIweK7m2hjt7eO3hUJHGoRFHQADAqHWLCHU9MuLC4/1c6FSfT0P4HmtcNL2VeNST0TRjiZQq4Z0owSlbe7u/XW34HjPg8T3+l6toomEUMsSS58suQ4kUDpzjmrvh3wyYdds5xfl/IuY2Zfskoz847kfrVFrK+8J6jffameCZbd0tnQkCUsQoIPsCT+FVdE12+TUo1vNTufs8oaKQtKxChlI3fgSD+FfaTjUqKcqMvdf46eh8jCUIOMaq1X+YaTfXV341tdQcg3Et2rsVGBknniva9D1rSdctmudI1C3vYkco5ifO1gcEEdQeO9ed/CzwtcSX6a3fRGOCLJt1cYMjf3segrvtJ8N6HpOrXuqabplvaXd8ALl4l2+ZjJBIHGeTz3r5/PK0Z1owp7RVme5k9JRoTlVvzPVfrf+vzNasvXfEOj6GF/tS9SAspZV2liRnGcAHAyQPrXG2/hXUvCnjKx1ex8T3tzpMwlTUoNWvt4UHlGjyOoPH9an8b6bb69cm/0lE1eeW0NiY4LxE8hW3HzcHhuSAe4BJGelePBTkm3E9bEQpUpJQmpXV+z9GjrJvEGiwrG0mpQKJM+Xzy+H2HA7/NxVTTfFmj3TwwSXcMF1M5RYd+7ByQAWHAY46HmsG6+HS3Dgy61K6QM7WkbW6FY903nYb++N3Hbj86s2nw/tLe0khXUZ90txa3MkgRQTJDN5uR6bjx7CgwNY+MPDIhaY6xbCMOEySeSehHHI4PzDj3pmueKLbT7+2sbeNLuaSdIph5wjECujurknqCI26elZuj+AbXT7DUbdr1ppL6xFnJN5QDYCsu88nLYbn6dqhX4eRpNNJHrd4haWNojsBMSKsw2An/ru+D2wo7UwNLUPHGgW1pFcxXX2pJJPLxGOV4zuIOMLg/e6e9S6h4z8P2Znj+2iWaBHd44wTwhCthvunBYA4PU4rCX4ZWP2V421GVJJZImmkhjCeYqKVdCCTw68GkvfhnaXU80smrXCvIZQJFjXzNjzRSgFjnO0xYHA4bpQBvaZ4y0G9htn+2xwtcttjRjk53bRkjIXJ4GcZqfTfEunal4gm0ixkE5it/OaVc7Th9pA4557g4rEg+HenW6XsdveTRxXRjwm0HYElWQDJ5P3AMn1q54S8Gw6Bqr6iL6S6me3MDO8YDOpfcCxzy3bPH0FIDqaztZ1WOwhkjhVbvUfJeW3sVlVZZ9o6KCfpz0FZviDWdVliS28H21lqV405gmnlnH2eyKgFjKFO5jzwi8k9SKu6d4e0qx1q81yO1Dane4E9y7M7bQAAi7idqcfdGBQBR0PRp7/wDs/XPFljYvrtsJDCISzR2oc/dXJwWAwC+M+nFdJRRQAVQ1SwFwvnwYju4+Y5B1J9D6ir9FAFTS7wXltuI2yodsqd1YVbqhd6ezXJu7O4NtORhjtyrj3FR/ZdXb72qIo/2YBQBpkhQSSAB3NUbjVtPhbabhXf8Aux/MT+VRDR45Dm8urm6/2WfC/kKu29rb267YYI4x/srigCl/ak8n/Hvpd049Wwn86Ptupjk6USPQSjNadFAGdDq8BlENzHLaSHoJRgH8elaNQ3tvHdWskEighlI5HQ+tVdCuGks/Il4ntz5cg+nQ/lQBoUUUUAFFFFABRRRQAUUUUAFFFFABXlfj1fI+LOkS9PNtx+u9a9Ury/4sr5Pjfw3ddMsEJ9g4/wDiqaA3aKKKQGZ4p0ka74fvNIN5PZ/aUC+dCfmTBB/EHGCO4JFcbovgvUrW91ePT9Qk0N2lhHnW9nELe8UW+xm8odOSTychhnmvRaKAOBi+GdvDfabLba5dw2+nxqkKrAgnXCFcCYfNtJYsUIIzil0b4cDT7+G+/t6V5or6C7Cx2ccUTGJXXmNTtDOJDucYJwOK72ql/qFvZFBMW3P0CjJx60Aeea18ObcRTw3Xiq8jtJoLy2toRaI3kpcsGlOc5YjBwT6+1R2Wh3ni/wAS3Gtt/aHh28sjaCKQrFMjvA9xgqM5ZSrqTnH3gOxrsrq4g1PVrSOLLxAfNuUjnr3+lN12zgswk1qzxSs2FCt096YXLHhfw0ul+GbzQzdtezXrTTSzyIE8yeRt/QcKNwAxXMav4r12VGsBINNgiJT7Pbr5e3HYnrXfwh1iQOcuFG4++Oap6tpOm390mpTFba8iIYzGMPHJj/noh6/WvUyzGUqLca0brdeTPPx2GqVVzU3Z9fNHO6xeXyfDrQyv2mJlnkJlG4EY+6c++ePWm+G9c1nWrmLRr4xX1sSHd5ky0SryWDfhW9Zrq93K5k8WWV1av8rw/Zd6kemwgAfnVb7La6TPbaVpauizHdcTOf3kmDwCR0XrwK7auPoQoySScrtq19L672W3kctPCVZ1E22o6J+dvm9yzdrrc1zLNHNEqO5KjPQdu1R+Vr//AD3g/StQx4OY2K+3ajey/fXj1FfLe3cf4it57r+vU972afwu5lGTXoPndIZ17qop8OuQ7tl1DLbv34yP8a1VZW+6QaZNDFMu2WNHH+0M1tGSkrozaa0ZS1LULGPTJr0zqywKXBRvmB7fn0pnwks7c3d1rs7SG51AZh81cfLn5gD35/QVHfeHrG5RlClAeqkblP4Gp7eTVNP06PTxbw3VrD/qtnyvH6FT6/nWkZK3KzOUXfmjueiUVyujeLYWTydVV4JV43lDhvqB0NdHZ3lreR+Za3Ecy+qNmlKLRUZqQt3a215CYbq3injP8Mihh+tZ9t4b0G2m86HSbVX9Smf51rUU41ZxVotpCdOMndoKz9f1EabYCUbTNLKkECt0MjnAz7dz7CtCuS+I6ybtCkHESanFv9Bk8f1rXC01UqxjLYjETcKbkjz3W7UahqEs2p+K7KScMQQySYQg9AMYAqGHw/eCD+0NDv11CSGVUP2NXDoSCc9OnFTar4T1p7y5mihikZpWcxLKpdVZjtYjsDirdj4e1hPC93bOi2j/AGtJmaSUKFjVGyxOemSK+v8AbQjTXLUXTTS33Kx837KUpvmg+uup3fw+1681O1msNWjeLUrTHmB12s6no2K6muG8F2V7a61ZR3ZzPFpzpM2/dkeb8nPfg8e1dzXymPjCNZ8mzPocJKTpLm3CiiiuM6Qooqlq+oR2MCqHgN3PuS0gklEfnyhSQgJ+hoAdq+p6fo+ny6hql5BZ2kQy8szhVH5/yrGlfX9W16eyazgtPDohKNcecfPuiydY9v3FGep5JHFN0nQLrUbKyu/G0en6jqdvO1xCkcOIbRmAwq5J3Ff7x5+ldNQBQ0DR9M0HS4tM0mzjtbWL7qIOp7knqSe5PJq/RRQAUUUUAFFFFABRRRQAUUUUAFFFFABWZqVvNDcjUbJd0gGJY/8Anov+NadFAEFjdw3kAlhbI7g9VPoanrKuUFnrdvNENq3WY5VHQnsfrWrQAUUUUAFFFFABRRRQAUUUUAFeb/HG3nWHR9Ujhd4rOdvNZR93O0jP/fJr0imXEMVxA8E8ayRSKVdGGQwPYigDhtMvrXUrNLuzkEkT/mD6H0NWa5PxLod/4E1NtV0lXuNFmb99CTnyvY/0P4Gm/ETVrz/hWGqaxoN39mmFoZo5SPmVRy2PRsZAPY0pOyuaUabq1IwT3djr8H0NAB9DXgGpac3hfwp4W8baNrGsC+vLiAXSXF0ZEmD/AHgRjp1//XzR8R7bU5PFmu6reXOq3umxKBBc6Vdbv7LYD/lpECOAQc8jOD1PTJ1rLY9aGUKcklU016dU0rWv59z36sa/UN4kthIu5fLHBHHVq848SeKLLVPCaeGbm8vbiaTRDqNpqsTeULpo1PGPvA5HI9jWHY3V01x8IJGuZiZ5gJSXPz/vF6+vWn7ZGccpm43k7avp2Td/wt5Hu0dnbxzedHbqr46gVFqWnxXyr5hdWXO0jtXhPhLw23ifSfGepahrmrodNvrr7JFFclURl3NuI79AMccU4+INSsfC/wAPfHd7eXEqxSzWl8S5PmqHcKW9ThDyfWl7brY1lk/vckZ3d7bdeVyS+drHsv2bWLL/AI95vtMY/gbk/rUNxPfam6WTW7W4zmU84I/wr5+ttf8AEV1pMnhW5nu4r3X9Ttry1fecrDKTkA9gDtNeqeBJJI/jx4s0/wA6RoILG2EUTOSFASHoKI1ua2hOJyeVCMnKeyb9UnFfr+B3M+hW7ANC0kMgH3gajsdNvI9TW4uZfOVFwGJ59v518+ahqmrJo1zNZXU8048YOsKmVsPhFwnXpntXY+HbfxTpPxYt7TxBqMN7qes6bLMr5YpYyAHARc7SBx29fqRV7vYqrkvs4uTqLZu3XTc9qwcZxRXiGu+HtT8D6z4V1T/hJNRvtUvtWWC+keU+VMjMONh6DBx1ra+Gd1cSWPxI865kcwajdhNzk+WMSYx6CmqmtmjGplqVL2sJ3Xp52PU2iUnoQ3tTSsq9Gz7MK+cJPEF/D8J/BdhNqGopbalfXYvXtWJuJESYAIp7539PYV0vg2S78O/ECx06zn1bT7DVtJmuJbPVJd7Wsi7sOfToG+hrC0JSulZ+Wh1TyqpThJud7c1lbflbT9Nv+Ce172X78bAeo5FKro3RhXzjpa6ho2rafqOt6rq9lcy6jlNbjn+1WN2hJ/dkAjHTHfvken0e8aFjlRTpur0d/X/Nf5HHjsHDDOOt79Vtp/Xf1SEkjjkGJEVh7ise/wBPa133VlJJEwGfkfaR/wDWrW8sL912X8apF5tRFxZ2W6UqvzyCPKgdxW0cRKHxx0+//g/gedKjGfwy1O40OdrnRrOeRtzvCpc+rY5/Wrlc/pMD6XpsE9nJJd2u399GR82e7KP5it2CaOeFZoXDowyCO9bNJpSi7pmUZO/LLcfVPW9NttX0ufT7pcxSrjI6qexH0NXKKcZOLUo7oqUVJNPY8V8T6F4q0+2XTZluL3Toz+6MKblwOmQBkY9DwKz/AA3o/iQ6gsmk2NzDLypkaPaoB65LDBHtXpHxp1K80v4canJpzzR3twEtbd4s7kkkYICMc8Zrp9Ft5LPR7O1mkklkigRHd2LMzBRkknqc17EM+mounyK/4a+RxTyKKpxxHO7NtJddLdfmUPCWhnR7SVriY3N/ct5lzOf4m9B7CtqiivIqVJVJOUt2dcIKEVGOwUUUVBZX1O8t9O064v7pmWC3iaWQqpYhVGTgDk1z/hyyi1650/xpqul3FlqItnjtbaeXd9njZyQ23osjLt3dwOKVDeeIPElpqGna1D/YFj5qSR2zktc3IJQq/GNi88c5b6V09ABXK3HjH7PqxtpNGumtGuJbWG4jlRzLNGjOy7M8ZCMASeo5Arqq52fwT4buNUfUbixkmkeV5jE9zKYPMdCjt5W7ZllJB45qZX6G9B0lf2i/r70c74t8eXVnKY7G2uLfyHC3CvB5koBgM2Qg9AMHnjIq+/xAsoZLOFrc3Hn2ySNJFKpCSGWON0I9QZUPuK0r3wR4Zuo3RtPaHeVJNvcSQkAJ5eAUYYBT5SBgEdaP+EH8L/bpb0aYFlkEYIWZ1UbNm3Cg4H+qjzgc7BnNTaZ1e0wfKk4vT+u5ixfEctYvdN4cvlD2y3NsquHMkZk8sswUEoAeTweOanfx+I7S1v5tDuUsLiIlblZ43UyBXbYu0nI+Q/N7jjrh/izT/Avh3RIbnXJBp9pbxC3gkF1KkigPvAQq27duGcjn8KZ4THgHxZ4aistCljv9Ps5GbyxNJ5iO+4sXyd5Lb2OW6kk0Wn3JdTCfyPf8PvM4+MLye6sta+3PbaS19NbPaCFCzeXbyTElyeBiM+lX0+IlqLC6kutPMF5DAlzFb/aVfz4n3YZHHBI2Nke3etK18B+F7e7NxHYSnJdjDJdSvDudPLZvLZiu4oSucZwSO9Mb4f8AhV7JrWWxnlQyRyb5LyZpB5YIRQ5bcEAJG3OME8c0WmW6uDdrxf3efr/XkctpnxDl0ezu49XW+1e5828lg8iAAiKGTY27HCgAFsntwMnFdLF4qW/vNOFr5sMcmpyWbgAMJNibs57D9a0IfCHh+F7xo7FgbyOaOYG4kIKSnMgALYUE8/Lj2qPTfBnh7T9VXUrS1nSZZGlVWu5WiWRl2lxGWKhsDGcZoSl3JnVwsrtRaev9eR0NFFFaHnhRRRQAUUUUAZWvuIpbG4kyIo58u2M7RirtpfWl3n7POkmOoB5/KrB5HPNZur2KtEbq1UR3UXzI6jBOOx9aANKioLC4W6s4rheN6gkeh7j86noAKKKKACiiigAooooAKKKKAKWvWK6lot5YOARPCyDPqRx+uK8e8J2cOu+DNU8L6g0iIC9vJtOGCNnp+O6vbq8d1GSHwx8TtRW5kENnep5wY8AE/N/PcKN1YcZOMlKO6JdW8C6TqXhbTPDs81yLXTnjeFlYbiU6ZrgPin4WtIZdf8RWH9oxr5YbUILS58pZ0UAMzZ/E+/NeuaTqlhqsbyWM4mWNtrYBGD+NUNDhivFv2uIkminYhkdQysDkkEHqOaiVNNHZQzCtSmpcztfVd7u7+88+fw/4f8UeC9ASazvdM+yWuLJraT5hG4+ZGJ6g5PPua6DT/AlrPP4buJDNbQeHmDWMQPXBB+b1yVGa7iO3gjijijhjSOMYRVUAL9B2qWhQj2FPHV27KTtd2+d7/mzm/D3g3S9D07WbG0luGj1eaWa4LsCVMgIO386p3Hw70OfwBD4LlkuW0+F96Sbh5gPmF+v1Yj6V2FFPkj2I+uV+bm5ne6fzWzOYn8DaHL4i0bXPLkW40iAQW6g/IygEAsO5Gazdf+GWjav4gv8AXjqOqWeoXoUNLaz7NgVQuBjqCFGQa7mihwi+g4Y7EQacZu9rfK97fecND8L/AA5Domm6VE92sdhe/bRJvy8svHLH8K3bzwzYXXjGx8USSTC8s4HgjUH5Crdcj1rcooUIroKWMryd5SfX8d/vMPxV4ZsPEcumSX0kyHTrpbqHyzjLjGAfbiue1f4V6BqGvXmq/bdUtFviWu7a3uCkUzepA/PFd7RQ4Re6CljK9JJQk1/VzirD4baFZ2/h6COa7ZNBuZbi13MPmaRw53eoBAxWtqHhPTL/AMXW3iW4aVrmC2e2EWf3bI3XI/Gt+ijkj2CWMryfM5O+v46v7zzuD4Q+G4rqL/TdUk06Kf7RHpz3BMCvnPSvRCcnNFU9QvHt5I4beEzzyHIQdcDrRGKjsia+Kq17e0lew2GCfWNZbS/OFtCi7nP8Tjjp+ddxptja6farb2kQjQfmT6k9643wssup+JEvoUaGK1TEhI5JOfl/U/lXd1RgZmnMLS+nsZPlDuZIfQg9QPpSP/xK7syDiynb5/SJz3+h/nVy+tI7uMKxZHU5R16qaqRSzCYadqEazLKpCyDo47gisKU/YPkkvde3+X+RdSHtVzR3X9f8OadFZ2nPJa3B02di4ClreQnlkH8J9x/KtGumUbMyjLmRzniPxLHpninQPD5sjcSatJL824DyljXJbHfkity8vLa0TdcTLGD0B6n8K5jxLpEM3jrR/ECXTPf2NrPBb2YAwfNwDITnIA2+nNZupa/Lo/ikWJsYr+53W6SvK7K7NM+1fL+XbhSQTznAY9qzjzXdzqr+y5Kap72971u/0sdb/a+//j3sLyUeuzAP50f2sy/67TrxB6hN38q4+98fazZXFzYy+H4J7u08w3Jguv3caosTFssoJ4l6Y5I96frHjjWNNeaGXSbDzQsM6f6WxAhkExyQFyWHk8hc8Nnsas5zsYNY0+ZtouFRv7sg2kfnUXivWLfRPC+o61OjzQWds8zLERuYKM4Brhn+IE2o3r2Fr4cgv5GmEUAW4HzZQsGyy4A9/wD9VVLbV4dc02bS9NtjcXDaDLcyx3DkiWULHiORNoDo4lHIxnB4oA9F8KaXY6L4dstN05HW1ij+QSNuY7juJJ7kkkk1p1zvg3WJrzSdPa+Vo5Lu1jni3Jt4ZASmOxBOMe1dFSAKKKKACiiigDxL9qbwn4g16x0rUdHtZ7+KyLrNbwqWdd2MOFHJ6YOOelZn7LHhDxHpOralreq2Nzp9pLbCCOK4Qo8rbgd208gADqfWvoCigAooooAKKKKACiiigAooooAKKKKACiiigDL0L9y93YnjyZSUH+y3IrUrIviY9ftWtvmmkUrMnbZ6mtegAooooAKKKKACiiigAooooAKxPEnhvQ9YdbzVLJJ5IIyFYkj5euDjrW3Wd4mm+z+HNSn6eXayN+SmgDyz4UKP7JvJguBJccD2A/8Ar1seG/3T3dqescn+IP8AKub8D69o+j+GxHeXYWYysxRVLNjjHStLQtYgvNSuruwgnmickBQnzZ4OfzzTEdXRVRH1iX/U6JcYPd+BUyad4nl6WdtCPVnyf50hktVL6e4E8FpZqrXM7YUHoB6mrieHfEEn+t1K2iHoi5P8q09B8Of2ffm+ubxrufZtXK4C/rQBjyaV4niQyGK0mA/gRuT+gqrDqUfmmC6je1nHVJBivQaq6lp1lqMXl3luko7EjkfQ9RQByw5GRRTrzwxqFiTJo9150X/PCY/yP/6qoySatb/8fOjXAA6snIoAuUVnDWLZf9dHPCf9uM1PFqFjJ925jz6E4oAtUU1XRvusrfQ5p1ABR4RjWfxRfTsM+TEqKfQmirHw9Tcuo3R/5aT7QfYUAdSkcce7YiruOTgYyfWnUUUAFZ0377XoUXpbxl2PueAK0azbP91rV3G3JkVZFPt0xWFfVxXS/wDwTWn1fkSazE7W63MIzNbN5ie47j8Rmnz6hbxaeL0tlGUFAOrE9AKkvrqGzgMs7YHYd2PoK57T2t7a3vtV1RjDa6fvkWNzkQoBvJ/KureGvQ50n7RJdfzOe8BW2o3Pxd8XatqMM0flW9rawl1IUgr5hC54OM4OO9ehS2dnLdx3clrA9xEMRytGC6D2PUdaxfh3rt54m8I2eu3unrYNebpIoQ24+VuOwn3K4P410NY00uW666/ed+OlN1uWas4pR7/CrfoYHi2/t9Hghkj023ubq+uFtkV0IDs/94qrHGFHbt7VzsXjDTdY04TN4bhuHe9t7JYZWQ7maDzV5IxgFiB+JruNSsLHUrRrTUbSC7t2wWjmjDqcexrynxR400C38RfZvCfg+z1rVbJAv2lLZcQhOgUgZIXpxgehpynGK1PHxmPoYOClWla+3Vv0S1ZrnxtFa6m1o/hi3S9tpCLwxvkR4aNcqwTniQfe29CKv+BPFthrviCa1tdEhs8QP5VwhBLpGyAoflGMeanAJAOR2rz7RPisjXM8+teDrF7eZ8XU9tD82cj7wYfNyB1PYV7J4abQb3TbXU9DgsxbtGwgeGJV2qzAuvA4ywBI9RzShVjPYwy/N8JmF/YSu10ej/EzvDen6vNpF5ZeIJjJcw385tbjeC5hLloicdMA7cf7Naem30yT/wBn6hhbgfcftKPUe9ZuiWdpb/EDxDcQalFJNcwWrT2aj5oiA4Dn/eH/AKDW5qVlFfW/lyfKw5Rx1U+oqz0y1RWZpN5N5zaffcXUY4btIvqK06ACiiigAoorjfiR4h8VaTLp2neEvDg1W+vnYGed9lvbqMcuepJz0pN2VzSlSlVmox/HQ7KivLvCPxE8Rt4h13wt4s8PwR63pmntqEKafIXW6jAHyqD0YkqBz37VV8V/FvUrHwYNatfC19p10t7b20kOqwlARISCUIPzYx+tR7SNrnX/AGbiHNQSWtuqtrserPdWyMVe4hVh1BcAinxyJIu6N1dfVTkV81fElfC+jfE4Lr/gaw1Gyv0a7nltry5lvAm3JldVfAG7tjoK9A+D+uyN8JbU6VYaLpmo3InfStOF0xRwG7lmLdd2efSlGreVjatlnJRjVi3rbe1tb+b2t2PV6K8NsvjH4gl8F6JrUul6ctzf682lzIpfYqD+Ic9at/8ACxfiLq/izxLoPhbw3pFyui3JQ3FxMygoBwpGeWPtxR7WJLynEK97K192ujt+Z7PRXiWo/Gy/X4aaN4htdGtYtQ1C/ewm+0TEW1q6HBZm64PBHTvzxWjY/EnxovhbVri58GC/1S1njhs201zJa3Yf+NW54Xv/AEp+1iS8qxKV2lvbdd7fmeuUV5r8O/HPia+8dX3gvxjo9lZalBZrexSWchaNkJUbTnPPzdc9jXpVVGSktDkr4edCXLL1010YUUUVRiZehDz3utQblppCq+yLwBWpWTo8gs7iXTJvlYOXhJ6Op54961qACiiigAooooAKKKKACiiigAqG+tYb6yms7lN8M8ZjkX1UjBFTUUAc1p3gTwrY4MekwyMOjTEuf1roLa1trZdtvbxQjphEC/yqWigAooooAKKKKACiiigAooooAZJDFIP3kSP/ALyg1QudB0e4z5unwE+oXB/StKigDnJvBukNzCbi3P8AsSH+tVZPCN1H/wAemtTKPSRM/wAq62igDiLnw34hkUxteQNH/sHax/StjR2GjWS2n9l3iICSWXEmSep4rfooAzV1zTs7XmaJvR0IqdNS09/u3kH4uB/OrTKrDDKGHuKgksbKT79pAfrGKAKs2roLpobe3lulQAu8XIBPQe9UYr26m1Oee0sJXbYI8SHbsPvVrQ40huNRijUJtm4A7DHFS+H8fYWY8yNK28++awqa1IR+f3f8OaQ0hJ/ILTTnM4u9QkE9wPuj+CP6D+tYGu2+ia4NT8IarfmCTVXOyKOTZLIiBS232459s12FcdoHh4T+PNQ8WagF+2Rxmxt41OVjj3bi2fU8fTHvXQ7uLQUXGNRTcrNaq297afjudZZ28NpaQ2ltGscEMaxxovRVUYAH4CpaKKRDbbuzl/irqU+leANWu7Zis3k7EYdVLHGf1ryn9nDVtK07UNZhv544J5YFkjeQ4ykYZnGfYYP0B9K9r8VaRHr3h2+0iVtq3MRQN/dPY/nivmjRNNk8NeMbmx8Q4sWSzuow0nCsWgdFIPcHdx9a5azcZqR8PxDOvhc0w2KSvBaa7Ju9/TR/gdEl3ouo+EPGt4l3HAHvWkghK4LB2+T6Z/Stz9mPUrhjq+kOzNAoS4jHZWJKt+fy/lXmWjS2v/CHa3bPOi3k0tv5EP8AFIAxzgV7j8BvCN14d0GfUNRiMV7qBU+W3WONc7QfQnJP5VlRu5po8nIZV8XmGHqxWkYy5mvNy0f4afM6LR20n/hYuvrbpcjUxaWv2pmI8sp8+zb7/ez+FdNWFpvnf8JprG7RUt4vs9vs1Adbk/PlD/uf+zVu13n6aUtUsBdqkkbmK4iOY5B2Pofam6dqHnObW6XybtPvIeje6+oq/Va/sYL1AJVIdeUdeGU+xoAs0Vki5vtO+W8Q3NuOk8Y+YD/aFaNrcwXMYkglWRfY0AS15n8ZPDXiq/8AEHhjxV4Sht7y80SaQvZzS+Wsyvt79ONv616ZRUyjzKxvh68qFRTir77+aszxfwv4P+Id38UdX8XeIEsNKk1DQpLOCSzl8z7LKdmzg8kjaST0yKd498AfEDVvAaaLd+IbfxHdJf200LPbrbFI0J37mydxPH5V7NRU+yVrHX/alXnjNJaWtp228/xPHfFPhXxto/xIuvGHhfS7DWk1LSlsJ7e4nEZgYKo3Angj5R37msYfCTxLo3w78MPpLWtx4o0G+a8CeZtR1k+/EHPsB6c5r3uik6URxzatGMUktLfNJNJP5No+fbb4WeL08AeGtOa2tft1v4hbU7uITjEMbHpn+I/Su7+G3hPWtE8Z+ONT1CGJLbV7wS2ZWQMWXB6jt1r0eimqUUTWzStVjKMktb/i0/0PBtI+H/xB0f4bWenWcOmz3EGqT3F5pVyyvDewOQQpbHBGPb7x5rofgT4L8Q+GtW17UtUsbXRLDUGT7Lo9tcGWOAjqw7DPtXrFFCpJNMdXNK1WnODS97f77/118zz208LaxH8e7zxc0Mf9lS6OtqsnmDd5gZTjb6cHmvQqKKtRscdatKry83RJfcFFFFMxK2o2UV7CEfKupyjr95D6iqtnfTQTrZalhZTxHL/DJ/ga06hvLaG7gaGdAyH8wfUUATUVkw3E+mTLa3zmS3Y4iuD2/wBlv8a1qACiiigAooooAKKKKACiiigAooooAKKKKACiiigAooooAKKKKACiiigAooooAKKKKACiiigDJldbLXjI52xXUXJPQMv/ANapdBDGGabaVjllLxg9cVQ8SzCdhGkYdLd1aVvQk4x+tc5428QeIL/xJD4L8Eqbe7jVJ9R1BowUtIeoVdwwXb+X6ckqic+fotPV/wBf1oduGw0q3uJpdW3sl3f9fmR+Nn1vX/GcGjxR32neHtHKXmoXYzH9tk6xwxt3GfvEd+O3Pd6RbyQ2pab/AF0zGWT2J7fhWXe6g015Ba3VrLGkLCSbA3A/3Rx78/hWtBqFlN/q7iMn0Jwa3jUpxVubV666ehjWqTrcqUbRgrK3fq793+GxaooBBGQQR7UVoYBWfrWiaRrUIh1XTra8QdBKgJH0PatCihq5M4RnFxkrowdH8G+F9IuBcafolnDMOkgTLD6E9Km8Ras9kUtrVQ9zJ04ztH+NbFchq0wtfFonnBKDaR/3zgH8683M6zoUVyO12lft5k0aNOiuWnFJeSsRXMevrfCHz5pJSob5G4GfXsK29JvruO4jsdT2GWRd0Tqc59jVd1uJpfIw3kjDTOAcSMQDgn2/lxWbc3AuvE1qtu25YnRFYd8HJP8AOvIhN4WfPGTd2lZvfv8A8Oamtq3izRNLu5bS6nna4hG6SOG3kkZV27ixCg8Ack1HceNfDECB5dViALSKMKxJ2IXY4AzjaDz36DmsnxIPBtprt1d6pqssF5KjxyxqScBodp4CnonOa5rxHovgeOx1CK3vLi/nhs5THaiRV5MIDlJNmd3l/NjJAyTj0+qEdvbeOfDd1NbwQ3Ny0txIYxGbOUOpyB86lcqMkDJ4rHtvEOk6p4misdPEcHnxpNDcRyyJJIjRlw3lmPBHykE7uPqcVkavpvhqz0i1v7F5ftHnRyR2EVwoRnjkjRsMUJBVmXLDDHJGeaS5sfBVhH5C3l1cy20a25sWnVQz7RbFwxUbmG4JwcZxxmgDfXxksdqbi3uotQhS7htpS8TRPGZHC5II5wM/lWpaeMdFvtM+22dxktGzwpOjxeaFUNkZXJGCOQDXn2iroEN/Y2BkvIQrpLdq+pRFXaPzGWVsLuZlKHOzA456c7NjD4GtNNmQeIr9lvGkWU+a0bZ2IGZkRQvQodzLzuySc0AaWl/EnSZo7n+0ra5spbcszJHDLNiNVVmc/uwVADjOQOverNt47sX1TUbedIktrElTNG0sjOdwUAL5YBOSOAx69xzXM2tn4M0+41K1W73JPbSWc7rKkYKyRYZgoRVB2wHkcZVq19H8L+F9aea+0/VbyYNtJEcifIGKTYzsyQfkOCTgNxigDa/4Tfw98u64uVzvDbrOUeW67so3y/K/yN8p5OPcZb/wnvhXZK66oHWLO8rE5xgKc9OnzrVz/hGtO2BC05Uag+oYLDmVt2R0+78x4/WsSz+GPhm0sZrOD7aqTWqWrEzAtsVy45x1yeT6AelIDUj8Z+HXuvs/210JjaRXeB1RgoBbDEYJAOSP8K34pEmiSWJg8bqGVgcgg9CK5Kz+Huh2t79rjmvvNBcqwlVHXem1h5iqHxjp83HbA4rrYYxFCkSszBFCgsxJOPUnqaAHUUUUAFFFFABRRRQAUUUUAR3EMdxC0Myh0YYINZ+mSSWl0dLuGLDG63c/xL6fUVqVm+IY2+xC7j/1tswkU+3cflQBpUU2J1kiSRfusoYfQ06gAooooAKKKKACiiigAooooAKKKKAOX+JHiqbwjo8F/DpX24SziJ3eYxQW67Sd8sio5ReMZ24yRkjrWdc/ELyNCi1WTw7frHJFayLIZomgYzMg2rIjMGKl/TBxwa6LxP4fsvEEEEd1NeW8lvJ5sE9pcNFJG2CDgj1BIwcisVPh74Hg05tFj0uGETWaWpCzMJmijxsOc5ypUEN1yKAEtfHcVx4/l8J/2a6vHcyQfaPNGDsgjlztx/00x17Vg6d8XFupLGOTw+8UmpCM2Ci7DGbddG3fPyjBU4bvwe1N8YaD4M8M+F31Oc67dPb33my6hY3bSXiTSARks+ehG1MdOnHetjUPC3gjSNO0bX7izaKLwrayy2QEhZo0wC+Rn52yAec/NQMrz/E+3i0TRdUOjyFdUtL25VPtKL5f2YZ2lmwvzepIA71geHPibdXOoeK9SuEsybOzt/sVhHqZkhnkEc0rCKQxLyVQ5+VhlBg1sWHw08B6tbRSGO/limtZHgs5r6TFrFcAMwSPPyc4PsR+FaWpeAvCWp6Vdpf3V1cLOIEnvGvj5u6HeEPmDo2JHB9QcUAY1h8Vry7liul8JuukNqVvpr3X29TKJpwmzbFs+ZdzqCSw696vQfEa6hGp2mt+H49J1e2tUurWyl1BX+0h1dhHvCYWTEbZUBh6E1tQ+C/DFvY/Y44DHbpqEGpbfOPyzRFDGfp8i8d6434nR6Ze+Mk0W48Japf/ANrrbxvqVvc+WsZR3xsI5DLubPs2KALem/Fa6vtZh0+PwnMDcWvn28bXqJPcHyPNHlI6qsiZ+TcrkhuqgZNWLj4nyWOi6y+p6HDa63pTfPpo1AMJkCK5aOTYMkK3I29uvetfTvAfhW11u3vrRrjfp8izR2v2xmhilERjEhjzgNsJH4k4zzUGueDPA/iZ71rqZJpJLmO6uGgvMMrbNgBIPCsowR3oA7S3k863jmAwHQNj0yKw9Z8X6DpVx9mnuzLcA4MUC72B9DjgH2zWb8Ttck0TQYbSxbyp7rMaMp5RABkj35A/GuLsJ7fw3oNhftbJcXl67SrMu0tGBwB8wOD34r1sHlyq01Un1dkl1+fY83E4105uEemrfY9C03xroF7dfZTcvaz5wEuUKHPpnp+tamq6lBaQuglU3BX5EHJz2ry8XsHi611KGS1VbyK3+0JdSlQw2EAjKqM5Bxzmq2neLb6z8GXs8doNR1LTTEbON/8AlqHdUVWPXALD9KjMcudLDzqU9HHdb2v1Rrl2KeIxEKL15no9tezNO+8RazrerHwb4N08ie3lR9X1O7Q+Vb8glQP4nPp/9cj0u9misbZ7jywXOFAUcu3RRU1upEYZo0SRwGkC/wB7HP1qpq3/AB8af/18j/0Fq8qhSUdOh6eMxEZxShG1uu7be7b/ACWy+9kml2rW9uTMQ9xKd8zerHt9B0FST2VpP/rbeN/crU9FOaU/iVzCHuK0TKaObS5DJAry2bH54xy0fuPatC2uIbmISQyB1PcVLVCfTVMxntZmtZT94oMhvqKw5JUvg1Xb/L/I15oz+Lfv/mX6KztusRcrLb3A9GUqT+NS2V950xt5oWgnAzsbuPUHvVRrK9pJp+YnTdrp3LlZXiHSotQhEm9Ypoxw56Y9D7Vq1zvxA1COy0SK0bT/AO0G1W6i05bcsVDiVsOSw5ACb2z7U61GFaDhNXTMyjc2PiOdBA2XiwANkihSK1fD2hiwb7RcMrz4wAOif/XrWtLeG0tIbW2jEcEKLHGg6KoGAPyFS1xUcqo06ntG3Jra7vYLnO33hGxu9cudWkubkS3ETxMgK7QHjEZxxnoPzrMT4b6OlibaO6vFdpXkabKlyWgaHHTGAHJHHWu1or0gOJk+HtvI/wA+uaiY0EnkJsixEzvG7N9zk7ox1yOSKjuPhpps10bptSvBcCSSSOTZGSC0ySjdlfmwycZ7E5ruqKAOMt/h7YQXUFwmpXwMYZmxsBaUo67923K8SN8owucHHFTQ+B4RdXl3davfXVzeQSw3EjLGpcOsa5wqjGFiXHbqTXW0UActr/gfS9ageG5uLlFa1htf3ZUYWNy2Rx1bcyn2Jo0zw7B4UsQ+ltNLGs8k0yuQSyuRwMDooCgeyiupoIBGCMigBkEqTQpLGwZHGQR6U+sf95o07Haz6e5zxyYT/hWrDLHNGJInV0PQg5oAfRRRQAUUUUAFFFFABRRRQAUUUUAFVNZdI9KumkOFMTD8SMCprq5gtYjJPIsaj1PWs2NJtWuEmmjaKyjO5EbrIexI9KAL+mKyadbK4wwiUEenFWKKKACiiigAooooAKKKKACiiigAooooAK8f8c+EtevfiedV0vQrqRJmh3XjXUXkBFjZWZTuWaGQZwFUMj5BOOcewUUAeBXnw+8UR+GIY9N8NNBPLoNtDfWyXECtNdRXkT8nzNpbYrndnHOCc8VH4k+Gvji78W6jLYwkaUdRaO2Bu0AazvP3l2Su7gpIOB1PbNfQNFA7nikPw68Rw6idY+xpJey+ILpyqzLE6WDwXCANMpLEMWhGBkpgYXg1f8J+AItQudVk1bwi+jaS1tapa6TPdJIrXMSSK8x8t2UjDqoLHJ27iAa6L4peNNW8Jy2ZsdJt7q1eKSa5uZ5WVIQpXCnYGK7sn52G0Y5IrB1Xx5qmofarabTYINHutQuNIimgvHW6SZIyyyfKANrYGNrZAIoA5y38L+PoPDmpeHJPDl5K2q22mQpei/gKW7QrGJfMBk3YAU4Khsnj3pdX8D+K/ttpcxeHbq6u11C7kjkN3A8CxvqDTL5is4eP92QweIlv4Svan6D8VLnwv4f8PaVqFnJfSTW9hcSXU90zSG1mEnn3DE/882TGM9COlS+GfiF4q0/w7c3jadbX9pa28Or3txdXbiUxXk8jJHGu0j5I9uMkDjFAEXibwn4izqVzpPg7+zRBp17DfvJqKSJqplnidWVvMDHaiyt+82YLBemaxLLw7rl/4e8QJ4Tt4dYsNYlg82BXs4pUDwApJ+6YInlsBkA8g5G6vUV8ealp+vPY+KdMstLtbm0NzYyrcGUgefHCqzYXCkmWM5GQMnPSuAX4heXoVzpeleF9O0jdZS3mqpYSvBIP9IkhZoWRMBwIy258dhQB2Hxjs547XR52BKpG0LnsGwD+uD+VZHh9dLuPCw/tD7ETbzuF+0vKuGbGANnUYBr1PUtLs9b0AWNyHaGSNSrMcupxw2fWvLtf8IeILCzTT7ey+12yStL50JyXJGBle2BX0uXYqnUoRoSlytP00/rQ8LG4ecKzqxjdND7xNHt/DOoXFkdOEsirAxtZJmOS6so+fgDCPn6CpPg9ZfadbuppEDQRwgEMOC24FfxBXNUNF8M+IJLW7t5tPNtazou+a4O0R7WB3AdSeo/E10mi6PqOj/ELQ7DT0eXRI9OnnurgYAkuGKhS34DgfWjMsbSw1CVFS5nN23v23NMswVTE11Ua5VBN9tVd2Xqek1Q1b/j40/8A6+R/6C1X6oaqCbjT8AnFyM/98tXzsPiPUq/D/Xcv0UUVBoFFRTXVtDKkM1xDHI/3EZwC30HepaACqWq2pmjWaJhHPD8yOenuD7Vdrlfihqc+m+Gd1vxJPOkXTtySPx24/Grp4f6zNUu5M63sIup2MXxD8So7aY2+k2sdyycNNITsJ77QOSPfis2w+Jt59pQ6lp1vLED/AMsSVYe/JINZ+qMn27/TvDUDTghXmM7LAGPOCQoGRnHWptT0K0xDBd2NtYSzoGhmspzKoY9A6HLEdsrmvqIYXBQgoyhv1un+T/JfI8CeIxUpOUZ7dLf8A9U0bU7PV7CO+sZRJC/4FT3BHY1crzP4aQ6joXiebRrwfurmAzRkfdbafvD866jx5q+oaPFpc1kAIJL0JeSGFpNkXlue3TLBRn3r5/G4eNCq4xd1uvQ9nC1nWp80lZ9TpKK85k17xhp9rp99qGx47qCOa4jSxb/Rl3xhs4JJO1mOMcY9qoz+M/Fkt5Otnb5ikaVdPDWLgzH7SyL1/wCmYU8465rkOg9UoryrUPG3iqZbe30mzkluHSGKb/QH/dzs8wYfNgY+RATnADZz0qvZeJvGdlFHp9npi4hhCqHtZNrOJNpJYknnlup696dgPXaK8rufEfinR7ZbO30h5tRkvbt5mit3aK42pKTt3HK/MseM8HdxT7fxp4gt7e4kuVkmt/s8v2Sf7A+ZZxHGwjwvoxcZ4Bx7UgPUaK851HWPG8GpWWnw7bhtQED+alntFsGWYuMk4OPLXrj73uKq6P4q8a3euWSS2BSyR7eG7zZMoYuSrMCTkeuACBjk80AeoEAgggEHsazZNHg3mS1lmtHPXymwD+FaVFAGU39rWPzblv4R1G3bIB7etXrG7gvIfNgbI6EHgqfQip6y9TtJIJDqVj8syjMiDpKvf8aANSiorSeO6tknjOVcZFS0AFFFFABRSMyqpZiAAMkntWU2ryMHngspJbRD80oOCfUgdxQBqSyJFG0kjBUUZJPYVmfbry+O3TYfLi/5+JhgH/dHel12VJtCeWNgUcKQfUEitKHHlJjptGKAKNtpUKSie5d7qf8AvydB9B2rQoooAKKKKACiiigAooooAKKKKACiiigAooooAKKKKACiiigDC8U+EfD3icxNrenJdGJGjB3suUbG5DgjcpwMqeDTV8G+GlLbdKiAa8N6Rk4ExXZvAzx8vFb9FAHLv8P/AAe9rFayaHbPFFp0mmIGydttIctHknoTVyTwl4dktLu1bS4fIvLeG2nQZAeKHPlr9FycVuUUAY+s+GdC1gSDU9OhufMs3sW355gcqWT80U+vArmPE3gBo9E+weDY9L08TRC1vI7uIyJPB8xAJ5OVZ2b/AGiTk139FAEdtGYreOIkEogUkDAOBUlFFADZUWSNo2GVYEEV53ca7e6Z488K6PH5Zt703VtNuGW+Rdy4PbpXo1cLFZ+H77x3YyahcD+1rSSe506EOQSMbJGx3GDisK7+GPVtHZgeXnk5q65Zfk7fc9TwL9q9dNuv2h/DOna9rl5o+iz6TELu4t5zGY186f5uhGenUGtL4b+Dvg3F8RPD83hb4pa7rWqxXnmQ2ct4rrJtRmOR5Q449apftSyWVj+0b4W1XWtDutW0e30qI3UMVuZQ6+dP8uOnccVueAvHnwouvH2g23h34a6hpOoy3flxXR07y/L3KV5PYc810R3OOV7aHkfg/TfAmveN/GK/ELx9q/h0W+pSCyFvebBKDJJuzuVumF6Y616lpd94H+FXwv8AGHi/4beNNS8T3ky29ipvZ1mS3mJbYwARecMzc5B2gV5z4B1jwf4Z8beNG8d+Bb/XRdak5sytg0gjAkk3dfXK/lXppg8I/Fv4YeLPCfw98IXXh29gWC+Rbi18hLiUFtq57khWX23CpKGfDr9n+y8aeBrTxZ418TeILnXtagF4s0d1gQrINycEHccEE59cDpmvRPhdZeKfhV4C1j/hZXiWw1DR9MJlsrtJZJJUg6bH3IOc7doBblseledfD39obSvBfgSx8J+NNA1uz8R6RbCyitRanFwIxtTBPTgKD19RVWXR/i14+/Z68Y6l4lmv5bjUJ4rnSdKliVHS3ik3sAoUHJHQHJOwetMRo/F74wjxR8E9dmt/CHijStM1CHytO1WaICKVt4xkqxKZwQDyM8Zrt/h5plxrn7NHhRYy813HpsFwm4ks7AHIyepwTXmXib4l+Gde/Zc/4Q/S4rq48Q2+lQWVzpsdq5ktmiCq0j8YVflz6817R8B5v7P+A/hD7SFhlGmQxpHM3llpCMKnzdCTgAe9aUasqVRTjuiKtNVIOD6nPXHjCOaB5rm3mlvWt/s728mDatzneU67vb1qlp3iaKG4Jm0qzhRomiMtpEEmjDAjKN2IzXb2/gc61pEF54jWK01uYGS5NkMRqSSQuD94qCBu4yRmlsfhrpNsxlnuJ7wqMqj4VSffHavooZhgFTd00+3+R4csFjOdWafmSeAGl1a6j1IxzCysoDbWsk5zLKScsxP4AV21UNEuLd7KOCFI4WiXa0KjGzHtV+vnq2JjiZe0ht0/r8z2qVB0Y8ktwooorI0CiiigAoorC8ZeKtJ8J2UN3qv2opNJ5aLb27TMTjPRRwOOtJu25UISqSUYq7N2iuJ+HPj5PGesazbW2k3lpZ2Bj8i4uI2jNwG3ZIVgMY2/rXbUJpq6LrUZ0Z8k1ZhRRRTMgooooAytN/0PU7jTzxHJ++h+h6itWs7XIZPLjvLdczWzbwB/Ev8AEPyq5aTx3Nuk8TZRxkUAS0jMFUsxAA5JPaoLy9tbRd08yqey5yT+FZ/l3WrsPOV7axz9w8PL9fQUADM+szGNCyaeh+ZuhmPoPatZY0WIRKoCAYAA4xRGixxrHGoVVGAB0FOoAybTQ7eJUFxLJchPuKxwq/hWsOBgdKKKACiiigAooooAKKKKACiiigAooooAKKKKACiiigAooooAKKKKACiiigAooooAKKKKACiiigDP16++xWLFT+9fIT+prjvBXhrVF+IOp+J9WhRIRaRWmm/OGJQ/NI+ByMnAwfSuj19Y7zVbOy3YYEl/YHHH6VleAtc1HU/F/jPTryZXttM1CKG0UKBsQxKxHvya5LKVZuXR2X3X/r0R6OH9pGhUdO1uXXvZyS0/rZs7F443OXjVj6kZrOjiifxCzLEg8i3A4UdWOf5AVp1n6X81/qLnr5wX8Aoruhs2eVPeK8y6YYScmGPP+6KVI40zsRVz1wMU6ioNCKW1tpZBJLbwu46MyAkfjUtFFAESW1ujMyW8Ss/3iEALfX1rlLMaP411mHUIxdvZ+Hr+RIAdotrm4CgeaB1byyWUHgbsnnANaXjG51xbW3s/DkcTX1xcIkk0hBW1izlpCpOW4BAHqa2bO2gs7ZLe2hihiXokaBFHc4A4HNAEtFFFAFW9sILoiQgxyj7siHDCq6z6hZnZcQtdx9pIh834itKisZUVfmi7M0VR2s9UU7XUra4mEPzxyHosi7Sa8u/aUudTt7DQYtC1vWLDWLy8+y2UFlcCKOWRip3SnqQoBwB3avVb60ivIdkmQwOUcdVPqK4zx54Tt/GVlaaVqt7cadqNlcC50/ULfG5XHGRng/T6VnOU4rln12f6HZgZ06deNR7Lfr/w67nnPhrxH4vh1v4gJ4j8Swadq2l6dBHCJpWaxgz8vnjr8xPbbySPpXKaf4p1TS9Z8LX2k+LvF+rS3d/FBqE18jLp0277yxBwGPfGR0GeK9esvg7praN4httc1vUNX1DX1Rbu/lCo4CHKbVAwMEfjTP8AhUtzc6XpVhq/jXVNSj0q/iu7QyQRjy1jVlEfA6EEc9eBQ6cz2I47BJyvbWy20+G2ml977tFb4Uavqt7dfEdbzUru4FlqksdqJZS3kqI8gLnoPpXnthqnj7WPgxoF3Y6prV6G1Of+0zZ3Gb+SEHgRluSBzwM9s8V6F45+F0iXmveIvD3iTXdL/tKNpNQsLBUb7Ucc7d3QkVm+D/Bnhbx58MvD1z4auNU0KTRbiX+z73KtcI+75y3Y7jz+ApuMvh/rcmnXw6Xtlazcb6fDaLWvq+3r5Gt+zxq0uoWWs2//AAk9zrNvb3I8iHUFZb60Ug/JNkYPTggkdfpXq1cZ8NvAMHg+51XUZtXvNY1XVZFe8vLkKrPtzgYXgdT+ddnW1NNRszxcfUp1MRKVPb/ga9uvkFB4HNVdRvVs0QCNpZZDtjjXqxrMWx1LVPn1CZraE9IIzzj3qzjNGbVNPhbbJeRBu4DZp9vfWdwcQ3MTn0Dc1Db6PpsKgLaox9W5NF1pOnTRndbRoccMoxj3oAtXdxDa27TTMFRR+ftWPpmkmaFp55J4FlcusMb4Cg+tReHbD7QGubuR7hEfEG9iRx3wa6KgCnaaZY2zb44AX/vMdx/M1coooAKKKKACiiigAooooAKKKKACiiigAooooAKKKKACiiigAooooAKKKKACiiigAooooAKKKKACiiigApHZURnY4VRkn0FLWb4jdvsSQhtizyrG7egJ5oAzYFYm31WQYM93n6J0WpfDUnhttd8QLoqxjUFukGq7VYEy7Btzng/LjpV/WYVGjyJGMCJQygdtvP8ASuc8AaHqGm+KPF2rXSRi21e9iuLQq+SUESqcjtyK5VdV2rb2f4Nfod1JReHm5Ss0tF395aefV/I7Os/Sf+PvUP8Arv8A+yitCs+x/d6vfw/3tko/EYP8q7Y7M82fxR/roaFFFFQaBWX4p12w8OaLNquos/lR4VY413SSuxwsaL3ZiQAK02ZVUszBVAySTgAVzumJq2reIb641aytE0e1kQaXG6LI8jqCTc7udud2FHXAJ70ATeHNBi0/UtS1qaa4ub/VJFd3nABhiA+SFQOAq5P1JJNa0l5aR3SWslzCs7/cjLgM30FcL8R5NSHibTltbW6dFjDRGMSFJpfNUeW23hflycnA/lXL3V74jl1+y1tdFJ1WKONHd7KTo6uC2AOcZA68enemB7TRXmP9r+NmuEsftFxEpgFwbp9PGctAz+X/AHeHAHrziq0vivxkklxugujvhjbYlgy/Z8vEGOSp3EBnPGcgHgbaQHq9FeSNrOsTyia9srye9WaAWDpazqJYhMwd3VflU7dpw2DznFTNr/jqPToheQzpJexwSBhaE+QXMu5SQpxwidQSpbnrmgD1UEEZByKgvbWK7gMUo91YdVPqK5nwHfXFj4U0q31W1uLdzFtaSQYAbceDnkfjXW0pRUlZ7DTad0UNKnlJks7lszwnr/eXsav1navG0Lx6jCpLw8SAfxJ3q/FIssayRtlWGQfasaLabpy3X5F1En7y6jiAwKkZB6iqWiaRpeiWC2Gj6fbWFqrFhDBGEQE9TgVdorcjmdrX0Cio5bi3iH7yaNP95gKoSaxG7GOxhku5P9gYUfU0CC+/5D+n/wC7J+HFadZ+n2lwbpr6+ZTOV2oi/djX0+taFABTZUEkTRnowIP406igDO8OOTpiwt9+F2jYfQ/4YrRrLt/9D12WA8R3Y8xP98dRWpQAUUUUAFFFFABRRRQAUUUUAFFFFABRRRQAUUUUAFFFFABRRRQAUUUUAFFFFABRRRQAUUUUAFFFcp8SPHmj+AdPt9Q1y21F7SaTyxLawCRUbsG5GM9qAOrorxrW/jpY33g6XV/AOmz6zqEF4kM2nzQuJVjZWPm7UySuQBn1PPauXPx0+JH9nC4/4VpL5hm2bPs1z0xnP3aAPo2sbxjrOg6Josl14i1CCysz8peVsc+3qa8Kuvjr8SIra1kT4aSs0sRd1+zXPykOy4+76KD+NVf2mdRu/FfhXwrZ50u0vmiF9d2094kMluzoMLtcg45PXnigD3Tw9rdpqWlwNHdx3lldxFrO8Q/JMvp9axPhTrep6lrvi3T7658230y/jgtU2AeWhjBIyBk8+ua86/Zevr59GvvBut6lpk0UCLJpcUF1HJInLtJ90ngEg5PrXqvw6l0FrrXItMjRdSiuwuqMFILS7RtJJ6/LjpXNUX7+D8n+h3YeS+r1k430WvbVa+Xb5nX1nt/yMS7f+fU7v++uP61oVn2fz63eydkSOMfkT/WuyHU82pul5mhRRVLXry5sNEvb2zsZb65hgd4baPG6VwOFGfU1Boc/4kl0/wAWXt/4Hjur2Pyoo5dRmtlGxUZh/o7P2Z1zwOdvpkV1NtDFb28dvBGscUSBERRwqgYAFczo8etJbwwyGzTVRCk+pyQxBEnnKgEcewAyewFa0et2ioVu99tOv3o2U5z7etAHJfE3Vr631rT7GETJGEE0ex5IzcybwnlBo5FbO1icbWHc1n2ni/XLdrm0vJLfTIILxbWS6msmK2z7ZmZT+8w6kJFh89ZcY9PQItRZ0a5khaG2HCbh88h9hWbca3qTSH7PppC9t/JrmxGMpUNJ7+SuB51N4x1x5n1RUR55dOV1tCJ2jVuAzNGZAFHUg7cerA5rsfBeoNfalk2UDW0k0/kTrFLhkRsKytynPPce2a3tO1maRgt9ZvBn/loOV/H0rZHSro4iFaPNACjfabDON8WbeccrInBz7+tNsLCVZvtd9MJ7nGFx91B7CtCitgI7mGO4geGZdyOMEVnWFxJZTjTb1s/88Jj0ceh961ahvLaG7hMM6B1P5g+ooAmIBBBGQeorEjuv7KuZLExyTqTvgWMZYA9qmW01W3Hl216kkXbzlyy/j3p8Oj2/lH7QzzTu255s4bPt6CsqsG7Sjuv6sXCSV09mNfWrdbeZnjkimjXd5Uo2sfSmw6W12gm1KeWR3GfLViqJ7YFUte0tkt1kNxJLEh538lAe4PcVv2u4W0Qdw7bBlh0Jx1p06nM3FqzQShbW90VI9I0yMjFpGT/tZb+dXY0SNQsaqqjoAMCvljxpBq1v4g17XdV1jWrm0+3j7Hr2i6h51vp4DD93LArcHBxg4wcda9d1S61q68RaPcaR8TNJsoZtNt5Hsri2VvtSscmZAWBG8cD0pKrfoelWyv2ai1Na+Ttsu1+/W3oemUV8/wDhyXVdU+PviaaZtZ1W10y5kSO4hvvKtbEGJxseIn956DHQjNcbpXiCZ/hN4U0vU9b8SLFf39y0yabG01zdhCuIw+7cOvQZpe28jWOTSk0lP+Xp3Tf4JdbfdqfWQIIyDkUV896Jql18NfiNq2k6XJq+saIdB/tX+z7q4LzQMoBIy2SDtzx7irHgnVrfVv2g9L1jSr3UDYa3oMl+9tNdM6RyZCkBc4GNuOB6nvTVXoZyyqSUpKXu8t07b6Xs9dD2vX4mazFzEP3tswlX6DqPyq7byrPAkycq6hhUhAIIPQ1l6CfJ+02DdbeQ7f8AdPIrU8k1KKKKACiiigAooooAKKKKACiiigAooooAKKKKACiiigAooooAKKKKACiiigApqyIzsiupZcbgDyPrXNfFPVtT0PwNe6lo0kMd+klvHC8yb0UyTxxkkd+GNcCsvjKzv/GyWWuacl7pPlXd1qB05fNvF+yl0jKA7RgqRu64PrQB7JI6RrukZVX1Y4FCsGUMpBBGQR3r50+IHiS/8VaIh1JtNWCC4eUQvtEmwWsMvyK7Kkm13JYFg2Mbea1rf4jatFOjaXqFuLO2ubOxt9JNmiedFJbo/mJlzLwG3cgLtGOSCaB2PdqxfHWhweJfCOp6JPbQXAurd0RJiQofHynI5GDg5FeQeGviT4+1qWxs9Oj0y5vLu+kth5yeXHGosoZt7Y5IVnY4HJ4HHWopPif4tm021u7O8jkuLG0tpdSgW2iCM73DROzMzB9pCkqI147mgLHnkP7NvxEhbdFfaSjYxlblwf8A0GpT+zt8SwMnVtNx/wBfj/4V6zcfFC+Gl6eba/0+bUTrWpWt5bIgeRILeK5dcxghhjy4snjOfes6L4iakl7Hpd14n0vXLG5gsLm6ulhSIW8Nw5jkjbYxCjkYJOR60XCx5v8A8M7fEv8A6Cum/wDgY/8AhUMn7NnxCkcvJeaQ7HqWuGJ/9Br0QeNI/DGk61b6BJFaF9Ymj0u5B8+C5igaFGhBZjl8SOQR12N6V7nql41pCnlx+ZLI4RFJwMn1piPEfgN8K9Y+G2oavrWvSafLPcWwtrUW8hZhlst1A64X8q7v4d+EdU0xvEd9qsyRXOr6gLmJYWz5aqoVST6nGSKyfi5d6jB4B1bVjePFPHJFBbtEduHeVVO3869OsVkSygSVi0ixqHJ6k45NcMVGvUbeyWnz3Z6f7zDYS8X8bs+/u8r/AFRBp140jNa3S7LqP7w7MP7wpmifOt1cf89bhiPoOB/Kq2sZvrhbaw4uojlpx0hHoT3J9Ks6FIgtRZ7THNB8roTk59fxrqg3SXs5vV7enn5/nueZJKpLmjst/U0K5aeGHxF4xtbi31ZXtPD8sguLSPILXbIAu49CFRm49W9q6HU7yHT9Nub+4OIreJpXOccKMn+VY/w9hsl8LW19Y2EtiupE38kUr733yncSW7nmrAuTH7Hr0cx/1V2vlk+jjp+laZVSQSoJHQkVm+JcDTDJ0aORGU++a0kO5Fb1GaAOd8RTs2t21tu2osbP+JB5/SseCOJraMwhS5BjMmHwSRj0+tb/AIhsma8gvk6KrI/tkHB/OsrTIShjXbJFtQlsyrtZsY9fc18ti6U3iZKS3f4aWGVIY2SW3JYHdbOMA+xP9ar/ABI8RatonwO1vX9JujbalZWTNBNsV9rKcA4YEHj1FaEMdws0sK28SxndtK4yeOB71ifHm0+w/s8+J7c8sunMW+pIJrfKKc1VbW1nf10/yYHlnw/m/aK8aeELDxNYfFPw7a216jMkNzZwiRMMV+YC3I7etT/Gnxh8XfAfhvwDpLeMrF/EGqXF5Ff30FpC0M37yPyeGi+UKsmDhRnnrXA/Crwh8GdS8A6Xe+J/iFeaVq8qMbm0TUTGsR3kABcccYP41pftNQeFx4U+FNjoetNf6BDJd263/nb2KK8Csxf1BB59q+hGelWPh39pEX1ubj4seFpYRKpkjW1iy65GQP8AR+pGareOPH3xA8cfFq7+Gfwxv7bSI9LQnVNVkQMwZcBwMg4AYheBknPIArD8OeEfgHpniLTtSs/ijeTXNrdxzQxvqhZXdWBUEY5BIFQ/D3WLD4X/ALT/AI1sfF9wunWuvu9xZXs3yxMHl8xMseACGYE9Ay4NAjqNFk+Ovw/8daVp+t3Evjzw1qEgjnube2zLZ5IBdiACMZzg7gRnGDXX+D9f1u7+O/ibRLrxvpeoaZa2weDQ4oNtxZt+6+Z38sZHJ/jb7w/DH8cfG9I/iH4c8GfD1dK8TXWozhb2WOYyR28ZIyQyHBIXcx5OMVznws/5PP8AiF/2Dx/7b0wPoqRFkjaNxlWBBHtVDR5GhMmnzNl4D8hP8SdjWjXnnx31yXQvCYezJjvL1/sqyr95EIy2PwGPxrGqrNVF0/I58XjYYPDVK1TaKv8A167HnvxA0P4U2uvagra74gjS9m83UNM0u4H2aWQHPzAjGcjpnjtiuw0G++Evi6/0+E6XZi/s4Y7ezS8h2uiR/cVWPBx2Gaxvhj4e8OXnwh1XUNQt4Jbh1nM0z4LRbAduD27H8a4/W9Djs/hbo+tx26RyzTf69T8zHc38sfpXPzSXvWWp8vW4pztRhiJSi4cnPyq90rpWv3s1r8j1nxN8IdC1jXb7WLXV9d0WbURjUE0678tLod9wIOc8+3tVvVvhV4Rv/B2n+GFgubO301/Ms7i3m2zxSd3DEHJJ65H5cU74W+K/7T+Hceq6rKxks90Nw4UszFehwOSSCOB3rWHjXw9lA11MhLMjB7WQeWyjJV8r8p9AevauqMYyV0tz7LC5vWxNCnWhN2smvu/TYzfA3w20Lwrc398txqGrajfx+Vc3mozebK8f9zOBx0+uB6VS8BfCTw14N8Rya5ptxqM03lvDbx3EwaO2jY5KoAAfzJ/rW2vjzwq8byw6oJ4432SPDE7qnyhiWIHCgEZJ4GakPjbw2PNLXzqsc5ty7W8gVnDFSFO3BwQRx6VXs46aG7xuIlzXm/e3OirLu/8ARddt7jolwphf6jkVQsfGGj6hqj22n3sFzFb2sk91s3eZGVZQo245z8+R1GF4+aqmpeLPDt/ZosV+6bwk1vO9vII2J2kANtwT8y8D1+tUcp11Fc+ni/RUnS1uLlkuPNEEoELlI5DtwGbGFyXUAk9/rUf/AAnPhryGmN7MAHVVX7JLuk3Z2lF25ZTtPIBHFAHSUVX0y+tdS0+C/sZhNbToJI3AI3KfY8j6GrFABRRRQAUUUUAFFFFABRRRQAUUUUAFFFFABRRRQAUUUUAFFFFADJ4YZ4jFPEksZIJV1BBIORwfcA037Lbbpm+zxZnGJjsH7wYxhvXjjmpaKAKNxo2kXEH2e40qxmh3h/Le3Vl3AYBwR1A4zT20zTWvlvm0+0N2qeWs5hXzAn93djOPardFAFWDTtPt3V4LG1iZSSpSJVIONueB6AD6Cozo2kGRZDpViXVDGrfZ1yFJ3FRx0zzj1q9RQBSh0nSobw3sOmWUd0VKmZYFDkE5I3Yzgmo4NC0SCCWCHR9PiilUrIiWyBXBOSCAORmtGigCkNI0oW1va/2ZZeRauJLeLyF2xMOjKMYU8nkVUuZDqV8kMGPs9rIHkl9WH8Iq5rYuG0ucW27zMfw9cZ5x+Gabp/2ZtIH2LAjKHA7g45z70N2VwW5y41fSp9X0vwZeWMt3NqEU16xXGyFI3+Vm5zywwMdxXT/2RZ+tz/4Eyf41zvhnwyI/GD+Lzd7/ADtMSxWAp9zbIWLbs9+OMV2NYYOU40Y6nVj4UHNcivpr69fu2+RFa28NrCIYIwiDsP5n1qrqdtJvW9teLiLt/fXupq/RWlSCqKzOaD5Hocr4x1u7Gjx2ui2YutRu5Io/JmgLokbSKkjOOmAGPeuoRUjRY0VVRQAqgYAA7CvK4fDmv6Tq1o0F3Le3kUP2q5ilupPLkC3AKojbSAAhbjHOfxEdl4J8U3EY33sKrciNnmW7kPk7S5KhSoLZLDnI+lOLt7reoNdUtD0XxSf+JZt5wZFLEDooOSfyFTTatp9rp8V5NceXA8e9CynJAGemM9K80v8Awj4q1jUbe2vbi1sozHbLNGl3JLlIopkLj5VG4s6Efn2qW88B+LprNBHq6Q3BLiRxdSHKhEaLt1EsS5/2Wb6VYj0bQdRTVtJivfLCLMX2oTnKhiufxAz+NQXPh7TJpC/lvET1EbYH5Vx2neDfEVvrWmXM11DKsS27zXHntvjZdzTIBj5w7McZIwO3Ar0esa1ClWVqkUwKWn6XZWJ3W8Pz/wB9jk0ut6Xp+t6VcaVq1pHd2NymyaGQZV19DVyoNQklhsZ5oI/NlSNmRMfeYDgVVOnCnHlgrIDhf+FKfCn/AKEbSf8Avg/41oXnwt+H15o1ho1z4U06XT9OMrWluyHbCZG3Pt57kAmuUXxp4znhtLfT4Rcy3LAm4NmQI28vc8ZHAG317dDzVvT/ABN4u1rxBZWtpNHYwzOY5Ve1z5R+zs4JU8kFgcHIBwOKuwGnD8GPhbDKk0fgjSVdGDKwQ5BByD1rd8aeCfCfjKyjs/E+hWmpxRf6oyqQ8frtdSGX8DXJDxV402SSJaWzQWrokrvCweUl5EG1RwB8qsT6ZAx1qPUPFfiqztQrzx5aK1ujK9oQcSpMWiGBtyGjXGcE7sZBIosB03gX4beB/A8kkvhfw5aafNINrzAtJKV9N7ktj2zitKw8KeHbDxNeeJrPSLaHWL1PLubtQfMlXjg/98r+VcbH421i319475h9i+1RB9tk4+zxMGzv43K3A67hjnOK7DwxrDXXhiDVNWkitjK8hDP+7BTzGCHn1UKfxp2Bu2rNyvOP2gtDudW8FrdWqNJJp83nsijJKYIb8s5/Cu3tdc0e6lEVvqVq8hOAokGT9PWr7AMpVgCCMEHvU1Kba5WcWMw9PH4adBvSStofJ/h03J8B+J1imlWFWtGdFYhTl2HI/L8hSass4+HWhM0kjRm9utqljgcR44/P8zXtviP4Q+HdUuJZ7K4u9KMxzLHbsPLc/wC6ab4O+GnhnSdR/fyXeoXNs2+JLsjy1P8AeVBwfrXA6Uk1F9T4KPCmYP8Ac2XKo8vNf+/zXtv5W79Rfhj4NT/hVR0bWonQakTNKnG5MkFOoIyNqnBBHqK6EeC9MOiNpck926vc/apJQUV3k27egUKAFAAAA4ArpaK7ox5UkfoODw0cLQhRhtFWOePg/Sf7NvtPQzxwXtlHZyBCo2xopAK8cHDHNZ938PNHu7u4ubi91F3mmEx+eMYIYkDITLdcZbJxgZrsaKo6Tk5vAOivZRWyS3cJijkSORGUOrPMk2/7v3g8a4PpnINVIPhj4egjMMM17HDtXaitH8siqqiXds3FsIvBJXrxzXb0UAchc+EFh024hS9vr43F2t5cGV0V5JFKEEbVCj/VjjHc1UsPAvhO+t7JYo7hY7IRq1tuVQ5Qk/vABlsljn1x6V3VZuq2J+a+syY7uMZyvRwOxHemBNomm2+kaVBptq0jQwLtQuQWxnPOAPWrlQWFwt3ZxXCdHXOPQ9xU9IAooooAKKKKACiiigAooooAKKKKACiiigAooooAKKKKACiiigAoorP0zWtN1G4nt7SZ2lgZlkV4XTBVip+8BnkdR16jii41FtNpGhRRTJ5o4YXmkbaiAsx64AoEPorK0DxBp2uG5+wG4It3CO0tu8QJ/wBncBke4qXxFrFnoOkTapfCYwQjLCKMu2PoKV1a5fs583JbXsaFFR200dxbx3EZOyRA65GDgjPSo7e8inu7m2QSB7cqHLIQp3DIweh/CmTZ6lisi7jfS7pr2BS1rIf9IjH8P+0P61r0jKGUqwBBGCD3oEeX+DZ7hfjZqNu0kxt30JGhGTsOJzkjtn5v1r1GuE13Xo/Beu6ZbSWXnWurX0doJt4HkB84J45GRiu7rlwi5YOHZnoZhKVTkquNk4pLztowrhvixa6y9mt9YySC0tbW4aUxztE0Mm35Jsh1yFIyeG6YA5ruajuZIYbaWW4ZVhRC0jN0Cgck+2K6jzzyG00/xfcax4ggg1SW6v0aUTQJeuAkUrO0DcsFVioUALtKhRk/Ma0rXwf4gstHluIp7pNQF9M64vWVRbsr4yN5GckdSxGBzxXV/D1rPUtKfxXb6bLYz68VupVlkLsyBQkR9gY1VsDpuP1rS1qZ5Cmm2x/fT/eI/gTuaAPPtP8ADPia6x52qX99atAGd3vijfaBC68bCCFDiPA6cknJ5qC40XxWZ7tbie6LzxR+YRqoDM6vGcIN4G3AfKkKewY5rV+IepSaLNDpejSSwz3EY80Ie3QY9zg1yz+H5ZrlrNLxG1eNQ0kEkgy5PO1G/vDuDXyOP4onh60sPRo88o6PWyu+i7u3T8z6HCZHGtSVWpU5U9tLu3d9l5nVaPpnjRbuxt7yGZIRc2s8s63+9VSOMh4yCxY5OPUHue9ei15f8N/EV/a6uug6m0rI5KRiXO6Jx255xXqFe1lGbUs0w/tqas07NPdM8zMMBPA1fZyd+qfdBTZpI4YnllcJGilmYnAAHU06oruFbm1mt5PuSoyN9CMV6hwnN2niTwbDPcapBqECSXbxpM/zfOQPkOD0GD97GD61bHjDwyYZp/7YtxFC+x352g/N0OOfuP0/umq8Pg2xjsbq1+13LC5sILFnbbuVIlKhhx1Oee1Zdx8NrG4huoZtWvyk7KcKsa7cLIM8Lyf3h5PPAoA3W8YeGFVidatPlTew3chcOcn/AL9v/wB8mopPGfh9rR5bPUILiX5ljh3bC7BN+Pm6DaQcnjBrHk+GGiNf314Lu8WS8iuYmAK4VZlK8cfw5Yj3Y1a1nwHZ6hqT6gmo3VvO4VSVVGG0ReUQAw6le/Y0AdDLqcEWg/2tIVMPkCb5DkMCMjB75zxXjusareazqP2i8kLAthUB+VFz0Ar03xjYi38CTWNoG8u3gjRRnJ2IQP5CvNvDGlTavqsdvHwo+ZmI4Fejg1GMHNnzucyqTrQox2f4lOYR7JdsSoUkCggnpz/hXefDPxFcXEp0e+kaQhd0DscnA6qT39qxD4UvGGp+TcJcJBzvVCA7D+6enHOR2qt8PYZX8XWoUEGPcz+wA5zW1XkqU5eRw4X22HxENLXdvXU9hqnqdtbyILiZzC0XzCVTgqKuVheNpHTS0Rc4eQBvpjNfPY2pGlQlOSvY+xi2ndFS88TT4L2drmFW2+bJnk/hU+leJPPcJeW/lqTgSrnaD7+lMia2j0mCPy/NgAX5AP8AWyHBwai1eeSPQpFm2q0rhVRQAFHXAwe1eH9YxMH7R1L2V7W09P07hY6eWSOKMySyIiDqzHAH41Xh1LT5pXihvraSSNwjqsqkqx6Aj1rHurF9e8DtYSXAhaeIKZGXcBhhzjI9K52fwGu2F7bV7OOW0WQtmLAYtM0i7yGBwFYrnOe+e1fR0pqpBTXVXEd02pacs0cLX9qJZDhEMy7mOccDPPIIqreeINJtrGS8+2xTxxkhhAwdsg88D0zXmeneArP/AISFtK/ted7u2tILgMbbMIZp5JNwcsSQf3gUZ4wSSeKfY+D45bvUtHOqQRGyQbh9iK24EgUgZLnIbYcgYGCQMVoB6ba6xp89nHdPMLZJC6qtx+7bKEhhg+mDUVt4g0ya+ubNrhIJre4FuRKwXe+AcLk89RXmWteF7dY7TRbrWbsQW6XBlSHSZ3iikeO4IZGwQFxLgjLFtiDrmtSy8Mza3eJrR1K3ivW1DzJGl06SEnaUOIlkbdghf4sjnOOKAOnutc03w3ftbX0rrbXLCWB0Qsq5ODkjoM1oaj4k0eys5Lo3aXEccgjkFsRKUJzjIHTpXE+I/A/2qGBP7YgMMUa2+UtwCkglL7sKwUdQCD0xx1qa++HUUkNssF9YKYIYY2je3ISR42l+Y7WBB/e9jkFR64oA7iDWNNlEObyGKSaISrFK4V9pGclSc9Kkh1PTZlRodQtZFfGwrMp3ZOBjnnJGPrXHaf8AD8wwxx3d9bXXlzWThzbYZlgjCMpOf4sfQDsaq678Mvt8/nWmqR2Tpcz3EQjt+FYndDwCOI3Jb3z2pAd02qaYsbSNqNoEVdxbzlwBxz19x+Yqxbzw3EayQTRyowDKyMCCPXivO5/hlIl2ktjqkMUUcMMKxNbk5WMQjlgwPPldR610Xgrwq3hyNFN4lwEhMQxCFIG4t97JJ69CaAOmooooAKKKKACiiigAooooAKKKKACiuIu7XxPN4gleO91GG3mvnt8pt2R2xiyHVSMBg4xu681jXY8cW99BHA+sTpFJPFH8ow0fnyBJGfoSI9hww5GNpzmgD05ZI2kaNZFLpjcoPK56ZFOrym6s/GVix2HWJoZY4nnniINwZfI+7xyVEmeOg78VLfT/ABDuL9o5LO5h8u3jjmMODDK5GSy/gSD7r9KYHTeO47zW9DvrLw+VbWdPlgubbe+1DIGDAbvQruB+tcdoHw21OG9sbfWlTUNOtL5owsk5bfZrFMYyw7nfNgg9kBNEOmeK/D8gj02DUGtXVZJWRN8jym3ACnGDgSZ/2V78VeuV8aCOSJJtcWYWuLyQxq6Bx5e0whSM/wAedp3de+Kh003c66WNqUqbpx2f3mdbeDvE9v8AZ47xB5bQWMctybtdtqkFwssmSTu5VABt4556Vb13wNqaTXdv4bgij04qDBH9qOC/2eRGY5JOSxjyep6mrOoL42vfDEdmLPUXe6MEMiTvEB5ZR9+XXDgZ27sjOCcZNV9M/wCE20/ThpsNjepN5iNA6xjyxGkkofcc8FlEZ5+9njvS9mjT+0at76f1/wAMR33hvxRqN4NRvvD8M1sJYVl0yW5RzKqQld4O4J94n72SByBmo5fCPjSSzSzvI7e9NtpJhhn88BmZlUGEk8nBXIY9c1Z06PxhJqVrpN5qV6VkEUt95EwMlszxTEAnqq7kj4xjk9qk06fxrq11BDfR6xYRNbwLOyIIsTLA/mFSOimXb7H6UeyQ1mNRWslp6/5mZqPgHxO+lz3EEkkt/cLqEZgmux5UMcpLRKnYEsAS3XkjOOK7jw9/aFlNr/iDXrX+zYZSsghaZZSkccfzMSvHPPHtWDexeN7azgv7e41G6unsftM9uwUKJo5YSIVAAxuQyj369q0vA+n+Ir7w/qdh4yklkaVTZ84HmJtIMgx/eDf+O0KCTM6uNqVY8skv6dzzq2/aOsZPEK28nh+RNJaTYLkT5lC5xuKYx74zXvEMkc0STRMHjdQysOhB6GvnS1/Zxvl8Qr52v2x0dZN2Vjbzymfu4+6D2zn8K+ibaGO3t47eFdscSBEX0AGAKs4zkvil4etfEunWenXV4bL/AElJFuBjMZVlYYyR6Y/Guxry/wDaBW41DwfdW9jHLNJby2zMIlJbmePPT0HP516en3R9K5aLvVqfL8j0K8ZLB0m5aXlp2+HX53X3C1heNJtaWwtLbQrcSXF1ewwzSMgZIIM5ldgeo2qVHuwrdrmLK3S88eahrf8Aa0c8NhaixW1jJ/cOTvkZ+xYjZj0ArqPPNm/vYrGNLeGMPORtihQf5wKNLsmt99xcMJLqXmRvT/ZHtUOgR+akupSL+9uHJUnqqdAK1KAPNfiPJLo/iyDWPsqTpJb+XGXGQrjPP1wQRTfCGg6PfaYbm4u1F4z7pJZGB684XJ4PvXoOr6bZ6tZPZ30Ilibt3B9QexripfhjZmfMeqXCxZ+6UBI/H/61fD4/JMVTx0sRSpKrCV3yt2s3a7/D16H1GEzOhPCqlUm6clpdK90tjJtdJif4kQf2dJJJEszSyb33lAp5O7uD2r1auUhstH8DWsuoSXCwWIj/ANIlmbLlu2PUn0FclL8ctBF4Ui0jUJLcHHm5UNj125/rXs5JgVl9OftEoynJtpbL0PnOIeIcFCrCNWraysr7vzaV7HrFQ3zSJZTvDzKsbFOM/NjiqfhvXNN8Qaal/psxeNgMqy7XQ+jA9K0q95NPVHPTqRqRU4O6Z5LD4g8fPaae0kdylyBFJKjWoVZQXiDjoTkBnOPl9c8Yq14g1rxc1xZxJPd2S4hMx+yrAJN1wUcDdv5C7eMjqDk5wPUKhvbS2vbc293Ak8JIJRxkEg5B/AgGmWeeafqHjS7vRp93cXVogvZLX7Qlqu5ljVmEnIKgNlB055xil1DUPHNvpNhqsUstxNcaeLqezW0UCJ0WJjGO+5iZBye/AGK9IooA5D4dXHiTUbC9HiqLa6MsAQxBQ+Fy7e4JbH4VUk0fWvDFzPPoNtHeW8p+6fvoPT3ruqK0hUcPQ56+HjWs72a2a3PPdM1TxaZ5EttCVGlfMjupAJ9STXSeFPD66T5t1OUe9uP9YVHyqP7o/qa3qKqdbmVkrGdHBqm1KUnJra/QKp6zYrqFg9uTtbqh9CKuUVzVKcakHCS0Z2HEw3E2kwta3Wnea6uWUv8Ad5AGffpUcUGo65druUrGOM7dqIPau5ZVYfMoP1FKAAMAAD2rxv7GvaMqj5F0t+bHcw9c0xdX8JXGlafNGgkQRo7Z2jaw64+lclP8NJJPsyxXNnbKWY3rRRDdODcGXnKkMcED5ga6+zuJbW4u7a3tZLhRMSu0gBc9ias/adVHzHT4yP7olGRXpUsRFQStt2TNZUWnp+Zxdv4H1rT9ShvNPm011tyhhilZ0UBZLohflU4Gy5HQdUxjBqrF8PNZFotpNdabLC7QtMMHOVEgO3cjD/lpxkfl1rvv7SnHytpl2H7ADI/OjztWm/1drBbj1kfcf0q/rMel38mT7KXX8zzmD4YastkbOW/sGG1ZDOQWZpFszbgFSv3cszZye2AOavweAdSjtLaFY9HVluBN5m6RpbYLKrhIpCMkELtJODg9TwK7f7Nqv3/7QjLf3fK+Wj7RqkP+uso5h/ehf+ho9vb4otfj+Vw9n2a/r1OHt/AsVrb2WnXMOmySy6XFbSBYfle4jD5mIxyfn4J5qO1+Gt9H4kstSk1OFraF4jJAA3zhQrv+JmjVh7ZrtRN9o12zkaKSP9y+FkXBB71sVupXV0ZtWdgooooAKKKKACiiigAooooAKKKKACiiigAooooAKKKKACiiigAooooAKKKKAGLDCs73CwxiZ1CtIFG5gM4BPUgZP5mn0UUAFFFIx2qW9BmgDHuLnUrjVZLG1aKONAC8oGSoP9al/sl8bhqd6JP7xk4/Kl8NrmwNw3Mk8jO5/HAq1qs32fT55e4Q4+p4pTkoRcn0HFczSON8S69/whfgvUfEsduL3ZcxRhZJNu4NKqbief7xP4V3MMiSxJLGyujqGVlOQQe4NUTpdnd6D/ZeoW0VzbSxbJopFyr565FYl1BdeCPClrY+EfDdxrUMD7Ra/bgjxxnJJDSZ3Y/u1hRUoRTl2/HqdrVKtBU4K077tpJqytq2krW+d/I6uuI02TS47jxTHpTXJu59TWK783G3zWjX7nttxWh4M8WT+ILi4tbvwxruiXECBm+3W+2N8nGEcHDVzPhjxf4X1Txvqmm28+mWUsOosWPnhWvHCBd+DjJB449K2VSL6mU8HXjJx5XpvbX8UelW8awwRwr91FCj8KfTZJI40MkjqijqScCs831xdkppsOV7zyDCj6etTOrGGj37dTGMHI0iQOpAorOXSYpMteTS3Eh6sWIA+gHSmtY3VqN9jdSPt/5YynKkegPao9pUWrhp66/18yuSD0UjyL9pe6vZdS0fSYRI0LI8ojQE73zgcDrgfzrK8OeE9cm0u0s00qezWTyjLMtyYiwkUtuYAZwNvPcZxXq/iPSo/EFxp2qWsapq+jz+dHDK20P6oTg4B45x2rnNT8QeJLnUWivPhXczzEeWXF1uQjDD7wXbjDt3/iNc8kpvmvdM+GzDKo08wqYjEyl71krRb0suqjK2voch8C9Q1KH4m3mn3CtF50UiXEPZGj4A+oxjNfQFeefDfwp/YWt6hretGOPV9VlklWBW3LAjOWKbuhbJ7elehMyqcMwB9Ca6MPpGx7HD2Dr4TBKFa9221fezen+fzFopsskcSF5ZFRQCSzHAApVZWUMrBlIyCDwRW57gtFFFABRRRQAUVQ13WdN0S1S51K4MMckgijCxtIzuQTtVVBJOATwOgNVJPFfh1IEm/te1kEnlbVibe583Hl/IuW+YEY470ro0jSnJXUWbVFYDeMvDS3Udt/aamR3EeRE5VGL7AHbGEy3A3EZPSnap4s0PT5ry2mvALq1ALxMjLklGcYOMEFVbkZHBHXijmXcfsKt7cr+43TwMnpWZcXkt1IbXTuT0ef8AhT6eprmB4qSaWeHxH5emqjp5VtaO9zJMrKXBKomfujJxnHfFXfEniux0nw6txof2W7mltTdWiHcI5YhjLBgME8jjIPNYTcptq9l+P/AN44acWly3b+77zprG1jtLcQx5PdmPVj3Jqeuaj8ceG1h/0nVII7hLeSeeJAzmJYztkJwMgBuMnr2zWrp+om61bUbHEWLNowNrEt8y5+YY4/DNax5UlGJjOlUV5SRoUUUhYDqQPrVmItFIGVvusD9DVPV7trW2AiG64lOyJfVj3/CgCuW+1eIkMQylrGyyN23N2rVqrpdotnaLFnc5+aRv7zHqatUAFFFFABRRRQAUUUUAFFFFABRRRQAUUUUAFFFFABRXkN3438R3+s6bcf2HB9jGtXdhYxW+osk1zPFFLt8wFdgjbaeM8HB9qt3PxB8RRXlx4evdEtl1hLia2P2G7ypIsDdoUZ14boh3DGeeelAHqdFeF/D/AMYa1p9rFo6T/bdd1HUWi26veTsYMRqxVo/KEiHLgcgLj5s4xVTxx8Ttb1jQLK/0HfpUsFvFNciCWSdlkkkeJlcRxlVjUqWDSFN3GMYNA7Hv9FeI33xkv7e61TTRpUMkFmtzbrdJdN9o8yOCZ0dlMewbjbvwGbGV4pPBvjTVbbxAs2oW+vEX506G1i1W5TLQXErIZtiKAhDKcK3zEEE46AFY9vorn/CmvSeIJNdga3+zDTtSlsVdHyXCgfN7Hmvm34h/ET4sfDf4htpmpa5/aNnFIJrcS28YS7gJ4BKrkHqDjoRQB9Wm4tw23z4s9MbxR9qtv+fiL/vsV8G3Ws+G7rxPJrsmseIomlu/tTW62aMqktuKBvPGR2zgfSqdnc+GbcT/APFQeJX82Fov+PCPjOOf+Pj2p2A+/wATwsrGOWN9oycMDXgHw9+Pt3rfxQm0LXodN03SJXeG2fLbxIGCqpbodxz2FeS/Dv4gaL4Ci1qfT31fW7rULT7MkV5CsEcfPLErK5PGeAB9a5G11rQYLqGaDwjG00civH/p85JYHI/i9aLAfd9peR6QZLG83gK5aFgM71Jzj65qzqzCc2VuMhZpQxzxwBnFZ5huv7Gs9auUjh1JLeN540JMecDcozWlqz2509b2V9gt1+0cHnAGSKyrQlUhyx3ZVOSjK7HazrGm6PbibULpIVP3QfvN9B3rDHj3RvIW6aC/S0Z9i3BgOwt6V5VqVzqnibWZrkRS3Mz5ZY41LbEHYD0FemX2j3jfC1NLWxJvFgU+SMEhg2T+OM19FUy6hhowVV3lJpPW1jxoY2rXc3TVklppudVp2pWOoWgu7O6imh/vK3T6+lcZqPhrw74kvL173wxY38ksgCu8IXaB3LjB5+tcL4bvrzw9riQ3cUscM21bmBwRlGHBx68givXdIvrGztfsc9wkckbsvPfng/lXl5rl0qE1GMrwfXr/AJHo5ZmLknON1Ndnb/gmN4u8L+JNUhtZ9I8TDTru2JIie3ElvIOysDzge1XvC154mtNEvZvGVtp8MlnuZJdPLMs0SrktsxlT1+Xmreu+JtK0jTvtk03mBiVjRB80hHp/jXOaF4q8SeI5LttJsNPhht1zicsxYnouQQM/hWOHyybg60VZdW2dNXNY8qw80m+llquu6/W50fhTxV4f8U2huND1SC8C/fRTh4z6Mp5FbVeO6TceG9Y8YWerXNimha7ExUXVv8scxPG2QDGf+BZFdD4g0j4pS6rL/YviHRItPOPLM8UnmjjnIAweaVehXwr5a0dfLqa0nhMZK+GnaNvtdH203+5eh0njKPUVsI7rRoWa+WZBlFBJTPzA57V59cQ+O7WISXF3q5uZ4IJCsUit8+bjdGBj5f8AliSQDgkc4zXYXHhnxBf+F47C88X31rqeFMl5YgINwOeAc/L0BHf2rP8AD2jfEBLufT/Emr6ZqOnpHutr6OHZMzZ6MnQcZ5B/Ptzycl8K3/rUtUIODk6iuumt2u6urP00fkY2pT+PGEguXazt7aKeaWW5VAuSqmNRJyM5yOBwfWs7S7HWtU0+LXmS4vpEWOezM6xTFGN3L5kTsVySsYQHG0DtzXZ+GvElrrbXenaRrGn6nNaO0c9vKGWVNpwcowBxkdelab3es2w2NYrHGO8cW4D8jWar3V1F3/rzJqYeVKXLU09bo881mz8ValBercxzXy290RAHhhuvMyj/ADojKMRklFIPIIPWti4/4TKLfDZJraYh8ucMsRRT5sQTyCB2Tzck9OuM4rpGmS5O5xa3Dd1jBjlX3Geta+gXn2izEcjgzRkqQT8xA6HFKniG58k1Z/1/W5M6S5eaLuclLpvi7bth1bVAV1GS1jLeWQLYo2Jm4+YhiuD7dKPh03jqfWZJfE4nhtPIeZI2CYDuyqsZx/cWNm/7a+1d/RXUYBRRRQBi+MdCPiDS0shcxQbJRJmW3EynAIwQSCDzkFSCCOtY194Fa60W3sZNfvriWA2zpJdosymSHGGZeGbcRkgt1NdhLLHCu6WREHqxxUX26z/5+4P+/grOThf3mdFOvWgko7LyOH/4VykKkvr9x9nlCNqCNHxNtl80lPmxHkgA8E4HWq1r8OYr+G7nbWbxY7h3W33RAtHFtmCrnPO3zmwT2VRXZzStqzi3t1YWgb97KeN4HYVqqoVQqgAAYAHasoWqSvH4V+JvLGV4Kzlq/Q4RfAN99oXUG8TSHVI5Y2SYWu2LYkewK0Yf5j/Fknr2xxUKfDCCGJ4LfW7pbc2Rt0jeIPslKhWl69wBleBkV3lzd21tj7RPHFnpubGaLe7tbj/UXEUn+6wNbckTP69X/m/BHC3nwvsLjSXs0vzBPK93JNdR26h5GuARk8/wjGPoK6Pw/pMuivqOoanqgvbm8dXll8kRKqou1QFBP4nPOa3aybgDUtW+zH5rW2AaQDoz9gfpTUEiKmKq1I8sndf0wWa/1I5tf9Ete0rDLv8AQdqeuiWR5uPNuW9ZZCa0xwMDgUVRzma2h2A5gWS3fs0TkGiy06aO9+03dz9pKLthJGCo7k+9aVFABRRRQAUUUUAFFFFABRRRQAUUUUAFFFFABRRRQAUUUUAY0XhfQI2tmj02NTa3r38HzN8k7hgz9epDN7c1HqHg/wANahfz317pEE9xO7PKzljvZoPIORnH+qO36e/NbtFAHJJ8N/Bq2H2NdJkCeaJhL9tn88MF2DE2/wAwDb8uA2McYqU/D3wdyE0WOJGtY7R4opZEjeJPuBkVgrEdiQT711FFAHNyeA/CMljNZNoVt5E91LeSqCw8yaVHjdyQcklJHX2B47VNqng7w1qaSLfaXHL5ltFbE+Y6sI423RgEEFSrchhg+9b1c7rXjbw5o+sDStQvJo7j935jLayvFD5h2p5kiqUj3EcbiM0AaPh3Q9L8P6cNP0i1+z2+9pCC7OzuxyzMzEszE9SSTWL4t+HPgnxZqa6l4h0C3v7tYxEJXd1O0EkD5WHqaS0+JHgu61qfR4dciN3AJS4aN1TEYJfDkbWwATwTwCexqlH8VvB7zSxCXVQY4o5AG0q4VpBIcJ5aFN8m7BIKqRgE5oAq/wDCkvhZ/wBCfaf9/pf/AIuj/hSXws/6E+0/7/S//F1qSfEzwOkcDtr8P+km3ECiNy0pn/1YVcZJPfHTvinL8SPBxuJom1R4kiWZvPltZUglEOfN8uUqEkK4OQpJ4oAyf+FJfCz/AKE+0/7/AEv/AMXT4fgt8L4Zkmj8IWgdGDKTLKcEdOC1XW+KHg1bBLtr68AeVolh/s248/KxiRj5WzeFCENuxjBBzWkfGnhkWUt7/aifZ4rmG2eTy22iSVVaMdOhDqc9OetAGvqFjHeWy27O8cYIOEOMgdqy9b0OD+wb+O0jZrl7Z1VmYljx0/SsyL4m+DHjlk/tOeONIGuEeSynRbiMMFLQkoPOG5lHybvvD1pJPid4MjhtZG1K4/0gvhPsM++LY4RzKuzMQDEAlwoGaqE3CSkuhMo80XF9TkbTxfp2g2CWegaaZJlB3XV0BuJOM4A5xwOM1rTeMdVXwHbaqs0f2570xsSg2lRkkY/KpPF/gD7TqH9paSN0Ur757ZWCnnqUJ459D/8AWqt9nnmtBobeBbpLBWLK4lxIrd33kYz+lfTOWDrRjOKu73d2r+mr/LQ8NLE03KMnZWsrJ2/BFC68S6f4ogSx1PTHhvnkXyp7UAlnHC5B5I5r1OHT7UIhkt4nkCgMxUHJAxXFfDvwlbWN/JfXcyXF1D/q41O5Ys55J6FuO3Ar0CvKzOrRclTofCvu+R34GnVUXOru/wCtTxbxXFqHiTxreWljC0i2r+SkaDiNFbaTj65Neg/D/wAOTeG7S5iubqOaSZw+EGAoHHeuQ8aalq/hjWb2109YraK9ka4Fysf7yTd1G4+hz0qt8Pr/AFGafXJ3a5upG0+Rt5yxLj7oz68161elVrYNcrShZer2+48+jOnTxL5k3O7+X+ZH4r8D6pYvNfQOt5C8jOSgwVXk5Neh/DvUpNU8JWlxMxaVAYmY99pxmvI9G8S65pJEdpeSmPODDIN6n2wa9m8IWslroUPnW8VtNMWmkiiXCozHOAKxzdVYUIxrNN30a/HT7jTLXTlVcqaa01X/AATXopskscQBkkRAem44rJ8UeJ9D8M6JLrWs36W9hE6o8qq0mGY4AwoJ6mvnD2y9HpunR6k+pR2Nsl66bHuFiUSMvoWxkirVecf8Lx+F/wBmNx/wkw8oP5e77HP97Gcfc9BRJ8cvhfHHFI/iYBZVLIfsc/IBK/3PUGiw3Jy3Z393ZWt0MXECP7kc/nWVd+HzuElndSIw6BznH49a8t/aQ8f+T8JdN1TwprU0H9sXCrbzQoyNJEAS+CRleg9DSfso/ECbxJoE3hrVJru51TTlMxuZ33ebGznAz1+XIHPrUygpq0ldBGTi7o9Uhu9WsflvbU3EY/jj5NX4dVsJU3C4VfVW4Ip93qFlaXVra3NwkU125S3RjzIwGSB+AzUWq2OnzQPNeKkSopZpc7doHcmsvZzh8EtPP/M05oy+JfcS/wBo2P8Az9Rf99VUm1OSZW+xIBGPvXEvCD6etY3h/VtMvoXm0ue016yjcxtNagO6N/dbHWtVEfVL9PPtJobOFMiOVdoZ89x9KOSrLSUrLyFzQWy+8qxTWLSebKt1qUn98REoPoOlT/atMH39KnX/ALdq21VVUKqgAdgKWqjQppfCJ1JvqZia1p6qFHmRgdAYiMUkmsxupWzt7ieU/dHlkLn3Nae1f7o/KlHHStSDO0/TVQGe9VZ7qTl2YZC+w9qkuNJsJ+Wt1RuzR/KR+VXaKAMv+y7hRsj1a6WP+6cE/n1q7Y2kNnB5UIOM5JJyWPqTU9FABRRRQAUUUUAFFFFABRRRQAUUUUAFFFFABRRRQAUUUUAFFFFABRRRQAUUUUAFFFFABXlvxO8F302oajrdnd3dzZakLWHULCMM8mxJBkw5bauRjd8ufl4PNepVzfxNOqx+CNSutFvJ7W/tY/tETRAEtsO4qQQcggEHvQBxlj8HRaWv7nxJepfGe6kFyo/1KSQSxRrGpOF2ebuz1Yjmtjwd4Ps/Bd8+tajqFoklxaQ2UrDcFeRZG2vl2Y5IYDGeorjdE+ImqQ2dlr3iDU57Ox1rSL28sY5YsfvTN+5iUYyXCEYXqfeudl8QeJfEsOjR3GrXryQJor3drJcC2L+ZFE7yLEkZZ1Lvy5dNpBABwcgzvbH4N2Vvo2pWsl5BPeXdhb2UV09uC0KxPuOPZjjp6CtS6+G7y6bYWcWseSbPUr++Vvs6uP8ASWlYJtPBC+bjB4OK858S/ELxZP8A21eaVdajZeVcCF7RkD/Y5lsb55IgdvI8yKFvy9avSeLvFk/ieCay1a8xb31naXVpIUDCOWBSWW2EZLqXbIkZ1OeAMCgDf/4VNqn9iSWX9uWR3XTTJbm1byLcGJUzD8++JsqX+VgMsRjFWrf4YavHeiKfxV9s0uS/tL65jntQZ5ZLeONR8+cfOYwW478Vn3mp+K9WuFgfxBrFkINAub9Hh0s2EjXEc20eZFKHJG0jjIBwTyCMQajq3jC20rQfETeKL2OTX9LkmlgFgJILE/ZFkUrGqlyyvuJOTnOMcUAdbovgu30H/hEJLrV4ivh60ubUeYAonMoTB5PGNnSsbXPhfdaqJJtP8QwQi4vp7tZxBmWAyMp3RSKwIYbcYJKnPIrjtD8TxXkumSeLtQi1LQbbULmC4vrvy7q03tao8YSfYpI3bvvKpDHYc4FMtPHWseH/AALqNteahJYX0ukQz6LALYIzlp5cmNAvPybMjHA5oA+ho1KxqpYsQAMnqadUdszNbRM3LFAT9cVJQIjhghhd2iiVC5yxUYzUlcj8UvEF7oOjWX9m3EcN7fX0dpCWh81mLZJCAsqbsA4LsFHf0rgvCfxG8QQ2OpHxHqNss0Om392huY4oissMzIqfIdpAAXIBY5PWgD1rxBothrlibW/i3KDlHHDIfUGuZPhPxHaQxWmkeIorS1i+6otwrN7sR1NcfrPjjxvougaR4ivb3R5bbWNOkmhto7Vh5JWz88SFy3JLKwK4wARg55pfEfjRtX8QafpE1zaS6JMdLa4nhmaPa1wtxuzIjDHKRYB9fcV00sXVpR5U9OzV1+JjUw1Oo+Z7+Wh3+meELdNTXVtWkS+vwB8yxBEyP4to6t7109eLeFfHEmlX+s6cLqyg0m2i1aaylmmZ/MNvJEqYd2O77z5APb2r0/wHqlxrfgvRtXu9n2i8s4ppNgwu5lBOB6VnVrTqu82XTpRpq0UZHxh8G6f428D3mmXmY5okM1rOqktFIoyCMckHoR3Br4q0W68UaPZ32ljSby8027K/aLS4tZTFIyHKvgYIIx19OtfoNTfLj/55r+VZFnwH9uv/ALMbf/hX9p5RfzMfYrj72MZ+96Gkkvb+SOKN/h/aFYlKoPsVxwCS3971Jr798uP/AJ5r+VZfinV7Hw7ok2r3sDvBCyKyxICxLuEGMkd2FO4HxLqvjD4gX1hYabFYXFlp+nxeXbWkGmkxoM5J+dWOeetek/srSeLtS+I00mqS3tvY2tk8kiNZLCkzEhVUkIM/eLYz/DXuHiD4g6bpN/qtlH4f1nUptJCtefZLeMrHGYjIXLM6jAUHjqTwAanX4gaANJuNUjhuzbQanb6azCIAtJMIijAZ+7++XPfg8UAcBY6Z4ruNQ0e8k1nxFHc6jquo2s7yR7ks4P3nlMisuExhdrHrnvTNVTxVZX+r6BHe+Ip9LguL6KGd7Y3MhiOnQup5XEgErSbQe+V7YrrdM+L2g6jczW9ro+vvIIpJLYC0B+2bGAxFhuSdwPOOOTjFNvfjB4f0+ymuNS0vWbOWBLjzbeSKMyCSGWON4htcqX/eowwSCD17UhnnOg3mo2enWVpcf2/aeHVv51uL2xgmj8w+UhQqoi87Gd2Ay43ZGcYr2z4bS61N4B0ObxGsg1ZrKM3XmKA+/HVgOA2MZHrmubvvi94eg2i103WdQMkzxRi1gRvMC7fnGWHylnVR754wM12/h/VbPXNCsda092e0vrdLiBmXBKOoYZHY4PSgC9RRRQIKKKKACiiigAooooAKKKKACiiigAooooAKKKKACiiigAooooAKKKKACiiigAooooAKKKKACiiigAooooAKKKKACiiigAooooAKKKKACiiigAooooAq6np2n6pbfZdSsbW9g3BvKuIlkXI6HDAjIrkPiLf+B9DsBHq2n6LLfJDLc2MFzY+Yivj77FUbykLYDSEAe9dzXk/x2stRs7qHxBZ3dyLe4sJtKuYhFLLHEHVyJfLRwHbqoDAjcV5HWgDpW8VeBJNQsvDepXujf2kqpElnsDpGzxj5EONoG1gPoyj+IAj3nwzsdMu7VV8NpYXELXNzHDBE0MyowUlgo2sQxUYOTkgAVyOj/B+SETXS61Ntku7S4s4JUIEEcYh3bxnDSnyQM9B+JrR8R/DLU9St5Y49as5JJLGW18x7JYsb7iOXdtjwMgJjOOTg0DL914i+FMnh+Ca7h0k2FjP5ENtNpR328hUthYDHvX5ctkKOAT0ruNKksZtNtptMaFrJ4laAwgBChHG3HGMVz0PhR18TeJtXeeFxrFrbwwqU5haNJULZ9/M7elang3SX0HwrpmjSTLM9nbpC0ijAYgdQKBGtRRRQAVj+M/D9r4p8N3ehXs08EFyF3SQNtddrBgQexyBWxRQByekeCLWz07Xre61S+1G411DHeXU5UOV8sxqAAABhSfxrOHww0tb2MrqmpLp32iC7m0/evlTXEKIqSHjI/wBXGSAcErXe0UAcT4P+Gfh3wtcabc6b9o8+yNwxlkYM87TBQS574CgAdhTdV+GWg6jdQ3Vw1w8kOsS6soLfK0sigFGHdMhTj1UV3FFAHlngT4UaVb6L4Xk1yyZLzQ4pUjtRN5kJcyErI2eWIGCM9OPSvQfC2j2/h7w3p2hWbyPb6fbR20TSHLFUUAE+/FaVFABRRRQAUUUUAFFFFABRRRQAUUUUAFFFFABRRRQAUUUUAFFFFABRRRQAUUUUAFFFFABRRRQAUUUUAFFFFABRRRQAUUUUAFFFFABRRRQAUUUUAFFFFABRRRQAUUUUAFFFFABRRRQAUUUUAFFFFABRRRQAUUUUAFFFFABRRRQAUUUUAFFFFABRRRQAUUUUAFFFFABRRRQAUUUUAFFFFABRRRQB/9k="/>
          <p:cNvSpPr>
            <a:spLocks noChangeAspect="1" noChangeArrowheads="1"/>
          </p:cNvSpPr>
          <p:nvPr/>
        </p:nvSpPr>
        <p:spPr bwMode="auto">
          <a:xfrm>
            <a:off x="2524760" y="-297815"/>
            <a:ext cx="426720" cy="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endParaRPr lang="th-TH" sz="3528"/>
          </a:p>
        </p:txBody>
      </p:sp>
      <p:sp>
        <p:nvSpPr>
          <p:cNvPr id="29" name="กล่องข้อความ 16"/>
          <p:cNvSpPr txBox="1"/>
          <p:nvPr/>
        </p:nvSpPr>
        <p:spPr>
          <a:xfrm>
            <a:off x="4295039" y="174050"/>
            <a:ext cx="7384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แนวทางของคุณสมบัติ</a:t>
            </a:r>
            <a:endParaRPr lang="th-TH" sz="56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30" name="ตัวเชื่อมต่อตรง 13">
            <a:extLst>
              <a:ext uri="{FF2B5EF4-FFF2-40B4-BE49-F238E27FC236}">
                <a16:creationId xmlns="" xmlns:a16="http://schemas.microsoft.com/office/drawing/2014/main" id="{1DC9126B-0975-4CD0-993F-0F163D58111E}"/>
              </a:ext>
            </a:extLst>
          </p:cNvPr>
          <p:cNvCxnSpPr/>
          <p:nvPr/>
        </p:nvCxnSpPr>
        <p:spPr>
          <a:xfrm>
            <a:off x="2781513" y="1021478"/>
            <a:ext cx="10558313" cy="3203"/>
          </a:xfrm>
          <a:prstGeom prst="line">
            <a:avLst/>
          </a:prstGeom>
          <a:ln w="31750" cap="sq" cmpd="thickThin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E59A02E2-7753-4FFB-ACB2-2B2491BA1250}"/>
              </a:ext>
            </a:extLst>
          </p:cNvPr>
          <p:cNvSpPr/>
          <p:nvPr/>
        </p:nvSpPr>
        <p:spPr>
          <a:xfrm>
            <a:off x="726888" y="471944"/>
            <a:ext cx="1124346" cy="10719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528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35" y="1387631"/>
            <a:ext cx="4252146" cy="2593342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16" y="4017519"/>
            <a:ext cx="1316850" cy="1048603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5"/>
          <a:srcRect l="20858" t="8609" r="19317"/>
          <a:stretch/>
        </p:blipFill>
        <p:spPr>
          <a:xfrm>
            <a:off x="1836633" y="4386727"/>
            <a:ext cx="853440" cy="138177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6"/>
          <a:srcRect t="5710"/>
          <a:stretch/>
        </p:blipFill>
        <p:spPr>
          <a:xfrm>
            <a:off x="217039" y="5690595"/>
            <a:ext cx="2826475" cy="2931582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223" y="5640284"/>
            <a:ext cx="1156583" cy="1029535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 rotWithShape="1">
          <a:blip r:embed="rId5"/>
          <a:srcRect l="19040" r="21135"/>
          <a:stretch/>
        </p:blipFill>
        <p:spPr>
          <a:xfrm>
            <a:off x="2781513" y="4128346"/>
            <a:ext cx="853440" cy="151193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496F88C5-95B9-4397-9E12-62FED1AF52F9}"/>
              </a:ext>
            </a:extLst>
          </p:cNvPr>
          <p:cNvSpPr/>
          <p:nvPr/>
        </p:nvSpPr>
        <p:spPr>
          <a:xfrm>
            <a:off x="4295039" y="1387631"/>
            <a:ext cx="12655971" cy="729430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thaiDist">
              <a:defRPr/>
            </a:pPr>
            <a:r>
              <a:rPr lang="th-TH" sz="3600" b="1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1.อากาศยานไร้คนขับ (</a:t>
            </a:r>
            <a:r>
              <a:rPr lang="en-US" sz="3600" b="1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Drone)</a:t>
            </a:r>
            <a:r>
              <a:rPr lang="th-TH" sz="3600" b="1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พร้อมอุปกรณ์ จำนวน 1 ชุด ประกอบด้วย</a:t>
            </a:r>
          </a:p>
          <a:p>
            <a:pPr marL="480060" indent="-480060" algn="thaiDist">
              <a:buFont typeface="Wingdings" panose="05000000000000000000" pitchFamily="2" charset="2"/>
              <a:buChar char="q"/>
              <a:defRPr/>
            </a:pPr>
            <a:r>
              <a:rPr lang="th-TH" sz="3600" b="1" dirty="0">
                <a:solidFill>
                  <a:srgbClr val="5252FA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อากาศยานไร้คนขับ (</a:t>
            </a:r>
            <a:r>
              <a:rPr lang="en-US" sz="3600" b="1" dirty="0">
                <a:solidFill>
                  <a:srgbClr val="5252FA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Drone)</a:t>
            </a:r>
            <a:r>
              <a:rPr lang="th-TH" sz="3600" b="1" dirty="0">
                <a:solidFill>
                  <a:srgbClr val="5252FA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สำหรับถ่ายภาพทางอากาศแบบปีกหมุน (</a:t>
            </a:r>
            <a:r>
              <a:rPr lang="en-US" sz="3600" b="1" dirty="0">
                <a:solidFill>
                  <a:srgbClr val="5252FA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Multirotor Unmanned Aerial Vehicle : MUAV) </a:t>
            </a:r>
            <a:r>
              <a:rPr lang="th-TH" sz="3600" b="1" dirty="0">
                <a:solidFill>
                  <a:srgbClr val="5252FA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มีจำนวนใบพัดไม่น้อยกว่า 4 ใบพัด</a:t>
            </a:r>
          </a:p>
          <a:p>
            <a:pPr marL="1120140" lvl="1" indent="-480060" algn="thaiDist">
              <a:buFont typeface="Wingdings" panose="05000000000000000000" pitchFamily="2" charset="2"/>
              <a:buChar char="§"/>
              <a:defRPr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โดรนแบบ 4 ใบพัด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 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เพื่อการบินสำรวจที่มีความมั่นคงมีเสถียรภาพ</a:t>
            </a:r>
          </a:p>
          <a:p>
            <a:pPr marL="1120140" lvl="1" indent="-480060" algn="thaiDist">
              <a:buFont typeface="Wingdings" panose="05000000000000000000" pitchFamily="2" charset="2"/>
              <a:buChar char="§"/>
              <a:defRPr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ระยะเวลาการบินไม่น้อยกว่า 30 นาที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สามารถครอบคลุมพื้นที่ที่ต้องการสำรวจ หรือรายงานสภาพจราจรเพื่อประกอบการบริหารจัดการ</a:t>
            </a:r>
          </a:p>
          <a:p>
            <a:pPr marL="1120140" lvl="1" indent="-480060" algn="thaiDist">
              <a:buFont typeface="Wingdings" panose="05000000000000000000" pitchFamily="2" charset="2"/>
              <a:buChar char="§"/>
              <a:defRPr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บินได้ไกลไม่น้อยกว่า 7 กม.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 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ครอบคลุมพื้นที่เขตทางหลวง</a:t>
            </a:r>
          </a:p>
          <a:p>
            <a:pPr marL="1120140" lvl="1" indent="-480060">
              <a:buFont typeface="Wingdings" panose="05000000000000000000" pitchFamily="2" charset="2"/>
              <a:buChar char="§"/>
              <a:defRPr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กล้องถ่ายภาพแบบสี เคลื่อนไหวแบบ 4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ไม่น้อยกว่า </a:t>
            </a:r>
            <a:r>
              <a:rPr lang="th-TH" sz="3600" b="1" dirty="0" smtClean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fps</a:t>
            </a: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ความละเอียดไม่น้อยกว่า 3,840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x2,160 : 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ในการจัดทำแผนที่สำรวจ</a:t>
            </a: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เพื่อการ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ออกแบบทางหลวงภาพถ่ายต้องมีความละเอียดคมชัด</a:t>
            </a: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สำหรับการ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ประมวลผลให้เป็นไปตามมาตรฐานการสำรวจด้านวิศวกรรม</a:t>
            </a:r>
          </a:p>
          <a:p>
            <a:pPr marL="1120140" lvl="1" indent="-480060">
              <a:buFont typeface="Wingdings" panose="05000000000000000000" pitchFamily="2" charset="2"/>
              <a:buChar char="§"/>
              <a:defRPr/>
            </a:pPr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มีจอแสดงผลภาพขณะทำการบินติดตั้งบนเครื่องควบคุมภาคพื้นดิน </a:t>
            </a:r>
            <a:r>
              <a:rPr lang="en-US" sz="36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สามารถถ่ายทอดภาพขณะบินสำรวจได้แบบ </a:t>
            </a:r>
            <a:r>
              <a:rPr lang="en-US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Real Time</a:t>
            </a: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และ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สนับสนุนการบริหารจัดการจราจรของหน่วยงานส่วนกลาง</a:t>
            </a:r>
          </a:p>
        </p:txBody>
      </p:sp>
      <p:sp>
        <p:nvSpPr>
          <p:cNvPr id="2" name="กล่องข้อความ 1"/>
          <p:cNvSpPr txBox="1"/>
          <p:nvPr/>
        </p:nvSpPr>
        <p:spPr>
          <a:xfrm rot="21193496">
            <a:off x="712090" y="2178220"/>
            <a:ext cx="3034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600" b="1" dirty="0">
                <a:solidFill>
                  <a:schemeClr val="bg1">
                    <a:lumMod val="65000"/>
                  </a:schemeClr>
                </a:solidFill>
              </a:rPr>
              <a:t>ภาพตัวอย่าง </a:t>
            </a:r>
          </a:p>
        </p:txBody>
      </p:sp>
      <p:sp>
        <p:nvSpPr>
          <p:cNvPr id="18" name="กล่องข้อความ 17"/>
          <p:cNvSpPr txBox="1"/>
          <p:nvPr/>
        </p:nvSpPr>
        <p:spPr>
          <a:xfrm rot="21193496">
            <a:off x="649841" y="4064767"/>
            <a:ext cx="3034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600" b="1" dirty="0">
                <a:solidFill>
                  <a:schemeClr val="bg1">
                    <a:lumMod val="65000"/>
                  </a:schemeClr>
                </a:solidFill>
              </a:rPr>
              <a:t>ภาพตัวอย่าง </a:t>
            </a:r>
          </a:p>
        </p:txBody>
      </p:sp>
      <p:sp>
        <p:nvSpPr>
          <p:cNvPr id="20" name="กล่องข้อความ 19"/>
          <p:cNvSpPr txBox="1"/>
          <p:nvPr/>
        </p:nvSpPr>
        <p:spPr>
          <a:xfrm rot="21193496">
            <a:off x="1095272" y="5966878"/>
            <a:ext cx="3034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600" b="1" dirty="0">
                <a:solidFill>
                  <a:schemeClr val="bg1">
                    <a:lumMod val="65000"/>
                  </a:schemeClr>
                </a:solidFill>
              </a:rPr>
              <a:t>ภาพตัวอย่าง </a:t>
            </a:r>
          </a:p>
        </p:txBody>
      </p:sp>
    </p:spTree>
    <p:extLst>
      <p:ext uri="{BB962C8B-B14F-4D97-AF65-F5344CB8AC3E}">
        <p14:creationId xmlns:p14="http://schemas.microsoft.com/office/powerpoint/2010/main" val="153521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>
            <a:off x="2329180" y="1100138"/>
            <a:ext cx="12392660" cy="0"/>
          </a:xfrm>
          <a:prstGeom prst="line">
            <a:avLst/>
          </a:prstGeom>
          <a:ln w="28575">
            <a:solidFill>
              <a:schemeClr val="bg1">
                <a:lumMod val="65000"/>
                <a:lumOff val="3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utoShape 2" descr="data:image/jpg;base64,%20/9j/4AAQSkZJRgABAQEAYABgAAD/2wBDAAUDBAQEAwUEBAQFBQUGBwwIBwcHBw8LCwkMEQ8SEhEPERETFhwXExQaFRERGCEYGh0dHx8fExciJCIeJBweHx7/2wBDAQUFBQcGBw4ICA4eFBEUHh4eHh4eHh4eHh4eHh4eHh4eHh4eHh4eHh4eHh4eHh4eHh4eHh4eHh4eHh4eHh4eHh7/wAARCAGqAd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s2/wBf0Wxl8m71S1ikHVDICw+oHSqhCU3aKuTKUYq8nY0qKrafqFjqEZksbyC5UdTG4bH1x0qzSlFxdmhppq6CiiikMKKKKACiiigAooooAKKKQsAMkgD3oAWiq8t9Zx/6y6gX2Liqz63pwO1JWlb0jQmgDRorM/tZj93TL8j3ixR/a+37+nago9fJzQBp0Vmrrmn52yPJCfSSMircF5a3H+puIpD6Bhn8qAJ6KKKACiiigAooooAKKKKACiiigAooooAKKKKACiiigAooooAKKKKACiiigAooooAKKKKACiiigAooooAiubm3tY/MuZ4oU/vSOFH5miG4t5oVmhnikjfG11cFWz0wa8r+NvhPXPFWrC2tNKlntG0e5hhuovIcx3DchWWZgEU4HzopbtkCso+G/GUMUXh+Pw3eNBJ4g0zUZL2K8hSGG3jMBlXG8PuXY3yhcEcgngEA9rSaF87JY2w2w4YHDen19qyNe8T6RosscV9LNvkUsBDA8mADg52g4rzPWfBOseHfFtveeEfDs9xo9tNYTNbwXcatKY/OErfvHGX2smS33vWq+naJ430u51DXP+EZ1G6OtQalEtjHeQCWzea4MkJkLSBMbTyULFcdDQM9otrq3uLWO5ikBjkVWUnjhhkfTginxzQySPHHLG7x/fVWBK/Udq8Pi8LeONN0yPw1Hod3e5v9KuDqMd5CIFjghhSXO5w+7dExxtwQevasnTfhz8RodHim+y2sGoXNhqFtcIJkBw0a+X50inMjSSBmyM7M4z1oA+hYriCZQ0U0cikkAqwIJ9Kqaxq9jpOnyX13KfKjwD5al2JJ2gBRyeeK8b0jwz4q0zXrTxJY+Er+20+2uoDJpEc9sk8rCF0knVFl8oDLKMbwSBnHaqdl4R+IVvawagfD9wbqO5juTaDUIcnGsyXJTdvx/qWB9O3XigD2Pwx4p03X9Nkv4I7qzhSYwkX0JgYt7Bq2jIgcRl1Dt0Unk14XqHhfxXfa5ceIdR8H3l/pt5f3Mv8AY8k1u1xGGiREY5l8tQSpyVYso6Zya1PCXhjx3aeL/BsOvW4vbbRbUMdSSVMIGs2ikgbkO580KwbacgnnigDofit4ouLDZo+nymKaRN08inDKp6Aemaxvg5Zxz65dz3FuZDHB8jOuQCSM/jirXiO00VPG2o33iO7AgVVEdsFJeXKcEY6AfzrZ8K+M7PUtdTSrDTha2vlsQ7Ebm2j0HTgepr6TWngXTowequ5befzPC0ni+erLZ2S/rY8+1uW40HxjeyaY0tp5NwfLwCBtPbHcV7D4Q1pNe0KG/ChZDlJUH8Ljr/j+NcVN4z8P6w8lj4i0sqizcTR/MDtJwSOv8+tVLTSb1PD8sPh/xAY4jfB47mLcu9fL5Ujsclc/SpzH38OnVhyzjbXuvX8SsF7lZ+zleLvp2+R6vRXjV9p/jG0sp7pvF124hjaQqGbJwM460vhL4k31hpH2S7srzWLzzGYSNJ0U4wOhJ7186e0eyUV5a/jvxpd8WPhlIVPQyq2fzJAqB9Q+Jd7w13aWSnsAoI/EAmgD1moZ7q1t/wDX3EMX++4X+deSSaB4qvf+Qh4ruCO6oWI/mKSPwHZNzeajfXJ7gsMUAej3ni7w1Zki41qzU+gk3fyrFvPif4Tt8hLmec/9M4Tg/iawLbwZ4eg/5cjIf+mkhP6Vp22j6TbY8jTrWP6RigBdB8ZWPi3xIumxR39tF5JZMMF3EcnOPauuGh6d1kieU+ryE1554BjWb4s6rIqgLBbEAAYAxsWvVaYFSLTNPj+7Zw/iuf51aREQYRVUegGKWikAUUUUAIyqw2soI9CKqXGlafP/AKy0jz6qNp/SrlFAGXoxa3ubnTnZmERDxFjk7D/hWpWZB8/iW4ZeiW6q31zmtOgAooooAKKKKACiiigAooooAKKKKACiiigAooooAKKKKACiiigAooooAKKKKACiiigAooooAKKKKACiiigAooooAKKKKACiiigAooooA8++Kun6ff3tjbrcJBq0iN5Cvwsyg/dJ7H0rmfDcdj4aulvtZXUFvl3IttHCQFBGCSx4PHpV/wAVSf2r8XIIM7o9PgBPscZP6kV008lxJayQJcyRl0Kq6nlCR1H0r06GZzp0fYyV4/c/TrocNXAQqVfaRdn9/wAzg/8AhF/7Sv0fRZJzYyfNJLdRmPyeehJ+9+FdzbW9vZWUFjaA+RAu1SerE8lj7k1zXw81DxBNps2k+JY7x77TpDF9rl5S6TOVdW7nHWunrDEZnUxtON/h/rc6f7LjgK0o3TfdbW8vJ7hSIqou1FCj0AxS0VxmoUUUUAFFFFABRRRkL8x6Dk0AYfwiXz/GHiW87B9oPszsf/Za9PrzX4EqWtdauz1luVU/gCf/AGavSqACiiigAooooAKDnBx17UUUAZPh44a7WfIvPNzMD+mPbFac0scMZkldUQdSxxVDULW6W9S9sPL83b5ciucBh2P4UkOl+ZIJtRmN1IOQvRF+goAb/aF3ekrpsGI/+e8owv4DvTt2uRdYrS4H+yxStMAAYAAHoKKAMz+0rqP/AI+NLuAO7IQwpya1YE4kd4D6SoVrRprxo4w6Kw9xmgBsM8My7oZUkH+yc1JWfPo9k7b4ka3k7PCdp/wqPbrFn91o7+Idm+R/z6GgDUorOg1i1Z/LuN9pL/dmXb+vStBWDAFSCD3FAC0UUUAFFJI6xxtJIyoigszMcAAdzSRukkayRsrowDKynIIPQigB1FFFABRRRQAUUUUAFFFFABRRRQAUUUUAFFFFABRRRQAUUUUAFFFec6v8TJrDxBfabHoD3KWspjLpMQTjvjaaAPRqK85g+LWl5xdaRqMJ77NrY/MitC3+KHhOX/WT3UH/AF0gJ/8AQc0AdtRXN23jvwlcY2a3br/10DJ/6EBWlBr+h3C7odYsJB1ytwp/rQBpV5r4u8dX15fy6D4ThZ7gMUmuiOExwduf5mtjXviR4b00NHb3DajOOiW4yufdun5ZrjvB1nqN1rl54kuoks47wsRAoxu3HOcdh/OgDS8LeHl0lpLu5uHur+cfvZWOfwHr9a3qKKAM3XLKa90y5sYL6axe4TCXMP34mzkEflWX4LvPE3nXGj+JrEGe1UGPUYf9TdqTgHHZ/UV0rKGUqehqCaJbi2ms5mcLIhQlWKnBGOD2Ncij7KolfR7f5f5fcd0K6lRdOUU/PqvNfLRrbruWKK5Hwrpfi3QtRXS57611XQBu8q4nZhdwjHCHs4zxn/8AVU2pePPDul63LpOrTXGnSxkBZbiBlhk4Byr9Mc9Tit1UVry0FLA1JVHCh+80v7uunpuvNHUUVHBNDPCk0MqSRSKGR1YEMD0IPeleWNPvSKv1NapN7HFJ8u4+ioDdW/8Az0B+gJpUuYXcIr5Y9Bg1Xs5djNVYPS6JqDyCDyDRRUGhxki6j4F1c6xpIabS5W/0m3J4Uf56HtXq3h/WLHXNMj1DT5Q8bjkfxIe4I7GvNPFPiBlnOh6Tb/bNRm/dlQu4Jntjuf5d66b4feGh4N0S6vdSuv30ieZOqn5Iwo6D1PvTSb0E3Y7WmpJG5ISRGI6gHOK8luNZvvF17ePcX0mm6PbRl9qHaDyAoLdNxz3p0en+H7ya1t9L1CTT7z7qzC9D+Y/bIz3Pp61639lcq/eSs+tle3r/AMC5539ocz9yN162v6f8E9aorgfhz4uur26OiawxN0oPlSMMM2Oqt7+9d9XBicNPDVOSZ2UK8a8OeIUUUVzmwUUUUAFFFFABRRRQAUUUUAMnhimTZNGki+jDNZzaR5J3afdS2p/uZ3IfwNalFAGV9s1G04vbTzkH/LWDn81p9zr2j2umT6ldahBb2sCl5XkbbsA9c1NquqafpUUUuo3kFqk0yQxmVwN8jHCqPUk1zcHh2+166vrjxbaaeLUzr/Z9lEgcwhGO2V5MfM7cHHRcDqc0AWbaPVte1q11VdQSLw19m3RWYh/eXjOpB87eOFAPCjknk+ldLEiRRrHGioiAKqqMAAdABWZ/xNLD/p/gH4SAf1q3Y6hbXgIhfDj70bDDL+FAFqiiigAooooAKKKKACiiigAooooAKKKKACiiigAooooAKKKKACvI4R9n+LetRdPMjL/iSp/rXrleT66PJ+NEnYT2wx/37/8AsaAOjkjjkGJI0cf7Sg1Um0nS5v8AWabaN/2xUfyq7RQBizeFfD8v3tMiU+qlh/WsLxV4X8PaVoF/qpidfssDSgNcbEJA4BJBxXW6tf2+l6bcahds4gt0LvsQu2PYDkn2FcVe+OvDutWuo6Nf6DrFwnEE1o9nvaUNGZG+UEkAIMknA5AGTxQBg+BfEMkfimPSZ9A0+LzLqG2WRUlDjfC8m/8AegN/BjoPWtqTx3rv2SbVo9DsTpNrqMllcStct5j7bpoMouMZwAxzxzgVTOofDTUpF04WdzdQvFBMbsRykJtiZ4syfeDBN/6gnPFTaVr3gP8A4RiLSdO0O++xT3SNbafHZPund90wdB3HyM3XjHOOlAxviT4iXVt4MstUjsVSS/jv8mObBhNvkAqSDycdxxVi28QX2h+PI/DUlxfaol01kvnXkylo/O8/O0Kg6eUOvXNVYH+Fum28esLpqRRahZ3kh8yB2AQMBcK0ZztYswBGMmqkkXg+SzOgaX4eFrqNzfWytb6os8UgYq5hcOMtjCuAQcDBHFAHfeDtbfX7G8uWt0hNvqNxZgI27cIn2hvqfSpPEXiDTdFl+zvG15fL96JG2pH7MfX2FZPw7nsNL8EajPptlZ2Y0+4uVaK13+ULgPtJG8An5iCfWsrw74U1jxEzXCfu4nBb7RLkq53YPI79a9XLsFQrRlVxL9xfmedjcVVpyVOgveZ1d3q2sWWg22uXWj2JtJyP3aSMHQHoSfep7G70nxJp0nlxJMij9/aXKByo9cHgj3roNd8Pyah4OTQ4rxFkREVZGXhyv8v1rzOLTtV8IeJbWa5jIi85YjIPuSqwG4D1HP6V0UsPhsZSko2U1e3mjGdfEYWpGTu46X8mdbeaTY3VsLdofLjUAKIjs2gdAMdKq6H4d0/R7qa4tpLyV5gAwuLhpVAH90HgVt3CCOd0XoGIH0pleHdnsKbUXFbPc4xvAtwl0Z7Txl4igBffsM4kXrnHI6VueIbDUrqSGex1aSzSFH3xLErCQkfK2TyCvX3rXoqIQjB3RvWxlatbnadrrZdfl/w3QxPDllr1rpc8ep65Hqdw5LQTG3CBBjjIHXnmueurj4iaLD9t1TUfD17aRkeYI7d4nP05PNdpb/uZTbnp96M+3p+Fcv4oWTxF4p0/wtbMfL3iS5I7Dv8AkP1IpzpJNWbsFPHSfM5Ri29/dWnp2+RW8Fy+KtBQ69a+C5teGor5nnxXKJKg3HgK3r1znkYrr/FWr32rfDOe+uNHvdHlkkCSWt1t3qobr8pIweK7m2hjt7eO3hUJHGoRFHQADAqHWLCHU9MuLC4/1c6FSfT0P4HmtcNL2VeNST0TRjiZQq4Z0owSlbe7u/XW34HjPg8T3+l6toomEUMsSS58suQ4kUDpzjmrvh3wyYdds5xfl/IuY2Zfskoz847kfrVFrK+8J6jffameCZbd0tnQkCUsQoIPsCT+FVdE12+TUo1vNTufs8oaKQtKxChlI3fgSD+FfaTjUqKcqMvdf46eh8jCUIOMaq1X+YaTfXV341tdQcg3Et2rsVGBknniva9D1rSdctmudI1C3vYkco5ifO1gcEEdQeO9ed/CzwtcSX6a3fRGOCLJt1cYMjf3segrvtJ8N6HpOrXuqabplvaXd8ALl4l2+ZjJBIHGeTz3r5/PK0Z1owp7RVme5k9JRoTlVvzPVfrf+vzNasvXfEOj6GF/tS9SAspZV2liRnGcAHAyQPrXG2/hXUvCnjKx1ex8T3tzpMwlTUoNWvt4UHlGjyOoPH9an8b6bb69cm/0lE1eeW0NiY4LxE8hW3HzcHhuSAe4BJGelePBTkm3E9bEQpUpJQmpXV+z9GjrJvEGiwrG0mpQKJM+Xzy+H2HA7/NxVTTfFmj3TwwSXcMF1M5RYd+7ByQAWHAY46HmsG6+HS3Dgy61K6QM7WkbW6FY903nYb++N3Hbj86s2nw/tLe0khXUZ90txa3MkgRQTJDN5uR6bjx7CgwNY+MPDIhaY6xbCMOEySeSehHHI4PzDj3pmueKLbT7+2sbeNLuaSdIph5wjECujurknqCI26elZuj+AbXT7DUbdr1ppL6xFnJN5QDYCsu88nLYbn6dqhX4eRpNNJHrd4haWNojsBMSKsw2An/ru+D2wo7UwNLUPHGgW1pFcxXX2pJJPLxGOV4zuIOMLg/e6e9S6h4z8P2Znj+2iWaBHd44wTwhCthvunBYA4PU4rCX4ZWP2V421GVJJZImmkhjCeYqKVdCCTw68GkvfhnaXU80smrXCvIZQJFjXzNjzRSgFjnO0xYHA4bpQBvaZ4y0G9htn+2xwtcttjRjk53bRkjIXJ4GcZqfTfEunal4gm0ixkE5it/OaVc7Th9pA4557g4rEg+HenW6XsdveTRxXRjwm0HYElWQDJ5P3AMn1q54S8Gw6Bqr6iL6S6me3MDO8YDOpfcCxzy3bPH0FIDqaztZ1WOwhkjhVbvUfJeW3sVlVZZ9o6KCfpz0FZviDWdVliS28H21lqV405gmnlnH2eyKgFjKFO5jzwi8k9SKu6d4e0qx1q81yO1Dane4E9y7M7bQAAi7idqcfdGBQBR0PRp7/wDs/XPFljYvrtsJDCISzR2oc/dXJwWAwC+M+nFdJRRQAVQ1SwFwvnwYju4+Y5B1J9D6ir9FAFTS7wXltuI2yodsqd1YVbqhd6ezXJu7O4NtORhjtyrj3FR/ZdXb72qIo/2YBQBpkhQSSAB3NUbjVtPhbabhXf8Aux/MT+VRDR45Dm8urm6/2WfC/kKu29rb267YYI4x/srigCl/ak8n/Hvpd049Wwn86Ptupjk6USPQSjNadFAGdDq8BlENzHLaSHoJRgH8elaNQ3tvHdWskEighlI5HQ+tVdCuGks/Il4ntz5cg+nQ/lQBoUUUUAFFFFABRRRQAUUUUAFFFFABXlfj1fI+LOkS9PNtx+u9a9Ury/4sr5Pjfw3ddMsEJ9g4/wDiqaA3aKKKQGZ4p0ka74fvNIN5PZ/aUC+dCfmTBB/EHGCO4JFcbovgvUrW91ePT9Qk0N2lhHnW9nELe8UW+xm8odOSTychhnmvRaKAOBi+GdvDfabLba5dw2+nxqkKrAgnXCFcCYfNtJYsUIIzil0b4cDT7+G+/t6V5or6C7Cx2ccUTGJXXmNTtDOJDucYJwOK72ql/qFvZFBMW3P0CjJx60Aeea18ObcRTw3Xiq8jtJoLy2toRaI3kpcsGlOc5YjBwT6+1R2Wh3ni/wAS3Gtt/aHh28sjaCKQrFMjvA9xgqM5ZSrqTnH3gOxrsrq4g1PVrSOLLxAfNuUjnr3+lN12zgswk1qzxSs2FCt096YXLHhfw0ul+GbzQzdtezXrTTSzyIE8yeRt/QcKNwAxXMav4r12VGsBINNgiJT7Pbr5e3HYnrXfwh1iQOcuFG4++Oap6tpOm390mpTFba8iIYzGMPHJj/noh6/WvUyzGUqLca0brdeTPPx2GqVVzU3Z9fNHO6xeXyfDrQyv2mJlnkJlG4EY+6c++ePWm+G9c1nWrmLRr4xX1sSHd5ky0SryWDfhW9Zrq93K5k8WWV1av8rw/Zd6kemwgAfnVb7La6TPbaVpauizHdcTOf3kmDwCR0XrwK7auPoQoySScrtq19L672W3kctPCVZ1E22o6J+dvm9yzdrrc1zLNHNEqO5KjPQdu1R+Vr//AD3g/StQx4OY2K+3ajey/fXj1FfLe3cf4it57r+vU972afwu5lGTXoPndIZ17qop8OuQ7tl1DLbv34yP8a1VZW+6QaZNDFMu2WNHH+0M1tGSkrozaa0ZS1LULGPTJr0zqywKXBRvmB7fn0pnwks7c3d1rs7SG51AZh81cfLn5gD35/QVHfeHrG5RlClAeqkblP4Gp7eTVNP06PTxbw3VrD/qtnyvH6FT6/nWkZK3KzOUXfmjueiUVyujeLYWTydVV4JV43lDhvqB0NdHZ3lreR+Za3Ecy+qNmlKLRUZqQt3a215CYbq3injP8Mihh+tZ9t4b0G2m86HSbVX9Smf51rUU41ZxVotpCdOMndoKz9f1EabYCUbTNLKkECt0MjnAz7dz7CtCuS+I6ybtCkHESanFv9Bk8f1rXC01UqxjLYjETcKbkjz3W7UahqEs2p+K7KScMQQySYQg9AMYAqGHw/eCD+0NDv11CSGVUP2NXDoSCc9OnFTar4T1p7y5mihikZpWcxLKpdVZjtYjsDirdj4e1hPC93bOi2j/AGtJmaSUKFjVGyxOemSK+v8AbQjTXLUXTTS33Kx837KUpvmg+uup3fw+1681O1msNWjeLUrTHmB12s6no2K6muG8F2V7a61ZR3ZzPFpzpM2/dkeb8nPfg8e1dzXymPjCNZ8mzPocJKTpLm3CiiiuM6Qooqlq+oR2MCqHgN3PuS0gklEfnyhSQgJ+hoAdq+p6fo+ny6hql5BZ2kQy8szhVH5/yrGlfX9W16eyazgtPDohKNcecfPuiydY9v3FGep5JHFN0nQLrUbKyu/G0en6jqdvO1xCkcOIbRmAwq5J3Ff7x5+ldNQBQ0DR9M0HS4tM0mzjtbWL7qIOp7knqSe5PJq/RRQAUUUUAFFFFABRRRQAUUUUAFFFFABWZqVvNDcjUbJd0gGJY/8Anov+NadFAEFjdw3kAlhbI7g9VPoanrKuUFnrdvNENq3WY5VHQnsfrWrQAUUUUAFFFFABRRRQAUUUUAFeb/HG3nWHR9Ujhd4rOdvNZR93O0jP/fJr0imXEMVxA8E8ayRSKVdGGQwPYigDhtMvrXUrNLuzkEkT/mD6H0NWa5PxLod/4E1NtV0lXuNFmb99CTnyvY/0P4Gm/ETVrz/hWGqaxoN39mmFoZo5SPmVRy2PRsZAPY0pOyuaUabq1IwT3djr8H0NAB9DXgGpac3hfwp4W8baNrGsC+vLiAXSXF0ZEmD/AHgRjp1//XzR8R7bU5PFmu6reXOq3umxKBBc6Vdbv7LYD/lpECOAQc8jOD1PTJ1rLY9aGUKcklU016dU0rWv59z36sa/UN4kthIu5fLHBHHVq848SeKLLVPCaeGbm8vbiaTRDqNpqsTeULpo1PGPvA5HI9jWHY3V01x8IJGuZiZ5gJSXPz/vF6+vWn7ZGccpm43k7avp2Td/wt5Hu0dnbxzedHbqr46gVFqWnxXyr5hdWXO0jtXhPhLw23ifSfGepahrmrodNvrr7JFFclURl3NuI79AMccU4+INSsfC/wAPfHd7eXEqxSzWl8S5PmqHcKW9ThDyfWl7brY1lk/vckZ3d7bdeVyS+drHsv2bWLL/AI95vtMY/gbk/rUNxPfam6WTW7W4zmU84I/wr5+ttf8AEV1pMnhW5nu4r3X9Ttry1fecrDKTkA9gDtNeqeBJJI/jx4s0/wA6RoILG2EUTOSFASHoKI1ua2hOJyeVCMnKeyb9UnFfr+B3M+hW7ANC0kMgH3gajsdNvI9TW4uZfOVFwGJ59v518+ahqmrJo1zNZXU8048YOsKmVsPhFwnXpntXY+HbfxTpPxYt7TxBqMN7qes6bLMr5YpYyAHARc7SBx29fqRV7vYqrkvs4uTqLZu3XTc9qwcZxRXiGu+HtT8D6z4V1T/hJNRvtUvtWWC+keU+VMjMONh6DBx1ra+Gd1cSWPxI865kcwajdhNzk+WMSYx6CmqmtmjGplqVL2sJ3Xp52PU2iUnoQ3tTSsq9Gz7MK+cJPEF/D8J/BdhNqGopbalfXYvXtWJuJESYAIp7539PYV0vg2S78O/ECx06zn1bT7DVtJmuJbPVJd7Wsi7sOfToG+hrC0JSulZ+Wh1TyqpThJud7c1lbflbT9Nv+Ce172X78bAeo5FKro3RhXzjpa6ho2rafqOt6rq9lcy6jlNbjn+1WN2hJ/dkAjHTHfvken0e8aFjlRTpur0d/X/Nf5HHjsHDDOOt79Vtp/Xf1SEkjjkGJEVh7ise/wBPa133VlJJEwGfkfaR/wDWrW8sL912X8apF5tRFxZ2W6UqvzyCPKgdxW0cRKHxx0+//g/gedKjGfwy1O40OdrnRrOeRtzvCpc+rY5/Wrlc/pMD6XpsE9nJJd2u399GR82e7KP5it2CaOeFZoXDowyCO9bNJpSi7pmUZO/LLcfVPW9NttX0ufT7pcxSrjI6qexH0NXKKcZOLUo7oqUVJNPY8V8T6F4q0+2XTZluL3Toz+6MKblwOmQBkY9DwKz/AA3o/iQ6gsmk2NzDLypkaPaoB65LDBHtXpHxp1K80v4canJpzzR3twEtbd4s7kkkYICMc8Zrp9Ft5LPR7O1mkklkigRHd2LMzBRkknqc17EM+mounyK/4a+RxTyKKpxxHO7NtJddLdfmUPCWhnR7SVriY3N/ct5lzOf4m9B7CtqiivIqVJVJOUt2dcIKEVGOwUUUVBZX1O8t9O064v7pmWC3iaWQqpYhVGTgDk1z/hyyi1650/xpqul3FlqItnjtbaeXd9njZyQ23osjLt3dwOKVDeeIPElpqGna1D/YFj5qSR2zktc3IJQq/GNi88c5b6V09ABXK3HjH7PqxtpNGumtGuJbWG4jlRzLNGjOy7M8ZCMASeo5Arqq52fwT4buNUfUbixkmkeV5jE9zKYPMdCjt5W7ZllJB45qZX6G9B0lf2i/r70c74t8eXVnKY7G2uLfyHC3CvB5koBgM2Qg9AMHnjIq+/xAsoZLOFrc3Hn2ySNJFKpCSGWON0I9QZUPuK0r3wR4Zuo3RtPaHeVJNvcSQkAJ5eAUYYBT5SBgEdaP+EH8L/bpb0aYFlkEYIWZ1UbNm3Cg4H+qjzgc7BnNTaZ1e0wfKk4vT+u5ixfEctYvdN4cvlD2y3NsquHMkZk8sswUEoAeTweOanfx+I7S1v5tDuUsLiIlblZ43UyBXbYu0nI+Q/N7jjrh/izT/Avh3RIbnXJBp9pbxC3gkF1KkigPvAQq27duGcjn8KZ4THgHxZ4aistCljv9Ps5GbyxNJ5iO+4sXyd5Lb2OW6kk0Wn3JdTCfyPf8PvM4+MLye6sta+3PbaS19NbPaCFCzeXbyTElyeBiM+lX0+IlqLC6kutPMF5DAlzFb/aVfz4n3YZHHBI2Nke3etK18B+F7e7NxHYSnJdjDJdSvDudPLZvLZiu4oSucZwSO9Mb4f8AhV7JrWWxnlQyRyb5LyZpB5YIRQ5bcEAJG3OME8c0WmW6uDdrxf3efr/XkctpnxDl0ezu49XW+1e5828lg8iAAiKGTY27HCgAFsntwMnFdLF4qW/vNOFr5sMcmpyWbgAMJNibs57D9a0IfCHh+F7xo7FgbyOaOYG4kIKSnMgALYUE8/Lj2qPTfBnh7T9VXUrS1nSZZGlVWu5WiWRl2lxGWKhsDGcZoSl3JnVwsrtRaev9eR0NFFFaHnhRRRQAUUUUAZWvuIpbG4kyIo58u2M7RirtpfWl3n7POkmOoB5/KrB5HPNZur2KtEbq1UR3UXzI6jBOOx9aANKioLC4W6s4rheN6gkeh7j86noAKKKKACiiigAooooAKKKKAKWvWK6lot5YOARPCyDPqRx+uK8e8J2cOu+DNU8L6g0iIC9vJtOGCNnp+O6vbq8d1GSHwx8TtRW5kENnep5wY8AE/N/PcKN1YcZOMlKO6JdW8C6TqXhbTPDs81yLXTnjeFlYbiU6ZrgPin4WtIZdf8RWH9oxr5YbUILS58pZ0UAMzZ/E+/NeuaTqlhqsbyWM4mWNtrYBGD+NUNDhivFv2uIkminYhkdQysDkkEHqOaiVNNHZQzCtSmpcztfVd7u7+88+fw/4f8UeC9ASazvdM+yWuLJraT5hG4+ZGJ6g5PPua6DT/AlrPP4buJDNbQeHmDWMQPXBB+b1yVGa7iO3gjijijhjSOMYRVUAL9B2qWhQj2FPHV27KTtd2+d7/mzm/D3g3S9D07WbG0luGj1eaWa4LsCVMgIO386p3Hw70OfwBD4LlkuW0+F96Sbh5gPmF+v1Yj6V2FFPkj2I+uV+bm5ne6fzWzOYn8DaHL4i0bXPLkW40iAQW6g/IygEAsO5Gazdf+GWjav4gv8AXjqOqWeoXoUNLaz7NgVQuBjqCFGQa7mihwi+g4Y7EQacZu9rfK97fecND8L/AA5Domm6VE92sdhe/bRJvy8svHLH8K3bzwzYXXjGx8USSTC8s4HgjUH5Crdcj1rcooUIroKWMryd5SfX8d/vMPxV4ZsPEcumSX0kyHTrpbqHyzjLjGAfbiue1f4V6BqGvXmq/bdUtFviWu7a3uCkUzepA/PFd7RQ4Re6CljK9JJQk1/VzirD4baFZ2/h6COa7ZNBuZbi13MPmaRw53eoBAxWtqHhPTL/AMXW3iW4aVrmC2e2EWf3bI3XI/Gt+ijkj2CWMryfM5O+v46v7zzuD4Q+G4rqL/TdUk06Kf7RHpz3BMCvnPSvRCcnNFU9QvHt5I4beEzzyHIQdcDrRGKjsia+Kq17e0lew2GCfWNZbS/OFtCi7nP8Tjjp+ddxptja6farb2kQjQfmT6k9643wssup+JEvoUaGK1TEhI5JOfl/U/lXd1RgZmnMLS+nsZPlDuZIfQg9QPpSP/xK7syDiynb5/SJz3+h/nVy+tI7uMKxZHU5R16qaqRSzCYadqEazLKpCyDo47gisKU/YPkkvde3+X+RdSHtVzR3X9f8OadFZ2nPJa3B02di4ClreQnlkH8J9x/KtGumUbMyjLmRzniPxLHpninQPD5sjcSatJL824DyljXJbHfkity8vLa0TdcTLGD0B6n8K5jxLpEM3jrR/ECXTPf2NrPBb2YAwfNwDITnIA2+nNZupa/Lo/ikWJsYr+53W6SvK7K7NM+1fL+XbhSQTznAY9qzjzXdzqr+y5Kap72971u/0sdb/a+//j3sLyUeuzAP50f2sy/67TrxB6hN38q4+98fazZXFzYy+H4J7u08w3Jguv3caosTFssoJ4l6Y5I96frHjjWNNeaGXSbDzQsM6f6WxAhkExyQFyWHk8hc8Nnsas5zsYNY0+ZtouFRv7sg2kfnUXivWLfRPC+o61OjzQWds8zLERuYKM4Brhn+IE2o3r2Fr4cgv5GmEUAW4HzZQsGyy4A9/wD9VVLbV4dc02bS9NtjcXDaDLcyx3DkiWULHiORNoDo4lHIxnB4oA9F8KaXY6L4dstN05HW1ij+QSNuY7juJJ7kkkk1p1zvg3WJrzSdPa+Vo5Lu1jni3Jt4ZASmOxBOMe1dFSAKKKKACiiigDxL9qbwn4g16x0rUdHtZ7+KyLrNbwqWdd2MOFHJ6YOOelZn7LHhDxHpOralreq2Nzp9pLbCCOK4Qo8rbgd208gADqfWvoCigAooooAKKKKACiiigAooooAKKKKACiiigDL0L9y93YnjyZSUH+y3IrUrIviY9ftWtvmmkUrMnbZ6mtegAooooAKKKKACiiigAooooAKxPEnhvQ9YdbzVLJJ5IIyFYkj5euDjrW3Wd4mm+z+HNSn6eXayN+SmgDyz4UKP7JvJguBJccD2A/8Ar1seG/3T3dqescn+IP8AKub8D69o+j+GxHeXYWYysxRVLNjjHStLQtYgvNSuruwgnmickBQnzZ4OfzzTEdXRVRH1iX/U6JcYPd+BUyad4nl6WdtCPVnyf50hktVL6e4E8FpZqrXM7YUHoB6mrieHfEEn+t1K2iHoi5P8q09B8Of2ffm+ubxrufZtXK4C/rQBjyaV4niQyGK0mA/gRuT+gqrDqUfmmC6je1nHVJBivQaq6lp1lqMXl3luko7EjkfQ9RQByw5GRRTrzwxqFiTJo9150X/PCY/yP/6qoySatb/8fOjXAA6snIoAuUVnDWLZf9dHPCf9uM1PFqFjJ925jz6E4oAtUU1XRvusrfQ5p1ABR4RjWfxRfTsM+TEqKfQmirHw9Tcuo3R/5aT7QfYUAdSkcce7YiruOTgYyfWnUUUAFZ0377XoUXpbxl2PueAK0azbP91rV3G3JkVZFPt0xWFfVxXS/wDwTWn1fkSazE7W63MIzNbN5ie47j8Rmnz6hbxaeL0tlGUFAOrE9AKkvrqGzgMs7YHYd2PoK57T2t7a3vtV1RjDa6fvkWNzkQoBvJ/KureGvQ50n7RJdfzOe8BW2o3Pxd8XatqMM0flW9rawl1IUgr5hC54OM4OO9ehS2dnLdx3clrA9xEMRytGC6D2PUdaxfh3rt54m8I2eu3unrYNebpIoQ24+VuOwn3K4P410NY00uW666/ed+OlN1uWas4pR7/CrfoYHi2/t9Hghkj023ubq+uFtkV0IDs/94qrHGFHbt7VzsXjDTdY04TN4bhuHe9t7JYZWQ7maDzV5IxgFiB+JruNSsLHUrRrTUbSC7t2wWjmjDqcexrynxR400C38RfZvCfg+z1rVbJAv2lLZcQhOgUgZIXpxgehpynGK1PHxmPoYOClWla+3Vv0S1ZrnxtFa6m1o/hi3S9tpCLwxvkR4aNcqwTniQfe29CKv+BPFthrviCa1tdEhs8QP5VwhBLpGyAoflGMeanAJAOR2rz7RPisjXM8+teDrF7eZ8XU9tD82cj7wYfNyB1PYV7J4abQb3TbXU9DgsxbtGwgeGJV2qzAuvA4ywBI9RzShVjPYwy/N8JmF/YSu10ej/EzvDen6vNpF5ZeIJjJcw385tbjeC5hLloicdMA7cf7Naem30yT/wBn6hhbgfcftKPUe9ZuiWdpb/EDxDcQalFJNcwWrT2aj5oiA4Dn/eH/AKDW5qVlFfW/lyfKw5Rx1U+oqz0y1RWZpN5N5zaffcXUY4btIvqK06ACiiigAoorjfiR4h8VaTLp2neEvDg1W+vnYGed9lvbqMcuepJz0pN2VzSlSlVmox/HQ7KivLvCPxE8Rt4h13wt4s8PwR63pmntqEKafIXW6jAHyqD0YkqBz37VV8V/FvUrHwYNatfC19p10t7b20kOqwlARISCUIPzYx+tR7SNrnX/AGbiHNQSWtuqtrserPdWyMVe4hVh1BcAinxyJIu6N1dfVTkV81fElfC+jfE4Lr/gaw1Gyv0a7nltry5lvAm3JldVfAG7tjoK9A+D+uyN8JbU6VYaLpmo3InfStOF0xRwG7lmLdd2efSlGreVjatlnJRjVi3rbe1tb+b2t2PV6K8NsvjH4gl8F6JrUul6ctzf682lzIpfYqD+Ic9at/8ACxfiLq/izxLoPhbw3pFyui3JQ3FxMygoBwpGeWPtxR7WJLynEK97K192ujt+Z7PRXiWo/Gy/X4aaN4htdGtYtQ1C/ewm+0TEW1q6HBZm64PBHTvzxWjY/EnxovhbVri58GC/1S1njhs201zJa3Yf+NW54Xv/AEp+1iS8qxKV2lvbdd7fmeuUV5r8O/HPia+8dX3gvxjo9lZalBZrexSWchaNkJUbTnPPzdc9jXpVVGSktDkr4edCXLL1010YUUUVRiZehDz3utQblppCq+yLwBWpWTo8gs7iXTJvlYOXhJ6Op54961qACiiigAooooAKKKKACiiigAqG+tYb6yms7lN8M8ZjkX1UjBFTUUAc1p3gTwrY4MekwyMOjTEuf1roLa1trZdtvbxQjphEC/yqWigAooooAKKKKACiiigAooooAZJDFIP3kSP/ALyg1QudB0e4z5unwE+oXB/StKigDnJvBukNzCbi3P8AsSH+tVZPCN1H/wAemtTKPSRM/wAq62igDiLnw34hkUxteQNH/sHax/StjR2GjWS2n9l3iICSWXEmSep4rfooAzV1zTs7XmaJvR0IqdNS09/u3kH4uB/OrTKrDDKGHuKgksbKT79pAfrGKAKs2roLpobe3lulQAu8XIBPQe9UYr26m1Oee0sJXbYI8SHbsPvVrQ40huNRijUJtm4A7DHFS+H8fYWY8yNK28++awqa1IR+f3f8OaQ0hJ/ILTTnM4u9QkE9wPuj+CP6D+tYGu2+ia4NT8IarfmCTVXOyKOTZLIiBS232459s12FcdoHh4T+PNQ8WagF+2Rxmxt41OVjj3bi2fU8fTHvXQ7uLQUXGNRTcrNaq297afjudZZ28NpaQ2ltGscEMaxxovRVUYAH4CpaKKRDbbuzl/irqU+leANWu7Zis3k7EYdVLHGf1ryn9nDVtK07UNZhv544J5YFkjeQ4ykYZnGfYYP0B9K9r8VaRHr3h2+0iVtq3MRQN/dPY/nivmjRNNk8NeMbmx8Q4sWSzuow0nCsWgdFIPcHdx9a5azcZqR8PxDOvhc0w2KSvBaa7Ju9/TR/gdEl3ouo+EPGt4l3HAHvWkghK4LB2+T6Z/Stz9mPUrhjq+kOzNAoS4jHZWJKt+fy/lXmWjS2v/CHa3bPOi3k0tv5EP8AFIAxzgV7j8BvCN14d0GfUNRiMV7qBU+W3WONc7QfQnJP5VlRu5po8nIZV8XmGHqxWkYy5mvNy0f4afM6LR20n/hYuvrbpcjUxaWv2pmI8sp8+zb7/ez+FdNWFpvnf8JprG7RUt4vs9vs1Adbk/PlD/uf+zVu13n6aUtUsBdqkkbmK4iOY5B2Pofam6dqHnObW6XybtPvIeje6+oq/Va/sYL1AJVIdeUdeGU+xoAs0Vki5vtO+W8Q3NuOk8Y+YD/aFaNrcwXMYkglWRfY0AS15n8ZPDXiq/8AEHhjxV4Sht7y80SaQvZzS+Wsyvt79ONv616ZRUyjzKxvh68qFRTir77+aszxfwv4P+Id38UdX8XeIEsNKk1DQpLOCSzl8z7LKdmzg8kjaST0yKd498AfEDVvAaaLd+IbfxHdJf200LPbrbFI0J37mydxPH5V7NRU+yVrHX/alXnjNJaWtp228/xPHfFPhXxto/xIuvGHhfS7DWk1LSlsJ7e4nEZgYKo3Angj5R37msYfCTxLo3w78MPpLWtx4o0G+a8CeZtR1k+/EHPsB6c5r3uik6URxzatGMUktLfNJNJP5No+fbb4WeL08AeGtOa2tft1v4hbU7uITjEMbHpn+I/Su7+G3hPWtE8Z+ONT1CGJLbV7wS2ZWQMWXB6jt1r0eimqUUTWzStVjKMktb/i0/0PBtI+H/xB0f4bWenWcOmz3EGqT3F5pVyyvDewOQQpbHBGPb7x5rofgT4L8Q+GtW17UtUsbXRLDUGT7Lo9tcGWOAjqw7DPtXrFFCpJNMdXNK1WnODS97f77/118zz208LaxH8e7zxc0Mf9lS6OtqsnmDd5gZTjb6cHmvQqKKtRscdatKry83RJfcFFFFMxK2o2UV7CEfKupyjr95D6iqtnfTQTrZalhZTxHL/DJ/ga06hvLaG7gaGdAyH8wfUUATUVkw3E+mTLa3zmS3Y4iuD2/wBlv8a1qACiiigAooooAKKKKACiiigAooooAKKKKACiiigAooooAKKKKACiiigAooooAKKKKACiiigDJldbLXjI52xXUXJPQMv/ANapdBDGGabaVjllLxg9cVQ8SzCdhGkYdLd1aVvQk4x+tc5428QeIL/xJD4L8Eqbe7jVJ9R1BowUtIeoVdwwXb+X6ckqic+fotPV/wBf1oduGw0q3uJpdW3sl3f9fmR+Nn1vX/GcGjxR32neHtHKXmoXYzH9tk6xwxt3GfvEd+O3Pd6RbyQ2pab/AF0zGWT2J7fhWXe6g015Ba3VrLGkLCSbA3A/3Rx78/hWtBqFlN/q7iMn0Jwa3jUpxVubV666ehjWqTrcqUbRgrK3fq793+GxaooBBGQQR7UVoYBWfrWiaRrUIh1XTra8QdBKgJH0PatCihq5M4RnFxkrowdH8G+F9IuBcafolnDMOkgTLD6E9Km8Ras9kUtrVQ9zJ04ztH+NbFchq0wtfFonnBKDaR/3zgH8683M6zoUVyO12lft5k0aNOiuWnFJeSsRXMevrfCHz5pJSob5G4GfXsK29JvruO4jsdT2GWRd0Tqc59jVd1uJpfIw3kjDTOAcSMQDgn2/lxWbc3AuvE1qtu25YnRFYd8HJP8AOvIhN4WfPGTd2lZvfv8A8Oamtq3izRNLu5bS6nna4hG6SOG3kkZV27ixCg8Ack1HceNfDECB5dViALSKMKxJ2IXY4AzjaDz36DmsnxIPBtprt1d6pqssF5KjxyxqScBodp4CnonOa5rxHovgeOx1CK3vLi/nhs5THaiRV5MIDlJNmd3l/NjJAyTj0+qEdvbeOfDd1NbwQ3Ny0txIYxGbOUOpyB86lcqMkDJ4rHtvEOk6p4misdPEcHnxpNDcRyyJJIjRlw3lmPBHykE7uPqcVkavpvhqz0i1v7F5ftHnRyR2EVwoRnjkjRsMUJBVmXLDDHJGeaS5sfBVhH5C3l1cy20a25sWnVQz7RbFwxUbmG4JwcZxxmgDfXxksdqbi3uotQhS7htpS8TRPGZHC5II5wM/lWpaeMdFvtM+22dxktGzwpOjxeaFUNkZXJGCOQDXn2iroEN/Y2BkvIQrpLdq+pRFXaPzGWVsLuZlKHOzA456c7NjD4GtNNmQeIr9lvGkWU+a0bZ2IGZkRQvQodzLzuySc0AaWl/EnSZo7n+0ra5spbcszJHDLNiNVVmc/uwVADjOQOverNt47sX1TUbedIktrElTNG0sjOdwUAL5YBOSOAx69xzXM2tn4M0+41K1W73JPbSWc7rKkYKyRYZgoRVB2wHkcZVq19H8L+F9aea+0/VbyYNtJEcifIGKTYzsyQfkOCTgNxigDa/4Tfw98u64uVzvDbrOUeW67so3y/K/yN8p5OPcZb/wnvhXZK66oHWLO8rE5xgKc9OnzrVz/hGtO2BC05Uag+oYLDmVt2R0+78x4/WsSz+GPhm0sZrOD7aqTWqWrEzAtsVy45x1yeT6AelIDUj8Z+HXuvs/210JjaRXeB1RgoBbDEYJAOSP8K34pEmiSWJg8bqGVgcgg9CK5Kz+Huh2t79rjmvvNBcqwlVHXem1h5iqHxjp83HbA4rrYYxFCkSszBFCgsxJOPUnqaAHUUUUAFFFFABRRRQAUUUUAR3EMdxC0Myh0YYINZ+mSSWl0dLuGLDG63c/xL6fUVqVm+IY2+xC7j/1tswkU+3cflQBpUU2J1kiSRfusoYfQ06gAooooAKKKKACiiigAooooAKKKKAOX+JHiqbwjo8F/DpX24SziJ3eYxQW67Sd8sio5ReMZ24yRkjrWdc/ELyNCi1WTw7frHJFayLIZomgYzMg2rIjMGKl/TBxwa6LxP4fsvEEEEd1NeW8lvJ5sE9pcNFJG2CDgj1BIwcisVPh74Hg05tFj0uGETWaWpCzMJmijxsOc5ypUEN1yKAEtfHcVx4/l8J/2a6vHcyQfaPNGDsgjlztx/00x17Vg6d8XFupLGOTw+8UmpCM2Ci7DGbddG3fPyjBU4bvwe1N8YaD4M8M+F31Oc67dPb33my6hY3bSXiTSARks+ehG1MdOnHetjUPC3gjSNO0bX7izaKLwrayy2QEhZo0wC+Rn52yAec/NQMrz/E+3i0TRdUOjyFdUtL25VPtKL5f2YZ2lmwvzepIA71geHPibdXOoeK9SuEsybOzt/sVhHqZkhnkEc0rCKQxLyVQ5+VhlBg1sWHw08B6tbRSGO/limtZHgs5r6TFrFcAMwSPPyc4PsR+FaWpeAvCWp6Vdpf3V1cLOIEnvGvj5u6HeEPmDo2JHB9QcUAY1h8Vry7liul8JuukNqVvpr3X29TKJpwmzbFs+ZdzqCSw696vQfEa6hGp2mt+H49J1e2tUurWyl1BX+0h1dhHvCYWTEbZUBh6E1tQ+C/DFvY/Y44DHbpqEGpbfOPyzRFDGfp8i8d6434nR6Ze+Mk0W48Japf/ANrrbxvqVvc+WsZR3xsI5DLubPs2KALem/Fa6vtZh0+PwnMDcWvn28bXqJPcHyPNHlI6qsiZ+TcrkhuqgZNWLj4nyWOi6y+p6HDa63pTfPpo1AMJkCK5aOTYMkK3I29uvetfTvAfhW11u3vrRrjfp8izR2v2xmhilERjEhjzgNsJH4k4zzUGueDPA/iZ71rqZJpJLmO6uGgvMMrbNgBIPCsowR3oA7S3k863jmAwHQNj0yKw9Z8X6DpVx9mnuzLcA4MUC72B9DjgH2zWb8Ttck0TQYbSxbyp7rMaMp5RABkj35A/GuLsJ7fw3oNhftbJcXl67SrMu0tGBwB8wOD34r1sHlyq01Un1dkl1+fY83E4105uEemrfY9C03xroF7dfZTcvaz5wEuUKHPpnp+tamq6lBaQuglU3BX5EHJz2ry8XsHi611KGS1VbyK3+0JdSlQw2EAjKqM5Bxzmq2neLb6z8GXs8doNR1LTTEbON/8AlqHdUVWPXALD9KjMcudLDzqU9HHdb2v1Rrl2KeIxEKL15no9tezNO+8RazrerHwb4N08ie3lR9X1O7Q+Vb8glQP4nPp/9cj0u9misbZ7jywXOFAUcu3RRU1upEYZo0SRwGkC/wB7HP1qpq3/AB8af/18j/0Fq8qhSUdOh6eMxEZxShG1uu7be7b/ACWy+9kml2rW9uTMQ9xKd8zerHt9B0FST2VpP/rbeN/crU9FOaU/iVzCHuK0TKaObS5DJAry2bH54xy0fuPatC2uIbmISQyB1PcVLVCfTVMxntZmtZT94oMhvqKw5JUvg1Xb/L/I15oz+Lfv/mX6KztusRcrLb3A9GUqT+NS2V950xt5oWgnAzsbuPUHvVRrK9pJp+YnTdrp3LlZXiHSotQhEm9Ypoxw56Y9D7Vq1zvxA1COy0SK0bT/AO0G1W6i05bcsVDiVsOSw5ACb2z7U61GFaDhNXTMyjc2PiOdBA2XiwANkihSK1fD2hiwb7RcMrz4wAOif/XrWtLeG0tIbW2jEcEKLHGg6KoGAPyFS1xUcqo06ntG3Jra7vYLnO33hGxu9cudWkubkS3ETxMgK7QHjEZxxnoPzrMT4b6OlibaO6vFdpXkabKlyWgaHHTGAHJHHWu1or0gOJk+HtvI/wA+uaiY0EnkJsixEzvG7N9zk7ox1yOSKjuPhpps10bptSvBcCSSSOTZGSC0ySjdlfmwycZ7E5ruqKAOMt/h7YQXUFwmpXwMYZmxsBaUo67923K8SN8owucHHFTQ+B4RdXl3davfXVzeQSw3EjLGpcOsa5wqjGFiXHbqTXW0UActr/gfS9ageG5uLlFa1htf3ZUYWNy2Rx1bcyn2Jo0zw7B4UsQ+ltNLGs8k0yuQSyuRwMDooCgeyiupoIBGCMigBkEqTQpLGwZHGQR6U+sf95o07Haz6e5zxyYT/hWrDLHNGJInV0PQg5oAfRRRQAUUUUAFFFFABRRRQAUUUUAFVNZdI9KumkOFMTD8SMCprq5gtYjJPIsaj1PWs2NJtWuEmmjaKyjO5EbrIexI9KAL+mKyadbK4wwiUEenFWKKKACiiigAooooAKKKKACiiigAooooAK8f8c+EtevfiedV0vQrqRJmh3XjXUXkBFjZWZTuWaGQZwFUMj5BOOcewUUAeBXnw+8UR+GIY9N8NNBPLoNtDfWyXECtNdRXkT8nzNpbYrndnHOCc8VH4k+Gvji78W6jLYwkaUdRaO2Bu0AazvP3l2Su7gpIOB1PbNfQNFA7nikPw68Rw6idY+xpJey+ILpyqzLE6WDwXCANMpLEMWhGBkpgYXg1f8J+AItQudVk1bwi+jaS1tapa6TPdJIrXMSSK8x8t2UjDqoLHJ27iAa6L4peNNW8Jy2ZsdJt7q1eKSa5uZ5WVIQpXCnYGK7sn52G0Y5IrB1Xx5qmofarabTYINHutQuNIimgvHW6SZIyyyfKANrYGNrZAIoA5y38L+PoPDmpeHJPDl5K2q22mQpei/gKW7QrGJfMBk3YAU4Khsnj3pdX8D+K/ttpcxeHbq6u11C7kjkN3A8CxvqDTL5is4eP92QweIlv4Svan6D8VLnwv4f8PaVqFnJfSTW9hcSXU90zSG1mEnn3DE/882TGM9COlS+GfiF4q0/w7c3jadbX9pa28Or3txdXbiUxXk8jJHGu0j5I9uMkDjFAEXibwn4izqVzpPg7+zRBp17DfvJqKSJqplnidWVvMDHaiyt+82YLBemaxLLw7rl/4e8QJ4Tt4dYsNYlg82BXs4pUDwApJ+6YInlsBkA8g5G6vUV8ealp+vPY+KdMstLtbm0NzYyrcGUgefHCqzYXCkmWM5GQMnPSuAX4heXoVzpeleF9O0jdZS3mqpYSvBIP9IkhZoWRMBwIy258dhQB2Hxjs547XR52BKpG0LnsGwD+uD+VZHh9dLuPCw/tD7ETbzuF+0vKuGbGANnUYBr1PUtLs9b0AWNyHaGSNSrMcupxw2fWvLtf8IeILCzTT7ey+12yStL50JyXJGBle2BX0uXYqnUoRoSlytP00/rQ8LG4ecKzqxjdND7xNHt/DOoXFkdOEsirAxtZJmOS6so+fgDCPn6CpPg9ZfadbuppEDQRwgEMOC24FfxBXNUNF8M+IJLW7t5tPNtazou+a4O0R7WB3AdSeo/E10mi6PqOj/ELQ7DT0eXRI9OnnurgYAkuGKhS34DgfWjMsbSw1CVFS5nN23v23NMswVTE11Ua5VBN9tVd2Xqek1Q1b/j40/8A6+R/6C1X6oaqCbjT8AnFyM/98tXzsPiPUq/D/Xcv0UUVBoFFRTXVtDKkM1xDHI/3EZwC30HepaACqWq2pmjWaJhHPD8yOenuD7Vdrlfihqc+m+Gd1vxJPOkXTtySPx24/Grp4f6zNUu5M63sIup2MXxD8So7aY2+k2sdyycNNITsJ77QOSPfis2w+Jt59pQ6lp1vLED/AMsSVYe/JINZ+qMn27/TvDUDTghXmM7LAGPOCQoGRnHWptT0K0xDBd2NtYSzoGhmspzKoY9A6HLEdsrmvqIYXBQgoyhv1un+T/JfI8CeIxUpOUZ7dLf8A9U0bU7PV7CO+sZRJC/4FT3BHY1crzP4aQ6joXiebRrwfurmAzRkfdbafvD866jx5q+oaPFpc1kAIJL0JeSGFpNkXlue3TLBRn3r5/G4eNCq4xd1uvQ9nC1nWp80lZ9TpKK85k17xhp9rp99qGx47qCOa4jSxb/Rl3xhs4JJO1mOMcY9qoz+M/Fkt5Otnb5ikaVdPDWLgzH7SyL1/wCmYU8465rkOg9UoryrUPG3iqZbe30mzkluHSGKb/QH/dzs8wYfNgY+RATnADZz0qvZeJvGdlFHp9npi4hhCqHtZNrOJNpJYknnlup696dgPXaK8rufEfinR7ZbO30h5tRkvbt5mit3aK42pKTt3HK/MseM8HdxT7fxp4gt7e4kuVkmt/s8v2Sf7A+ZZxHGwjwvoxcZ4Bx7UgPUaK851HWPG8GpWWnw7bhtQED+alntFsGWYuMk4OPLXrj73uKq6P4q8a3euWSS2BSyR7eG7zZMoYuSrMCTkeuACBjk80AeoEAgggEHsazZNHg3mS1lmtHPXymwD+FaVFAGU39rWPzblv4R1G3bIB7etXrG7gvIfNgbI6EHgqfQip6y9TtJIJDqVj8syjMiDpKvf8aANSiorSeO6tknjOVcZFS0AFFFFABRSMyqpZiAAMkntWU2ryMHngspJbRD80oOCfUgdxQBqSyJFG0kjBUUZJPYVmfbry+O3TYfLi/5+JhgH/dHel12VJtCeWNgUcKQfUEitKHHlJjptGKAKNtpUKSie5d7qf8AvydB9B2rQoooAKKKKACiiigAooooAKKKKACiiigAooooAKKKKACiiigDC8U+EfD3icxNrenJdGJGjB3suUbG5DgjcpwMqeDTV8G+GlLbdKiAa8N6Rk4ExXZvAzx8vFb9FAHLv8P/AAe9rFayaHbPFFp0mmIGydttIctHknoTVyTwl4dktLu1bS4fIvLeG2nQZAeKHPlr9FycVuUUAY+s+GdC1gSDU9OhufMs3sW355gcqWT80U+vArmPE3gBo9E+weDY9L08TRC1vI7uIyJPB8xAJ5OVZ2b/AGiTk139FAEdtGYreOIkEogUkDAOBUlFFADZUWSNo2GVYEEV53ca7e6Z488K6PH5Zt703VtNuGW+Rdy4PbpXo1cLFZ+H77x3YyahcD+1rSSe506EOQSMbJGx3GDisK7+GPVtHZgeXnk5q65Zfk7fc9TwL9q9dNuv2h/DOna9rl5o+iz6TELu4t5zGY186f5uhGenUGtL4b+Dvg3F8RPD83hb4pa7rWqxXnmQ2ct4rrJtRmOR5Q449apftSyWVj+0b4W1XWtDutW0e30qI3UMVuZQ6+dP8uOnccVueAvHnwouvH2g23h34a6hpOoy3flxXR07y/L3KV5PYc810R3OOV7aHkfg/TfAmveN/GK/ELx9q/h0W+pSCyFvebBKDJJuzuVumF6Y616lpd94H+FXwv8AGHi/4beNNS8T3ky29ipvZ1mS3mJbYwARecMzc5B2gV5z4B1jwf4Z8beNG8d+Bb/XRdak5sytg0gjAkk3dfXK/lXppg8I/Fv4YeLPCfw98IXXh29gWC+Rbi18hLiUFtq57khWX23CpKGfDr9n+y8aeBrTxZ418TeILnXtagF4s0d1gQrINycEHccEE59cDpmvRPhdZeKfhV4C1j/hZXiWw1DR9MJlsrtJZJJUg6bH3IOc7doBblseledfD39obSvBfgSx8J+NNA1uz8R6RbCyitRanFwIxtTBPTgKD19RVWXR/i14+/Z68Y6l4lmv5bjUJ4rnSdKliVHS3ik3sAoUHJHQHJOwetMRo/F74wjxR8E9dmt/CHijStM1CHytO1WaICKVt4xkqxKZwQDyM8Zrt/h5plxrn7NHhRYy813HpsFwm4ks7AHIyepwTXmXib4l+Gde/Zc/4Q/S4rq48Q2+lQWVzpsdq5ktmiCq0j8YVflz6817R8B5v7P+A/hD7SFhlGmQxpHM3llpCMKnzdCTgAe9aUasqVRTjuiKtNVIOD6nPXHjCOaB5rm3mlvWt/s728mDatzneU67vb1qlp3iaKG4Jm0qzhRomiMtpEEmjDAjKN2IzXb2/gc61pEF54jWK01uYGS5NkMRqSSQuD94qCBu4yRmlsfhrpNsxlnuJ7wqMqj4VSffHavooZhgFTd00+3+R4csFjOdWafmSeAGl1a6j1IxzCysoDbWsk5zLKScsxP4AV21UNEuLd7KOCFI4WiXa0KjGzHtV+vnq2JjiZe0ht0/r8z2qVB0Y8ktwooorI0CiiigAoorC8ZeKtJ8J2UN3qv2opNJ5aLb27TMTjPRRwOOtJu25UISqSUYq7N2iuJ+HPj5PGesazbW2k3lpZ2Bj8i4uI2jNwG3ZIVgMY2/rXbUJpq6LrUZ0Z8k1ZhRRRTMgooooAytN/0PU7jTzxHJ++h+h6itWs7XIZPLjvLdczWzbwB/Ev8AEPyq5aTx3Nuk8TZRxkUAS0jMFUsxAA5JPaoLy9tbRd08yqey5yT+FZ/l3WrsPOV7axz9w8PL9fQUADM+szGNCyaeh+ZuhmPoPatZY0WIRKoCAYAA4xRGixxrHGoVVGAB0FOoAybTQ7eJUFxLJchPuKxwq/hWsOBgdKKKACiiigAooooAKKKKACiiigAooooAKKKKACiiigAooooAKKKKACiiigAooooAKKKKACiiigDP16++xWLFT+9fIT+prjvBXhrVF+IOp+J9WhRIRaRWmm/OGJQ/NI+ByMnAwfSuj19Y7zVbOy3YYEl/YHHH6VleAtc1HU/F/jPTryZXttM1CKG0UKBsQxKxHvya5LKVZuXR2X3X/r0R6OH9pGhUdO1uXXvZyS0/rZs7F443OXjVj6kZrOjiifxCzLEg8i3A4UdWOf5AVp1n6X81/qLnr5wX8Aoruhs2eVPeK8y6YYScmGPP+6KVI40zsRVz1wMU6ioNCKW1tpZBJLbwu46MyAkfjUtFFAESW1ujMyW8Ss/3iEALfX1rlLMaP411mHUIxdvZ+Hr+RIAdotrm4CgeaB1byyWUHgbsnnANaXjG51xbW3s/DkcTX1xcIkk0hBW1izlpCpOW4BAHqa2bO2gs7ZLe2hihiXokaBFHc4A4HNAEtFFFAFW9sILoiQgxyj7siHDCq6z6hZnZcQtdx9pIh834itKisZUVfmi7M0VR2s9UU7XUra4mEPzxyHosi7Sa8u/aUudTt7DQYtC1vWLDWLy8+y2UFlcCKOWRip3SnqQoBwB3avVb60ivIdkmQwOUcdVPqK4zx54Tt/GVlaaVqt7cadqNlcC50/ULfG5XHGRng/T6VnOU4rln12f6HZgZ06deNR7Lfr/w67nnPhrxH4vh1v4gJ4j8Swadq2l6dBHCJpWaxgz8vnjr8xPbbySPpXKaf4p1TS9Z8LX2k+LvF+rS3d/FBqE18jLp0277yxBwGPfGR0GeK9esvg7praN4httc1vUNX1DX1Rbu/lCo4CHKbVAwMEfjTP8AhUtzc6XpVhq/jXVNSj0q/iu7QyQRjy1jVlEfA6EEc9eBQ6cz2I47BJyvbWy20+G2ml977tFb4Uavqt7dfEdbzUru4FlqksdqJZS3kqI8gLnoPpXnthqnj7WPgxoF3Y6prV6G1Of+0zZ3Gb+SEHgRluSBzwM9s8V6F45+F0iXmveIvD3iTXdL/tKNpNQsLBUb7Ucc7d3QkVm+D/Bnhbx58MvD1z4auNU0KTRbiX+z73KtcI+75y3Y7jz+ApuMvh/rcmnXw6Xtlazcb6fDaLWvq+3r5Gt+zxq0uoWWs2//AAk9zrNvb3I8iHUFZb60Ug/JNkYPTggkdfpXq1cZ8NvAMHg+51XUZtXvNY1XVZFe8vLkKrPtzgYXgdT+ddnW1NNRszxcfUp1MRKVPb/ga9uvkFB4HNVdRvVs0QCNpZZDtjjXqxrMWx1LVPn1CZraE9IIzzj3qzjNGbVNPhbbJeRBu4DZp9vfWdwcQ3MTn0Dc1Db6PpsKgLaox9W5NF1pOnTRndbRoccMoxj3oAtXdxDa27TTMFRR+ftWPpmkmaFp55J4FlcusMb4Cg+tReHbD7QGubuR7hEfEG9iRx3wa6KgCnaaZY2zb44AX/vMdx/M1coooAKKKKACiiigAooooAKKKKACiiigAooooAKKKKACiiigAooooAKKKKACiiigAooooAKKKKACiiigApHZURnY4VRkn0FLWb4jdvsSQhtizyrG7egJ5oAzYFYm31WQYM93n6J0WpfDUnhttd8QLoqxjUFukGq7VYEy7Btzng/LjpV/WYVGjyJGMCJQygdtvP8ASuc8AaHqGm+KPF2rXSRi21e9iuLQq+SUESqcjtyK5VdV2rb2f4Nfod1JReHm5Ss0tF395aefV/I7Os/Sf+PvUP8Arv8A+yitCs+x/d6vfw/3tko/EYP8q7Y7M82fxR/roaFFFFQaBWX4p12w8OaLNquos/lR4VY413SSuxwsaL3ZiQAK02ZVUszBVAySTgAVzumJq2reIb641aytE0e1kQaXG6LI8jqCTc7udud2FHXAJ70ATeHNBi0/UtS1qaa4ub/VJFd3nABhiA+SFQOAq5P1JJNa0l5aR3SWslzCs7/cjLgM30FcL8R5NSHibTltbW6dFjDRGMSFJpfNUeW23hflycnA/lXL3V74jl1+y1tdFJ1WKONHd7KTo6uC2AOcZA68enemB7TRXmP9r+NmuEsftFxEpgFwbp9PGctAz+X/AHeHAHrziq0vivxkklxugujvhjbYlgy/Z8vEGOSp3EBnPGcgHgbaQHq9FeSNrOsTyia9srye9WaAWDpazqJYhMwd3VflU7dpw2DznFTNr/jqPToheQzpJexwSBhaE+QXMu5SQpxwidQSpbnrmgD1UEEZByKgvbWK7gMUo91YdVPqK5nwHfXFj4U0q31W1uLdzFtaSQYAbceDnkfjXW0pRUlZ7DTad0UNKnlJks7lszwnr/eXsav1navG0Lx6jCpLw8SAfxJ3q/FIssayRtlWGQfasaLabpy3X5F1En7y6jiAwKkZB6iqWiaRpeiWC2Gj6fbWFqrFhDBGEQE9TgVdorcjmdrX0Cio5bi3iH7yaNP95gKoSaxG7GOxhku5P9gYUfU0CC+/5D+n/wC7J+HFadZ+n2lwbpr6+ZTOV2oi/djX0+taFABTZUEkTRnowIP406igDO8OOTpiwt9+F2jYfQ/4YrRrLt/9D12WA8R3Y8xP98dRWpQAUUUUAFFFFABRRRQAUUUUAFFFFABRRRQAUUUUAFFFFABRRRQAUUUUAFFFFABRRRQAUUUUAFFFcp8SPHmj+AdPt9Q1y21F7SaTyxLawCRUbsG5GM9qAOrorxrW/jpY33g6XV/AOmz6zqEF4kM2nzQuJVjZWPm7UySuQBn1PPauXPx0+JH9nC4/4VpL5hm2bPs1z0xnP3aAPo2sbxjrOg6Josl14i1CCysz8peVsc+3qa8Kuvjr8SIra1kT4aSs0sRd1+zXPykOy4+76KD+NVf2mdRu/FfhXwrZ50u0vmiF9d2094kMluzoMLtcg45PXnigD3Tw9rdpqWlwNHdx3lldxFrO8Q/JMvp9axPhTrep6lrvi3T7658230y/jgtU2AeWhjBIyBk8+ua86/Zevr59GvvBut6lpk0UCLJpcUF1HJInLtJ90ngEg5PrXqvw6l0FrrXItMjRdSiuwuqMFILS7RtJJ6/LjpXNUX7+D8n+h3YeS+r1k430WvbVa+Xb5nX1nt/yMS7f+fU7v++uP61oVn2fz63eydkSOMfkT/WuyHU82pul5mhRRVLXry5sNEvb2zsZb65hgd4baPG6VwOFGfU1Boc/4kl0/wAWXt/4Hjur2Pyoo5dRmtlGxUZh/o7P2Z1zwOdvpkV1NtDFb28dvBGscUSBERRwqgYAFczo8etJbwwyGzTVRCk+pyQxBEnnKgEcewAyewFa0et2ioVu99tOv3o2U5z7etAHJfE3Vr631rT7GETJGEE0ex5IzcybwnlBo5FbO1icbWHc1n2ni/XLdrm0vJLfTIILxbWS6msmK2z7ZmZT+8w6kJFh89ZcY9PQItRZ0a5khaG2HCbh88h9hWbca3qTSH7PppC9t/JrmxGMpUNJ7+SuB51N4x1x5n1RUR55dOV1tCJ2jVuAzNGZAFHUg7cerA5rsfBeoNfalk2UDW0k0/kTrFLhkRsKytynPPce2a3tO1maRgt9ZvBn/loOV/H0rZHSro4iFaPNACjfabDON8WbeccrInBz7+tNsLCVZvtd9MJ7nGFx91B7CtCitgI7mGO4geGZdyOMEVnWFxJZTjTb1s/88Jj0ceh961ahvLaG7hMM6B1P5g+ooAmIBBBGQeorEjuv7KuZLExyTqTvgWMZYA9qmW01W3Hl216kkXbzlyy/j3p8Oj2/lH7QzzTu255s4bPt6CsqsG7Sjuv6sXCSV09mNfWrdbeZnjkimjXd5Uo2sfSmw6W12gm1KeWR3GfLViqJ7YFUte0tkt1kNxJLEh538lAe4PcVv2u4W0Qdw7bBlh0Jx1p06nM3FqzQShbW90VI9I0yMjFpGT/tZb+dXY0SNQsaqqjoAMCvljxpBq1v4g17XdV1jWrm0+3j7Hr2i6h51vp4DD93LArcHBxg4wcda9d1S61q68RaPcaR8TNJsoZtNt5Hsri2VvtSscmZAWBG8cD0pKrfoelWyv2ai1Na+Ttsu1+/W3oemUV8/wDhyXVdU+PviaaZtZ1W10y5kSO4hvvKtbEGJxseIn956DHQjNcbpXiCZ/hN4U0vU9b8SLFf39y0yabG01zdhCuIw+7cOvQZpe28jWOTSk0lP+Xp3Tf4JdbfdqfWQIIyDkUV896Jql18NfiNq2k6XJq+saIdB/tX+z7q4LzQMoBIy2SDtzx7irHgnVrfVv2g9L1jSr3UDYa3oMl+9tNdM6RyZCkBc4GNuOB6nvTVXoZyyqSUpKXu8t07b6Xs9dD2vX4mazFzEP3tswlX6DqPyq7byrPAkycq6hhUhAIIPQ1l6CfJ+02DdbeQ7f8AdPIrU8k1KKKKACiiigAooooAKKKKACiiigAooooAKKKKACiiigAooooAKKKKACiiigApqyIzsiupZcbgDyPrXNfFPVtT0PwNe6lo0kMd+klvHC8yb0UyTxxkkd+GNcCsvjKzv/GyWWuacl7pPlXd1qB05fNvF+yl0jKA7RgqRu64PrQB7JI6RrukZVX1Y4FCsGUMpBBGQR3r50+IHiS/8VaIh1JtNWCC4eUQvtEmwWsMvyK7Kkm13JYFg2Mbea1rf4jatFOjaXqFuLO2ubOxt9JNmiedFJbo/mJlzLwG3cgLtGOSCaB2PdqxfHWhweJfCOp6JPbQXAurd0RJiQofHynI5GDg5FeQeGviT4+1qWxs9Oj0y5vLu+kth5yeXHGosoZt7Y5IVnY4HJ4HHWopPif4tm021u7O8jkuLG0tpdSgW2iCM73DROzMzB9pCkqI147mgLHnkP7NvxEhbdFfaSjYxlblwf8A0GpT+zt8SwMnVtNx/wBfj/4V6zcfFC+Gl6eba/0+bUTrWpWt5bIgeRILeK5dcxghhjy4snjOfes6L4iakl7Hpd14n0vXLG5gsLm6ulhSIW8Nw5jkjbYxCjkYJOR60XCx5v8A8M7fEv8A6Cum/wDgY/8AhUMn7NnxCkcvJeaQ7HqWuGJ/9Br0QeNI/DGk61b6BJFaF9Ymj0u5B8+C5igaFGhBZjl8SOQR12N6V7nql41pCnlx+ZLI4RFJwMn1piPEfgN8K9Y+G2oavrWvSafLPcWwtrUW8hZhlst1A64X8q7v4d+EdU0xvEd9qsyRXOr6gLmJYWz5aqoVST6nGSKyfi5d6jB4B1bVjePFPHJFBbtEduHeVVO3869OsVkSygSVi0ixqHJ6k45NcMVGvUbeyWnz3Z6f7zDYS8X8bs+/u8r/AFRBp140jNa3S7LqP7w7MP7wpmifOt1cf89bhiPoOB/Kq2sZvrhbaw4uojlpx0hHoT3J9Ks6FIgtRZ7THNB8roTk59fxrqg3SXs5vV7enn5/nueZJKpLmjst/U0K5aeGHxF4xtbi31ZXtPD8sguLSPILXbIAu49CFRm49W9q6HU7yHT9Nub+4OIreJpXOccKMn+VY/w9hsl8LW19Y2EtiupE38kUr733yncSW7nmrAuTH7Hr0cx/1V2vlk+jjp+laZVSQSoJHQkVm+JcDTDJ0aORGU++a0kO5Fb1GaAOd8RTs2t21tu2osbP+JB5/SseCOJraMwhS5BjMmHwSRj0+tb/AIhsma8gvk6KrI/tkHB/OsrTIShjXbJFtQlsyrtZsY9fc18ti6U3iZKS3f4aWGVIY2SW3JYHdbOMA+xP9ar/ABI8RatonwO1vX9JujbalZWTNBNsV9rKcA4YEHj1FaEMdws0sK28SxndtK4yeOB71ifHm0+w/s8+J7c8sunMW+pIJrfKKc1VbW1nf10/yYHlnw/m/aK8aeELDxNYfFPw7a216jMkNzZwiRMMV+YC3I7etT/Gnxh8XfAfhvwDpLeMrF/EGqXF5Ff30FpC0M37yPyeGi+UKsmDhRnnrXA/Crwh8GdS8A6Xe+J/iFeaVq8qMbm0TUTGsR3kABcccYP41pftNQeFx4U+FNjoetNf6BDJd263/nb2KK8Csxf1BB59q+hGelWPh39pEX1ubj4seFpYRKpkjW1iy65GQP8AR+pGareOPH3xA8cfFq7+Gfwxv7bSI9LQnVNVkQMwZcBwMg4AYheBknPIArD8OeEfgHpniLTtSs/ijeTXNrdxzQxvqhZXdWBUEY5BIFQ/D3WLD4X/ALT/AI1sfF9wunWuvu9xZXs3yxMHl8xMseACGYE9Ay4NAjqNFk+Ovw/8daVp+t3Evjzw1qEgjnube2zLZ5IBdiACMZzg7gRnGDXX+D9f1u7+O/ibRLrxvpeoaZa2weDQ4oNtxZt+6+Z38sZHJ/jb7w/DH8cfG9I/iH4c8GfD1dK8TXWozhb2WOYyR28ZIyQyHBIXcx5OMVznws/5PP8AiF/2Dx/7b0wPoqRFkjaNxlWBBHtVDR5GhMmnzNl4D8hP8SdjWjXnnx31yXQvCYezJjvL1/sqyr95EIy2PwGPxrGqrNVF0/I58XjYYPDVK1TaKv8A167HnvxA0P4U2uvagra74gjS9m83UNM0u4H2aWQHPzAjGcjpnjtiuw0G++Evi6/0+E6XZi/s4Y7ezS8h2uiR/cVWPBx2Gaxvhj4e8OXnwh1XUNQt4Jbh1nM0z4LRbAduD27H8a4/W9Djs/hbo+tx26RyzTf69T8zHc38sfpXPzSXvWWp8vW4pztRhiJSi4cnPyq90rpWv3s1r8j1nxN8IdC1jXb7WLXV9d0WbURjUE0678tLod9wIOc8+3tVvVvhV4Rv/B2n+GFgubO301/Ms7i3m2zxSd3DEHJJ65H5cU74W+K/7T+Hceq6rKxks90Nw4UszFehwOSSCOB3rWHjXw9lA11MhLMjB7WQeWyjJV8r8p9AevauqMYyV0tz7LC5vWxNCnWhN2smvu/TYzfA3w20Lwrc398txqGrajfx+Vc3mozebK8f9zOBx0+uB6VS8BfCTw14N8Rya5ptxqM03lvDbx3EwaO2jY5KoAAfzJ/rW2vjzwq8byw6oJ4432SPDE7qnyhiWIHCgEZJ4GakPjbw2PNLXzqsc5ty7W8gVnDFSFO3BwQRx6VXs46aG7xuIlzXm/e3OirLu/8ARddt7jolwphf6jkVQsfGGj6hqj22n3sFzFb2sk91s3eZGVZQo245z8+R1GF4+aqmpeLPDt/ZosV+6bwk1vO9vII2J2kANtwT8y8D1+tUcp11Fc+ni/RUnS1uLlkuPNEEoELlI5DtwGbGFyXUAk9/rUf/AAnPhryGmN7MAHVVX7JLuk3Z2lF25ZTtPIBHFAHSUVX0y+tdS0+C/sZhNbToJI3AI3KfY8j6GrFABRRRQAUUUUAFFFFABRRRQAUUUUAFFFFABRRRQAUUUUAFFFFADJ4YZ4jFPEksZIJV1BBIORwfcA037Lbbpm+zxZnGJjsH7wYxhvXjjmpaKAKNxo2kXEH2e40qxmh3h/Le3Vl3AYBwR1A4zT20zTWvlvm0+0N2qeWs5hXzAn93djOPardFAFWDTtPt3V4LG1iZSSpSJVIONueB6AD6Cozo2kGRZDpViXVDGrfZ1yFJ3FRx0zzj1q9RQBSh0nSobw3sOmWUd0VKmZYFDkE5I3Yzgmo4NC0SCCWCHR9PiilUrIiWyBXBOSCAORmtGigCkNI0oW1va/2ZZeRauJLeLyF2xMOjKMYU8nkVUuZDqV8kMGPs9rIHkl9WH8Iq5rYuG0ucW27zMfw9cZ5x+Gabp/2ZtIH2LAjKHA7g45z70N2VwW5y41fSp9X0vwZeWMt3NqEU16xXGyFI3+Vm5zywwMdxXT/2RZ+tz/4Eyf41zvhnwyI/GD+Lzd7/ADtMSxWAp9zbIWLbs9+OMV2NYYOU40Y6nVj4UHNcivpr69fu2+RFa28NrCIYIwiDsP5n1qrqdtJvW9teLiLt/fXupq/RWlSCqKzOaD5Hocr4x1u7Gjx2ui2YutRu5Io/JmgLokbSKkjOOmAGPeuoRUjRY0VVRQAqgYAA7CvK4fDmv6Tq1o0F3Le3kUP2q5ilupPLkC3AKojbSAAhbjHOfxEdl4J8U3EY33sKrciNnmW7kPk7S5KhSoLZLDnI+lOLt7reoNdUtD0XxSf+JZt5wZFLEDooOSfyFTTatp9rp8V5NceXA8e9CynJAGemM9K80v8Awj4q1jUbe2vbi1sozHbLNGl3JLlIopkLj5VG4s6Efn2qW88B+LprNBHq6Q3BLiRxdSHKhEaLt1EsS5/2Wb6VYj0bQdRTVtJivfLCLMX2oTnKhiufxAz+NQXPh7TJpC/lvET1EbYH5Vx2neDfEVvrWmXM11DKsS27zXHntvjZdzTIBj5w7McZIwO3Ar0esa1ClWVqkUwKWn6XZWJ3W8Pz/wB9jk0ut6Xp+t6VcaVq1pHd2NymyaGQZV19DVyoNQklhsZ5oI/NlSNmRMfeYDgVVOnCnHlgrIDhf+FKfCn/AKEbSf8Avg/41oXnwt+H15o1ho1z4U06XT9OMrWluyHbCZG3Pt57kAmuUXxp4znhtLfT4Rcy3LAm4NmQI28vc8ZHAG317dDzVvT/ABN4u1rxBZWtpNHYwzOY5Ve1z5R+zs4JU8kFgcHIBwOKuwGnD8GPhbDKk0fgjSVdGDKwQ5BByD1rd8aeCfCfjKyjs/E+hWmpxRf6oyqQ8frtdSGX8DXJDxV402SSJaWzQWrokrvCweUl5EG1RwB8qsT6ZAx1qPUPFfiqztQrzx5aK1ujK9oQcSpMWiGBtyGjXGcE7sZBIosB03gX4beB/A8kkvhfw5aafNINrzAtJKV9N7ktj2zitKw8KeHbDxNeeJrPSLaHWL1PLubtQfMlXjg/98r+VcbH421i319475h9i+1RB9tk4+zxMGzv43K3A67hjnOK7DwxrDXXhiDVNWkitjK8hDP+7BTzGCHn1UKfxp2Bu2rNyvOP2gtDudW8FrdWqNJJp83nsijJKYIb8s5/Cu3tdc0e6lEVvqVq8hOAokGT9PWr7AMpVgCCMEHvU1Kba5WcWMw9PH4adBvSStofJ/h03J8B+J1imlWFWtGdFYhTl2HI/L8hSass4+HWhM0kjRm9utqljgcR44/P8zXtviP4Q+HdUuJZ7K4u9KMxzLHbsPLc/wC6ab4O+GnhnSdR/fyXeoXNs2+JLsjy1P8AeVBwfrXA6Uk1F9T4KPCmYP8Ac2XKo8vNf+/zXtv5W79Rfhj4NT/hVR0bWonQakTNKnG5MkFOoIyNqnBBHqK6EeC9MOiNpck926vc/apJQUV3k27egUKAFAAAA4ArpaK7ox5UkfoODw0cLQhRhtFWOePg/Sf7NvtPQzxwXtlHZyBCo2xopAK8cHDHNZ938PNHu7u4ubi91F3mmEx+eMYIYkDITLdcZbJxgZrsaKo6Tk5vAOivZRWyS3cJijkSORGUOrPMk2/7v3g8a4PpnINVIPhj4egjMMM17HDtXaitH8siqqiXds3FsIvBJXrxzXb0UAchc+EFh024hS9vr43F2t5cGV0V5JFKEEbVCj/VjjHc1UsPAvhO+t7JYo7hY7IRq1tuVQ5Qk/vABlsljn1x6V3VZuq2J+a+syY7uMZyvRwOxHemBNomm2+kaVBptq0jQwLtQuQWxnPOAPWrlQWFwt3ZxXCdHXOPQ9xU9IAooooAKKKKACiiigAooooAKKKKACiiigAooooAKKKKACiiigAoorP0zWtN1G4nt7SZ2lgZlkV4XTBVip+8BnkdR16jii41FtNpGhRRTJ5o4YXmkbaiAsx64AoEPorK0DxBp2uG5+wG4It3CO0tu8QJ/wBncBke4qXxFrFnoOkTapfCYwQjLCKMu2PoKV1a5fs583JbXsaFFR200dxbx3EZOyRA65GDgjPSo7e8inu7m2QSB7cqHLIQp3DIweh/CmTZ6lisi7jfS7pr2BS1rIf9IjH8P+0P61r0jKGUqwBBGCD3oEeX+DZ7hfjZqNu0kxt30JGhGTsOJzkjtn5v1r1GuE13Xo/Beu6ZbSWXnWurX0doJt4HkB84J45GRiu7rlwi5YOHZnoZhKVTkquNk4pLztowrhvixa6y9mt9YySC0tbW4aUxztE0Mm35Jsh1yFIyeG6YA5ruajuZIYbaWW4ZVhRC0jN0Cgck+2K6jzzyG00/xfcax4ggg1SW6v0aUTQJeuAkUrO0DcsFVioUALtKhRk/Ma0rXwf4gstHluIp7pNQF9M64vWVRbsr4yN5GckdSxGBzxXV/D1rPUtKfxXb6bLYz68VupVlkLsyBQkR9gY1VsDpuP1rS1qZ5Cmm2x/fT/eI/gTuaAPPtP8ADPia6x52qX99atAGd3vijfaBC68bCCFDiPA6cknJ5qC40XxWZ7tbie6LzxR+YRqoDM6vGcIN4G3AfKkKewY5rV+IepSaLNDpejSSwz3EY80Ie3QY9zg1yz+H5ZrlrNLxG1eNQ0kEkgy5PO1G/vDuDXyOP4onh60sPRo88o6PWyu+i7u3T8z6HCZHGtSVWpU5U9tLu3d9l5nVaPpnjRbuxt7yGZIRc2s8s63+9VSOMh4yCxY5OPUHue9ei15f8N/EV/a6uug6m0rI5KRiXO6Jx255xXqFe1lGbUs0w/tqas07NPdM8zMMBPA1fZyd+qfdBTZpI4YnllcJGilmYnAAHU06oruFbm1mt5PuSoyN9CMV6hwnN2niTwbDPcapBqECSXbxpM/zfOQPkOD0GD97GD61bHjDwyYZp/7YtxFC+x352g/N0OOfuP0/umq8Pg2xjsbq1+13LC5sILFnbbuVIlKhhx1Oee1Zdx8NrG4huoZtWvyk7KcKsa7cLIM8Lyf3h5PPAoA3W8YeGFVidatPlTew3chcOcn/AL9v/wB8mopPGfh9rR5bPUILiX5ljh3bC7BN+Pm6DaQcnjBrHk+GGiNf314Lu8WS8iuYmAK4VZlK8cfw5Yj3Y1a1nwHZ6hqT6gmo3VvO4VSVVGG0ReUQAw6le/Y0AdDLqcEWg/2tIVMPkCb5DkMCMjB75zxXjusareazqP2i8kLAthUB+VFz0Ar03xjYi38CTWNoG8u3gjRRnJ2IQP5CvNvDGlTavqsdvHwo+ZmI4Fejg1GMHNnzucyqTrQox2f4lOYR7JdsSoUkCggnpz/hXefDPxFcXEp0e+kaQhd0DscnA6qT39qxD4UvGGp+TcJcJBzvVCA7D+6enHOR2qt8PYZX8XWoUEGPcz+wA5zW1XkqU5eRw4X22HxENLXdvXU9hqnqdtbyILiZzC0XzCVTgqKuVheNpHTS0Rc4eQBvpjNfPY2pGlQlOSvY+xi2ndFS88TT4L2drmFW2+bJnk/hU+leJPPcJeW/lqTgSrnaD7+lMia2j0mCPy/NgAX5AP8AWyHBwai1eeSPQpFm2q0rhVRQAFHXAwe1eH9YxMH7R1L2V7W09P07hY6eWSOKMySyIiDqzHAH41Xh1LT5pXihvraSSNwjqsqkqx6Aj1rHurF9e8DtYSXAhaeIKZGXcBhhzjI9K52fwGu2F7bV7OOW0WQtmLAYtM0i7yGBwFYrnOe+e1fR0pqpBTXVXEd02pacs0cLX9qJZDhEMy7mOccDPPIIqreeINJtrGS8+2xTxxkhhAwdsg88D0zXmeneArP/AISFtK/ted7u2tILgMbbMIZp5JNwcsSQf3gUZ4wSSeKfY+D45bvUtHOqQRGyQbh9iK24EgUgZLnIbYcgYGCQMVoB6ba6xp89nHdPMLZJC6qtx+7bKEhhg+mDUVt4g0ya+ubNrhIJre4FuRKwXe+AcLk89RXmWteF7dY7TRbrWbsQW6XBlSHSZ3iikeO4IZGwQFxLgjLFtiDrmtSy8Mza3eJrR1K3ivW1DzJGl06SEnaUOIlkbdghf4sjnOOKAOnutc03w3ftbX0rrbXLCWB0Qsq5ODkjoM1oaj4k0eys5Lo3aXEccgjkFsRKUJzjIHTpXE+I/A/2qGBP7YgMMUa2+UtwCkglL7sKwUdQCD0xx1qa++HUUkNssF9YKYIYY2je3ISR42l+Y7WBB/e9jkFR64oA7iDWNNlEObyGKSaISrFK4V9pGclSc9Kkh1PTZlRodQtZFfGwrMp3ZOBjnnJGPrXHaf8AD8wwxx3d9bXXlzWThzbYZlgjCMpOf4sfQDsaq678Mvt8/nWmqR2Tpcz3EQjt+FYndDwCOI3Jb3z2pAd02qaYsbSNqNoEVdxbzlwBxz19x+Yqxbzw3EayQTRyowDKyMCCPXivO5/hlIl2ktjqkMUUcMMKxNbk5WMQjlgwPPldR610Xgrwq3hyNFN4lwEhMQxCFIG4t97JJ69CaAOmooooAKKKKACiiigAooooAKKKKACiuIu7XxPN4gleO91GG3mvnt8pt2R2xiyHVSMBg4xu681jXY8cW99BHA+sTpFJPFH8ow0fnyBJGfoSI9hww5GNpzmgD05ZI2kaNZFLpjcoPK56ZFOrym6s/GVix2HWJoZY4nnniINwZfI+7xyVEmeOg78VLfT/ABDuL9o5LO5h8u3jjmMODDK5GSy/gSD7r9KYHTeO47zW9DvrLw+VbWdPlgubbe+1DIGDAbvQruB+tcdoHw21OG9sbfWlTUNOtL5owsk5bfZrFMYyw7nfNgg9kBNEOmeK/D8gj02DUGtXVZJWRN8jym3ACnGDgSZ/2V78VeuV8aCOSJJtcWYWuLyQxq6Bx5e0whSM/wAedp3de+Kh003c66WNqUqbpx2f3mdbeDvE9v8AZ47xB5bQWMctybtdtqkFwssmSTu5VABt4556Vb13wNqaTXdv4bgij04qDBH9qOC/2eRGY5JOSxjyep6mrOoL42vfDEdmLPUXe6MEMiTvEB5ZR9+XXDgZ27sjOCcZNV9M/wCE20/ThpsNjepN5iNA6xjyxGkkofcc8FlEZ5+9njvS9mjT+0at76f1/wAMR33hvxRqN4NRvvD8M1sJYVl0yW5RzKqQld4O4J94n72SByBmo5fCPjSSzSzvI7e9NtpJhhn88BmZlUGEk8nBXIY9c1Z06PxhJqVrpN5qV6VkEUt95EwMlszxTEAnqq7kj4xjk9qk06fxrq11BDfR6xYRNbwLOyIIsTLA/mFSOimXb7H6UeyQ1mNRWslp6/5mZqPgHxO+lz3EEkkt/cLqEZgmux5UMcpLRKnYEsAS3XkjOOK7jw9/aFlNr/iDXrX+zYZSsghaZZSkccfzMSvHPPHtWDexeN7azgv7e41G6unsftM9uwUKJo5YSIVAAxuQyj369q0vA+n+Ir7w/qdh4yklkaVTZ84HmJtIMgx/eDf+O0KCTM6uNqVY8skv6dzzq2/aOsZPEK28nh+RNJaTYLkT5lC5xuKYx74zXvEMkc0STRMHjdQysOhB6GvnS1/Zxvl8Qr52v2x0dZN2Vjbzymfu4+6D2zn8K+ibaGO3t47eFdscSBEX0AGAKs4zkvil4etfEunWenXV4bL/AElJFuBjMZVlYYyR6Y/Guxry/wDaBW41DwfdW9jHLNJby2zMIlJbmePPT0HP516en3R9K5aLvVqfL8j0K8ZLB0m5aXlp2+HX53X3C1heNJtaWwtLbQrcSXF1ewwzSMgZIIM5ldgeo2qVHuwrdrmLK3S88eahrf8Aa0c8NhaixW1jJ/cOTvkZ+xYjZj0ArqPPNm/vYrGNLeGMPORtihQf5wKNLsmt99xcMJLqXmRvT/ZHtUOgR+akupSL+9uHJUnqqdAK1KAPNfiPJLo/iyDWPsqTpJb+XGXGQrjPP1wQRTfCGg6PfaYbm4u1F4z7pJZGB684XJ4PvXoOr6bZ6tZPZ30Ilibt3B9QexripfhjZmfMeqXCxZ+6UBI/H/61fD4/JMVTx0sRSpKrCV3yt2s3a7/D16H1GEzOhPCqlUm6clpdK90tjJtdJif4kQf2dJJJEszSyb33lAp5O7uD2r1auUhstH8DWsuoSXCwWIj/ANIlmbLlu2PUn0FclL8ctBF4Ui0jUJLcHHm5UNj125/rXs5JgVl9OftEoynJtpbL0PnOIeIcFCrCNWraysr7vzaV7HrFQ3zSJZTvDzKsbFOM/NjiqfhvXNN8Qaal/psxeNgMqy7XQ+jA9K0q95NPVHPTqRqRU4O6Z5LD4g8fPaae0kdylyBFJKjWoVZQXiDjoTkBnOPl9c8Yq14g1rxc1xZxJPd2S4hMx+yrAJN1wUcDdv5C7eMjqDk5wPUKhvbS2vbc293Ak8JIJRxkEg5B/AgGmWeeafqHjS7vRp93cXVogvZLX7Qlqu5ljVmEnIKgNlB055xil1DUPHNvpNhqsUstxNcaeLqezW0UCJ0WJjGO+5iZBye/AGK9IooA5D4dXHiTUbC9HiqLa6MsAQxBQ+Fy7e4JbH4VUk0fWvDFzPPoNtHeW8p+6fvoPT3ruqK0hUcPQ56+HjWs72a2a3PPdM1TxaZ5EttCVGlfMjupAJ9STXSeFPD66T5t1OUe9uP9YVHyqP7o/qa3qKqdbmVkrGdHBqm1KUnJra/QKp6zYrqFg9uTtbqh9CKuUVzVKcakHCS0Z2HEw3E2kwta3Wnea6uWUv8Ad5AGffpUcUGo65druUrGOM7dqIPau5ZVYfMoP1FKAAMAAD2rxv7GvaMqj5F0t+bHcw9c0xdX8JXGlafNGgkQRo7Z2jaw64+lclP8NJJPsyxXNnbKWY3rRRDdODcGXnKkMcED5ga6+zuJbW4u7a3tZLhRMSu0gBc9ias/adVHzHT4yP7olGRXpUsRFQStt2TNZUWnp+Zxdv4H1rT9ShvNPm011tyhhilZ0UBZLohflU4Gy5HQdUxjBqrF8PNZFotpNdabLC7QtMMHOVEgO3cjD/lpxkfl1rvv7SnHytpl2H7ADI/OjztWm/1drBbj1kfcf0q/rMel38mT7KXX8zzmD4YastkbOW/sGG1ZDOQWZpFszbgFSv3cszZye2AOavweAdSjtLaFY9HVluBN5m6RpbYLKrhIpCMkELtJODg9TwK7f7Nqv3/7QjLf3fK+Wj7RqkP+uso5h/ehf+ho9vb4otfj+Vw9n2a/r1OHt/AsVrb2WnXMOmySy6XFbSBYfle4jD5mIxyfn4J5qO1+Gt9H4kstSk1OFraF4jJAA3zhQrv+JmjVh7ZrtRN9o12zkaKSP9y+FkXBB71sVupXV0ZtWdgooooAKKKKACiiigAooooAKKKKACiiigAooooAKKKKACiiigAooooAKKKKAGLDCs73CwxiZ1CtIFG5gM4BPUgZP5mn0UUAFFFIx2qW9BmgDHuLnUrjVZLG1aKONAC8oGSoP9al/sl8bhqd6JP7xk4/Kl8NrmwNw3Mk8jO5/HAq1qs32fT55e4Q4+p4pTkoRcn0HFczSON8S69/whfgvUfEsduL3ZcxRhZJNu4NKqbief7xP4V3MMiSxJLGyujqGVlOQQe4NUTpdnd6D/ZeoW0VzbSxbJopFyr565FYl1BdeCPClrY+EfDdxrUMD7Ra/bgjxxnJJDSZ3Y/u1hRUoRTl2/HqdrVKtBU4K077tpJqytq2krW+d/I6uuI02TS47jxTHpTXJu59TWK783G3zWjX7nttxWh4M8WT+ILi4tbvwxruiXECBm+3W+2N8nGEcHDVzPhjxf4X1Txvqmm28+mWUsOosWPnhWvHCBd+DjJB449K2VSL6mU8HXjJx5XpvbX8UelW8awwRwr91FCj8KfTZJI40MkjqijqScCs831xdkppsOV7zyDCj6etTOrGGj37dTGMHI0iQOpAorOXSYpMteTS3Eh6sWIA+gHSmtY3VqN9jdSPt/5YynKkegPao9pUWrhp66/18yuSD0UjyL9pe6vZdS0fSYRI0LI8ojQE73zgcDrgfzrK8OeE9cm0u0s00qezWTyjLMtyYiwkUtuYAZwNvPcZxXq/iPSo/EFxp2qWsapq+jz+dHDK20P6oTg4B45x2rnNT8QeJLnUWivPhXczzEeWXF1uQjDD7wXbjDt3/iNc8kpvmvdM+GzDKo08wqYjEyl71krRb0suqjK2voch8C9Q1KH4m3mn3CtF50UiXEPZGj4A+oxjNfQFeefDfwp/YWt6hretGOPV9VlklWBW3LAjOWKbuhbJ7elehMyqcMwB9Ca6MPpGx7HD2Dr4TBKFa9221fezen+fzFopsskcSF5ZFRQCSzHAApVZWUMrBlIyCDwRW57gtFFFABRRRQAUVQ13WdN0S1S51K4MMckgijCxtIzuQTtVVBJOATwOgNVJPFfh1IEm/te1kEnlbVibe583Hl/IuW+YEY470ro0jSnJXUWbVFYDeMvDS3Udt/aamR3EeRE5VGL7AHbGEy3A3EZPSnap4s0PT5ry2mvALq1ALxMjLklGcYOMEFVbkZHBHXijmXcfsKt7cr+43TwMnpWZcXkt1IbXTuT0ef8AhT6eprmB4qSaWeHxH5emqjp5VtaO9zJMrKXBKomfujJxnHfFXfEniux0nw6txof2W7mltTdWiHcI5YhjLBgME8jjIPNYTcptq9l+P/AN44acWly3b+77zprG1jtLcQx5PdmPVj3Jqeuaj8ceG1h/0nVII7hLeSeeJAzmJYztkJwMgBuMnr2zWrp+om61bUbHEWLNowNrEt8y5+YY4/DNax5UlGJjOlUV5SRoUUUhYDqQPrVmItFIGVvusD9DVPV7trW2AiG64lOyJfVj3/CgCuW+1eIkMQylrGyyN23N2rVqrpdotnaLFnc5+aRv7zHqatUAFFFFABRRRQAUUUUAFFFFABRRRQAUUUUAFFFFABRXkN3438R3+s6bcf2HB9jGtXdhYxW+osk1zPFFLt8wFdgjbaeM8HB9qt3PxB8RRXlx4evdEtl1hLia2P2G7ypIsDdoUZ14boh3DGeeelAHqdFeF/D/AMYa1p9rFo6T/bdd1HUWi26veTsYMRqxVo/KEiHLgcgLj5s4xVTxx8Ttb1jQLK/0HfpUsFvFNciCWSdlkkkeJlcRxlVjUqWDSFN3GMYNA7Hv9FeI33xkv7e61TTRpUMkFmtzbrdJdN9o8yOCZ0dlMewbjbvwGbGV4pPBvjTVbbxAs2oW+vEX506G1i1W5TLQXErIZtiKAhDKcK3zEEE46AFY9vorn/CmvSeIJNdga3+zDTtSlsVdHyXCgfN7Hmvm34h/ET4sfDf4htpmpa5/aNnFIJrcS28YS7gJ4BKrkHqDjoRQB9Wm4tw23z4s9MbxR9qtv+fiL/vsV8G3Ws+G7rxPJrsmseIomlu/tTW62aMqktuKBvPGR2zgfSqdnc+GbcT/APFQeJX82Fov+PCPjOOf+Pj2p2A+/wATwsrGOWN9oycMDXgHw9+Pt3rfxQm0LXodN03SJXeG2fLbxIGCqpbodxz2FeS/Dv4gaL4Ci1qfT31fW7rULT7MkV5CsEcfPLErK5PGeAB9a5G11rQYLqGaDwjG00civH/p85JYHI/i9aLAfd9peR6QZLG83gK5aFgM71Jzj65qzqzCc2VuMhZpQxzxwBnFZ5huv7Gs9auUjh1JLeN540JMecDcozWlqz2509b2V9gt1+0cHnAGSKyrQlUhyx3ZVOSjK7HazrGm6PbibULpIVP3QfvN9B3rDHj3RvIW6aC/S0Z9i3BgOwt6V5VqVzqnibWZrkRS3Mz5ZY41LbEHYD0FemX2j3jfC1NLWxJvFgU+SMEhg2T+OM19FUy6hhowVV3lJpPW1jxoY2rXc3TVklppudVp2pWOoWgu7O6imh/vK3T6+lcZqPhrw74kvL173wxY38ksgCu8IXaB3LjB5+tcL4bvrzw9riQ3cUscM21bmBwRlGHBx68givXdIvrGztfsc9wkckbsvPfng/lXl5rl0qE1GMrwfXr/AJHo5ZmLknON1Ndnb/gmN4u8L+JNUhtZ9I8TDTru2JIie3ElvIOysDzge1XvC154mtNEvZvGVtp8MlnuZJdPLMs0SrktsxlT1+Xmreu+JtK0jTvtk03mBiVjRB80hHp/jXOaF4q8SeI5LttJsNPhht1zicsxYnouQQM/hWOHyybg60VZdW2dNXNY8qw80m+llquu6/W50fhTxV4f8U2huND1SC8C/fRTh4z6Mp5FbVeO6TceG9Y8YWerXNimha7ExUXVv8scxPG2QDGf+BZFdD4g0j4pS6rL/YviHRItPOPLM8UnmjjnIAweaVehXwr5a0dfLqa0nhMZK+GnaNvtdH203+5eh0njKPUVsI7rRoWa+WZBlFBJTPzA57V59cQ+O7WISXF3q5uZ4IJCsUit8+bjdGBj5f8AliSQDgkc4zXYXHhnxBf+F47C88X31rqeFMl5YgINwOeAc/L0BHf2rP8AD2jfEBLufT/Emr6ZqOnpHutr6OHZMzZ6MnQcZ5B/Ptzycl8K3/rUtUIODk6iuumt2u6urP00fkY2pT+PGEguXazt7aKeaWW5VAuSqmNRJyM5yOBwfWs7S7HWtU0+LXmS4vpEWOezM6xTFGN3L5kTsVySsYQHG0DtzXZ+GvElrrbXenaRrGn6nNaO0c9vKGWVNpwcowBxkdelab3es2w2NYrHGO8cW4D8jWar3V1F3/rzJqYeVKXLU09bo881mz8ValBercxzXy290RAHhhuvMyj/ADojKMRklFIPIIPWti4/4TKLfDZJraYh8ucMsRRT5sQTyCB2Tzck9OuM4rpGmS5O5xa3Dd1jBjlX3Geta+gXn2izEcjgzRkqQT8xA6HFKniG58k1Z/1/W5M6S5eaLuclLpvi7bth1bVAV1GS1jLeWQLYo2Jm4+YhiuD7dKPh03jqfWZJfE4nhtPIeZI2CYDuyqsZx/cWNm/7a+1d/RXUYBRRRQBi+MdCPiDS0shcxQbJRJmW3EynAIwQSCDzkFSCCOtY194Fa60W3sZNfvriWA2zpJdosymSHGGZeGbcRkgt1NdhLLHCu6WREHqxxUX26z/5+4P+/grOThf3mdFOvWgko7LyOH/4VykKkvr9x9nlCNqCNHxNtl80lPmxHkgA8E4HWq1r8OYr+G7nbWbxY7h3W33RAtHFtmCrnPO3zmwT2VRXZzStqzi3t1YWgb97KeN4HYVqqoVQqgAAYAHasoWqSvH4V+JvLGV4Kzlq/Q4RfAN99oXUG8TSHVI5Y2SYWu2LYkewK0Yf5j/Fknr2xxUKfDCCGJ4LfW7pbc2Rt0jeIPslKhWl69wBleBkV3lzd21tj7RPHFnpubGaLe7tbj/UXEUn+6wNbckTP69X/m/BHC3nwvsLjSXs0vzBPK93JNdR26h5GuARk8/wjGPoK6Pw/pMuivqOoanqgvbm8dXll8kRKqou1QFBP4nPOa3aybgDUtW+zH5rW2AaQDoz9gfpTUEiKmKq1I8sndf0wWa/1I5tf9Ete0rDLv8AQdqeuiWR5uPNuW9ZZCa0xwMDgUVRzma2h2A5gWS3fs0TkGiy06aO9+03dz9pKLthJGCo7k+9aVFABRRRQAUUUUAFFFFABRRRQAUUUUAFFFFABRRRQAUUUUAY0XhfQI2tmj02NTa3r38HzN8k7hgz9epDN7c1HqHg/wANahfz317pEE9xO7PKzljvZoPIORnH+qO36e/NbtFAHJJ8N/Bq2H2NdJkCeaJhL9tn88MF2DE2/wAwDb8uA2McYqU/D3wdyE0WOJGtY7R4opZEjeJPuBkVgrEdiQT711FFAHNyeA/CMljNZNoVt5E91LeSqCw8yaVHjdyQcklJHX2B47VNqng7w1qaSLfaXHL5ltFbE+Y6sI423RgEEFSrchhg+9b1c7rXjbw5o+sDStQvJo7j935jLayvFD5h2p5kiqUj3EcbiM0AaPh3Q9L8P6cNP0i1+z2+9pCC7OzuxyzMzEszE9SSTWL4t+HPgnxZqa6l4h0C3v7tYxEJXd1O0EkD5WHqaS0+JHgu61qfR4dciN3AJS4aN1TEYJfDkbWwATwTwCexqlH8VvB7zSxCXVQY4o5AG0q4VpBIcJ5aFN8m7BIKqRgE5oAq/wDCkvhZ/wBCfaf9/pf/AIuj/hSXws/6E+0/7/S//F1qSfEzwOkcDtr8P+km3ECiNy0pn/1YVcZJPfHTvinL8SPBxuJom1R4kiWZvPltZUglEOfN8uUqEkK4OQpJ4oAyf+FJfCz/AKE+0/7/AEv/AMXT4fgt8L4Zkmj8IWgdGDKTLKcEdOC1XW+KHg1bBLtr68AeVolh/s248/KxiRj5WzeFCENuxjBBzWkfGnhkWUt7/aifZ4rmG2eTy22iSVVaMdOhDqc9OetAGvqFjHeWy27O8cYIOEOMgdqy9b0OD+wb+O0jZrl7Z1VmYljx0/SsyL4m+DHjlk/tOeONIGuEeSynRbiMMFLQkoPOG5lHybvvD1pJPid4MjhtZG1K4/0gvhPsM++LY4RzKuzMQDEAlwoGaqE3CSkuhMo80XF9TkbTxfp2g2CWegaaZJlB3XV0BuJOM4A5xwOM1rTeMdVXwHbaqs0f2570xsSg2lRkkY/KpPF/gD7TqH9paSN0Ur757ZWCnnqUJ459D/8AWqt9nnmtBobeBbpLBWLK4lxIrd33kYz+lfTOWDrRjOKu73d2r+mr/LQ8NLE03KMnZWsrJ2/BFC68S6f4ogSx1PTHhvnkXyp7UAlnHC5B5I5r1OHT7UIhkt4nkCgMxUHJAxXFfDvwlbWN/JfXcyXF1D/q41O5Ys55J6FuO3Ar0CvKzOrRclTofCvu+R34GnVUXOru/wCtTxbxXFqHiTxreWljC0i2r+SkaDiNFbaTj65Neg/D/wAOTeG7S5iubqOaSZw+EGAoHHeuQ8aalq/hjWb2109YraK9ka4Fysf7yTd1G4+hz0qt8Pr/AFGafXJ3a5upG0+Rt5yxLj7oz68161elVrYNcrShZer2+48+jOnTxL5k3O7+X+ZH4r8D6pYvNfQOt5C8jOSgwVXk5Neh/DvUpNU8JWlxMxaVAYmY99pxmvI9G8S65pJEdpeSmPODDIN6n2wa9m8IWslroUPnW8VtNMWmkiiXCozHOAKxzdVYUIxrNN30a/HT7jTLXTlVcqaa01X/AATXopskscQBkkRAem44rJ8UeJ9D8M6JLrWs36W9hE6o8qq0mGY4AwoJ6mvnD2y9HpunR6k+pR2Nsl66bHuFiUSMvoWxkirVecf8Lx+F/wBmNx/wkw8oP5e77HP97Gcfc9BRJ8cvhfHHFI/iYBZVLIfsc/IBK/3PUGiw3Jy3Z393ZWt0MXECP7kc/nWVd+HzuElndSIw6BznH49a8t/aQ8f+T8JdN1TwprU0H9sXCrbzQoyNJEAS+CRleg9DSfso/ECbxJoE3hrVJru51TTlMxuZ33ebGznAz1+XIHPrUygpq0ldBGTi7o9Uhu9WsflvbU3EY/jj5NX4dVsJU3C4VfVW4Ip93qFlaXVra3NwkU125S3RjzIwGSB+AzUWq2OnzQPNeKkSopZpc7doHcmsvZzh8EtPP/M05oy+JfcS/wBo2P8Az9Rf99VUm1OSZW+xIBGPvXEvCD6etY3h/VtMvoXm0ue016yjcxtNagO6N/dbHWtVEfVL9PPtJobOFMiOVdoZ89x9KOSrLSUrLyFzQWy+8qxTWLSebKt1qUn98REoPoOlT/atMH39KnX/ALdq21VVUKqgAdgKWqjQppfCJ1JvqZia1p6qFHmRgdAYiMUkmsxupWzt7ieU/dHlkLn3Nae1f7o/KlHHStSDO0/TVQGe9VZ7qTl2YZC+w9qkuNJsJ+Wt1RuzR/KR+VXaKAMv+y7hRsj1a6WP+6cE/n1q7Y2kNnB5UIOM5JJyWPqTU9FABRRRQAUUUUAFFFFABRRRQAUUUUAFFFFABRRRQAUUUUAFFFFABRRRQAUUUUAFFFFABXlvxO8F302oajrdnd3dzZakLWHULCMM8mxJBkw5bauRjd8ufl4PNepVzfxNOqx+CNSutFvJ7W/tY/tETRAEtsO4qQQcggEHvQBxlj8HRaWv7nxJepfGe6kFyo/1KSQSxRrGpOF2ebuz1Yjmtjwd4Ps/Bd8+tajqFoklxaQ2UrDcFeRZG2vl2Y5IYDGeorjdE+ImqQ2dlr3iDU57Ox1rSL28sY5YsfvTN+5iUYyXCEYXqfeudl8QeJfEsOjR3GrXryQJor3drJcC2L+ZFE7yLEkZZ1Lvy5dNpBABwcgzvbH4N2Vvo2pWsl5BPeXdhb2UV09uC0KxPuOPZjjp6CtS6+G7y6bYWcWseSbPUr++Vvs6uP8ASWlYJtPBC+bjB4OK858S/ELxZP8A21eaVdajZeVcCF7RkD/Y5lsb55IgdvI8yKFvy9avSeLvFk/ieCay1a8xb31naXVpIUDCOWBSWW2EZLqXbIkZ1OeAMCgDf/4VNqn9iSWX9uWR3XTTJbm1byLcGJUzD8++JsqX+VgMsRjFWrf4YavHeiKfxV9s0uS/tL65jntQZ5ZLeONR8+cfOYwW478Vn3mp+K9WuFgfxBrFkINAub9Hh0s2EjXEc20eZFKHJG0jjIBwTyCMQajq3jC20rQfETeKL2OTX9LkmlgFgJILE/ZFkUrGqlyyvuJOTnOMcUAdbovgu30H/hEJLrV4ivh60ubUeYAonMoTB5PGNnSsbXPhfdaqJJtP8QwQi4vp7tZxBmWAyMp3RSKwIYbcYJKnPIrjtD8TxXkumSeLtQi1LQbbULmC4vrvy7q03tao8YSfYpI3bvvKpDHYc4FMtPHWseH/AALqNteahJYX0ukQz6LALYIzlp5cmNAvPybMjHA5oA+ho1KxqpYsQAMnqadUdszNbRM3LFAT9cVJQIjhghhd2iiVC5yxUYzUlcj8UvEF7oOjWX9m3EcN7fX0dpCWh81mLZJCAsqbsA4LsFHf0rgvCfxG8QQ2OpHxHqNss0Om392huY4oissMzIqfIdpAAXIBY5PWgD1rxBothrlibW/i3KDlHHDIfUGuZPhPxHaQxWmkeIorS1i+6otwrN7sR1NcfrPjjxvougaR4ivb3R5bbWNOkmhto7Vh5JWz88SFy3JLKwK4wARg55pfEfjRtX8QafpE1zaS6JMdLa4nhmaPa1wtxuzIjDHKRYB9fcV00sXVpR5U9OzV1+JjUw1Oo+Z7+Wh3+meELdNTXVtWkS+vwB8yxBEyP4to6t7109eLeFfHEmlX+s6cLqyg0m2i1aaylmmZ/MNvJEqYd2O77z5APb2r0/wHqlxrfgvRtXu9n2i8s4ppNgwu5lBOB6VnVrTqu82XTpRpq0UZHxh8G6f428D3mmXmY5okM1rOqktFIoyCMckHoR3Br4q0W68UaPZ32ljSby8027K/aLS4tZTFIyHKvgYIIx19OtfoNTfLj/55r+VZFnwH9uv/ALMbf/hX9p5RfzMfYrj72MZ+96Gkkvb+SOKN/h/aFYlKoPsVxwCS3971Jr798uP/AJ5r+VZfinV7Hw7ok2r3sDvBCyKyxICxLuEGMkd2FO4HxLqvjD4gX1hYabFYXFlp+nxeXbWkGmkxoM5J+dWOeetek/srSeLtS+I00mqS3tvY2tk8kiNZLCkzEhVUkIM/eLYz/DXuHiD4g6bpN/qtlH4f1nUptJCtefZLeMrHGYjIXLM6jAUHjqTwAanX4gaANJuNUjhuzbQanb6azCIAtJMIijAZ+7++XPfg8UAcBY6Z4ruNQ0e8k1nxFHc6jquo2s7yR7ks4P3nlMisuExhdrHrnvTNVTxVZX+r6BHe+Ip9LguL6KGd7Y3MhiOnQup5XEgErSbQe+V7YrrdM+L2g6jczW9ro+vvIIpJLYC0B+2bGAxFhuSdwPOOOTjFNvfjB4f0+ymuNS0vWbOWBLjzbeSKMyCSGWON4htcqX/eowwSCD17UhnnOg3mo2enWVpcf2/aeHVv51uL2xgmj8w+UhQqoi87Gd2Ay43ZGcYr2z4bS61N4B0ObxGsg1ZrKM3XmKA+/HVgOA2MZHrmubvvi94eg2i103WdQMkzxRi1gRvMC7fnGWHylnVR754wM12/h/VbPXNCsda092e0vrdLiBmXBKOoYZHY4PSgC9RRRQIKKKKACiiigAooooAKKKKACiiigAooooAKKKKACiiigAooooAKKKKACiiigAooooAKKKKACiiigAooooAKKKKACiiigAooooAKKKKACiiigAooooAq6np2n6pbfZdSsbW9g3BvKuIlkXI6HDAjIrkPiLf+B9DsBHq2n6LLfJDLc2MFzY+Yivj77FUbykLYDSEAe9dzXk/x2stRs7qHxBZ3dyLe4sJtKuYhFLLHEHVyJfLRwHbqoDAjcV5HWgDpW8VeBJNQsvDepXujf2kqpElnsDpGzxj5EONoG1gPoyj+IAj3nwzsdMu7VV8NpYXELXNzHDBE0MyowUlgo2sQxUYOTkgAVyOj/B+SETXS61Ntku7S4s4JUIEEcYh3bxnDSnyQM9B+JrR8R/DLU9St5Y49as5JJLGW18x7JYsb7iOXdtjwMgJjOOTg0DL914i+FMnh+Ca7h0k2FjP5ENtNpR328hUthYDHvX5ctkKOAT0ruNKksZtNtptMaFrJ4laAwgBChHG3HGMVz0PhR18TeJtXeeFxrFrbwwqU5haNJULZ9/M7elang3SX0HwrpmjSTLM9nbpC0ijAYgdQKBGtRRRQAVj+M/D9r4p8N3ehXs08EFyF3SQNtddrBgQexyBWxRQByekeCLWz07Xre61S+1G411DHeXU5UOV8sxqAAABhSfxrOHww0tb2MrqmpLp32iC7m0/evlTXEKIqSHjI/wBXGSAcErXe0UAcT4P+Gfh3wtcabc6b9o8+yNwxlkYM87TBQS574CgAdhTdV+GWg6jdQ3Vw1w8kOsS6soLfK0sigFGHdMhTj1UV3FFAHlngT4UaVb6L4Xk1yyZLzQ4pUjtRN5kJcyErI2eWIGCM9OPSvQfC2j2/h7w3p2hWbyPb6fbR20TSHLFUUAE+/FaVFABRRRQAUUUUAFFFFABRRRQAUUUUAFFFFABRRRQAUUUUAFFFFABRRRQAUUUUAFFFFABRRRQAUUUUAFFFFABRRRQAUUUUAFFFFABRRRQAUUUUAFFFFABRRRQAUUUUAFFFFABRRRQAUUUUAFFFFABRRRQAUUUUAFFFFABRRRQAUUUUAFFFFABRRRQAUUUUAFFFFABRRRQAUUUUAFFFFABRRRQB/9k="/>
          <p:cNvSpPr>
            <a:spLocks noChangeAspect="1" noChangeArrowheads="1"/>
          </p:cNvSpPr>
          <p:nvPr/>
        </p:nvSpPr>
        <p:spPr bwMode="auto">
          <a:xfrm>
            <a:off x="2524760" y="-297815"/>
            <a:ext cx="426720" cy="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endParaRPr lang="th-TH" sz="3528"/>
          </a:p>
        </p:txBody>
      </p:sp>
      <p:cxnSp>
        <p:nvCxnSpPr>
          <p:cNvPr id="30" name="ตัวเชื่อมต่อตรง 13">
            <a:extLst>
              <a:ext uri="{FF2B5EF4-FFF2-40B4-BE49-F238E27FC236}">
                <a16:creationId xmlns="" xmlns:a16="http://schemas.microsoft.com/office/drawing/2014/main" id="{1DC9126B-0975-4CD0-993F-0F163D58111E}"/>
              </a:ext>
            </a:extLst>
          </p:cNvPr>
          <p:cNvCxnSpPr/>
          <p:nvPr/>
        </p:nvCxnSpPr>
        <p:spPr>
          <a:xfrm>
            <a:off x="2329180" y="1264724"/>
            <a:ext cx="10558313" cy="3203"/>
          </a:xfrm>
          <a:prstGeom prst="line">
            <a:avLst/>
          </a:prstGeom>
          <a:ln w="31750" cap="sq" cmpd="thickThin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496F88C5-95B9-4397-9E12-62FED1AF52F9}"/>
              </a:ext>
            </a:extLst>
          </p:cNvPr>
          <p:cNvSpPr/>
          <p:nvPr/>
        </p:nvSpPr>
        <p:spPr>
          <a:xfrm>
            <a:off x="762000" y="1753034"/>
            <a:ext cx="15925800" cy="729430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ระบบเครือข่าย (</a:t>
            </a:r>
            <a:r>
              <a:rPr lang="en-US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Network) </a:t>
            </a: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 ต้อง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เสนอวิธีการเชื่อมโยง เผยแพร่ ภาพถ่ายทันต่อเหตุการณ์ </a:t>
            </a: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Real Time) 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หรือ ภาพเหตุการณ์ ที่ได้จากการถ่ายโดยอากาศยานไร้คนขับ ผ่านทางระบบเครือข่ายอินเตอร์เน็ต เช่น </a:t>
            </a:r>
            <a:r>
              <a:rPr lang="en-US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Facebook Live Line Instagram 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เป็นต้น</a:t>
            </a:r>
            <a:endParaRPr lang="en-US" sz="3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lvl="0">
              <a:defRPr/>
            </a:pPr>
            <a:r>
              <a:rPr 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3.การ</a:t>
            </a: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จัดทำเอกสาร</a:t>
            </a:r>
            <a:r>
              <a:rPr 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คู่มือ ผู้ขาย</a:t>
            </a: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ต้องจัดทำเอกสารคู่มือเพื่อประกอบการส่งมอบ ดังนี้</a:t>
            </a:r>
          </a:p>
          <a:p>
            <a:pPr lvl="0">
              <a:defRPr/>
            </a:pP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3.1 คู่มือ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การใช้งานเบื้องต้นของอากาศยานไร้คนขับ ภาษาไทย </a:t>
            </a:r>
          </a:p>
          <a:p>
            <a:pPr lvl="0">
              <a:defRPr/>
            </a:pP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3.2 คู่มือ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แนะนำหากเกิดอุบัติเหตุ ข้อกฎหมาย ที่ควรระวังขณะใช้งานของอากาศไร้คนขับ</a:t>
            </a:r>
          </a:p>
          <a:p>
            <a:pPr lvl="0" algn="thaiDist">
              <a:defRPr/>
            </a:pPr>
            <a:r>
              <a:rPr 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</a:t>
            </a:r>
            <a:r>
              <a:rPr 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การอบรม : </a:t>
            </a: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จัด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สาธิตวิธีการใช้งานให้แก่เจ้าหน้าที่ของกรมทางหลวงเพื่อให้สามารถใช้งานถ่ายภาพทางอากาศได้ ระยะเวลาในการฝึกอบรมไม่น้อยกว่า 6 ชั่วโมง ทั้งภาคทฤษฎีและภาคปฏิบัติ </a:t>
            </a:r>
          </a:p>
          <a:p>
            <a:pPr lvl="0" algn="thaiDist">
              <a:defRPr/>
            </a:pPr>
            <a:r>
              <a:rPr 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4. การ</a:t>
            </a: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ขึ้นทะเบียนอากาศยานไร้คนขับ</a:t>
            </a:r>
          </a:p>
          <a:p>
            <a:pPr lvl="0" algn="thaiDist">
              <a:defRPr/>
            </a:pP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4.1 ผู้ขาย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ต้องจัดเตรียมเอกสารในส่วนตัวเครื่อง เช่น ภาพถ่าย </a:t>
            </a:r>
            <a:r>
              <a:rPr lang="en-US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QR Code 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ตัวเครื่อง ฯลฯ และรวบรวมเอกสารประกอบการขึ้นทะเบียน พร้อมนำไปขึ้นทะเบียนอากาศยานไร้คนขับกับหน่วยงานที่กำกับควบคุมการใช้งานทุกเครื่องที่ส่งมอบ</a:t>
            </a:r>
          </a:p>
          <a:p>
            <a:pPr lvl="0" algn="thaiDist">
              <a:defRPr/>
            </a:pP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4.2 ผู้ขาย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ต้องจัดทำประกันภัยคุ้มครองความเสียหายต่อทรัพย์สินบุคคลภายนอกของอากาศยานไร้คนขับที่</a:t>
            </a: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ส่ง</a:t>
            </a:r>
          </a:p>
          <a:p>
            <a:pPr lvl="0" algn="thaiDist">
              <a:defRPr/>
            </a:pPr>
            <a:r>
              <a:rPr 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5.หลักเกณฑ์</a:t>
            </a: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</a:t>
            </a:r>
            <a:r>
              <a:rPr 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จ่ายเงิน : </a:t>
            </a: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ผู้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ซื้อจะจ่ายเงินให้แก่ผู้ขายเมื่อส่งมอบอุปกรณ์ คู่มือ สาธิตวิธีการใช้งาน และหลักฐานการขึ้นทะเบียนอากาศยานไร้คนขับกับหน่วยงานที่เกี่ยวข้อง ครบถ้วนตาม</a:t>
            </a: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สัญญา</a:t>
            </a:r>
            <a:endParaRPr lang="th-TH" sz="3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="" xmlns:a16="http://schemas.microsoft.com/office/drawing/2014/main" id="{79E58C49-1494-4EC5-981E-2641D9EDD8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t="19959" r="14021" b="37939"/>
          <a:stretch/>
        </p:blipFill>
        <p:spPr>
          <a:xfrm rot="20447081">
            <a:off x="238860" y="330799"/>
            <a:ext cx="1377811" cy="891713"/>
          </a:xfrm>
          <a:prstGeom prst="rect">
            <a:avLst/>
          </a:prstGeom>
        </p:spPr>
      </p:pic>
      <p:sp>
        <p:nvSpPr>
          <p:cNvPr id="21" name="กล่องข้อความ 16"/>
          <p:cNvSpPr txBox="1"/>
          <p:nvPr/>
        </p:nvSpPr>
        <p:spPr>
          <a:xfrm>
            <a:off x="4391021" y="256823"/>
            <a:ext cx="7384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แนวทางการของคุณสมบัติ (ต่อ)</a:t>
            </a:r>
          </a:p>
        </p:txBody>
      </p:sp>
    </p:spTree>
    <p:extLst>
      <p:ext uri="{BB962C8B-B14F-4D97-AF65-F5344CB8AC3E}">
        <p14:creationId xmlns:p14="http://schemas.microsoft.com/office/powerpoint/2010/main" val="9928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>
            <a:off x="260773" y="-133349"/>
            <a:ext cx="16523547" cy="0"/>
          </a:xfrm>
          <a:prstGeom prst="line">
            <a:avLst/>
          </a:prstGeom>
          <a:ln w="28575">
            <a:solidFill>
              <a:schemeClr val="bg1">
                <a:lumMod val="65000"/>
                <a:lumOff val="3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utoShape 2" descr="data:image/jpg;base64,%20/9j/4AAQSkZJRgABAQEAYABgAAD/2wBDAAUDBAQEAwUEBAQFBQUGBwwIBwcHBw8LCwkMEQ8SEhEPERETFhwXExQaFRERGCEYGh0dHx8fExciJCIeJBweHx7/2wBDAQUFBQcGBw4ICA4eFBEUHh4eHh4eHh4eHh4eHh4eHh4eHh4eHh4eHh4eHh4eHh4eHh4eHh4eHh4eHh4eHh4eHh7/wAARCAGqAd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s2/wBf0Wxl8m71S1ikHVDICw+oHSqhCU3aKuTKUYq8nY0qKrafqFjqEZksbyC5UdTG4bH1x0qzSlFxdmhppq6CiiikMKKKKACiiigAooooAKKKQsAMkgD3oAWiq8t9Zx/6y6gX2Liqz63pwO1JWlb0jQmgDRorM/tZj93TL8j3ixR/a+37+nago9fJzQBp0Vmrrmn52yPJCfSSMircF5a3H+puIpD6Bhn8qAJ6KKKACiiigAooooAKKKKACiiigAooooAKKKKACiiigAooooAKKKKACiiigAooooAKKKKACiiigAooooAiubm3tY/MuZ4oU/vSOFH5miG4t5oVmhnikjfG11cFWz0wa8r+NvhPXPFWrC2tNKlntG0e5hhuovIcx3DchWWZgEU4HzopbtkCso+G/GUMUXh+Pw3eNBJ4g0zUZL2K8hSGG3jMBlXG8PuXY3yhcEcgngEA9rSaF87JY2w2w4YHDen19qyNe8T6RosscV9LNvkUsBDA8mADg52g4rzPWfBOseHfFtveeEfDs9xo9tNYTNbwXcatKY/OErfvHGX2smS33vWq+naJ430u51DXP+EZ1G6OtQalEtjHeQCWzea4MkJkLSBMbTyULFcdDQM9otrq3uLWO5ikBjkVWUnjhhkfTginxzQySPHHLG7x/fVWBK/Udq8Pi8LeONN0yPw1Hod3e5v9KuDqMd5CIFjghhSXO5w+7dExxtwQevasnTfhz8RodHim+y2sGoXNhqFtcIJkBw0a+X50inMjSSBmyM7M4z1oA+hYriCZQ0U0cikkAqwIJ9Kqaxq9jpOnyX13KfKjwD5al2JJ2gBRyeeK8b0jwz4q0zXrTxJY+Er+20+2uoDJpEc9sk8rCF0knVFl8oDLKMbwSBnHaqdl4R+IVvawagfD9wbqO5juTaDUIcnGsyXJTdvx/qWB9O3XigD2Pwx4p03X9Nkv4I7qzhSYwkX0JgYt7Bq2jIgcRl1Dt0Unk14XqHhfxXfa5ceIdR8H3l/pt5f3Mv8AY8k1u1xGGiREY5l8tQSpyVYso6Zya1PCXhjx3aeL/BsOvW4vbbRbUMdSSVMIGs2ikgbkO580KwbacgnnigDofit4ouLDZo+nymKaRN08inDKp6Aemaxvg5Zxz65dz3FuZDHB8jOuQCSM/jirXiO00VPG2o33iO7AgVVEdsFJeXKcEY6AfzrZ8K+M7PUtdTSrDTha2vlsQ7Ebm2j0HTgepr6TWngXTowequ5befzPC0ni+erLZ2S/rY8+1uW40HxjeyaY0tp5NwfLwCBtPbHcV7D4Q1pNe0KG/ChZDlJUH8Ljr/j+NcVN4z8P6w8lj4i0sqizcTR/MDtJwSOv8+tVLTSb1PD8sPh/xAY4jfB47mLcu9fL5Ujsclc/SpzH38OnVhyzjbXuvX8SsF7lZ+zleLvp2+R6vRXjV9p/jG0sp7pvF124hjaQqGbJwM460vhL4k31hpH2S7srzWLzzGYSNJ0U4wOhJ7186e0eyUV5a/jvxpd8WPhlIVPQyq2fzJAqB9Q+Jd7w13aWSnsAoI/EAmgD1moZ7q1t/wDX3EMX++4X+deSSaB4qvf+Qh4ruCO6oWI/mKSPwHZNzeajfXJ7gsMUAej3ni7w1Zki41qzU+gk3fyrFvPif4Tt8hLmec/9M4Tg/iawLbwZ4eg/5cjIf+mkhP6Vp22j6TbY8jTrWP6RigBdB8ZWPi3xIumxR39tF5JZMMF3EcnOPauuGh6d1kieU+ryE1554BjWb4s6rIqgLBbEAAYAxsWvVaYFSLTNPj+7Zw/iuf51aREQYRVUegGKWikAUUUUAIyqw2soI9CKqXGlafP/AKy0jz6qNp/SrlFAGXoxa3ubnTnZmERDxFjk7D/hWpWZB8/iW4ZeiW6q31zmtOgAooooAKKKKACiiigAooooAKKKKACiiigAooooAKKKKACiiigAooooAKKKKACiiigAooooAKKKKACiiigAooooAKKKKACiiigAooooA8++Kun6ff3tjbrcJBq0iN5Cvwsyg/dJ7H0rmfDcdj4aulvtZXUFvl3IttHCQFBGCSx4PHpV/wAVSf2r8XIIM7o9PgBPscZP6kV008lxJayQJcyRl0Kq6nlCR1H0r06GZzp0fYyV4/c/TrocNXAQqVfaRdn9/wAzg/8AhF/7Sv0fRZJzYyfNJLdRmPyeehJ+9+FdzbW9vZWUFjaA+RAu1SerE8lj7k1zXw81DxBNps2k+JY7x77TpDF9rl5S6TOVdW7nHWunrDEZnUxtON/h/rc6f7LjgK0o3TfdbW8vJ7hSIqou1FCj0AxS0VxmoUUUUAFFFFABRRRkL8x6Dk0AYfwiXz/GHiW87B9oPszsf/Za9PrzX4EqWtdauz1luVU/gCf/AGavSqACiiigAooooAKDnBx17UUUAZPh44a7WfIvPNzMD+mPbFac0scMZkldUQdSxxVDULW6W9S9sPL83b5ciucBh2P4UkOl+ZIJtRmN1IOQvRF+goAb/aF3ekrpsGI/+e8owv4DvTt2uRdYrS4H+yxStMAAYAAHoKKAMz+0rqP/AI+NLuAO7IQwpya1YE4kd4D6SoVrRprxo4w6Kw9xmgBsM8My7oZUkH+yc1JWfPo9k7b4ka3k7PCdp/wqPbrFn91o7+Idm+R/z6GgDUorOg1i1Z/LuN9pL/dmXb+vStBWDAFSCD3FAC0UUUAFFJI6xxtJIyoigszMcAAdzSRukkayRsrowDKynIIPQigB1FFFABRRRQAUUUUAFFFFABRRRQAUUUUAFFFFABRRRQAUUUUAFFFec6v8TJrDxBfabHoD3KWspjLpMQTjvjaaAPRqK85g+LWl5xdaRqMJ77NrY/MitC3+KHhOX/WT3UH/AF0gJ/8AQc0AdtRXN23jvwlcY2a3br/10DJ/6EBWlBr+h3C7odYsJB1ytwp/rQBpV5r4u8dX15fy6D4ThZ7gMUmuiOExwduf5mtjXviR4b00NHb3DajOOiW4yufdun5ZrjvB1nqN1rl54kuoks47wsRAoxu3HOcdh/OgDS8LeHl0lpLu5uHur+cfvZWOfwHr9a3qKKAM3XLKa90y5sYL6axe4TCXMP34mzkEflWX4LvPE3nXGj+JrEGe1UGPUYf9TdqTgHHZ/UV0rKGUqehqCaJbi2ms5mcLIhQlWKnBGOD2Ncij7KolfR7f5f5fcd0K6lRdOUU/PqvNfLRrbruWKK5Hwrpfi3QtRXS57611XQBu8q4nZhdwjHCHs4zxn/8AVU2pePPDul63LpOrTXGnSxkBZbiBlhk4Byr9Mc9Tit1UVry0FLA1JVHCh+80v7uunpuvNHUUVHBNDPCk0MqSRSKGR1YEMD0IPeleWNPvSKv1NapN7HFJ8u4+ioDdW/8Az0B+gJpUuYXcIr5Y9Bg1Xs5djNVYPS6JqDyCDyDRRUGhxki6j4F1c6xpIabS5W/0m3J4Uf56HtXq3h/WLHXNMj1DT5Q8bjkfxIe4I7GvNPFPiBlnOh6Tb/bNRm/dlQu4Jntjuf5d66b4feGh4N0S6vdSuv30ieZOqn5Iwo6D1PvTSb0E3Y7WmpJG5ISRGI6gHOK8luNZvvF17ePcX0mm6PbRl9qHaDyAoLdNxz3p0en+H7ya1t9L1CTT7z7qzC9D+Y/bIz3Pp61639lcq/eSs+tle3r/AMC5539ocz9yN162v6f8E9aorgfhz4uur26OiawxN0oPlSMMM2Oqt7+9d9XBicNPDVOSZ2UK8a8OeIUUUVzmwUUUUAFFFFABRRRQAUUUUAMnhimTZNGki+jDNZzaR5J3afdS2p/uZ3IfwNalFAGV9s1G04vbTzkH/LWDn81p9zr2j2umT6ldahBb2sCl5XkbbsA9c1NquqafpUUUuo3kFqk0yQxmVwN8jHCqPUk1zcHh2+166vrjxbaaeLUzr/Z9lEgcwhGO2V5MfM7cHHRcDqc0AWbaPVte1q11VdQSLw19m3RWYh/eXjOpB87eOFAPCjknk+ldLEiRRrHGioiAKqqMAAdABWZ/xNLD/p/gH4SAf1q3Y6hbXgIhfDj70bDDL+FAFqiiigAooooAKKKKACiiigAooooAKKKKACiiigAooooAKKKKACvI4R9n+LetRdPMjL/iSp/rXrleT66PJ+NEnYT2wx/37/8AsaAOjkjjkGJI0cf7Sg1Um0nS5v8AWabaN/2xUfyq7RQBizeFfD8v3tMiU+qlh/WsLxV4X8PaVoF/qpidfssDSgNcbEJA4BJBxXW6tf2+l6bcahds4gt0LvsQu2PYDkn2FcVe+OvDutWuo6Nf6DrFwnEE1o9nvaUNGZG+UEkAIMknA5AGTxQBg+BfEMkfimPSZ9A0+LzLqG2WRUlDjfC8m/8AegN/BjoPWtqTx3rv2SbVo9DsTpNrqMllcStct5j7bpoMouMZwAxzxzgVTOofDTUpF04WdzdQvFBMbsRykJtiZ4syfeDBN/6gnPFTaVr3gP8A4RiLSdO0O++xT3SNbafHZPund90wdB3HyM3XjHOOlAxviT4iXVt4MstUjsVSS/jv8mObBhNvkAqSDycdxxVi28QX2h+PI/DUlxfaol01kvnXkylo/O8/O0Kg6eUOvXNVYH+Fum28esLpqRRahZ3kh8yB2AQMBcK0ZztYswBGMmqkkXg+SzOgaX4eFrqNzfWytb6os8UgYq5hcOMtjCuAQcDBHFAHfeDtbfX7G8uWt0hNvqNxZgI27cIn2hvqfSpPEXiDTdFl+zvG15fL96JG2pH7MfX2FZPw7nsNL8EajPptlZ2Y0+4uVaK13+ULgPtJG8An5iCfWsrw74U1jxEzXCfu4nBb7RLkq53YPI79a9XLsFQrRlVxL9xfmedjcVVpyVOgveZ1d3q2sWWg22uXWj2JtJyP3aSMHQHoSfep7G70nxJp0nlxJMij9/aXKByo9cHgj3roNd8Pyah4OTQ4rxFkREVZGXhyv8v1rzOLTtV8IeJbWa5jIi85YjIPuSqwG4D1HP6V0UsPhsZSko2U1e3mjGdfEYWpGTu46X8mdbeaTY3VsLdofLjUAKIjs2gdAMdKq6H4d0/R7qa4tpLyV5gAwuLhpVAH90HgVt3CCOd0XoGIH0pleHdnsKbUXFbPc4xvAtwl0Z7Txl4igBffsM4kXrnHI6VueIbDUrqSGex1aSzSFH3xLErCQkfK2TyCvX3rXoqIQjB3RvWxlatbnadrrZdfl/w3QxPDllr1rpc8ep65Hqdw5LQTG3CBBjjIHXnmueurj4iaLD9t1TUfD17aRkeYI7d4nP05PNdpb/uZTbnp96M+3p+Fcv4oWTxF4p0/wtbMfL3iS5I7Dv8AkP1IpzpJNWbsFPHSfM5Ri29/dWnp2+RW8Fy+KtBQ69a+C5teGor5nnxXKJKg3HgK3r1znkYrr/FWr32rfDOe+uNHvdHlkkCSWt1t3qobr8pIweK7m2hjt7eO3hUJHGoRFHQADAqHWLCHU9MuLC4/1c6FSfT0P4HmtcNL2VeNST0TRjiZQq4Z0owSlbe7u/XW34HjPg8T3+l6toomEUMsSS58suQ4kUDpzjmrvh3wyYdds5xfl/IuY2Zfskoz847kfrVFrK+8J6jffameCZbd0tnQkCUsQoIPsCT+FVdE12+TUo1vNTufs8oaKQtKxChlI3fgSD+FfaTjUqKcqMvdf46eh8jCUIOMaq1X+YaTfXV341tdQcg3Et2rsVGBknniva9D1rSdctmudI1C3vYkco5ifO1gcEEdQeO9ed/CzwtcSX6a3fRGOCLJt1cYMjf3segrvtJ8N6HpOrXuqabplvaXd8ALl4l2+ZjJBIHGeTz3r5/PK0Z1owp7RVme5k9JRoTlVvzPVfrf+vzNasvXfEOj6GF/tS9SAspZV2liRnGcAHAyQPrXG2/hXUvCnjKx1ex8T3tzpMwlTUoNWvt4UHlGjyOoPH9an8b6bb69cm/0lE1eeW0NiY4LxE8hW3HzcHhuSAe4BJGelePBTkm3E9bEQpUpJQmpXV+z9GjrJvEGiwrG0mpQKJM+Xzy+H2HA7/NxVTTfFmj3TwwSXcMF1M5RYd+7ByQAWHAY46HmsG6+HS3Dgy61K6QM7WkbW6FY903nYb++N3Hbj86s2nw/tLe0khXUZ90txa3MkgRQTJDN5uR6bjx7CgwNY+MPDIhaY6xbCMOEySeSehHHI4PzDj3pmueKLbT7+2sbeNLuaSdIph5wjECujurknqCI26elZuj+AbXT7DUbdr1ppL6xFnJN5QDYCsu88nLYbn6dqhX4eRpNNJHrd4haWNojsBMSKsw2An/ru+D2wo7UwNLUPHGgW1pFcxXX2pJJPLxGOV4zuIOMLg/e6e9S6h4z8P2Znj+2iWaBHd44wTwhCthvunBYA4PU4rCX4ZWP2V421GVJJZImmkhjCeYqKVdCCTw68GkvfhnaXU80smrXCvIZQJFjXzNjzRSgFjnO0xYHA4bpQBvaZ4y0G9htn+2xwtcttjRjk53bRkjIXJ4GcZqfTfEunal4gm0ixkE5it/OaVc7Th9pA4557g4rEg+HenW6XsdveTRxXRjwm0HYElWQDJ5P3AMn1q54S8Gw6Bqr6iL6S6me3MDO8YDOpfcCxzy3bPH0FIDqaztZ1WOwhkjhVbvUfJeW3sVlVZZ9o6KCfpz0FZviDWdVliS28H21lqV405gmnlnH2eyKgFjKFO5jzwi8k9SKu6d4e0qx1q81yO1Dane4E9y7M7bQAAi7idqcfdGBQBR0PRp7/wDs/XPFljYvrtsJDCISzR2oc/dXJwWAwC+M+nFdJRRQAVQ1SwFwvnwYju4+Y5B1J9D6ir9FAFTS7wXltuI2yodsqd1YVbqhd6ezXJu7O4NtORhjtyrj3FR/ZdXb72qIo/2YBQBpkhQSSAB3NUbjVtPhbabhXf8Aux/MT+VRDR45Dm8urm6/2WfC/kKu29rb267YYI4x/srigCl/ak8n/Hvpd049Wwn86Ptupjk6USPQSjNadFAGdDq8BlENzHLaSHoJRgH8elaNQ3tvHdWskEighlI5HQ+tVdCuGks/Il4ntz5cg+nQ/lQBoUUUUAFFFFABRRRQAUUUUAFFFFABXlfj1fI+LOkS9PNtx+u9a9Ury/4sr5Pjfw3ddMsEJ9g4/wDiqaA3aKKKQGZ4p0ka74fvNIN5PZ/aUC+dCfmTBB/EHGCO4JFcbovgvUrW91ePT9Qk0N2lhHnW9nELe8UW+xm8odOSTychhnmvRaKAOBi+GdvDfabLba5dw2+nxqkKrAgnXCFcCYfNtJYsUIIzil0b4cDT7+G+/t6V5or6C7Cx2ccUTGJXXmNTtDOJDucYJwOK72ql/qFvZFBMW3P0CjJx60Aeea18ObcRTw3Xiq8jtJoLy2toRaI3kpcsGlOc5YjBwT6+1R2Wh3ni/wAS3Gtt/aHh28sjaCKQrFMjvA9xgqM5ZSrqTnH3gOxrsrq4g1PVrSOLLxAfNuUjnr3+lN12zgswk1qzxSs2FCt096YXLHhfw0ul+GbzQzdtezXrTTSzyIE8yeRt/QcKNwAxXMav4r12VGsBINNgiJT7Pbr5e3HYnrXfwh1iQOcuFG4++Oap6tpOm390mpTFba8iIYzGMPHJj/noh6/WvUyzGUqLca0brdeTPPx2GqVVzU3Z9fNHO6xeXyfDrQyv2mJlnkJlG4EY+6c++ePWm+G9c1nWrmLRr4xX1sSHd5ky0SryWDfhW9Zrq93K5k8WWV1av8rw/Zd6kemwgAfnVb7La6TPbaVpauizHdcTOf3kmDwCR0XrwK7auPoQoySScrtq19L672W3kctPCVZ1E22o6J+dvm9yzdrrc1zLNHNEqO5KjPQdu1R+Vr//AD3g/StQx4OY2K+3ajey/fXj1FfLe3cf4it57r+vU972afwu5lGTXoPndIZ17qop8OuQ7tl1DLbv34yP8a1VZW+6QaZNDFMu2WNHH+0M1tGSkrozaa0ZS1LULGPTJr0zqywKXBRvmB7fn0pnwks7c3d1rs7SG51AZh81cfLn5gD35/QVHfeHrG5RlClAeqkblP4Gp7eTVNP06PTxbw3VrD/qtnyvH6FT6/nWkZK3KzOUXfmjueiUVyujeLYWTydVV4JV43lDhvqB0NdHZ3lreR+Za3Ecy+qNmlKLRUZqQt3a215CYbq3injP8Mihh+tZ9t4b0G2m86HSbVX9Smf51rUU41ZxVotpCdOMndoKz9f1EabYCUbTNLKkECt0MjnAz7dz7CtCuS+I6ybtCkHESanFv9Bk8f1rXC01UqxjLYjETcKbkjz3W7UahqEs2p+K7KScMQQySYQg9AMYAqGHw/eCD+0NDv11CSGVUP2NXDoSCc9OnFTar4T1p7y5mihikZpWcxLKpdVZjtYjsDirdj4e1hPC93bOi2j/AGtJmaSUKFjVGyxOemSK+v8AbQjTXLUXTTS33Kx837KUpvmg+uup3fw+1681O1msNWjeLUrTHmB12s6no2K6muG8F2V7a61ZR3ZzPFpzpM2/dkeb8nPfg8e1dzXymPjCNZ8mzPocJKTpLm3CiiiuM6Qooqlq+oR2MCqHgN3PuS0gklEfnyhSQgJ+hoAdq+p6fo+ny6hql5BZ2kQy8szhVH5/yrGlfX9W16eyazgtPDohKNcecfPuiydY9v3FGep5JHFN0nQLrUbKyu/G0en6jqdvO1xCkcOIbRmAwq5J3Ff7x5+ldNQBQ0DR9M0HS4tM0mzjtbWL7qIOp7knqSe5PJq/RRQAUUUUAFFFFABRRRQAUUUUAFFFFABWZqVvNDcjUbJd0gGJY/8Anov+NadFAEFjdw3kAlhbI7g9VPoanrKuUFnrdvNENq3WY5VHQnsfrWrQAUUUUAFFFFABRRRQAUUUUAFeb/HG3nWHR9Ujhd4rOdvNZR93O0jP/fJr0imXEMVxA8E8ayRSKVdGGQwPYigDhtMvrXUrNLuzkEkT/mD6H0NWa5PxLod/4E1NtV0lXuNFmb99CTnyvY/0P4Gm/ETVrz/hWGqaxoN39mmFoZo5SPmVRy2PRsZAPY0pOyuaUabq1IwT3djr8H0NAB9DXgGpac3hfwp4W8baNrGsC+vLiAXSXF0ZEmD/AHgRjp1//XzR8R7bU5PFmu6reXOq3umxKBBc6Vdbv7LYD/lpECOAQc8jOD1PTJ1rLY9aGUKcklU016dU0rWv59z36sa/UN4kthIu5fLHBHHVq848SeKLLVPCaeGbm8vbiaTRDqNpqsTeULpo1PGPvA5HI9jWHY3V01x8IJGuZiZ5gJSXPz/vF6+vWn7ZGccpm43k7avp2Td/wt5Hu0dnbxzedHbqr46gVFqWnxXyr5hdWXO0jtXhPhLw23ifSfGepahrmrodNvrr7JFFclURl3NuI79AMccU4+INSsfC/wAPfHd7eXEqxSzWl8S5PmqHcKW9ThDyfWl7brY1lk/vckZ3d7bdeVyS+drHsv2bWLL/AI95vtMY/gbk/rUNxPfam6WTW7W4zmU84I/wr5+ttf8AEV1pMnhW5nu4r3X9Ttry1fecrDKTkA9gDtNeqeBJJI/jx4s0/wA6RoILG2EUTOSFASHoKI1ua2hOJyeVCMnKeyb9UnFfr+B3M+hW7ANC0kMgH3gajsdNvI9TW4uZfOVFwGJ59v518+ahqmrJo1zNZXU8048YOsKmVsPhFwnXpntXY+HbfxTpPxYt7TxBqMN7qes6bLMr5YpYyAHARc7SBx29fqRV7vYqrkvs4uTqLZu3XTc9qwcZxRXiGu+HtT8D6z4V1T/hJNRvtUvtWWC+keU+VMjMONh6DBx1ra+Gd1cSWPxI865kcwajdhNzk+WMSYx6CmqmtmjGplqVL2sJ3Xp52PU2iUnoQ3tTSsq9Gz7MK+cJPEF/D8J/BdhNqGopbalfXYvXtWJuJESYAIp7539PYV0vg2S78O/ECx06zn1bT7DVtJmuJbPVJd7Wsi7sOfToG+hrC0JSulZ+Wh1TyqpThJud7c1lbflbT9Nv+Ce172X78bAeo5FKro3RhXzjpa6ho2rafqOt6rq9lcy6jlNbjn+1WN2hJ/dkAjHTHfvken0e8aFjlRTpur0d/X/Nf5HHjsHDDOOt79Vtp/Xf1SEkjjkGJEVh7ise/wBPa133VlJJEwGfkfaR/wDWrW8sL912X8apF5tRFxZ2W6UqvzyCPKgdxW0cRKHxx0+//g/gedKjGfwy1O40OdrnRrOeRtzvCpc+rY5/Wrlc/pMD6XpsE9nJJd2u399GR82e7KP5it2CaOeFZoXDowyCO9bNJpSi7pmUZO/LLcfVPW9NttX0ufT7pcxSrjI6qexH0NXKKcZOLUo7oqUVJNPY8V8T6F4q0+2XTZluL3Toz+6MKblwOmQBkY9DwKz/AA3o/iQ6gsmk2NzDLypkaPaoB65LDBHtXpHxp1K80v4canJpzzR3twEtbd4s7kkkYICMc8Zrp9Ft5LPR7O1mkklkigRHd2LMzBRkknqc17EM+mounyK/4a+RxTyKKpxxHO7NtJddLdfmUPCWhnR7SVriY3N/ct5lzOf4m9B7CtqiivIqVJVJOUt2dcIKEVGOwUUUVBZX1O8t9O064v7pmWC3iaWQqpYhVGTgDk1z/hyyi1650/xpqul3FlqItnjtbaeXd9njZyQ23osjLt3dwOKVDeeIPElpqGna1D/YFj5qSR2zktc3IJQq/GNi88c5b6V09ABXK3HjH7PqxtpNGumtGuJbWG4jlRzLNGjOy7M8ZCMASeo5Arqq52fwT4buNUfUbixkmkeV5jE9zKYPMdCjt5W7ZllJB45qZX6G9B0lf2i/r70c74t8eXVnKY7G2uLfyHC3CvB5koBgM2Qg9AMHnjIq+/xAsoZLOFrc3Hn2ySNJFKpCSGWON0I9QZUPuK0r3wR4Zuo3RtPaHeVJNvcSQkAJ5eAUYYBT5SBgEdaP+EH8L/bpb0aYFlkEYIWZ1UbNm3Cg4H+qjzgc7BnNTaZ1e0wfKk4vT+u5ixfEctYvdN4cvlD2y3NsquHMkZk8sswUEoAeTweOanfx+I7S1v5tDuUsLiIlblZ43UyBXbYu0nI+Q/N7jjrh/izT/Avh3RIbnXJBp9pbxC3gkF1KkigPvAQq27duGcjn8KZ4THgHxZ4aistCljv9Ps5GbyxNJ5iO+4sXyd5Lb2OW6kk0Wn3JdTCfyPf8PvM4+MLye6sta+3PbaS19NbPaCFCzeXbyTElyeBiM+lX0+IlqLC6kutPMF5DAlzFb/aVfz4n3YZHHBI2Nke3etK18B+F7e7NxHYSnJdjDJdSvDudPLZvLZiu4oSucZwSO9Mb4f8AhV7JrWWxnlQyRyb5LyZpB5YIRQ5bcEAJG3OME8c0WmW6uDdrxf3efr/XkctpnxDl0ezu49XW+1e5828lg8iAAiKGTY27HCgAFsntwMnFdLF4qW/vNOFr5sMcmpyWbgAMJNibs57D9a0IfCHh+F7xo7FgbyOaOYG4kIKSnMgALYUE8/Lj2qPTfBnh7T9VXUrS1nSZZGlVWu5WiWRl2lxGWKhsDGcZoSl3JnVwsrtRaev9eR0NFFFaHnhRRRQAUUUUAZWvuIpbG4kyIo58u2M7RirtpfWl3n7POkmOoB5/KrB5HPNZur2KtEbq1UR3UXzI6jBOOx9aANKioLC4W6s4rheN6gkeh7j86noAKKKKACiiigAooooAKKKKAKWvWK6lot5YOARPCyDPqRx+uK8e8J2cOu+DNU8L6g0iIC9vJtOGCNnp+O6vbq8d1GSHwx8TtRW5kENnep5wY8AE/N/PcKN1YcZOMlKO6JdW8C6TqXhbTPDs81yLXTnjeFlYbiU6ZrgPin4WtIZdf8RWH9oxr5YbUILS58pZ0UAMzZ/E+/NeuaTqlhqsbyWM4mWNtrYBGD+NUNDhivFv2uIkminYhkdQysDkkEHqOaiVNNHZQzCtSmpcztfVd7u7+88+fw/4f8UeC9ASazvdM+yWuLJraT5hG4+ZGJ6g5PPua6DT/AlrPP4buJDNbQeHmDWMQPXBB+b1yVGa7iO3gjijijhjSOMYRVUAL9B2qWhQj2FPHV27KTtd2+d7/mzm/D3g3S9D07WbG0luGj1eaWa4LsCVMgIO386p3Hw70OfwBD4LlkuW0+F96Sbh5gPmF+v1Yj6V2FFPkj2I+uV+bm5ne6fzWzOYn8DaHL4i0bXPLkW40iAQW6g/IygEAsO5Gazdf+GWjav4gv8AXjqOqWeoXoUNLaz7NgVQuBjqCFGQa7mihwi+g4Y7EQacZu9rfK97fecND8L/AA5Domm6VE92sdhe/bRJvy8svHLH8K3bzwzYXXjGx8USSTC8s4HgjUH5Crdcj1rcooUIroKWMryd5SfX8d/vMPxV4ZsPEcumSX0kyHTrpbqHyzjLjGAfbiue1f4V6BqGvXmq/bdUtFviWu7a3uCkUzepA/PFd7RQ4Re6CljK9JJQk1/VzirD4baFZ2/h6COa7ZNBuZbi13MPmaRw53eoBAxWtqHhPTL/AMXW3iW4aVrmC2e2EWf3bI3XI/Gt+ijkj2CWMryfM5O+v46v7zzuD4Q+G4rqL/TdUk06Kf7RHpz3BMCvnPSvRCcnNFU9QvHt5I4beEzzyHIQdcDrRGKjsia+Kq17e0lew2GCfWNZbS/OFtCi7nP8Tjjp+ddxptja6farb2kQjQfmT6k9643wssup+JEvoUaGK1TEhI5JOfl/U/lXd1RgZmnMLS+nsZPlDuZIfQg9QPpSP/xK7syDiynb5/SJz3+h/nVy+tI7uMKxZHU5R16qaqRSzCYadqEazLKpCyDo47gisKU/YPkkvde3+X+RdSHtVzR3X9f8OadFZ2nPJa3B02di4ClreQnlkH8J9x/KtGumUbMyjLmRzniPxLHpninQPD5sjcSatJL824DyljXJbHfkity8vLa0TdcTLGD0B6n8K5jxLpEM3jrR/ECXTPf2NrPBb2YAwfNwDITnIA2+nNZupa/Lo/ikWJsYr+53W6SvK7K7NM+1fL+XbhSQTznAY9qzjzXdzqr+y5Kap72971u/0sdb/a+//j3sLyUeuzAP50f2sy/67TrxB6hN38q4+98fazZXFzYy+H4J7u08w3Jguv3caosTFssoJ4l6Y5I96frHjjWNNeaGXSbDzQsM6f6WxAhkExyQFyWHk8hc8Nnsas5zsYNY0+ZtouFRv7sg2kfnUXivWLfRPC+o61OjzQWds8zLERuYKM4Brhn+IE2o3r2Fr4cgv5GmEUAW4HzZQsGyy4A9/wD9VVLbV4dc02bS9NtjcXDaDLcyx3DkiWULHiORNoDo4lHIxnB4oA9F8KaXY6L4dstN05HW1ij+QSNuY7juJJ7kkkk1p1zvg3WJrzSdPa+Vo5Lu1jni3Jt4ZASmOxBOMe1dFSAKKKKACiiigDxL9qbwn4g16x0rUdHtZ7+KyLrNbwqWdd2MOFHJ6YOOelZn7LHhDxHpOralreq2Nzp9pLbCCOK4Qo8rbgd208gADqfWvoCigAooooAKKKKACiiigAooooAKKKKACiiigDL0L9y93YnjyZSUH+y3IrUrIviY9ftWtvmmkUrMnbZ6mtegAooooAKKKKACiiigAooooAKxPEnhvQ9YdbzVLJJ5IIyFYkj5euDjrW3Wd4mm+z+HNSn6eXayN+SmgDyz4UKP7JvJguBJccD2A/8Ar1seG/3T3dqescn+IP8AKub8D69o+j+GxHeXYWYysxRVLNjjHStLQtYgvNSuruwgnmickBQnzZ4OfzzTEdXRVRH1iX/U6JcYPd+BUyad4nl6WdtCPVnyf50hktVL6e4E8FpZqrXM7YUHoB6mrieHfEEn+t1K2iHoi5P8q09B8Of2ffm+ubxrufZtXK4C/rQBjyaV4niQyGK0mA/gRuT+gqrDqUfmmC6je1nHVJBivQaq6lp1lqMXl3luko7EjkfQ9RQByw5GRRTrzwxqFiTJo9150X/PCY/yP/6qoySatb/8fOjXAA6snIoAuUVnDWLZf9dHPCf9uM1PFqFjJ925jz6E4oAtUU1XRvusrfQ5p1ABR4RjWfxRfTsM+TEqKfQmirHw9Tcuo3R/5aT7QfYUAdSkcce7YiruOTgYyfWnUUUAFZ0377XoUXpbxl2PueAK0azbP91rV3G3JkVZFPt0xWFfVxXS/wDwTWn1fkSazE7W63MIzNbN5ie47j8Rmnz6hbxaeL0tlGUFAOrE9AKkvrqGzgMs7YHYd2PoK57T2t7a3vtV1RjDa6fvkWNzkQoBvJ/KureGvQ50n7RJdfzOe8BW2o3Pxd8XatqMM0flW9rawl1IUgr5hC54OM4OO9ehS2dnLdx3clrA9xEMRytGC6D2PUdaxfh3rt54m8I2eu3unrYNebpIoQ24+VuOwn3K4P410NY00uW666/ed+OlN1uWas4pR7/CrfoYHi2/t9Hghkj023ubq+uFtkV0IDs/94qrHGFHbt7VzsXjDTdY04TN4bhuHe9t7JYZWQ7maDzV5IxgFiB+JruNSsLHUrRrTUbSC7t2wWjmjDqcexrynxR400C38RfZvCfg+z1rVbJAv2lLZcQhOgUgZIXpxgehpynGK1PHxmPoYOClWla+3Vv0S1ZrnxtFa6m1o/hi3S9tpCLwxvkR4aNcqwTniQfe29CKv+BPFthrviCa1tdEhs8QP5VwhBLpGyAoflGMeanAJAOR2rz7RPisjXM8+teDrF7eZ8XU9tD82cj7wYfNyB1PYV7J4abQb3TbXU9DgsxbtGwgeGJV2qzAuvA4ywBI9RzShVjPYwy/N8JmF/YSu10ej/EzvDen6vNpF5ZeIJjJcw385tbjeC5hLloicdMA7cf7Naem30yT/wBn6hhbgfcftKPUe9ZuiWdpb/EDxDcQalFJNcwWrT2aj5oiA4Dn/eH/AKDW5qVlFfW/lyfKw5Rx1U+oqz0y1RWZpN5N5zaffcXUY4btIvqK06ACiiigAoorjfiR4h8VaTLp2neEvDg1W+vnYGed9lvbqMcuepJz0pN2VzSlSlVmox/HQ7KivLvCPxE8Rt4h13wt4s8PwR63pmntqEKafIXW6jAHyqD0YkqBz37VV8V/FvUrHwYNatfC19p10t7b20kOqwlARISCUIPzYx+tR7SNrnX/AGbiHNQSWtuqtrserPdWyMVe4hVh1BcAinxyJIu6N1dfVTkV81fElfC+jfE4Lr/gaw1Gyv0a7nltry5lvAm3JldVfAG7tjoK9A+D+uyN8JbU6VYaLpmo3InfStOF0xRwG7lmLdd2efSlGreVjatlnJRjVi3rbe1tb+b2t2PV6K8NsvjH4gl8F6JrUul6ctzf682lzIpfYqD+Ic9at/8ACxfiLq/izxLoPhbw3pFyui3JQ3FxMygoBwpGeWPtxR7WJLynEK97K192ujt+Z7PRXiWo/Gy/X4aaN4htdGtYtQ1C/ewm+0TEW1q6HBZm64PBHTvzxWjY/EnxovhbVri58GC/1S1njhs201zJa3Yf+NW54Xv/AEp+1iS8qxKV2lvbdd7fmeuUV5r8O/HPia+8dX3gvxjo9lZalBZrexSWchaNkJUbTnPPzdc9jXpVVGSktDkr4edCXLL1010YUUUVRiZehDz3utQblppCq+yLwBWpWTo8gs7iXTJvlYOXhJ6Op54961qACiiigAooooAKKKKACiiigAqG+tYb6yms7lN8M8ZjkX1UjBFTUUAc1p3gTwrY4MekwyMOjTEuf1roLa1trZdtvbxQjphEC/yqWigAooooAKKKKACiiigAooooAZJDFIP3kSP/ALyg1QudB0e4z5unwE+oXB/StKigDnJvBukNzCbi3P8AsSH+tVZPCN1H/wAemtTKPSRM/wAq62igDiLnw34hkUxteQNH/sHax/StjR2GjWS2n9l3iICSWXEmSep4rfooAzV1zTs7XmaJvR0IqdNS09/u3kH4uB/OrTKrDDKGHuKgksbKT79pAfrGKAKs2roLpobe3lulQAu8XIBPQe9UYr26m1Oee0sJXbYI8SHbsPvVrQ40huNRijUJtm4A7DHFS+H8fYWY8yNK28++awqa1IR+f3f8OaQ0hJ/ILTTnM4u9QkE9wPuj+CP6D+tYGu2+ia4NT8IarfmCTVXOyKOTZLIiBS232459s12FcdoHh4T+PNQ8WagF+2Rxmxt41OVjj3bi2fU8fTHvXQ7uLQUXGNRTcrNaq297afjudZZ28NpaQ2ltGscEMaxxovRVUYAH4CpaKKRDbbuzl/irqU+leANWu7Zis3k7EYdVLHGf1ryn9nDVtK07UNZhv544J5YFkjeQ4ykYZnGfYYP0B9K9r8VaRHr3h2+0iVtq3MRQN/dPY/nivmjRNNk8NeMbmx8Q4sWSzuow0nCsWgdFIPcHdx9a5azcZqR8PxDOvhc0w2KSvBaa7Ju9/TR/gdEl3ouo+EPGt4l3HAHvWkghK4LB2+T6Z/Stz9mPUrhjq+kOzNAoS4jHZWJKt+fy/lXmWjS2v/CHa3bPOi3k0tv5EP8AFIAxzgV7j8BvCN14d0GfUNRiMV7qBU+W3WONc7QfQnJP5VlRu5po8nIZV8XmGHqxWkYy5mvNy0f4afM6LR20n/hYuvrbpcjUxaWv2pmI8sp8+zb7/ez+FdNWFpvnf8JprG7RUt4vs9vs1Adbk/PlD/uf+zVu13n6aUtUsBdqkkbmK4iOY5B2Pofam6dqHnObW6XybtPvIeje6+oq/Va/sYL1AJVIdeUdeGU+xoAs0Vki5vtO+W8Q3NuOk8Y+YD/aFaNrcwXMYkglWRfY0AS15n8ZPDXiq/8AEHhjxV4Sht7y80SaQvZzS+Wsyvt79ONv616ZRUyjzKxvh68qFRTir77+aszxfwv4P+Id38UdX8XeIEsNKk1DQpLOCSzl8z7LKdmzg8kjaST0yKd498AfEDVvAaaLd+IbfxHdJf200LPbrbFI0J37mydxPH5V7NRU+yVrHX/alXnjNJaWtp228/xPHfFPhXxto/xIuvGHhfS7DWk1LSlsJ7e4nEZgYKo3Angj5R37msYfCTxLo3w78MPpLWtx4o0G+a8CeZtR1k+/EHPsB6c5r3uik6URxzatGMUktLfNJNJP5No+fbb4WeL08AeGtOa2tft1v4hbU7uITjEMbHpn+I/Su7+G3hPWtE8Z+ONT1CGJLbV7wS2ZWQMWXB6jt1r0eimqUUTWzStVjKMktb/i0/0PBtI+H/xB0f4bWenWcOmz3EGqT3F5pVyyvDewOQQpbHBGPb7x5rofgT4L8Q+GtW17UtUsbXRLDUGT7Lo9tcGWOAjqw7DPtXrFFCpJNMdXNK1WnODS97f77/118zz208LaxH8e7zxc0Mf9lS6OtqsnmDd5gZTjb6cHmvQqKKtRscdatKry83RJfcFFFFMxK2o2UV7CEfKupyjr95D6iqtnfTQTrZalhZTxHL/DJ/ga06hvLaG7gaGdAyH8wfUUATUVkw3E+mTLa3zmS3Y4iuD2/wBlv8a1qACiiigAooooAKKKKACiiigAooooAKKKKACiiigAooooAKKKKACiiigAooooAKKKKACiiigDJldbLXjI52xXUXJPQMv/ANapdBDGGabaVjllLxg9cVQ8SzCdhGkYdLd1aVvQk4x+tc5428QeIL/xJD4L8Eqbe7jVJ9R1BowUtIeoVdwwXb+X6ckqic+fotPV/wBf1oduGw0q3uJpdW3sl3f9fmR+Nn1vX/GcGjxR32neHtHKXmoXYzH9tk6xwxt3GfvEd+O3Pd6RbyQ2pab/AF0zGWT2J7fhWXe6g015Ba3VrLGkLCSbA3A/3Rx78/hWtBqFlN/q7iMn0Jwa3jUpxVubV666ehjWqTrcqUbRgrK3fq793+GxaooBBGQQR7UVoYBWfrWiaRrUIh1XTra8QdBKgJH0PatCihq5M4RnFxkrowdH8G+F9IuBcafolnDMOkgTLD6E9Km8Ras9kUtrVQ9zJ04ztH+NbFchq0wtfFonnBKDaR/3zgH8683M6zoUVyO12lft5k0aNOiuWnFJeSsRXMevrfCHz5pJSob5G4GfXsK29JvruO4jsdT2GWRd0Tqc59jVd1uJpfIw3kjDTOAcSMQDgn2/lxWbc3AuvE1qtu25YnRFYd8HJP8AOvIhN4WfPGTd2lZvfv8A8Oamtq3izRNLu5bS6nna4hG6SOG3kkZV27ixCg8Ack1HceNfDECB5dViALSKMKxJ2IXY4AzjaDz36DmsnxIPBtprt1d6pqssF5KjxyxqScBodp4CnonOa5rxHovgeOx1CK3vLi/nhs5THaiRV5MIDlJNmd3l/NjJAyTj0+qEdvbeOfDd1NbwQ3Ny0txIYxGbOUOpyB86lcqMkDJ4rHtvEOk6p4misdPEcHnxpNDcRyyJJIjRlw3lmPBHykE7uPqcVkavpvhqz0i1v7F5ftHnRyR2EVwoRnjkjRsMUJBVmXLDDHJGeaS5sfBVhH5C3l1cy20a25sWnVQz7RbFwxUbmG4JwcZxxmgDfXxksdqbi3uotQhS7htpS8TRPGZHC5II5wM/lWpaeMdFvtM+22dxktGzwpOjxeaFUNkZXJGCOQDXn2iroEN/Y2BkvIQrpLdq+pRFXaPzGWVsLuZlKHOzA456c7NjD4GtNNmQeIr9lvGkWU+a0bZ2IGZkRQvQodzLzuySc0AaWl/EnSZo7n+0ra5spbcszJHDLNiNVVmc/uwVADjOQOverNt47sX1TUbedIktrElTNG0sjOdwUAL5YBOSOAx69xzXM2tn4M0+41K1W73JPbSWc7rKkYKyRYZgoRVB2wHkcZVq19H8L+F9aea+0/VbyYNtJEcifIGKTYzsyQfkOCTgNxigDa/4Tfw98u64uVzvDbrOUeW67so3y/K/yN8p5OPcZb/wnvhXZK66oHWLO8rE5xgKc9OnzrVz/hGtO2BC05Uag+oYLDmVt2R0+78x4/WsSz+GPhm0sZrOD7aqTWqWrEzAtsVy45x1yeT6AelIDUj8Z+HXuvs/210JjaRXeB1RgoBbDEYJAOSP8K34pEmiSWJg8bqGVgcgg9CK5Kz+Huh2t79rjmvvNBcqwlVHXem1h5iqHxjp83HbA4rrYYxFCkSszBFCgsxJOPUnqaAHUUUUAFFFFABRRRQAUUUUAR3EMdxC0Myh0YYINZ+mSSWl0dLuGLDG63c/xL6fUVqVm+IY2+xC7j/1tswkU+3cflQBpUU2J1kiSRfusoYfQ06gAooooAKKKKACiiigAooooAKKKKAOX+JHiqbwjo8F/DpX24SziJ3eYxQW67Sd8sio5ReMZ24yRkjrWdc/ELyNCi1WTw7frHJFayLIZomgYzMg2rIjMGKl/TBxwa6LxP4fsvEEEEd1NeW8lvJ5sE9pcNFJG2CDgj1BIwcisVPh74Hg05tFj0uGETWaWpCzMJmijxsOc5ypUEN1yKAEtfHcVx4/l8J/2a6vHcyQfaPNGDsgjlztx/00x17Vg6d8XFupLGOTw+8UmpCM2Ci7DGbddG3fPyjBU4bvwe1N8YaD4M8M+F31Oc67dPb33my6hY3bSXiTSARks+ehG1MdOnHetjUPC3gjSNO0bX7izaKLwrayy2QEhZo0wC+Rn52yAec/NQMrz/E+3i0TRdUOjyFdUtL25VPtKL5f2YZ2lmwvzepIA71geHPibdXOoeK9SuEsybOzt/sVhHqZkhnkEc0rCKQxLyVQ5+VhlBg1sWHw08B6tbRSGO/limtZHgs5r6TFrFcAMwSPPyc4PsR+FaWpeAvCWp6Vdpf3V1cLOIEnvGvj5u6HeEPmDo2JHB9QcUAY1h8Vry7liul8JuukNqVvpr3X29TKJpwmzbFs+ZdzqCSw696vQfEa6hGp2mt+H49J1e2tUurWyl1BX+0h1dhHvCYWTEbZUBh6E1tQ+C/DFvY/Y44DHbpqEGpbfOPyzRFDGfp8i8d6434nR6Ze+Mk0W48Japf/ANrrbxvqVvc+WsZR3xsI5DLubPs2KALem/Fa6vtZh0+PwnMDcWvn28bXqJPcHyPNHlI6qsiZ+TcrkhuqgZNWLj4nyWOi6y+p6HDa63pTfPpo1AMJkCK5aOTYMkK3I29uvetfTvAfhW11u3vrRrjfp8izR2v2xmhilERjEhjzgNsJH4k4zzUGueDPA/iZ71rqZJpJLmO6uGgvMMrbNgBIPCsowR3oA7S3k863jmAwHQNj0yKw9Z8X6DpVx9mnuzLcA4MUC72B9DjgH2zWb8Ttck0TQYbSxbyp7rMaMp5RABkj35A/GuLsJ7fw3oNhftbJcXl67SrMu0tGBwB8wOD34r1sHlyq01Un1dkl1+fY83E4105uEemrfY9C03xroF7dfZTcvaz5wEuUKHPpnp+tamq6lBaQuglU3BX5EHJz2ry8XsHi611KGS1VbyK3+0JdSlQw2EAjKqM5Bxzmq2neLb6z8GXs8doNR1LTTEbON/8AlqHdUVWPXALD9KjMcudLDzqU9HHdb2v1Rrl2KeIxEKL15no9tezNO+8RazrerHwb4N08ie3lR9X1O7Q+Vb8glQP4nPp/9cj0u9misbZ7jywXOFAUcu3RRU1upEYZo0SRwGkC/wB7HP1qpq3/AB8af/18j/0Fq8qhSUdOh6eMxEZxShG1uu7be7b/ACWy+9kml2rW9uTMQ9xKd8zerHt9B0FST2VpP/rbeN/crU9FOaU/iVzCHuK0TKaObS5DJAry2bH54xy0fuPatC2uIbmISQyB1PcVLVCfTVMxntZmtZT94oMhvqKw5JUvg1Xb/L/I15oz+Lfv/mX6KztusRcrLb3A9GUqT+NS2V950xt5oWgnAzsbuPUHvVRrK9pJp+YnTdrp3LlZXiHSotQhEm9Ypoxw56Y9D7Vq1zvxA1COy0SK0bT/AO0G1W6i05bcsVDiVsOSw5ACb2z7U61GFaDhNXTMyjc2PiOdBA2XiwANkihSK1fD2hiwb7RcMrz4wAOif/XrWtLeG0tIbW2jEcEKLHGg6KoGAPyFS1xUcqo06ntG3Jra7vYLnO33hGxu9cudWkubkS3ETxMgK7QHjEZxxnoPzrMT4b6OlibaO6vFdpXkabKlyWgaHHTGAHJHHWu1or0gOJk+HtvI/wA+uaiY0EnkJsixEzvG7N9zk7ox1yOSKjuPhpps10bptSvBcCSSSOTZGSC0ySjdlfmwycZ7E5ruqKAOMt/h7YQXUFwmpXwMYZmxsBaUo67923K8SN8owucHHFTQ+B4RdXl3davfXVzeQSw3EjLGpcOsa5wqjGFiXHbqTXW0UActr/gfS9ageG5uLlFa1htf3ZUYWNy2Rx1bcyn2Jo0zw7B4UsQ+ltNLGs8k0yuQSyuRwMDooCgeyiupoIBGCMigBkEqTQpLGwZHGQR6U+sf95o07Haz6e5zxyYT/hWrDLHNGJInV0PQg5oAfRRRQAUUUUAFFFFABRRRQAUUUUAFVNZdI9KumkOFMTD8SMCprq5gtYjJPIsaj1PWs2NJtWuEmmjaKyjO5EbrIexI9KAL+mKyadbK4wwiUEenFWKKKACiiigAooooAKKKKACiiigAooooAK8f8c+EtevfiedV0vQrqRJmh3XjXUXkBFjZWZTuWaGQZwFUMj5BOOcewUUAeBXnw+8UR+GIY9N8NNBPLoNtDfWyXECtNdRXkT8nzNpbYrndnHOCc8VH4k+Gvji78W6jLYwkaUdRaO2Bu0AazvP3l2Su7gpIOB1PbNfQNFA7nikPw68Rw6idY+xpJey+ILpyqzLE6WDwXCANMpLEMWhGBkpgYXg1f8J+AItQudVk1bwi+jaS1tapa6TPdJIrXMSSK8x8t2UjDqoLHJ27iAa6L4peNNW8Jy2ZsdJt7q1eKSa5uZ5WVIQpXCnYGK7sn52G0Y5IrB1Xx5qmofarabTYINHutQuNIimgvHW6SZIyyyfKANrYGNrZAIoA5y38L+PoPDmpeHJPDl5K2q22mQpei/gKW7QrGJfMBk3YAU4Khsnj3pdX8D+K/ttpcxeHbq6u11C7kjkN3A8CxvqDTL5is4eP92QweIlv4Svan6D8VLnwv4f8PaVqFnJfSTW9hcSXU90zSG1mEnn3DE/882TGM9COlS+GfiF4q0/w7c3jadbX9pa28Or3txdXbiUxXk8jJHGu0j5I9uMkDjFAEXibwn4izqVzpPg7+zRBp17DfvJqKSJqplnidWVvMDHaiyt+82YLBemaxLLw7rl/4e8QJ4Tt4dYsNYlg82BXs4pUDwApJ+6YInlsBkA8g5G6vUV8ealp+vPY+KdMstLtbm0NzYyrcGUgefHCqzYXCkmWM5GQMnPSuAX4heXoVzpeleF9O0jdZS3mqpYSvBIP9IkhZoWRMBwIy258dhQB2Hxjs547XR52BKpG0LnsGwD+uD+VZHh9dLuPCw/tD7ETbzuF+0vKuGbGANnUYBr1PUtLs9b0AWNyHaGSNSrMcupxw2fWvLtf8IeILCzTT7ey+12yStL50JyXJGBle2BX0uXYqnUoRoSlytP00/rQ8LG4ecKzqxjdND7xNHt/DOoXFkdOEsirAxtZJmOS6so+fgDCPn6CpPg9ZfadbuppEDQRwgEMOC24FfxBXNUNF8M+IJLW7t5tPNtazou+a4O0R7WB3AdSeo/E10mi6PqOj/ELQ7DT0eXRI9OnnurgYAkuGKhS34DgfWjMsbSw1CVFS5nN23v23NMswVTE11Ua5VBN9tVd2Xqek1Q1b/j40/8A6+R/6C1X6oaqCbjT8AnFyM/98tXzsPiPUq/D/Xcv0UUVBoFFRTXVtDKkM1xDHI/3EZwC30HepaACqWq2pmjWaJhHPD8yOenuD7Vdrlfihqc+m+Gd1vxJPOkXTtySPx24/Grp4f6zNUu5M63sIup2MXxD8So7aY2+k2sdyycNNITsJ77QOSPfis2w+Jt59pQ6lp1vLED/AMsSVYe/JINZ+qMn27/TvDUDTghXmM7LAGPOCQoGRnHWptT0K0xDBd2NtYSzoGhmspzKoY9A6HLEdsrmvqIYXBQgoyhv1un+T/JfI8CeIxUpOUZ7dLf8A9U0bU7PV7CO+sZRJC/4FT3BHY1crzP4aQ6joXiebRrwfurmAzRkfdbafvD866jx5q+oaPFpc1kAIJL0JeSGFpNkXlue3TLBRn3r5/G4eNCq4xd1uvQ9nC1nWp80lZ9TpKK85k17xhp9rp99qGx47qCOa4jSxb/Rl3xhs4JJO1mOMcY9qoz+M/Fkt5Otnb5ikaVdPDWLgzH7SyL1/wCmYU8465rkOg9UoryrUPG3iqZbe30mzkluHSGKb/QH/dzs8wYfNgY+RATnADZz0qvZeJvGdlFHp9npi4hhCqHtZNrOJNpJYknnlup696dgPXaK8rufEfinR7ZbO30h5tRkvbt5mit3aK42pKTt3HK/MseM8HdxT7fxp4gt7e4kuVkmt/s8v2Sf7A+ZZxHGwjwvoxcZ4Bx7UgPUaK851HWPG8GpWWnw7bhtQED+alntFsGWYuMk4OPLXrj73uKq6P4q8a3euWSS2BSyR7eG7zZMoYuSrMCTkeuACBjk80AeoEAgggEHsazZNHg3mS1lmtHPXymwD+FaVFAGU39rWPzblv4R1G3bIB7etXrG7gvIfNgbI6EHgqfQip6y9TtJIJDqVj8syjMiDpKvf8aANSiorSeO6tknjOVcZFS0AFFFFABRSMyqpZiAAMkntWU2ryMHngspJbRD80oOCfUgdxQBqSyJFG0kjBUUZJPYVmfbry+O3TYfLi/5+JhgH/dHel12VJtCeWNgUcKQfUEitKHHlJjptGKAKNtpUKSie5d7qf8AvydB9B2rQoooAKKKKACiiigAooooAKKKKACiiigAooooAKKKKACiiigDC8U+EfD3icxNrenJdGJGjB3suUbG5DgjcpwMqeDTV8G+GlLbdKiAa8N6Rk4ExXZvAzx8vFb9FAHLv8P/AAe9rFayaHbPFFp0mmIGydttIctHknoTVyTwl4dktLu1bS4fIvLeG2nQZAeKHPlr9FycVuUUAY+s+GdC1gSDU9OhufMs3sW355gcqWT80U+vArmPE3gBo9E+weDY9L08TRC1vI7uIyJPB8xAJ5OVZ2b/AGiTk139FAEdtGYreOIkEogUkDAOBUlFFADZUWSNo2GVYEEV53ca7e6Z488K6PH5Zt703VtNuGW+Rdy4PbpXo1cLFZ+H77x3YyahcD+1rSSe506EOQSMbJGx3GDisK7+GPVtHZgeXnk5q65Zfk7fc9TwL9q9dNuv2h/DOna9rl5o+iz6TELu4t5zGY186f5uhGenUGtL4b+Dvg3F8RPD83hb4pa7rWqxXnmQ2ct4rrJtRmOR5Q449apftSyWVj+0b4W1XWtDutW0e30qI3UMVuZQ6+dP8uOnccVueAvHnwouvH2g23h34a6hpOoy3flxXR07y/L3KV5PYc810R3OOV7aHkfg/TfAmveN/GK/ELx9q/h0W+pSCyFvebBKDJJuzuVumF6Y616lpd94H+FXwv8AGHi/4beNNS8T3ky29ipvZ1mS3mJbYwARecMzc5B2gV5z4B1jwf4Z8beNG8d+Bb/XRdak5sytg0gjAkk3dfXK/lXppg8I/Fv4YeLPCfw98IXXh29gWC+Rbi18hLiUFtq57khWX23CpKGfDr9n+y8aeBrTxZ418TeILnXtagF4s0d1gQrINycEHccEE59cDpmvRPhdZeKfhV4C1j/hZXiWw1DR9MJlsrtJZJJUg6bH3IOc7doBblseledfD39obSvBfgSx8J+NNA1uz8R6RbCyitRanFwIxtTBPTgKD19RVWXR/i14+/Z68Y6l4lmv5bjUJ4rnSdKliVHS3ik3sAoUHJHQHJOwetMRo/F74wjxR8E9dmt/CHijStM1CHytO1WaICKVt4xkqxKZwQDyM8Zrt/h5plxrn7NHhRYy813HpsFwm4ks7AHIyepwTXmXib4l+Gde/Zc/4Q/S4rq48Q2+lQWVzpsdq5ktmiCq0j8YVflz6817R8B5v7P+A/hD7SFhlGmQxpHM3llpCMKnzdCTgAe9aUasqVRTjuiKtNVIOD6nPXHjCOaB5rm3mlvWt/s728mDatzneU67vb1qlp3iaKG4Jm0qzhRomiMtpEEmjDAjKN2IzXb2/gc61pEF54jWK01uYGS5NkMRqSSQuD94qCBu4yRmlsfhrpNsxlnuJ7wqMqj4VSffHavooZhgFTd00+3+R4csFjOdWafmSeAGl1a6j1IxzCysoDbWsk5zLKScsxP4AV21UNEuLd7KOCFI4WiXa0KjGzHtV+vnq2JjiZe0ht0/r8z2qVB0Y8ktwooorI0CiiigAoorC8ZeKtJ8J2UN3qv2opNJ5aLb27TMTjPRRwOOtJu25UISqSUYq7N2iuJ+HPj5PGesazbW2k3lpZ2Bj8i4uI2jNwG3ZIVgMY2/rXbUJpq6LrUZ0Z8k1ZhRRRTMgooooAytN/0PU7jTzxHJ++h+h6itWs7XIZPLjvLdczWzbwB/Ev8AEPyq5aTx3Nuk8TZRxkUAS0jMFUsxAA5JPaoLy9tbRd08yqey5yT+FZ/l3WrsPOV7axz9w8PL9fQUADM+szGNCyaeh+ZuhmPoPatZY0WIRKoCAYAA4xRGixxrHGoVVGAB0FOoAybTQ7eJUFxLJchPuKxwq/hWsOBgdKKKACiiigAooooAKKKKACiiigAooooAKKKKACiiigAooooAKKKKACiiigAooooAKKKKACiiigDP16++xWLFT+9fIT+prjvBXhrVF+IOp+J9WhRIRaRWmm/OGJQ/NI+ByMnAwfSuj19Y7zVbOy3YYEl/YHHH6VleAtc1HU/F/jPTryZXttM1CKG0UKBsQxKxHvya5LKVZuXR2X3X/r0R6OH9pGhUdO1uXXvZyS0/rZs7F443OXjVj6kZrOjiifxCzLEg8i3A4UdWOf5AVp1n6X81/qLnr5wX8Aoruhs2eVPeK8y6YYScmGPP+6KVI40zsRVz1wMU6ioNCKW1tpZBJLbwu46MyAkfjUtFFAESW1ujMyW8Ss/3iEALfX1rlLMaP411mHUIxdvZ+Hr+RIAdotrm4CgeaB1byyWUHgbsnnANaXjG51xbW3s/DkcTX1xcIkk0hBW1izlpCpOW4BAHqa2bO2gs7ZLe2hihiXokaBFHc4A4HNAEtFFFAFW9sILoiQgxyj7siHDCq6z6hZnZcQtdx9pIh834itKisZUVfmi7M0VR2s9UU7XUra4mEPzxyHosi7Sa8u/aUudTt7DQYtC1vWLDWLy8+y2UFlcCKOWRip3SnqQoBwB3avVb60ivIdkmQwOUcdVPqK4zx54Tt/GVlaaVqt7cadqNlcC50/ULfG5XHGRng/T6VnOU4rln12f6HZgZ06deNR7Lfr/w67nnPhrxH4vh1v4gJ4j8Swadq2l6dBHCJpWaxgz8vnjr8xPbbySPpXKaf4p1TS9Z8LX2k+LvF+rS3d/FBqE18jLp0277yxBwGPfGR0GeK9esvg7praN4httc1vUNX1DX1Rbu/lCo4CHKbVAwMEfjTP8AhUtzc6XpVhq/jXVNSj0q/iu7QyQRjy1jVlEfA6EEc9eBQ6cz2I47BJyvbWy20+G2ml977tFb4Uavqt7dfEdbzUru4FlqksdqJZS3kqI8gLnoPpXnthqnj7WPgxoF3Y6prV6G1Of+0zZ3Gb+SEHgRluSBzwM9s8V6F45+F0iXmveIvD3iTXdL/tKNpNQsLBUb7Ucc7d3QkVm+D/Bnhbx58MvD1z4auNU0KTRbiX+z73KtcI+75y3Y7jz+ApuMvh/rcmnXw6Xtlazcb6fDaLWvq+3r5Gt+zxq0uoWWs2//AAk9zrNvb3I8iHUFZb60Ug/JNkYPTggkdfpXq1cZ8NvAMHg+51XUZtXvNY1XVZFe8vLkKrPtzgYXgdT+ddnW1NNRszxcfUp1MRKVPb/ga9uvkFB4HNVdRvVs0QCNpZZDtjjXqxrMWx1LVPn1CZraE9IIzzj3qzjNGbVNPhbbJeRBu4DZp9vfWdwcQ3MTn0Dc1Db6PpsKgLaox9W5NF1pOnTRndbRoccMoxj3oAtXdxDa27TTMFRR+ftWPpmkmaFp55J4FlcusMb4Cg+tReHbD7QGubuR7hEfEG9iRx3wa6KgCnaaZY2zb44AX/vMdx/M1coooAKKKKACiiigAooooAKKKKACiiigAooooAKKKKACiiigAooooAKKKKACiiigAooooAKKKKACiiigApHZURnY4VRkn0FLWb4jdvsSQhtizyrG7egJ5oAzYFYm31WQYM93n6J0WpfDUnhttd8QLoqxjUFukGq7VYEy7Btzng/LjpV/WYVGjyJGMCJQygdtvP8ASuc8AaHqGm+KPF2rXSRi21e9iuLQq+SUESqcjtyK5VdV2rb2f4Nfod1JReHm5Ss0tF395aefV/I7Os/Sf+PvUP8Arv8A+yitCs+x/d6vfw/3tko/EYP8q7Y7M82fxR/roaFFFFQaBWX4p12w8OaLNquos/lR4VY413SSuxwsaL3ZiQAK02ZVUszBVAySTgAVzumJq2reIb641aytE0e1kQaXG6LI8jqCTc7udud2FHXAJ70ATeHNBi0/UtS1qaa4ub/VJFd3nABhiA+SFQOAq5P1JJNa0l5aR3SWslzCs7/cjLgM30FcL8R5NSHibTltbW6dFjDRGMSFJpfNUeW23hflycnA/lXL3V74jl1+y1tdFJ1WKONHd7KTo6uC2AOcZA68enemB7TRXmP9r+NmuEsftFxEpgFwbp9PGctAz+X/AHeHAHrziq0vivxkklxugujvhjbYlgy/Z8vEGOSp3EBnPGcgHgbaQHq9FeSNrOsTyia9srye9WaAWDpazqJYhMwd3VflU7dpw2DznFTNr/jqPToheQzpJexwSBhaE+QXMu5SQpxwidQSpbnrmgD1UEEZByKgvbWK7gMUo91YdVPqK5nwHfXFj4U0q31W1uLdzFtaSQYAbceDnkfjXW0pRUlZ7DTad0UNKnlJks7lszwnr/eXsav1navG0Lx6jCpLw8SAfxJ3q/FIssayRtlWGQfasaLabpy3X5F1En7y6jiAwKkZB6iqWiaRpeiWC2Gj6fbWFqrFhDBGEQE9TgVdorcjmdrX0Cio5bi3iH7yaNP95gKoSaxG7GOxhku5P9gYUfU0CC+/5D+n/wC7J+HFadZ+n2lwbpr6+ZTOV2oi/djX0+taFABTZUEkTRnowIP406igDO8OOTpiwt9+F2jYfQ/4YrRrLt/9D12WA8R3Y8xP98dRWpQAUUUUAFFFFABRRRQAUUUUAFFFFABRRRQAUUUUAFFFFABRRRQAUUUUAFFFFABRRRQAUUUUAFFFcp8SPHmj+AdPt9Q1y21F7SaTyxLawCRUbsG5GM9qAOrorxrW/jpY33g6XV/AOmz6zqEF4kM2nzQuJVjZWPm7UySuQBn1PPauXPx0+JH9nC4/4VpL5hm2bPs1z0xnP3aAPo2sbxjrOg6Josl14i1CCysz8peVsc+3qa8Kuvjr8SIra1kT4aSs0sRd1+zXPykOy4+76KD+NVf2mdRu/FfhXwrZ50u0vmiF9d2094kMluzoMLtcg45PXnigD3Tw9rdpqWlwNHdx3lldxFrO8Q/JMvp9axPhTrep6lrvi3T7658230y/jgtU2AeWhjBIyBk8+ua86/Zevr59GvvBut6lpk0UCLJpcUF1HJInLtJ90ngEg5PrXqvw6l0FrrXItMjRdSiuwuqMFILS7RtJJ6/LjpXNUX7+D8n+h3YeS+r1k430WvbVa+Xb5nX1nt/yMS7f+fU7v++uP61oVn2fz63eydkSOMfkT/WuyHU82pul5mhRRVLXry5sNEvb2zsZb65hgd4baPG6VwOFGfU1Boc/4kl0/wAWXt/4Hjur2Pyoo5dRmtlGxUZh/o7P2Z1zwOdvpkV1NtDFb28dvBGscUSBERRwqgYAFczo8etJbwwyGzTVRCk+pyQxBEnnKgEcewAyewFa0et2ioVu99tOv3o2U5z7etAHJfE3Vr631rT7GETJGEE0ex5IzcybwnlBo5FbO1icbWHc1n2ni/XLdrm0vJLfTIILxbWS6msmK2z7ZmZT+8w6kJFh89ZcY9PQItRZ0a5khaG2HCbh88h9hWbca3qTSH7PppC9t/JrmxGMpUNJ7+SuB51N4x1x5n1RUR55dOV1tCJ2jVuAzNGZAFHUg7cerA5rsfBeoNfalk2UDW0k0/kTrFLhkRsKytynPPce2a3tO1maRgt9ZvBn/loOV/H0rZHSro4iFaPNACjfabDON8WbeccrInBz7+tNsLCVZvtd9MJ7nGFx91B7CtCitgI7mGO4geGZdyOMEVnWFxJZTjTb1s/88Jj0ceh961ahvLaG7hMM6B1P5g+ooAmIBBBGQeorEjuv7KuZLExyTqTvgWMZYA9qmW01W3Hl216kkXbzlyy/j3p8Oj2/lH7QzzTu255s4bPt6CsqsG7Sjuv6sXCSV09mNfWrdbeZnjkimjXd5Uo2sfSmw6W12gm1KeWR3GfLViqJ7YFUte0tkt1kNxJLEh538lAe4PcVv2u4W0Qdw7bBlh0Jx1p06nM3FqzQShbW90VI9I0yMjFpGT/tZb+dXY0SNQsaqqjoAMCvljxpBq1v4g17XdV1jWrm0+3j7Hr2i6h51vp4DD93LArcHBxg4wcda9d1S61q68RaPcaR8TNJsoZtNt5Hsri2VvtSscmZAWBG8cD0pKrfoelWyv2ai1Na+Ttsu1+/W3oemUV8/wDhyXVdU+PviaaZtZ1W10y5kSO4hvvKtbEGJxseIn956DHQjNcbpXiCZ/hN4U0vU9b8SLFf39y0yabG01zdhCuIw+7cOvQZpe28jWOTSk0lP+Xp3Tf4JdbfdqfWQIIyDkUV896Jql18NfiNq2k6XJq+saIdB/tX+z7q4LzQMoBIy2SDtzx7irHgnVrfVv2g9L1jSr3UDYa3oMl+9tNdM6RyZCkBc4GNuOB6nvTVXoZyyqSUpKXu8t07b6Xs9dD2vX4mazFzEP3tswlX6DqPyq7byrPAkycq6hhUhAIIPQ1l6CfJ+02DdbeQ7f8AdPIrU8k1KKKKACiiigAooooAKKKKACiiigAooooAKKKKACiiigAooooAKKKKACiiigApqyIzsiupZcbgDyPrXNfFPVtT0PwNe6lo0kMd+klvHC8yb0UyTxxkkd+GNcCsvjKzv/GyWWuacl7pPlXd1qB05fNvF+yl0jKA7RgqRu64PrQB7JI6RrukZVX1Y4FCsGUMpBBGQR3r50+IHiS/8VaIh1JtNWCC4eUQvtEmwWsMvyK7Kkm13JYFg2Mbea1rf4jatFOjaXqFuLO2ubOxt9JNmiedFJbo/mJlzLwG3cgLtGOSCaB2PdqxfHWhweJfCOp6JPbQXAurd0RJiQofHynI5GDg5FeQeGviT4+1qWxs9Oj0y5vLu+kth5yeXHGosoZt7Y5IVnY4HJ4HHWopPif4tm021u7O8jkuLG0tpdSgW2iCM73DROzMzB9pCkqI147mgLHnkP7NvxEhbdFfaSjYxlblwf8A0GpT+zt8SwMnVtNx/wBfj/4V6zcfFC+Gl6eba/0+bUTrWpWt5bIgeRILeK5dcxghhjy4snjOfes6L4iakl7Hpd14n0vXLG5gsLm6ulhSIW8Nw5jkjbYxCjkYJOR60XCx5v8A8M7fEv8A6Cum/wDgY/8AhUMn7NnxCkcvJeaQ7HqWuGJ/9Br0QeNI/DGk61b6BJFaF9Ymj0u5B8+C5igaFGhBZjl8SOQR12N6V7nql41pCnlx+ZLI4RFJwMn1piPEfgN8K9Y+G2oavrWvSafLPcWwtrUW8hZhlst1A64X8q7v4d+EdU0xvEd9qsyRXOr6gLmJYWz5aqoVST6nGSKyfi5d6jB4B1bVjePFPHJFBbtEduHeVVO3869OsVkSygSVi0ixqHJ6k45NcMVGvUbeyWnz3Z6f7zDYS8X8bs+/u8r/AFRBp140jNa3S7LqP7w7MP7wpmifOt1cf89bhiPoOB/Kq2sZvrhbaw4uojlpx0hHoT3J9Ks6FIgtRZ7THNB8roTk59fxrqg3SXs5vV7enn5/nueZJKpLmjst/U0K5aeGHxF4xtbi31ZXtPD8sguLSPILXbIAu49CFRm49W9q6HU7yHT9Nub+4OIreJpXOccKMn+VY/w9hsl8LW19Y2EtiupE38kUr733yncSW7nmrAuTH7Hr0cx/1V2vlk+jjp+laZVSQSoJHQkVm+JcDTDJ0aORGU++a0kO5Fb1GaAOd8RTs2t21tu2osbP+JB5/SseCOJraMwhS5BjMmHwSRj0+tb/AIhsma8gvk6KrI/tkHB/OsrTIShjXbJFtQlsyrtZsY9fc18ti6U3iZKS3f4aWGVIY2SW3JYHdbOMA+xP9ar/ABI8RatonwO1vX9JujbalZWTNBNsV9rKcA4YEHj1FaEMdws0sK28SxndtK4yeOB71ifHm0+w/s8+J7c8sunMW+pIJrfKKc1VbW1nf10/yYHlnw/m/aK8aeELDxNYfFPw7a216jMkNzZwiRMMV+YC3I7etT/Gnxh8XfAfhvwDpLeMrF/EGqXF5Ff30FpC0M37yPyeGi+UKsmDhRnnrXA/Crwh8GdS8A6Xe+J/iFeaVq8qMbm0TUTGsR3kABcccYP41pftNQeFx4U+FNjoetNf6BDJd263/nb2KK8Csxf1BB59q+hGelWPh39pEX1ubj4seFpYRKpkjW1iy65GQP8AR+pGareOPH3xA8cfFq7+Gfwxv7bSI9LQnVNVkQMwZcBwMg4AYheBknPIArD8OeEfgHpniLTtSs/ijeTXNrdxzQxvqhZXdWBUEY5BIFQ/D3WLD4X/ALT/AI1sfF9wunWuvu9xZXs3yxMHl8xMseACGYE9Ay4NAjqNFk+Ovw/8daVp+t3Evjzw1qEgjnube2zLZ5IBdiACMZzg7gRnGDXX+D9f1u7+O/ibRLrxvpeoaZa2weDQ4oNtxZt+6+Z38sZHJ/jb7w/DH8cfG9I/iH4c8GfD1dK8TXWozhb2WOYyR28ZIyQyHBIXcx5OMVznws/5PP8AiF/2Dx/7b0wPoqRFkjaNxlWBBHtVDR5GhMmnzNl4D8hP8SdjWjXnnx31yXQvCYezJjvL1/sqyr95EIy2PwGPxrGqrNVF0/I58XjYYPDVK1TaKv8A167HnvxA0P4U2uvagra74gjS9m83UNM0u4H2aWQHPzAjGcjpnjtiuw0G++Evi6/0+E6XZi/s4Y7ezS8h2uiR/cVWPBx2Gaxvhj4e8OXnwh1XUNQt4Jbh1nM0z4LRbAduD27H8a4/W9Djs/hbo+tx26RyzTf69T8zHc38sfpXPzSXvWWp8vW4pztRhiJSi4cnPyq90rpWv3s1r8j1nxN8IdC1jXb7WLXV9d0WbURjUE0678tLod9wIOc8+3tVvVvhV4Rv/B2n+GFgubO301/Ms7i3m2zxSd3DEHJJ65H5cU74W+K/7T+Hceq6rKxks90Nw4UszFehwOSSCOB3rWHjXw9lA11MhLMjB7WQeWyjJV8r8p9AevauqMYyV0tz7LC5vWxNCnWhN2smvu/TYzfA3w20Lwrc398txqGrajfx+Vc3mozebK8f9zOBx0+uB6VS8BfCTw14N8Rya5ptxqM03lvDbx3EwaO2jY5KoAAfzJ/rW2vjzwq8byw6oJ4432SPDE7qnyhiWIHCgEZJ4GakPjbw2PNLXzqsc5ty7W8gVnDFSFO3BwQRx6VXs46aG7xuIlzXm/e3OirLu/8ARddt7jolwphf6jkVQsfGGj6hqj22n3sFzFb2sk91s3eZGVZQo245z8+R1GF4+aqmpeLPDt/ZosV+6bwk1vO9vII2J2kANtwT8y8D1+tUcp11Fc+ni/RUnS1uLlkuPNEEoELlI5DtwGbGFyXUAk9/rUf/AAnPhryGmN7MAHVVX7JLuk3Z2lF25ZTtPIBHFAHSUVX0y+tdS0+C/sZhNbToJI3AI3KfY8j6GrFABRRRQAUUUUAFFFFABRRRQAUUUUAFFFFABRRRQAUUUUAFFFFADJ4YZ4jFPEksZIJV1BBIORwfcA037Lbbpm+zxZnGJjsH7wYxhvXjjmpaKAKNxo2kXEH2e40qxmh3h/Le3Vl3AYBwR1A4zT20zTWvlvm0+0N2qeWs5hXzAn93djOPardFAFWDTtPt3V4LG1iZSSpSJVIONueB6AD6Cozo2kGRZDpViXVDGrfZ1yFJ3FRx0zzj1q9RQBSh0nSobw3sOmWUd0VKmZYFDkE5I3Yzgmo4NC0SCCWCHR9PiilUrIiWyBXBOSCAORmtGigCkNI0oW1va/2ZZeRauJLeLyF2xMOjKMYU8nkVUuZDqV8kMGPs9rIHkl9WH8Iq5rYuG0ucW27zMfw9cZ5x+Gabp/2ZtIH2LAjKHA7g45z70N2VwW5y41fSp9X0vwZeWMt3NqEU16xXGyFI3+Vm5zywwMdxXT/2RZ+tz/4Eyf41zvhnwyI/GD+Lzd7/ADtMSxWAp9zbIWLbs9+OMV2NYYOU40Y6nVj4UHNcivpr69fu2+RFa28NrCIYIwiDsP5n1qrqdtJvW9teLiLt/fXupq/RWlSCqKzOaD5Hocr4x1u7Gjx2ui2YutRu5Io/JmgLokbSKkjOOmAGPeuoRUjRY0VVRQAqgYAA7CvK4fDmv6Tq1o0F3Le3kUP2q5ilupPLkC3AKojbSAAhbjHOfxEdl4J8U3EY33sKrciNnmW7kPk7S5KhSoLZLDnI+lOLt7reoNdUtD0XxSf+JZt5wZFLEDooOSfyFTTatp9rp8V5NceXA8e9CynJAGemM9K80v8Awj4q1jUbe2vbi1sozHbLNGl3JLlIopkLj5VG4s6Efn2qW88B+LprNBHq6Q3BLiRxdSHKhEaLt1EsS5/2Wb6VYj0bQdRTVtJivfLCLMX2oTnKhiufxAz+NQXPh7TJpC/lvET1EbYH5Vx2neDfEVvrWmXM11DKsS27zXHntvjZdzTIBj5w7McZIwO3Ar0esa1ClWVqkUwKWn6XZWJ3W8Pz/wB9jk0ut6Xp+t6VcaVq1pHd2NymyaGQZV19DVyoNQklhsZ5oI/NlSNmRMfeYDgVVOnCnHlgrIDhf+FKfCn/AKEbSf8Avg/41oXnwt+H15o1ho1z4U06XT9OMrWluyHbCZG3Pt57kAmuUXxp4znhtLfT4Rcy3LAm4NmQI28vc8ZHAG317dDzVvT/ABN4u1rxBZWtpNHYwzOY5Ve1z5R+zs4JU8kFgcHIBwOKuwGnD8GPhbDKk0fgjSVdGDKwQ5BByD1rd8aeCfCfjKyjs/E+hWmpxRf6oyqQ8frtdSGX8DXJDxV402SSJaWzQWrokrvCweUl5EG1RwB8qsT6ZAx1qPUPFfiqztQrzx5aK1ujK9oQcSpMWiGBtyGjXGcE7sZBIosB03gX4beB/A8kkvhfw5aafNINrzAtJKV9N7ktj2zitKw8KeHbDxNeeJrPSLaHWL1PLubtQfMlXjg/98r+VcbH421i319475h9i+1RB9tk4+zxMGzv43K3A67hjnOK7DwxrDXXhiDVNWkitjK8hDP+7BTzGCHn1UKfxp2Bu2rNyvOP2gtDudW8FrdWqNJJp83nsijJKYIb8s5/Cu3tdc0e6lEVvqVq8hOAokGT9PWr7AMpVgCCMEHvU1Kba5WcWMw9PH4adBvSStofJ/h03J8B+J1imlWFWtGdFYhTl2HI/L8hSass4+HWhM0kjRm9utqljgcR44/P8zXtviP4Q+HdUuJZ7K4u9KMxzLHbsPLc/wC6ab4O+GnhnSdR/fyXeoXNs2+JLsjy1P8AeVBwfrXA6Uk1F9T4KPCmYP8Ac2XKo8vNf+/zXtv5W79Rfhj4NT/hVR0bWonQakTNKnG5MkFOoIyNqnBBHqK6EeC9MOiNpck926vc/apJQUV3k27egUKAFAAAA4ArpaK7ox5UkfoODw0cLQhRhtFWOePg/Sf7NvtPQzxwXtlHZyBCo2xopAK8cHDHNZ938PNHu7u4ubi91F3mmEx+eMYIYkDITLdcZbJxgZrsaKo6Tk5vAOivZRWyS3cJijkSORGUOrPMk2/7v3g8a4PpnINVIPhj4egjMMM17HDtXaitH8siqqiXds3FsIvBJXrxzXb0UAchc+EFh024hS9vr43F2t5cGV0V5JFKEEbVCj/VjjHc1UsPAvhO+t7JYo7hY7IRq1tuVQ5Qk/vABlsljn1x6V3VZuq2J+a+syY7uMZyvRwOxHemBNomm2+kaVBptq0jQwLtQuQWxnPOAPWrlQWFwt3ZxXCdHXOPQ9xU9IAooooAKKKKACiiigAooooAKKKKACiiigAooooAKKKKACiiigAoorP0zWtN1G4nt7SZ2lgZlkV4XTBVip+8BnkdR16jii41FtNpGhRRTJ5o4YXmkbaiAsx64AoEPorK0DxBp2uG5+wG4It3CO0tu8QJ/wBncBke4qXxFrFnoOkTapfCYwQjLCKMu2PoKV1a5fs583JbXsaFFR200dxbx3EZOyRA65GDgjPSo7e8inu7m2QSB7cqHLIQp3DIweh/CmTZ6lisi7jfS7pr2BS1rIf9IjH8P+0P61r0jKGUqwBBGCD3oEeX+DZ7hfjZqNu0kxt30JGhGTsOJzkjtn5v1r1GuE13Xo/Beu6ZbSWXnWurX0doJt4HkB84J45GRiu7rlwi5YOHZnoZhKVTkquNk4pLztowrhvixa6y9mt9YySC0tbW4aUxztE0Mm35Jsh1yFIyeG6YA5ruajuZIYbaWW4ZVhRC0jN0Cgck+2K6jzzyG00/xfcax4ggg1SW6v0aUTQJeuAkUrO0DcsFVioUALtKhRk/Ma0rXwf4gstHluIp7pNQF9M64vWVRbsr4yN5GckdSxGBzxXV/D1rPUtKfxXb6bLYz68VupVlkLsyBQkR9gY1VsDpuP1rS1qZ5Cmm2x/fT/eI/gTuaAPPtP8ADPia6x52qX99atAGd3vijfaBC68bCCFDiPA6cknJ5qC40XxWZ7tbie6LzxR+YRqoDM6vGcIN4G3AfKkKewY5rV+IepSaLNDpejSSwz3EY80Ie3QY9zg1yz+H5ZrlrNLxG1eNQ0kEkgy5PO1G/vDuDXyOP4onh60sPRo88o6PWyu+i7u3T8z6HCZHGtSVWpU5U9tLu3d9l5nVaPpnjRbuxt7yGZIRc2s8s63+9VSOMh4yCxY5OPUHue9ei15f8N/EV/a6uug6m0rI5KRiXO6Jx255xXqFe1lGbUs0w/tqas07NPdM8zMMBPA1fZyd+qfdBTZpI4YnllcJGilmYnAAHU06oruFbm1mt5PuSoyN9CMV6hwnN2niTwbDPcapBqECSXbxpM/zfOQPkOD0GD97GD61bHjDwyYZp/7YtxFC+x352g/N0OOfuP0/umq8Pg2xjsbq1+13LC5sILFnbbuVIlKhhx1Oee1Zdx8NrG4huoZtWvyk7KcKsa7cLIM8Lyf3h5PPAoA3W8YeGFVidatPlTew3chcOcn/AL9v/wB8mopPGfh9rR5bPUILiX5ljh3bC7BN+Pm6DaQcnjBrHk+GGiNf314Lu8WS8iuYmAK4VZlK8cfw5Yj3Y1a1nwHZ6hqT6gmo3VvO4VSVVGG0ReUQAw6le/Y0AdDLqcEWg/2tIVMPkCb5DkMCMjB75zxXjusareazqP2i8kLAthUB+VFz0Ar03xjYi38CTWNoG8u3gjRRnJ2IQP5CvNvDGlTavqsdvHwo+ZmI4Fejg1GMHNnzucyqTrQox2f4lOYR7JdsSoUkCggnpz/hXefDPxFcXEp0e+kaQhd0DscnA6qT39qxD4UvGGp+TcJcJBzvVCA7D+6enHOR2qt8PYZX8XWoUEGPcz+wA5zW1XkqU5eRw4X22HxENLXdvXU9hqnqdtbyILiZzC0XzCVTgqKuVheNpHTS0Rc4eQBvpjNfPY2pGlQlOSvY+xi2ndFS88TT4L2drmFW2+bJnk/hU+leJPPcJeW/lqTgSrnaD7+lMia2j0mCPy/NgAX5AP8AWyHBwai1eeSPQpFm2q0rhVRQAFHXAwe1eH9YxMH7R1L2V7W09P07hY6eWSOKMySyIiDqzHAH41Xh1LT5pXihvraSSNwjqsqkqx6Aj1rHurF9e8DtYSXAhaeIKZGXcBhhzjI9K52fwGu2F7bV7OOW0WQtmLAYtM0i7yGBwFYrnOe+e1fR0pqpBTXVXEd02pacs0cLX9qJZDhEMy7mOccDPPIIqreeINJtrGS8+2xTxxkhhAwdsg88D0zXmeneArP/AISFtK/ted7u2tILgMbbMIZp5JNwcsSQf3gUZ4wSSeKfY+D45bvUtHOqQRGyQbh9iK24EgUgZLnIbYcgYGCQMVoB6ba6xp89nHdPMLZJC6qtx+7bKEhhg+mDUVt4g0ya+ubNrhIJre4FuRKwXe+AcLk89RXmWteF7dY7TRbrWbsQW6XBlSHSZ3iikeO4IZGwQFxLgjLFtiDrmtSy8Mza3eJrR1K3ivW1DzJGl06SEnaUOIlkbdghf4sjnOOKAOnutc03w3ftbX0rrbXLCWB0Qsq5ODkjoM1oaj4k0eys5Lo3aXEccgjkFsRKUJzjIHTpXE+I/A/2qGBP7YgMMUa2+UtwCkglL7sKwUdQCD0xx1qa++HUUkNssF9YKYIYY2je3ISR42l+Y7WBB/e9jkFR64oA7iDWNNlEObyGKSaISrFK4V9pGclSc9Kkh1PTZlRodQtZFfGwrMp3ZOBjnnJGPrXHaf8AD8wwxx3d9bXXlzWThzbYZlgjCMpOf4sfQDsaq678Mvt8/nWmqR2Tpcz3EQjt+FYndDwCOI3Jb3z2pAd02qaYsbSNqNoEVdxbzlwBxz19x+Yqxbzw3EayQTRyowDKyMCCPXivO5/hlIl2ktjqkMUUcMMKxNbk5WMQjlgwPPldR610Xgrwq3hyNFN4lwEhMQxCFIG4t97JJ69CaAOmooooAKKKKACiiigAooooAKKKKACiuIu7XxPN4gleO91GG3mvnt8pt2R2xiyHVSMBg4xu681jXY8cW99BHA+sTpFJPFH8ow0fnyBJGfoSI9hww5GNpzmgD05ZI2kaNZFLpjcoPK56ZFOrym6s/GVix2HWJoZY4nnniINwZfI+7xyVEmeOg78VLfT/ABDuL9o5LO5h8u3jjmMODDK5GSy/gSD7r9KYHTeO47zW9DvrLw+VbWdPlgubbe+1DIGDAbvQruB+tcdoHw21OG9sbfWlTUNOtL5owsk5bfZrFMYyw7nfNgg9kBNEOmeK/D8gj02DUGtXVZJWRN8jym3ACnGDgSZ/2V78VeuV8aCOSJJtcWYWuLyQxq6Bx5e0whSM/wAedp3de+Kh003c66WNqUqbpx2f3mdbeDvE9v8AZ47xB5bQWMctybtdtqkFwssmSTu5VABt4556Vb13wNqaTXdv4bgij04qDBH9qOC/2eRGY5JOSxjyep6mrOoL42vfDEdmLPUXe6MEMiTvEB5ZR9+XXDgZ27sjOCcZNV9M/wCE20/ThpsNjepN5iNA6xjyxGkkofcc8FlEZ5+9njvS9mjT+0at76f1/wAMR33hvxRqN4NRvvD8M1sJYVl0yW5RzKqQld4O4J94n72SByBmo5fCPjSSzSzvI7e9NtpJhhn88BmZlUGEk8nBXIY9c1Z06PxhJqVrpN5qV6VkEUt95EwMlszxTEAnqq7kj4xjk9qk06fxrq11BDfR6xYRNbwLOyIIsTLA/mFSOimXb7H6UeyQ1mNRWslp6/5mZqPgHxO+lz3EEkkt/cLqEZgmux5UMcpLRKnYEsAS3XkjOOK7jw9/aFlNr/iDXrX+zYZSsghaZZSkccfzMSvHPPHtWDexeN7azgv7e41G6unsftM9uwUKJo5YSIVAAxuQyj369q0vA+n+Ir7w/qdh4yklkaVTZ84HmJtIMgx/eDf+O0KCTM6uNqVY8skv6dzzq2/aOsZPEK28nh+RNJaTYLkT5lC5xuKYx74zXvEMkc0STRMHjdQysOhB6GvnS1/Zxvl8Qr52v2x0dZN2Vjbzymfu4+6D2zn8K+ibaGO3t47eFdscSBEX0AGAKs4zkvil4etfEunWenXV4bL/AElJFuBjMZVlYYyR6Y/Guxry/wDaBW41DwfdW9jHLNJby2zMIlJbmePPT0HP516en3R9K5aLvVqfL8j0K8ZLB0m5aXlp2+HX53X3C1heNJtaWwtLbQrcSXF1ewwzSMgZIIM5ldgeo2qVHuwrdrmLK3S88eahrf8Aa0c8NhaixW1jJ/cOTvkZ+xYjZj0ArqPPNm/vYrGNLeGMPORtihQf5wKNLsmt99xcMJLqXmRvT/ZHtUOgR+akupSL+9uHJUnqqdAK1KAPNfiPJLo/iyDWPsqTpJb+XGXGQrjPP1wQRTfCGg6PfaYbm4u1F4z7pJZGB684XJ4PvXoOr6bZ6tZPZ30Ilibt3B9QexripfhjZmfMeqXCxZ+6UBI/H/61fD4/JMVTx0sRSpKrCV3yt2s3a7/D16H1GEzOhPCqlUm6clpdK90tjJtdJif4kQf2dJJJEszSyb33lAp5O7uD2r1auUhstH8DWsuoSXCwWIj/ANIlmbLlu2PUn0FclL8ctBF4Ui0jUJLcHHm5UNj125/rXs5JgVl9OftEoynJtpbL0PnOIeIcFCrCNWraysr7vzaV7HrFQ3zSJZTvDzKsbFOM/NjiqfhvXNN8Qaal/psxeNgMqy7XQ+jA9K0q95NPVHPTqRqRU4O6Z5LD4g8fPaae0kdylyBFJKjWoVZQXiDjoTkBnOPl9c8Yq14g1rxc1xZxJPd2S4hMx+yrAJN1wUcDdv5C7eMjqDk5wPUKhvbS2vbc293Ak8JIJRxkEg5B/AgGmWeeafqHjS7vRp93cXVogvZLX7Qlqu5ljVmEnIKgNlB055xil1DUPHNvpNhqsUstxNcaeLqezW0UCJ0WJjGO+5iZBye/AGK9IooA5D4dXHiTUbC9HiqLa6MsAQxBQ+Fy7e4JbH4VUk0fWvDFzPPoNtHeW8p+6fvoPT3ruqK0hUcPQ56+HjWs72a2a3PPdM1TxaZ5EttCVGlfMjupAJ9STXSeFPD66T5t1OUe9uP9YVHyqP7o/qa3qKqdbmVkrGdHBqm1KUnJra/QKp6zYrqFg9uTtbqh9CKuUVzVKcakHCS0Z2HEw3E2kwta3Wnea6uWUv8Ad5AGffpUcUGo65druUrGOM7dqIPau5ZVYfMoP1FKAAMAAD2rxv7GvaMqj5F0t+bHcw9c0xdX8JXGlafNGgkQRo7Z2jaw64+lclP8NJJPsyxXNnbKWY3rRRDdODcGXnKkMcED5ga6+zuJbW4u7a3tZLhRMSu0gBc9ias/adVHzHT4yP7olGRXpUsRFQStt2TNZUWnp+Zxdv4H1rT9ShvNPm011tyhhilZ0UBZLohflU4Gy5HQdUxjBqrF8PNZFotpNdabLC7QtMMHOVEgO3cjD/lpxkfl1rvv7SnHytpl2H7ADI/OjztWm/1drBbj1kfcf0q/rMel38mT7KXX8zzmD4YastkbOW/sGG1ZDOQWZpFszbgFSv3cszZye2AOavweAdSjtLaFY9HVluBN5m6RpbYLKrhIpCMkELtJODg9TwK7f7Nqv3/7QjLf3fK+Wj7RqkP+uso5h/ehf+ho9vb4otfj+Vw9n2a/r1OHt/AsVrb2WnXMOmySy6XFbSBYfle4jD5mIxyfn4J5qO1+Gt9H4kstSk1OFraF4jJAA3zhQrv+JmjVh7ZrtRN9o12zkaKSP9y+FkXBB71sVupXV0ZtWdgooooAKKKKACiiigAooooAKKKKACiiigAooooAKKKKACiiigAooooAKKKKAGLDCs73CwxiZ1CtIFG5gM4BPUgZP5mn0UUAFFFIx2qW9BmgDHuLnUrjVZLG1aKONAC8oGSoP9al/sl8bhqd6JP7xk4/Kl8NrmwNw3Mk8jO5/HAq1qs32fT55e4Q4+p4pTkoRcn0HFczSON8S69/whfgvUfEsduL3ZcxRhZJNu4NKqbief7xP4V3MMiSxJLGyujqGVlOQQe4NUTpdnd6D/ZeoW0VzbSxbJopFyr565FYl1BdeCPClrY+EfDdxrUMD7Ra/bgjxxnJJDSZ3Y/u1hRUoRTl2/HqdrVKtBU4K077tpJqytq2krW+d/I6uuI02TS47jxTHpTXJu59TWK783G3zWjX7nttxWh4M8WT+ILi4tbvwxruiXECBm+3W+2N8nGEcHDVzPhjxf4X1Txvqmm28+mWUsOosWPnhWvHCBd+DjJB449K2VSL6mU8HXjJx5XpvbX8UelW8awwRwr91FCj8KfTZJI40MkjqijqScCs831xdkppsOV7zyDCj6etTOrGGj37dTGMHI0iQOpAorOXSYpMteTS3Eh6sWIA+gHSmtY3VqN9jdSPt/5YynKkegPao9pUWrhp66/18yuSD0UjyL9pe6vZdS0fSYRI0LI8ojQE73zgcDrgfzrK8OeE9cm0u0s00qezWTyjLMtyYiwkUtuYAZwNvPcZxXq/iPSo/EFxp2qWsapq+jz+dHDK20P6oTg4B45x2rnNT8QeJLnUWivPhXczzEeWXF1uQjDD7wXbjDt3/iNc8kpvmvdM+GzDKo08wqYjEyl71krRb0suqjK2voch8C9Q1KH4m3mn3CtF50UiXEPZGj4A+oxjNfQFeefDfwp/YWt6hretGOPV9VlklWBW3LAjOWKbuhbJ7elehMyqcMwB9Ca6MPpGx7HD2Dr4TBKFa9221fezen+fzFopsskcSF5ZFRQCSzHAApVZWUMrBlIyCDwRW57gtFFFABRRRQAUVQ13WdN0S1S51K4MMckgijCxtIzuQTtVVBJOATwOgNVJPFfh1IEm/te1kEnlbVibe583Hl/IuW+YEY470ro0jSnJXUWbVFYDeMvDS3Udt/aamR3EeRE5VGL7AHbGEy3A3EZPSnap4s0PT5ry2mvALq1ALxMjLklGcYOMEFVbkZHBHXijmXcfsKt7cr+43TwMnpWZcXkt1IbXTuT0ef8AhT6eprmB4qSaWeHxH5emqjp5VtaO9zJMrKXBKomfujJxnHfFXfEniux0nw6txof2W7mltTdWiHcI5YhjLBgME8jjIPNYTcptq9l+P/AN44acWly3b+77zprG1jtLcQx5PdmPVj3Jqeuaj8ceG1h/0nVII7hLeSeeJAzmJYztkJwMgBuMnr2zWrp+om61bUbHEWLNowNrEt8y5+YY4/DNax5UlGJjOlUV5SRoUUUhYDqQPrVmItFIGVvusD9DVPV7trW2AiG64lOyJfVj3/CgCuW+1eIkMQylrGyyN23N2rVqrpdotnaLFnc5+aRv7zHqatUAFFFFABRRRQAUUUUAFFFFABRRRQAUUUUAFFFFABRXkN3438R3+s6bcf2HB9jGtXdhYxW+osk1zPFFLt8wFdgjbaeM8HB9qt3PxB8RRXlx4evdEtl1hLia2P2G7ypIsDdoUZ14boh3DGeeelAHqdFeF/D/AMYa1p9rFo6T/bdd1HUWi26veTsYMRqxVo/KEiHLgcgLj5s4xVTxx8Ttb1jQLK/0HfpUsFvFNciCWSdlkkkeJlcRxlVjUqWDSFN3GMYNA7Hv9FeI33xkv7e61TTRpUMkFmtzbrdJdN9o8yOCZ0dlMewbjbvwGbGV4pPBvjTVbbxAs2oW+vEX506G1i1W5TLQXErIZtiKAhDKcK3zEEE46AFY9vorn/CmvSeIJNdga3+zDTtSlsVdHyXCgfN7Hmvm34h/ET4sfDf4htpmpa5/aNnFIJrcS28YS7gJ4BKrkHqDjoRQB9Wm4tw23z4s9MbxR9qtv+fiL/vsV8G3Ws+G7rxPJrsmseIomlu/tTW62aMqktuKBvPGR2zgfSqdnc+GbcT/APFQeJX82Fov+PCPjOOf+Pj2p2A+/wATwsrGOWN9oycMDXgHw9+Pt3rfxQm0LXodN03SJXeG2fLbxIGCqpbodxz2FeS/Dv4gaL4Ci1qfT31fW7rULT7MkV5CsEcfPLErK5PGeAB9a5G11rQYLqGaDwjG00civH/p85JYHI/i9aLAfd9peR6QZLG83gK5aFgM71Jzj65qzqzCc2VuMhZpQxzxwBnFZ5huv7Gs9auUjh1JLeN540JMecDcozWlqz2509b2V9gt1+0cHnAGSKyrQlUhyx3ZVOSjK7HazrGm6PbibULpIVP3QfvN9B3rDHj3RvIW6aC/S0Z9i3BgOwt6V5VqVzqnibWZrkRS3Mz5ZY41LbEHYD0FemX2j3jfC1NLWxJvFgU+SMEhg2T+OM19FUy6hhowVV3lJpPW1jxoY2rXc3TVklppudVp2pWOoWgu7O6imh/vK3T6+lcZqPhrw74kvL173wxY38ksgCu8IXaB3LjB5+tcL4bvrzw9riQ3cUscM21bmBwRlGHBx68givXdIvrGztfsc9wkckbsvPfng/lXl5rl0qE1GMrwfXr/AJHo5ZmLknON1Ndnb/gmN4u8L+JNUhtZ9I8TDTru2JIie3ElvIOysDzge1XvC154mtNEvZvGVtp8MlnuZJdPLMs0SrktsxlT1+Xmreu+JtK0jTvtk03mBiVjRB80hHp/jXOaF4q8SeI5LttJsNPhht1zicsxYnouQQM/hWOHyybg60VZdW2dNXNY8qw80m+llquu6/W50fhTxV4f8U2huND1SC8C/fRTh4z6Mp5FbVeO6TceG9Y8YWerXNimha7ExUXVv8scxPG2QDGf+BZFdD4g0j4pS6rL/YviHRItPOPLM8UnmjjnIAweaVehXwr5a0dfLqa0nhMZK+GnaNvtdH203+5eh0njKPUVsI7rRoWa+WZBlFBJTPzA57V59cQ+O7WISXF3q5uZ4IJCsUit8+bjdGBj5f8AliSQDgkc4zXYXHhnxBf+F47C88X31rqeFMl5YgINwOeAc/L0BHf2rP8AD2jfEBLufT/Emr6ZqOnpHutr6OHZMzZ6MnQcZ5B/Ptzycl8K3/rUtUIODk6iuumt2u6urP00fkY2pT+PGEguXazt7aKeaWW5VAuSqmNRJyM5yOBwfWs7S7HWtU0+LXmS4vpEWOezM6xTFGN3L5kTsVySsYQHG0DtzXZ+GvElrrbXenaRrGn6nNaO0c9vKGWVNpwcowBxkdelab3es2w2NYrHGO8cW4D8jWar3V1F3/rzJqYeVKXLU09bo881mz8ValBercxzXy290RAHhhuvMyj/ADojKMRklFIPIIPWti4/4TKLfDZJraYh8ucMsRRT5sQTyCB2Tzck9OuM4rpGmS5O5xa3Dd1jBjlX3Geta+gXn2izEcjgzRkqQT8xA6HFKniG58k1Z/1/W5M6S5eaLuclLpvi7bth1bVAV1GS1jLeWQLYo2Jm4+YhiuD7dKPh03jqfWZJfE4nhtPIeZI2CYDuyqsZx/cWNm/7a+1d/RXUYBRRRQBi+MdCPiDS0shcxQbJRJmW3EynAIwQSCDzkFSCCOtY194Fa60W3sZNfvriWA2zpJdosymSHGGZeGbcRkgt1NdhLLHCu6WREHqxxUX26z/5+4P+/grOThf3mdFOvWgko7LyOH/4VykKkvr9x9nlCNqCNHxNtl80lPmxHkgA8E4HWq1r8OYr+G7nbWbxY7h3W33RAtHFtmCrnPO3zmwT2VRXZzStqzi3t1YWgb97KeN4HYVqqoVQqgAAYAHasoWqSvH4V+JvLGV4Kzlq/Q4RfAN99oXUG8TSHVI5Y2SYWu2LYkewK0Yf5j/Fknr2xxUKfDCCGJ4LfW7pbc2Rt0jeIPslKhWl69wBleBkV3lzd21tj7RPHFnpubGaLe7tbj/UXEUn+6wNbckTP69X/m/BHC3nwvsLjSXs0vzBPK93JNdR26h5GuARk8/wjGPoK6Pw/pMuivqOoanqgvbm8dXll8kRKqou1QFBP4nPOa3aybgDUtW+zH5rW2AaQDoz9gfpTUEiKmKq1I8sndf0wWa/1I5tf9Ete0rDLv8AQdqeuiWR5uPNuW9ZZCa0xwMDgUVRzma2h2A5gWS3fs0TkGiy06aO9+03dz9pKLthJGCo7k+9aVFABRRRQAUUUUAFFFFABRRRQAUUUUAFFFFABRRRQAUUUUAY0XhfQI2tmj02NTa3r38HzN8k7hgz9epDN7c1HqHg/wANahfz317pEE9xO7PKzljvZoPIORnH+qO36e/NbtFAHJJ8N/Bq2H2NdJkCeaJhL9tn88MF2DE2/wAwDb8uA2McYqU/D3wdyE0WOJGtY7R4opZEjeJPuBkVgrEdiQT711FFAHNyeA/CMljNZNoVt5E91LeSqCw8yaVHjdyQcklJHX2B47VNqng7w1qaSLfaXHL5ltFbE+Y6sI423RgEEFSrchhg+9b1c7rXjbw5o+sDStQvJo7j935jLayvFD5h2p5kiqUj3EcbiM0AaPh3Q9L8P6cNP0i1+z2+9pCC7OzuxyzMzEszE9SSTWL4t+HPgnxZqa6l4h0C3v7tYxEJXd1O0EkD5WHqaS0+JHgu61qfR4dciN3AJS4aN1TEYJfDkbWwATwTwCexqlH8VvB7zSxCXVQY4o5AG0q4VpBIcJ5aFN8m7BIKqRgE5oAq/wDCkvhZ/wBCfaf9/pf/AIuj/hSXws/6E+0/7/S//F1qSfEzwOkcDtr8P+km3ECiNy0pn/1YVcZJPfHTvinL8SPBxuJom1R4kiWZvPltZUglEOfN8uUqEkK4OQpJ4oAyf+FJfCz/AKE+0/7/AEv/AMXT4fgt8L4Zkmj8IWgdGDKTLKcEdOC1XW+KHg1bBLtr68AeVolh/s248/KxiRj5WzeFCENuxjBBzWkfGnhkWUt7/aifZ4rmG2eTy22iSVVaMdOhDqc9OetAGvqFjHeWy27O8cYIOEOMgdqy9b0OD+wb+O0jZrl7Z1VmYljx0/SsyL4m+DHjlk/tOeONIGuEeSynRbiMMFLQkoPOG5lHybvvD1pJPid4MjhtZG1K4/0gvhPsM++LY4RzKuzMQDEAlwoGaqE3CSkuhMo80XF9TkbTxfp2g2CWegaaZJlB3XV0BuJOM4A5xwOM1rTeMdVXwHbaqs0f2570xsSg2lRkkY/KpPF/gD7TqH9paSN0Ur757ZWCnnqUJ459D/8AWqt9nnmtBobeBbpLBWLK4lxIrd33kYz+lfTOWDrRjOKu73d2r+mr/LQ8NLE03KMnZWsrJ2/BFC68S6f4ogSx1PTHhvnkXyp7UAlnHC5B5I5r1OHT7UIhkt4nkCgMxUHJAxXFfDvwlbWN/JfXcyXF1D/q41O5Ys55J6FuO3Ar0CvKzOrRclTofCvu+R34GnVUXOru/wCtTxbxXFqHiTxreWljC0i2r+SkaDiNFbaTj65Neg/D/wAOTeG7S5iubqOaSZw+EGAoHHeuQ8aalq/hjWb2109YraK9ka4Fysf7yTd1G4+hz0qt8Pr/AFGafXJ3a5upG0+Rt5yxLj7oz68161elVrYNcrShZer2+48+jOnTxL5k3O7+X+ZH4r8D6pYvNfQOt5C8jOSgwVXk5Neh/DvUpNU8JWlxMxaVAYmY99pxmvI9G8S65pJEdpeSmPODDIN6n2wa9m8IWslroUPnW8VtNMWmkiiXCozHOAKxzdVYUIxrNN30a/HT7jTLXTlVcqaa01X/AATXopskscQBkkRAem44rJ8UeJ9D8M6JLrWs36W9hE6o8qq0mGY4AwoJ6mvnD2y9HpunR6k+pR2Nsl66bHuFiUSMvoWxkirVecf8Lx+F/wBmNx/wkw8oP5e77HP97Gcfc9BRJ8cvhfHHFI/iYBZVLIfsc/IBK/3PUGiw3Jy3Z393ZWt0MXECP7kc/nWVd+HzuElndSIw6BznH49a8t/aQ8f+T8JdN1TwprU0H9sXCrbzQoyNJEAS+CRleg9DSfso/ECbxJoE3hrVJru51TTlMxuZ33ebGznAz1+XIHPrUygpq0ldBGTi7o9Uhu9WsflvbU3EY/jj5NX4dVsJU3C4VfVW4Ip93qFlaXVra3NwkU125S3RjzIwGSB+AzUWq2OnzQPNeKkSopZpc7doHcmsvZzh8EtPP/M05oy+JfcS/wBo2P8Az9Rf99VUm1OSZW+xIBGPvXEvCD6etY3h/VtMvoXm0ue016yjcxtNagO6N/dbHWtVEfVL9PPtJobOFMiOVdoZ89x9KOSrLSUrLyFzQWy+8qxTWLSebKt1qUn98REoPoOlT/atMH39KnX/ALdq21VVUKqgAdgKWqjQppfCJ1JvqZia1p6qFHmRgdAYiMUkmsxupWzt7ieU/dHlkLn3Nae1f7o/KlHHStSDO0/TVQGe9VZ7qTl2YZC+w9qkuNJsJ+Wt1RuzR/KR+VXaKAMv+y7hRsj1a6WP+6cE/n1q7Y2kNnB5UIOM5JJyWPqTU9FABRRRQAUUUUAFFFFABRRRQAUUUUAFFFFABRRRQAUUUUAFFFFABRRRQAUUUUAFFFFABXlvxO8F302oajrdnd3dzZakLWHULCMM8mxJBkw5bauRjd8ufl4PNepVzfxNOqx+CNSutFvJ7W/tY/tETRAEtsO4qQQcggEHvQBxlj8HRaWv7nxJepfGe6kFyo/1KSQSxRrGpOF2ebuz1Yjmtjwd4Ps/Bd8+tajqFoklxaQ2UrDcFeRZG2vl2Y5IYDGeorjdE+ImqQ2dlr3iDU57Ox1rSL28sY5YsfvTN+5iUYyXCEYXqfeudl8QeJfEsOjR3GrXryQJor3drJcC2L+ZFE7yLEkZZ1Lvy5dNpBABwcgzvbH4N2Vvo2pWsl5BPeXdhb2UV09uC0KxPuOPZjjp6CtS6+G7y6bYWcWseSbPUr++Vvs6uP8ASWlYJtPBC+bjB4OK858S/ELxZP8A21eaVdajZeVcCF7RkD/Y5lsb55IgdvI8yKFvy9avSeLvFk/ieCay1a8xb31naXVpIUDCOWBSWW2EZLqXbIkZ1OeAMCgDf/4VNqn9iSWX9uWR3XTTJbm1byLcGJUzD8++JsqX+VgMsRjFWrf4YavHeiKfxV9s0uS/tL65jntQZ5ZLeONR8+cfOYwW478Vn3mp+K9WuFgfxBrFkINAub9Hh0s2EjXEc20eZFKHJG0jjIBwTyCMQajq3jC20rQfETeKL2OTX9LkmlgFgJILE/ZFkUrGqlyyvuJOTnOMcUAdbovgu30H/hEJLrV4ivh60ubUeYAonMoTB5PGNnSsbXPhfdaqJJtP8QwQi4vp7tZxBmWAyMp3RSKwIYbcYJKnPIrjtD8TxXkumSeLtQi1LQbbULmC4vrvy7q03tao8YSfYpI3bvvKpDHYc4FMtPHWseH/AALqNteahJYX0ukQz6LALYIzlp5cmNAvPybMjHA5oA+ho1KxqpYsQAMnqadUdszNbRM3LFAT9cVJQIjhghhd2iiVC5yxUYzUlcj8UvEF7oOjWX9m3EcN7fX0dpCWh81mLZJCAsqbsA4LsFHf0rgvCfxG8QQ2OpHxHqNss0Om392huY4oissMzIqfIdpAAXIBY5PWgD1rxBothrlibW/i3KDlHHDIfUGuZPhPxHaQxWmkeIorS1i+6otwrN7sR1NcfrPjjxvougaR4ivb3R5bbWNOkmhto7Vh5JWz88SFy3JLKwK4wARg55pfEfjRtX8QafpE1zaS6JMdLa4nhmaPa1wtxuzIjDHKRYB9fcV00sXVpR5U9OzV1+JjUw1Oo+Z7+Wh3+meELdNTXVtWkS+vwB8yxBEyP4to6t7109eLeFfHEmlX+s6cLqyg0m2i1aaylmmZ/MNvJEqYd2O77z5APb2r0/wHqlxrfgvRtXu9n2i8s4ppNgwu5lBOB6VnVrTqu82XTpRpq0UZHxh8G6f428D3mmXmY5okM1rOqktFIoyCMckHoR3Br4q0W68UaPZ32ljSby8027K/aLS4tZTFIyHKvgYIIx19OtfoNTfLj/55r+VZFnwH9uv/ALMbf/hX9p5RfzMfYrj72MZ+96Gkkvb+SOKN/h/aFYlKoPsVxwCS3971Jr798uP/AJ5r+VZfinV7Hw7ok2r3sDvBCyKyxICxLuEGMkd2FO4HxLqvjD4gX1hYabFYXFlp+nxeXbWkGmkxoM5J+dWOeetek/srSeLtS+I00mqS3tvY2tk8kiNZLCkzEhVUkIM/eLYz/DXuHiD4g6bpN/qtlH4f1nUptJCtefZLeMrHGYjIXLM6jAUHjqTwAanX4gaANJuNUjhuzbQanb6azCIAtJMIijAZ+7++XPfg8UAcBY6Z4ruNQ0e8k1nxFHc6jquo2s7yR7ks4P3nlMisuExhdrHrnvTNVTxVZX+r6BHe+Ip9LguL6KGd7Y3MhiOnQup5XEgErSbQe+V7YrrdM+L2g6jczW9ro+vvIIpJLYC0B+2bGAxFhuSdwPOOOTjFNvfjB4f0+ymuNS0vWbOWBLjzbeSKMyCSGWON4htcqX/eowwSCD17UhnnOg3mo2enWVpcf2/aeHVv51uL2xgmj8w+UhQqoi87Gd2Ay43ZGcYr2z4bS61N4B0ObxGsg1ZrKM3XmKA+/HVgOA2MZHrmubvvi94eg2i103WdQMkzxRi1gRvMC7fnGWHylnVR754wM12/h/VbPXNCsda092e0vrdLiBmXBKOoYZHY4PSgC9RRRQIKKKKACiiigAooooAKKKKACiiigAooooAKKKKACiiigAooooAKKKKACiiigAooooAKKKKACiiigAooooAKKKKACiiigAooooAKKKKACiiigAooooAq6np2n6pbfZdSsbW9g3BvKuIlkXI6HDAjIrkPiLf+B9DsBHq2n6LLfJDLc2MFzY+Yivj77FUbykLYDSEAe9dzXk/x2stRs7qHxBZ3dyLe4sJtKuYhFLLHEHVyJfLRwHbqoDAjcV5HWgDpW8VeBJNQsvDepXujf2kqpElnsDpGzxj5EONoG1gPoyj+IAj3nwzsdMu7VV8NpYXELXNzHDBE0MyowUlgo2sQxUYOTkgAVyOj/B+SETXS61Ntku7S4s4JUIEEcYh3bxnDSnyQM9B+JrR8R/DLU9St5Y49as5JJLGW18x7JYsb7iOXdtjwMgJjOOTg0DL914i+FMnh+Ca7h0k2FjP5ENtNpR328hUthYDHvX5ctkKOAT0ruNKksZtNtptMaFrJ4laAwgBChHG3HGMVz0PhR18TeJtXeeFxrFrbwwqU5haNJULZ9/M7elang3SX0HwrpmjSTLM9nbpC0ijAYgdQKBGtRRRQAVj+M/D9r4p8N3ehXs08EFyF3SQNtddrBgQexyBWxRQByekeCLWz07Xre61S+1G411DHeXU5UOV8sxqAAABhSfxrOHww0tb2MrqmpLp32iC7m0/evlTXEKIqSHjI/wBXGSAcErXe0UAcT4P+Gfh3wtcabc6b9o8+yNwxlkYM87TBQS574CgAdhTdV+GWg6jdQ3Vw1w8kOsS6soLfK0sigFGHdMhTj1UV3FFAHlngT4UaVb6L4Xk1yyZLzQ4pUjtRN5kJcyErI2eWIGCM9OPSvQfC2j2/h7w3p2hWbyPb6fbR20TSHLFUUAE+/FaVFABRRRQAUUUUAFFFFABRRRQAUUUUAFFFFABRRRQAUUUUAFFFFABRRRQAUUUUAFFFFABRRRQAUUUUAFFFFABRRRQAUUUUAFFFFABRRRQAUUUUAFFFFABRRRQAUUUUAFFFFABRRRQAUUUUAFFFFABRRRQAUUUUAFFFFABRRRQAUUUUAFFFFABRRRQAUUUUAFFFFABRRRQAUUUUAFFFFABRRRQB/9k="/>
          <p:cNvSpPr>
            <a:spLocks noChangeAspect="1" noChangeArrowheads="1"/>
          </p:cNvSpPr>
          <p:nvPr/>
        </p:nvSpPr>
        <p:spPr bwMode="auto">
          <a:xfrm>
            <a:off x="521547" y="-1997287"/>
            <a:ext cx="568960" cy="5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70688" tIns="85344" rIns="170688" bIns="85344" numCol="1" anchor="t" anchorCtr="0" compatLnSpc="1">
            <a:prstTxWarp prst="textNoShape">
              <a:avLst/>
            </a:prstTxWarp>
          </a:bodyPr>
          <a:lstStyle/>
          <a:p>
            <a:endParaRPr lang="th-TH" sz="4704"/>
          </a:p>
        </p:txBody>
      </p:sp>
      <p:sp>
        <p:nvSpPr>
          <p:cNvPr id="29" name="กล่องข้อความ 16"/>
          <p:cNvSpPr txBox="1"/>
          <p:nvPr/>
        </p:nvSpPr>
        <p:spPr>
          <a:xfrm>
            <a:off x="3854620" y="-54703"/>
            <a:ext cx="14196284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466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รายการอุปกรณ์ที่ควรมีในชุด </a:t>
            </a:r>
            <a:r>
              <a:rPr lang="en-US" sz="7466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DRONE</a:t>
            </a:r>
            <a:endParaRPr lang="th-TH" sz="7466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30" name="ตัวเชื่อมต่อตรง 13">
            <a:extLst>
              <a:ext uri="{FF2B5EF4-FFF2-40B4-BE49-F238E27FC236}">
                <a16:creationId xmlns="" xmlns:a16="http://schemas.microsoft.com/office/drawing/2014/main" id="{1DC9126B-0975-4CD0-993F-0F163D58111E}"/>
              </a:ext>
            </a:extLst>
          </p:cNvPr>
          <p:cNvCxnSpPr/>
          <p:nvPr/>
        </p:nvCxnSpPr>
        <p:spPr>
          <a:xfrm>
            <a:off x="3569765" y="1036622"/>
            <a:ext cx="13467303" cy="0"/>
          </a:xfrm>
          <a:prstGeom prst="line">
            <a:avLst/>
          </a:prstGeom>
          <a:ln w="31750" cap="sq" cmpd="thickThin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496F88C5-95B9-4397-9E12-62FED1AF52F9}"/>
              </a:ext>
            </a:extLst>
          </p:cNvPr>
          <p:cNvSpPr/>
          <p:nvPr/>
        </p:nvSpPr>
        <p:spPr>
          <a:xfrm>
            <a:off x="4152535" y="1036622"/>
            <a:ext cx="12016431" cy="808785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829713" lvl="3" indent="-609585" algn="thaiDist">
              <a:lnSpc>
                <a:spcPct val="115000"/>
              </a:lnSpc>
              <a:spcAft>
                <a:spcPts val="1067"/>
              </a:spcAft>
              <a:buSzPts val="1400"/>
              <a:buFont typeface="Wingdings" panose="05000000000000000000" pitchFamily="2" charset="2"/>
              <a:buChar char="q"/>
            </a:pPr>
            <a:r>
              <a:rPr lang="en-US" sz="48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Micro SDXC Card UHS-1 </a:t>
            </a:r>
            <a:r>
              <a:rPr lang="th-TH" sz="48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ขนาดความจุไม่น้อยกว่า 128</a:t>
            </a:r>
            <a:r>
              <a:rPr lang="en-US" sz="48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GB </a:t>
            </a:r>
            <a:r>
              <a:rPr lang="th-TH" sz="48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จำนวน 1 อัน </a:t>
            </a:r>
          </a:p>
          <a:p>
            <a:pPr marL="829713" lvl="3" indent="-609585" algn="thaiDist">
              <a:lnSpc>
                <a:spcPct val="115000"/>
              </a:lnSpc>
              <a:spcAft>
                <a:spcPts val="1067"/>
              </a:spcAft>
              <a:buSzPts val="1400"/>
              <a:buFont typeface="Wingdings" panose="05000000000000000000" pitchFamily="2" charset="2"/>
              <a:buChar char="q"/>
            </a:pPr>
            <a:r>
              <a:rPr lang="th-TH" sz="4800" b="1" dirty="0" smtClean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แบตเตอรี่</a:t>
            </a:r>
            <a:r>
              <a:rPr lang="th-TH" sz="48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แบบเดียวกันกับที่ติดมากับโรงงานผู้ผลิต จำนวน 4 </a:t>
            </a:r>
            <a:r>
              <a:rPr lang="th-TH" sz="4800" b="1" dirty="0" smtClean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ก้อน</a:t>
            </a:r>
          </a:p>
          <a:p>
            <a:pPr marL="829713" lvl="3" indent="-609585" algn="thaiDist">
              <a:lnSpc>
                <a:spcPct val="115000"/>
              </a:lnSpc>
              <a:spcAft>
                <a:spcPts val="1067"/>
              </a:spcAft>
              <a:buSzPts val="1400"/>
              <a:buFont typeface="Wingdings" panose="05000000000000000000" pitchFamily="2" charset="2"/>
              <a:buChar char="q"/>
            </a:pPr>
            <a:endParaRPr lang="en-US" sz="2000" b="1" dirty="0" smtClean="0">
              <a:solidFill>
                <a:srgbClr val="0070C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829713" lvl="3" indent="-609585" algn="thaiDist">
              <a:lnSpc>
                <a:spcPct val="115000"/>
              </a:lnSpc>
              <a:spcAft>
                <a:spcPts val="1067"/>
              </a:spcAft>
              <a:buSzPts val="1400"/>
              <a:buFont typeface="Wingdings" panose="05000000000000000000" pitchFamily="2" charset="2"/>
              <a:buChar char="q"/>
            </a:pPr>
            <a:r>
              <a:rPr lang="th-TH" sz="4800" b="1" dirty="0" smtClean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แท่นประจุไฟได้พร้อมกันไม่น้อยกว่า 2 ก้อน จำนวน 1 อัน </a:t>
            </a:r>
          </a:p>
          <a:p>
            <a:pPr marL="220128" lvl="3" algn="thaiDist">
              <a:lnSpc>
                <a:spcPct val="115000"/>
              </a:lnSpc>
              <a:spcAft>
                <a:spcPts val="1067"/>
              </a:spcAft>
              <a:buSzPts val="1400"/>
            </a:pPr>
            <a:endParaRPr lang="en-US" sz="4000" b="1" dirty="0">
              <a:solidFill>
                <a:srgbClr val="0070C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829713" lvl="3" indent="-609585" algn="thaiDist">
              <a:lnSpc>
                <a:spcPct val="115000"/>
              </a:lnSpc>
              <a:spcAft>
                <a:spcPts val="1067"/>
              </a:spcAft>
              <a:buSzPts val="1400"/>
              <a:buFont typeface="Wingdings" panose="05000000000000000000" pitchFamily="2" charset="2"/>
              <a:buChar char="q"/>
            </a:pPr>
            <a:r>
              <a:rPr lang="th-TH" sz="48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กระเป๋ากัน</a:t>
            </a:r>
            <a:r>
              <a:rPr lang="th-TH" sz="4800" b="1" dirty="0" smtClean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กระแทก 1 ใบ</a:t>
            </a:r>
            <a:endParaRPr lang="th-TH" sz="4800" b="1" dirty="0">
              <a:solidFill>
                <a:srgbClr val="0070C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20128" lvl="3" algn="thaiDist">
              <a:lnSpc>
                <a:spcPct val="115000"/>
              </a:lnSpc>
              <a:spcAft>
                <a:spcPts val="1067"/>
              </a:spcAft>
              <a:buSzPts val="1400"/>
            </a:pPr>
            <a:endParaRPr lang="en-US" sz="4000" b="1" dirty="0">
              <a:solidFill>
                <a:srgbClr val="0070C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829713" lvl="3" indent="-609585" algn="thaiDist">
              <a:lnSpc>
                <a:spcPct val="115000"/>
              </a:lnSpc>
              <a:spcAft>
                <a:spcPts val="1067"/>
              </a:spcAft>
              <a:buSzPts val="1400"/>
              <a:buFont typeface="Wingdings" panose="05000000000000000000" pitchFamily="2" charset="2"/>
              <a:buChar char="q"/>
            </a:pPr>
            <a:r>
              <a:rPr lang="th-TH" sz="4800" b="1" dirty="0">
                <a:solidFill>
                  <a:srgbClr val="0070C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อุปกรณ์ชาร์จแบตเตอรี่ใช้ในรถยนต์ จำนวน 1 ชุด </a:t>
            </a:r>
            <a:endParaRPr lang="en-US" sz="4800" b="1" dirty="0">
              <a:solidFill>
                <a:srgbClr val="0070C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0" name="รูปภาพ 4" descr="Image result for 128 micro sd superextreme&quot;">
            <a:extLst>
              <a:ext uri="{FF2B5EF4-FFF2-40B4-BE49-F238E27FC236}">
                <a16:creationId xmlns="" xmlns:a16="http://schemas.microsoft.com/office/drawing/2014/main" id="{45646BA4-0B89-4F46-9471-3E0D5C531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3"/>
          <a:stretch/>
        </p:blipFill>
        <p:spPr bwMode="auto">
          <a:xfrm>
            <a:off x="1418352" y="1143262"/>
            <a:ext cx="1757681" cy="139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96070F5-249C-4CE1-8F14-696D3D1F78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9" t="24879" r="17358" b="41234"/>
          <a:stretch/>
        </p:blipFill>
        <p:spPr>
          <a:xfrm>
            <a:off x="892352" y="2399724"/>
            <a:ext cx="2955072" cy="1406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302A78F-4675-42C5-8CBE-717591EF9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84" y="3700831"/>
            <a:ext cx="2393833" cy="2035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38B1CE-EC8F-4A62-B5E3-A8EBE051DE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0" r="24431" b="15780"/>
          <a:stretch/>
        </p:blipFill>
        <p:spPr>
          <a:xfrm>
            <a:off x="1298176" y="5664894"/>
            <a:ext cx="1867825" cy="20500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A14281D-23F8-4FAD-B066-83494F254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8" y="7753005"/>
            <a:ext cx="2899327" cy="1803829"/>
          </a:xfrm>
          <a:prstGeom prst="rect">
            <a:avLst/>
          </a:prstGeom>
        </p:spPr>
      </p:pic>
      <p:sp>
        <p:nvSpPr>
          <p:cNvPr id="16" name="กล่องข้อความ 15"/>
          <p:cNvSpPr txBox="1"/>
          <p:nvPr/>
        </p:nvSpPr>
        <p:spPr>
          <a:xfrm rot="21193496">
            <a:off x="567228" y="1719924"/>
            <a:ext cx="3034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600" b="1" dirty="0">
                <a:solidFill>
                  <a:schemeClr val="bg1">
                    <a:lumMod val="65000"/>
                  </a:schemeClr>
                </a:solidFill>
              </a:rPr>
              <a:t>ภาพตัวอย่าง </a:t>
            </a:r>
          </a:p>
        </p:txBody>
      </p:sp>
      <p:sp>
        <p:nvSpPr>
          <p:cNvPr id="17" name="กล่องข้อความ 16"/>
          <p:cNvSpPr txBox="1"/>
          <p:nvPr/>
        </p:nvSpPr>
        <p:spPr>
          <a:xfrm rot="21193496">
            <a:off x="714685" y="3735759"/>
            <a:ext cx="3034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600" b="1" dirty="0">
                <a:solidFill>
                  <a:schemeClr val="bg1">
                    <a:lumMod val="65000"/>
                  </a:schemeClr>
                </a:solidFill>
              </a:rPr>
              <a:t>ภาพตัวอย่าง </a:t>
            </a:r>
          </a:p>
        </p:txBody>
      </p:sp>
      <p:sp>
        <p:nvSpPr>
          <p:cNvPr id="18" name="กล่องข้อความ 17"/>
          <p:cNvSpPr txBox="1"/>
          <p:nvPr/>
        </p:nvSpPr>
        <p:spPr>
          <a:xfrm rot="21193496">
            <a:off x="567229" y="7194373"/>
            <a:ext cx="3034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600" b="1" dirty="0">
                <a:solidFill>
                  <a:schemeClr val="bg1">
                    <a:lumMod val="65000"/>
                  </a:schemeClr>
                </a:solidFill>
              </a:rPr>
              <a:t>ภาพตัวอย่าง </a:t>
            </a:r>
          </a:p>
        </p:txBody>
      </p:sp>
    </p:spTree>
    <p:extLst>
      <p:ext uri="{BB962C8B-B14F-4D97-AF65-F5344CB8AC3E}">
        <p14:creationId xmlns:p14="http://schemas.microsoft.com/office/powerpoint/2010/main" val="310637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="" xmlns:a16="http://schemas.microsoft.com/office/drawing/2014/main" id="{72FE2ED8-BCC0-4656-8637-106BAC29B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89"/>
          <a:stretch/>
        </p:blipFill>
        <p:spPr>
          <a:xfrm>
            <a:off x="8305800" y="865349"/>
            <a:ext cx="8382000" cy="4910861"/>
          </a:xfrm>
          <a:prstGeom prst="rect">
            <a:avLst/>
          </a:prstGeom>
        </p:spPr>
      </p:pic>
      <p:sp>
        <p:nvSpPr>
          <p:cNvPr id="6" name="สี่เหลี่ยมผืนผ้า 7">
            <a:extLst>
              <a:ext uri="{FF2B5EF4-FFF2-40B4-BE49-F238E27FC236}">
                <a16:creationId xmlns="" xmlns:a16="http://schemas.microsoft.com/office/drawing/2014/main" id="{365C6D16-7315-494D-8700-9F17BF119B7A}"/>
              </a:ext>
            </a:extLst>
          </p:cNvPr>
          <p:cNvSpPr/>
          <p:nvPr/>
        </p:nvSpPr>
        <p:spPr>
          <a:xfrm>
            <a:off x="2" y="-107940"/>
            <a:ext cx="17068799" cy="954239"/>
          </a:xfrm>
          <a:prstGeom prst="rect">
            <a:avLst/>
          </a:prstGeom>
          <a:solidFill>
            <a:srgbClr val="13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th-TH" sz="5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ผลการจัดซื้อครุภัณฑ์อากาศยานไร้คนขับฯ   พ.ร.บ. ประจำปี </a:t>
            </a:r>
            <a:r>
              <a:rPr lang="th-TH" sz="5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2564 </a:t>
            </a:r>
            <a:r>
              <a:rPr lang="th-TH" sz="5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54 ชุด</a:t>
            </a:r>
            <a:endParaRPr lang="th-TH" sz="336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13700571" y="8954869"/>
            <a:ext cx="3368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ข้อมูลจากระบบ </a:t>
            </a:r>
            <a:r>
              <a:rPr lang="en-US" sz="36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Plannet</a:t>
            </a:r>
            <a:r>
              <a:rPr lang="en-US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846299"/>
            <a:ext cx="7315200" cy="875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 7">
            <a:extLst>
              <a:ext uri="{FF2B5EF4-FFF2-40B4-BE49-F238E27FC236}">
                <a16:creationId xmlns="" xmlns:a16="http://schemas.microsoft.com/office/drawing/2014/main" id="{769862EB-9DDD-4524-8AA3-A787709FC4A7}"/>
              </a:ext>
            </a:extLst>
          </p:cNvPr>
          <p:cNvSpPr/>
          <p:nvPr/>
        </p:nvSpPr>
        <p:spPr>
          <a:xfrm>
            <a:off x="1" y="1"/>
            <a:ext cx="17068799" cy="954239"/>
          </a:xfrm>
          <a:prstGeom prst="rect">
            <a:avLst/>
          </a:prstGeom>
          <a:solidFill>
            <a:srgbClr val="1308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th-TH" sz="616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ตัวอย่างผลการจัดซื้อครุภัณฑ์อากาศยานไร้คนขับฯ (ปี 2564)</a:t>
            </a:r>
            <a:endParaRPr lang="th-TH" sz="3528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009CF2BA-4973-402E-B8E0-9607A8386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677" y="1024383"/>
            <a:ext cx="5463032" cy="7751712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="" xmlns:a16="http://schemas.microsoft.com/office/drawing/2014/main" id="{0C1C001C-FF32-45FF-912D-225FE7D57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" y="1076994"/>
            <a:ext cx="5462985" cy="7751710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="" xmlns:a16="http://schemas.microsoft.com/office/drawing/2014/main" id="{47D54BC3-B515-4B29-95D5-09D8DE8A5E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763" y="1041918"/>
            <a:ext cx="5463493" cy="775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6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5965714" y="6409166"/>
            <a:ext cx="10555089" cy="2659758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สี่เหลี่ยมผืนผ้า 7">
            <a:extLst>
              <a:ext uri="{FF2B5EF4-FFF2-40B4-BE49-F238E27FC236}">
                <a16:creationId xmlns="" xmlns:a16="http://schemas.microsoft.com/office/drawing/2014/main" id="{769862EB-9DDD-4524-8AA3-A787709FC4A7}"/>
              </a:ext>
            </a:extLst>
          </p:cNvPr>
          <p:cNvSpPr/>
          <p:nvPr/>
        </p:nvSpPr>
        <p:spPr>
          <a:xfrm>
            <a:off x="5965714" y="7012090"/>
            <a:ext cx="9561328" cy="1206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28016" tIns="64008" rIns="128016" bIns="64008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40"/>
              </a:spcAft>
            </a:pPr>
            <a:r>
              <a:rPr lang="en-US" sz="5600" b="1" dirty="0">
                <a:solidFill>
                  <a:srgbClr val="FFFFFF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Drone </a:t>
            </a:r>
            <a:r>
              <a:rPr lang="en-US" sz="5600" b="1" dirty="0" err="1">
                <a:solidFill>
                  <a:srgbClr val="FFFFFF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พร้อมอุปกรณ์</a:t>
            </a:r>
            <a:r>
              <a:rPr lang="en-US" sz="5600" b="1" dirty="0">
                <a:solidFill>
                  <a:srgbClr val="FFFFFF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(</a:t>
            </a:r>
            <a:r>
              <a:rPr lang="en-US" sz="5600" b="1" dirty="0" err="1">
                <a:solidFill>
                  <a:srgbClr val="FFFFFF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ปี</a:t>
            </a:r>
            <a:r>
              <a:rPr lang="en-US" sz="5600" b="1" dirty="0">
                <a:solidFill>
                  <a:srgbClr val="FFFFFF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2564)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D39E247-3045-448B-A55C-5D49998495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9" r="7137" b="-3"/>
          <a:stretch/>
        </p:blipFill>
        <p:spPr>
          <a:xfrm>
            <a:off x="430976" y="450426"/>
            <a:ext cx="5310861" cy="5755852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36EC66D-5302-4A6D-8B65-C27CCDE98E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880"/>
          <a:stretch/>
        </p:blipFill>
        <p:spPr>
          <a:xfrm>
            <a:off x="5872943" y="450429"/>
            <a:ext cx="5316598" cy="2814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8B19B83-A76B-413B-9191-37188E0B5F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70" r="2" b="20080"/>
          <a:stretch/>
        </p:blipFill>
        <p:spPr>
          <a:xfrm>
            <a:off x="5866252" y="3390936"/>
            <a:ext cx="5312664" cy="28193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B3EEFE7-527A-4FCE-8252-CC6D14747E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191" r="23847" b="3"/>
          <a:stretch/>
        </p:blipFill>
        <p:spPr>
          <a:xfrm>
            <a:off x="11320646" y="450427"/>
            <a:ext cx="5317178" cy="5755849"/>
          </a:xfrm>
          <a:prstGeom prst="rect">
            <a:avLst/>
          </a:prstGeom>
        </p:spPr>
      </p:pic>
      <p:pic>
        <p:nvPicPr>
          <p:cNvPr id="3" name="Picture 2" descr="A video game controller&#10;&#10;Description automatically generated with low confidence">
            <a:extLst>
              <a:ext uri="{FF2B5EF4-FFF2-40B4-BE49-F238E27FC236}">
                <a16:creationId xmlns="" xmlns:a16="http://schemas.microsoft.com/office/drawing/2014/main" id="{17350B62-DA96-4E63-B26E-B123E0D5DF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810"/>
          <a:stretch/>
        </p:blipFill>
        <p:spPr>
          <a:xfrm>
            <a:off x="430976" y="6336002"/>
            <a:ext cx="5312664" cy="281477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607908" y="7971736"/>
            <a:ext cx="768096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1FEF376-ED08-40EA-999F-013AE56AAED1}"/>
              </a:ext>
            </a:extLst>
          </p:cNvPr>
          <p:cNvSpPr txBox="1"/>
          <p:nvPr/>
        </p:nvSpPr>
        <p:spPr>
          <a:xfrm>
            <a:off x="5927629" y="5621176"/>
            <a:ext cx="5312664" cy="63885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840"/>
              </a:spcAft>
            </a:pPr>
            <a:r>
              <a:rPr lang="th-TH" sz="336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แบตเตอรี่พร้อมแท่นชาร์จ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8A8864D-F4C8-41DE-8251-1A7A3DEA56E6}"/>
              </a:ext>
            </a:extLst>
          </p:cNvPr>
          <p:cNvSpPr txBox="1"/>
          <p:nvPr/>
        </p:nvSpPr>
        <p:spPr>
          <a:xfrm>
            <a:off x="11443401" y="5629198"/>
            <a:ext cx="5317178" cy="63885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840"/>
              </a:spcAft>
            </a:pPr>
            <a:r>
              <a:rPr lang="th-TH" sz="336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กระเป๋ากันกระแทก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EE66901-0DDA-4CF6-B306-C0EEF8F547A5}"/>
              </a:ext>
            </a:extLst>
          </p:cNvPr>
          <p:cNvSpPr txBox="1"/>
          <p:nvPr/>
        </p:nvSpPr>
        <p:spPr>
          <a:xfrm>
            <a:off x="453838" y="5575446"/>
            <a:ext cx="5310861" cy="63083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840"/>
              </a:spcAft>
            </a:pPr>
            <a:r>
              <a:rPr lang="th-TH" sz="336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โดรนพร้อม สมาร์ทคอนโทรล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211DE11-7CE6-40F8-A331-BF4FD76C21C5}"/>
              </a:ext>
            </a:extLst>
          </p:cNvPr>
          <p:cNvSpPr txBox="1"/>
          <p:nvPr/>
        </p:nvSpPr>
        <p:spPr>
          <a:xfrm>
            <a:off x="430976" y="8523009"/>
            <a:ext cx="5310861" cy="63083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840"/>
              </a:spcAft>
            </a:pPr>
            <a:r>
              <a:rPr lang="th-TH" sz="336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โดรนพร้อม สมาร์ทคอนโทรล</a:t>
            </a:r>
          </a:p>
        </p:txBody>
      </p:sp>
    </p:spTree>
    <p:extLst>
      <p:ext uri="{BB962C8B-B14F-4D97-AF65-F5344CB8AC3E}">
        <p14:creationId xmlns:p14="http://schemas.microsoft.com/office/powerpoint/2010/main" val="2379447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</TotalTime>
  <Words>2133</Words>
  <Application>Microsoft Office PowerPoint</Application>
  <PresentationFormat>กำหนดเอง</PresentationFormat>
  <Paragraphs>177</Paragraphs>
  <Slides>24</Slides>
  <Notes>20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11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24</vt:i4>
      </vt:variant>
    </vt:vector>
  </HeadingPairs>
  <TitlesOfParts>
    <vt:vector size="36" baseType="lpstr">
      <vt:lpstr>Angsana New</vt:lpstr>
      <vt:lpstr>Arial</vt:lpstr>
      <vt:lpstr>Calibri</vt:lpstr>
      <vt:lpstr>Cordia New</vt:lpstr>
      <vt:lpstr>Courier New</vt:lpstr>
      <vt:lpstr>Tahoma</vt:lpstr>
      <vt:lpstr>TH Sarabun New</vt:lpstr>
      <vt:lpstr>TH SarabunIT๙</vt:lpstr>
      <vt:lpstr>TH SarabunPSK</vt:lpstr>
      <vt:lpstr>Wingdings</vt:lpstr>
      <vt:lpstr>Wingdings 3</vt:lpstr>
      <vt:lpstr>Office Theme</vt:lpstr>
      <vt:lpstr>การจัดซื้อครุภัณฑ์สำรวจ อากาศยานไร้คนขับสำหรับถ่ายภาพทางอากาศ (Drone) พร้อมอุปกรณ์ 38 หน่วย  เครื่องหาพิกัดด้วยสัญญาณดาวเทียม พร้อมอุปกรณ์ 9 หน่วย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การจัดซื้อแบบเฉพาะเจาะจง</vt:lpstr>
      <vt:lpstr>งานนำเสนอ PowerPoint</vt:lpstr>
      <vt:lpstr>การรายงานผลการจัดซื้อจัดจ้าง</vt:lpstr>
      <vt:lpstr>งานนำเสนอ PowerPoint</vt:lpstr>
      <vt:lpstr>งานนำเสนอ PowerPoint</vt:lpstr>
      <vt:lpstr>การรายงานผลการดำเนินงาน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OWNER</cp:lastModifiedBy>
  <cp:revision>137</cp:revision>
  <dcterms:created xsi:type="dcterms:W3CDTF">2020-07-01T03:02:12Z</dcterms:created>
  <dcterms:modified xsi:type="dcterms:W3CDTF">2021-09-21T04:55:24Z</dcterms:modified>
</cp:coreProperties>
</file>