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9" r:id="rId1"/>
  </p:sldMasterIdLst>
  <p:notesMasterIdLst>
    <p:notesMasterId r:id="rId26"/>
  </p:notesMasterIdLst>
  <p:handoutMasterIdLst>
    <p:handoutMasterId r:id="rId27"/>
  </p:handoutMasterIdLst>
  <p:sldIdLst>
    <p:sldId id="894" r:id="rId2"/>
    <p:sldId id="811" r:id="rId3"/>
    <p:sldId id="1122" r:id="rId4"/>
    <p:sldId id="1128" r:id="rId5"/>
    <p:sldId id="814" r:id="rId6"/>
    <p:sldId id="1145" r:id="rId7"/>
    <p:sldId id="1146" r:id="rId8"/>
    <p:sldId id="1127" r:id="rId9"/>
    <p:sldId id="1123" r:id="rId10"/>
    <p:sldId id="1126" r:id="rId11"/>
    <p:sldId id="1129" r:id="rId12"/>
    <p:sldId id="1130" r:id="rId13"/>
    <p:sldId id="1131" r:id="rId14"/>
    <p:sldId id="1132" r:id="rId15"/>
    <p:sldId id="1134" r:id="rId16"/>
    <p:sldId id="1136" r:id="rId17"/>
    <p:sldId id="1138" r:id="rId18"/>
    <p:sldId id="1140" r:id="rId19"/>
    <p:sldId id="1141" r:id="rId20"/>
    <p:sldId id="1139" r:id="rId21"/>
    <p:sldId id="1142" r:id="rId22"/>
    <p:sldId id="1144" r:id="rId23"/>
    <p:sldId id="1137" r:id="rId24"/>
    <p:sldId id="895" r:id="rId25"/>
  </p:sldIdLst>
  <p:sldSz cx="9144000" cy="6858000" type="screen4x3"/>
  <p:notesSz cx="6805613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C8CF8"/>
    <a:srgbClr val="D5E8FC"/>
    <a:srgbClr val="D4E8FC"/>
    <a:srgbClr val="CE82CB"/>
    <a:srgbClr val="BE2954"/>
    <a:srgbClr val="F9CCAD"/>
    <a:srgbClr val="FFF2CC"/>
    <a:srgbClr val="4472C4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89866" autoAdjust="0"/>
  </p:normalViewPr>
  <p:slideViewPr>
    <p:cSldViewPr>
      <p:cViewPr>
        <p:scale>
          <a:sx n="125" d="100"/>
          <a:sy n="125" d="100"/>
        </p:scale>
        <p:origin x="1254" y="-774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87" d="100"/>
        <a:sy n="8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9099" cy="496967"/>
          </a:xfrm>
          <a:prstGeom prst="rect">
            <a:avLst/>
          </a:prstGeom>
        </p:spPr>
        <p:txBody>
          <a:bodyPr vert="horz" lIns="92219" tIns="46109" rIns="92219" bIns="46109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3854940" y="0"/>
            <a:ext cx="2949099" cy="496967"/>
          </a:xfrm>
          <a:prstGeom prst="rect">
            <a:avLst/>
          </a:prstGeom>
        </p:spPr>
        <p:txBody>
          <a:bodyPr vert="horz" lIns="92219" tIns="46109" rIns="92219" bIns="46109" rtlCol="0"/>
          <a:lstStyle>
            <a:lvl1pPr algn="r">
              <a:defRPr sz="1200"/>
            </a:lvl1pPr>
          </a:lstStyle>
          <a:p>
            <a:fld id="{A1B72888-5D7A-4ED4-BD93-C23198A0C442}" type="datetimeFigureOut">
              <a:rPr lang="th-TH" smtClean="0"/>
              <a:pPr/>
              <a:t>13/07/63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2" y="9440646"/>
            <a:ext cx="2949099" cy="496967"/>
          </a:xfrm>
          <a:prstGeom prst="rect">
            <a:avLst/>
          </a:prstGeom>
        </p:spPr>
        <p:txBody>
          <a:bodyPr vert="horz" lIns="92219" tIns="46109" rIns="92219" bIns="46109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54940" y="9440646"/>
            <a:ext cx="2949099" cy="496967"/>
          </a:xfrm>
          <a:prstGeom prst="rect">
            <a:avLst/>
          </a:prstGeom>
        </p:spPr>
        <p:txBody>
          <a:bodyPr vert="horz" lIns="92219" tIns="46109" rIns="92219" bIns="46109" rtlCol="0" anchor="b"/>
          <a:lstStyle>
            <a:lvl1pPr algn="r">
              <a:defRPr sz="1200"/>
            </a:lvl1pPr>
          </a:lstStyle>
          <a:p>
            <a:fld id="{BAB56042-DB03-4556-90F3-1A33D875801D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22884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9099" cy="496967"/>
          </a:xfrm>
          <a:prstGeom prst="rect">
            <a:avLst/>
          </a:prstGeom>
        </p:spPr>
        <p:txBody>
          <a:bodyPr vert="horz" lIns="92219" tIns="46109" rIns="92219" bIns="46109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54940" y="0"/>
            <a:ext cx="2949099" cy="496967"/>
          </a:xfrm>
          <a:prstGeom prst="rect">
            <a:avLst/>
          </a:prstGeom>
        </p:spPr>
        <p:txBody>
          <a:bodyPr vert="horz" lIns="92219" tIns="46109" rIns="92219" bIns="46109" rtlCol="0"/>
          <a:lstStyle>
            <a:lvl1pPr algn="r">
              <a:defRPr sz="1200"/>
            </a:lvl1pPr>
          </a:lstStyle>
          <a:p>
            <a:fld id="{642BBA8F-171B-4F1B-91E7-504D2B6E67BF}" type="datetimeFigureOut">
              <a:rPr lang="th-TH" smtClean="0"/>
              <a:pPr/>
              <a:t>13/07/63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73637" cy="3729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19" tIns="46109" rIns="92219" bIns="46109" rtlCol="0" anchor="ctr"/>
          <a:lstStyle/>
          <a:p>
            <a:endParaRPr lang="th-TH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0562" y="4721188"/>
            <a:ext cx="5444490" cy="4472702"/>
          </a:xfrm>
          <a:prstGeom prst="rect">
            <a:avLst/>
          </a:prstGeom>
        </p:spPr>
        <p:txBody>
          <a:bodyPr vert="horz" lIns="92219" tIns="46109" rIns="92219" bIns="46109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2" y="9440646"/>
            <a:ext cx="2949099" cy="496967"/>
          </a:xfrm>
          <a:prstGeom prst="rect">
            <a:avLst/>
          </a:prstGeom>
        </p:spPr>
        <p:txBody>
          <a:bodyPr vert="horz" lIns="92219" tIns="46109" rIns="92219" bIns="46109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54940" y="9440646"/>
            <a:ext cx="2949099" cy="496967"/>
          </a:xfrm>
          <a:prstGeom prst="rect">
            <a:avLst/>
          </a:prstGeom>
        </p:spPr>
        <p:txBody>
          <a:bodyPr vert="horz" lIns="92219" tIns="46109" rIns="92219" bIns="46109" rtlCol="0" anchor="b"/>
          <a:lstStyle>
            <a:lvl1pPr algn="r">
              <a:defRPr sz="1200"/>
            </a:lvl1pPr>
          </a:lstStyle>
          <a:p>
            <a:fld id="{D839ADC8-A517-4D29-8C16-67946EE6991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203428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9ADC8-A517-4D29-8C16-67946EE69917}" type="slidenum">
              <a:rPr lang="th-TH" smtClean="0"/>
              <a:pPr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46907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9ADC8-A517-4D29-8C16-67946EE69917}" type="slidenum">
              <a:rPr lang="th-TH" smtClean="0"/>
              <a:pPr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86704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AF679-C57D-4AA7-A6A3-C16E2CC5CACE}" type="datetime1">
              <a:rPr lang="th-TH" smtClean="0"/>
              <a:pPr/>
              <a:t>13/07/63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2879820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AF679-C57D-4AA7-A6A3-C16E2CC5CACE}" type="datetime1">
              <a:rPr lang="th-TH" smtClean="0"/>
              <a:pPr/>
              <a:t>13/07/63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018079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AF679-C57D-4AA7-A6A3-C16E2CC5CACE}" type="datetime1">
              <a:rPr lang="th-TH" smtClean="0"/>
              <a:pPr/>
              <a:t>13/07/63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0652498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AF679-C57D-4AA7-A6A3-C16E2CC5CACE}" type="datetime1">
              <a:rPr lang="th-TH" smtClean="0"/>
              <a:pPr/>
              <a:t>13/07/63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9928440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AF679-C57D-4AA7-A6A3-C16E2CC5CACE}" type="datetime1">
              <a:rPr lang="th-TH" smtClean="0"/>
              <a:pPr/>
              <a:t>13/07/63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3307846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AF679-C57D-4AA7-A6A3-C16E2CC5CACE}" type="datetime1">
              <a:rPr lang="th-TH" smtClean="0"/>
              <a:pPr/>
              <a:t>13/07/63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3970188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AF679-C57D-4AA7-A6A3-C16E2CC5CACE}" type="datetime1">
              <a:rPr lang="th-TH" smtClean="0"/>
              <a:pPr/>
              <a:t>13/07/63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95424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AF679-C57D-4AA7-A6A3-C16E2CC5CACE}" type="datetime1">
              <a:rPr lang="th-TH" smtClean="0"/>
              <a:pPr/>
              <a:t>13/07/63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2293154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AF679-C57D-4AA7-A6A3-C16E2CC5CACE}" type="datetime1">
              <a:rPr lang="th-TH" smtClean="0"/>
              <a:pPr/>
              <a:t>13/07/63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0000860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AF679-C57D-4AA7-A6A3-C16E2CC5CACE}" type="datetime1">
              <a:rPr lang="th-TH" smtClean="0"/>
              <a:pPr/>
              <a:t>13/07/63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4267401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AF679-C57D-4AA7-A6A3-C16E2CC5CACE}" type="datetime1">
              <a:rPr lang="th-TH" smtClean="0"/>
              <a:pPr/>
              <a:t>13/07/63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6A56-C948-4A6D-8E53-F54F5F29252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380555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AF679-C57D-4AA7-A6A3-C16E2CC5CACE}" type="datetime1">
              <a:rPr lang="th-TH" smtClean="0"/>
              <a:pPr/>
              <a:t>13/07/63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86A56-C948-4A6D-8E53-F54F5F29252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55964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3BFE39-84E9-488E-8BE7-A03AC815F6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8" b="8068"/>
          <a:stretch/>
        </p:blipFill>
        <p:spPr>
          <a:xfrm>
            <a:off x="-36512" y="-20670"/>
            <a:ext cx="9217024" cy="558788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D0FAF17-5772-4EF1-AF7C-A7073E6B3A94}"/>
              </a:ext>
            </a:extLst>
          </p:cNvPr>
          <p:cNvGrpSpPr/>
          <p:nvPr/>
        </p:nvGrpSpPr>
        <p:grpSpPr>
          <a:xfrm>
            <a:off x="-51025" y="4050938"/>
            <a:ext cx="9591577" cy="2807062"/>
            <a:chOff x="-51025" y="4050938"/>
            <a:chExt cx="9591577" cy="2807062"/>
          </a:xfrm>
        </p:grpSpPr>
        <p:sp>
          <p:nvSpPr>
            <p:cNvPr id="15" name="Rectangle 14"/>
            <p:cNvSpPr/>
            <p:nvPr/>
          </p:nvSpPr>
          <p:spPr>
            <a:xfrm>
              <a:off x="-36512" y="4071367"/>
              <a:ext cx="9217024" cy="278663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19" name="Straight Connector 18"/>
            <p:cNvCxnSpPr>
              <a:cxnSpLocks/>
            </p:cNvCxnSpPr>
            <p:nvPr/>
          </p:nvCxnSpPr>
          <p:spPr>
            <a:xfrm flipH="1">
              <a:off x="3203212" y="5589240"/>
              <a:ext cx="5977300" cy="0"/>
            </a:xfrm>
            <a:prstGeom prst="line">
              <a:avLst/>
            </a:prstGeom>
            <a:ln w="444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-36512" y="5661248"/>
              <a:ext cx="9217024" cy="119242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885048" y="5607372"/>
              <a:ext cx="2258952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th-TH" sz="2000" b="1" dirty="0">
                  <a:ln w="0"/>
                  <a:effectLst>
                    <a:outerShdw blurRad="50800" dist="38100" dir="5400000" sx="1000" sy="1000" algn="t" rotWithShape="0">
                      <a:prstClr val="black">
                        <a:alpha val="35000"/>
                      </a:prstClr>
                    </a:outerShdw>
                    <a:reflection blurRad="6350" stA="60000" endA="900" endPos="0" dir="5400000" sy="-100000" algn="bl" rotWithShape="0"/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รายงานความก้าวหน้าครั้งที่</a:t>
              </a:r>
              <a:r>
                <a:rPr lang="en-US" sz="2000" b="1" dirty="0">
                  <a:ln w="0"/>
                  <a:effectLst>
                    <a:outerShdw blurRad="50800" dist="38100" dir="5400000" sx="1000" sy="1000" algn="t" rotWithShape="0">
                      <a:prstClr val="black">
                        <a:alpha val="35000"/>
                      </a:prstClr>
                    </a:outerShdw>
                    <a:reflection blurRad="6350" stA="60000" endA="900" endPos="0" dir="5400000" sy="-100000" algn="bl" rotWithShape="0"/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 1</a:t>
              </a:r>
              <a:endParaRPr lang="en-US" sz="2000" b="1" cap="none" spc="0" dirty="0">
                <a:ln w="0"/>
                <a:solidFill>
                  <a:schemeClr val="tx1"/>
                </a:solidFill>
                <a:effectLst>
                  <a:outerShdw blurRad="50800" dist="38100" dir="5400000" sx="1000" sy="1000" algn="t" rotWithShape="0">
                    <a:prstClr val="black">
                      <a:alpha val="35000"/>
                    </a:prstClr>
                  </a:outerShdw>
                  <a:reflection blurRad="6350" stA="60000" endA="900" endPos="0" dir="5400000" sy="-10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341814" y="6383880"/>
              <a:ext cx="21987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3 </a:t>
              </a:r>
              <a:r>
                <a:rPr lang="th-TH" b="1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กรกฏาคม</a:t>
              </a:r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25</a:t>
              </a:r>
              <a:r>
                <a:rPr lang="en-US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63</a:t>
              </a:r>
              <a:endParaRPr lang="th-TH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cxnSp>
          <p:nvCxnSpPr>
            <p:cNvPr id="12" name="Straight Connector 11"/>
            <p:cNvCxnSpPr>
              <a:cxnSpLocks/>
            </p:cNvCxnSpPr>
            <p:nvPr/>
          </p:nvCxnSpPr>
          <p:spPr>
            <a:xfrm flipH="1">
              <a:off x="-51025" y="4071367"/>
              <a:ext cx="9231537" cy="12336"/>
            </a:xfrm>
            <a:prstGeom prst="line">
              <a:avLst/>
            </a:prstGeom>
            <a:ln w="444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5211" y="5928533"/>
              <a:ext cx="2217109" cy="68333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95936" y="5740361"/>
              <a:ext cx="1086311" cy="1086311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2016498" y="4050938"/>
              <a:ext cx="7092006" cy="175432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th-TH" sz="3600" b="1" dirty="0">
                  <a:ln w="0"/>
                  <a:effectLst>
                    <a:outerShdw blurRad="50800" dist="38100" dir="5400000" sx="1000" sy="1000" algn="t" rotWithShape="0">
                      <a:prstClr val="black">
                        <a:alpha val="35000"/>
                      </a:prstClr>
                    </a:outerShdw>
                    <a:reflection blurRad="6350" stA="60000" endA="900" endPos="0" dir="5400000" sy="-100000" algn="bl" rotWithShape="0"/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โครงการค่าสำรวจและประเมินสภาพโครงข่ายทางหลวง</a:t>
              </a:r>
              <a:endParaRPr lang="en-US" sz="3600" b="1" dirty="0">
                <a:ln w="0"/>
                <a:effectLst>
                  <a:outerShdw blurRad="50800" dist="38100" dir="5400000" sx="1000" sy="1000" algn="t" rotWithShape="0">
                    <a:prstClr val="black">
                      <a:alpha val="35000"/>
                    </a:prstClr>
                  </a:outerShdw>
                  <a:reflection blurRad="6350" stA="60000" endA="900" endPos="0" dir="5400000" sy="-10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r"/>
              <a:r>
                <a:rPr lang="th-TH" sz="3600" b="1" dirty="0">
                  <a:ln w="0"/>
                  <a:effectLst>
                    <a:outerShdw blurRad="50800" dist="38100" dir="5400000" sx="1000" sy="1000" algn="t" rotWithShape="0">
                      <a:prstClr val="black">
                        <a:alpha val="35000"/>
                      </a:prstClr>
                    </a:outerShdw>
                    <a:reflection blurRad="6350" stA="60000" endA="900" endPos="0" dir="5400000" sy="-100000" algn="bl" rotWithShape="0"/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เพื่อเพิ่มประสิทธิผลการใช้จ่ายงบประมาณบำรุงรักษา</a:t>
              </a:r>
              <a:endParaRPr lang="en-US" sz="3600" b="1" dirty="0">
                <a:ln w="0"/>
                <a:effectLst>
                  <a:outerShdw blurRad="50800" dist="38100" dir="5400000" sx="1000" sy="1000" algn="t" rotWithShape="0">
                    <a:prstClr val="black">
                      <a:alpha val="35000"/>
                    </a:prstClr>
                  </a:outerShdw>
                  <a:reflection blurRad="6350" stA="60000" endA="900" endPos="0" dir="5400000" sy="-10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r"/>
              <a:r>
                <a:rPr lang="th-TH" sz="3600" b="1" dirty="0">
                  <a:ln w="0"/>
                  <a:effectLst>
                    <a:outerShdw blurRad="50800" dist="38100" dir="5400000" sx="1000" sy="1000" algn="t" rotWithShape="0">
                      <a:prstClr val="black">
                        <a:alpha val="35000"/>
                      </a:prstClr>
                    </a:outerShdw>
                    <a:reflection blurRad="6350" stA="60000" endA="900" endPos="0" dir="5400000" sy="-100000" algn="bl" rotWithShape="0"/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ทางหลวงในระยะยาว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9077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26163" y="403672"/>
            <a:ext cx="41200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ko-KR" altLang="en-US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3.</a:t>
            </a:r>
            <a:r>
              <a:rPr kumimoji="1" lang="th-TH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บัญชีสายทางที่ทำการสำรวจ</a:t>
            </a:r>
            <a:endParaRPr kumimoji="1" lang="en-US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DBABCAE6-2681-4B4C-9949-3CE837F59B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473390"/>
              </p:ext>
            </p:extLst>
          </p:nvPr>
        </p:nvGraphicFramePr>
        <p:xfrm>
          <a:off x="76945" y="1300890"/>
          <a:ext cx="9014593" cy="5046488"/>
        </p:xfrm>
        <a:graphic>
          <a:graphicData uri="http://schemas.openxmlformats.org/drawingml/2006/table">
            <a:tbl>
              <a:tblPr/>
              <a:tblGrid>
                <a:gridCol w="622558">
                  <a:extLst>
                    <a:ext uri="{9D8B030D-6E8A-4147-A177-3AD203B41FA5}">
                      <a16:colId xmlns:a16="http://schemas.microsoft.com/office/drawing/2014/main" val="829263980"/>
                    </a:ext>
                  </a:extLst>
                </a:gridCol>
                <a:gridCol w="564685">
                  <a:extLst>
                    <a:ext uri="{9D8B030D-6E8A-4147-A177-3AD203B41FA5}">
                      <a16:colId xmlns:a16="http://schemas.microsoft.com/office/drawing/2014/main" val="1751865346"/>
                    </a:ext>
                  </a:extLst>
                </a:gridCol>
                <a:gridCol w="2083676">
                  <a:extLst>
                    <a:ext uri="{9D8B030D-6E8A-4147-A177-3AD203B41FA5}">
                      <a16:colId xmlns:a16="http://schemas.microsoft.com/office/drawing/2014/main" val="3126464154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63201276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705188833"/>
                    </a:ext>
                  </a:extLst>
                </a:gridCol>
                <a:gridCol w="1145426">
                  <a:extLst>
                    <a:ext uri="{9D8B030D-6E8A-4147-A177-3AD203B41FA5}">
                      <a16:colId xmlns:a16="http://schemas.microsoft.com/office/drawing/2014/main" val="3113502244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625854793"/>
                    </a:ext>
                  </a:extLst>
                </a:gridCol>
              </a:tblGrid>
              <a:tr h="38359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ทีมสำรวจ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รายชื่อ</a:t>
                      </a:r>
                      <a:r>
                        <a:rPr lang="th-TH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สำนักทางหลวง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รายชื่อ</a:t>
                      </a:r>
                      <a:r>
                        <a:rPr lang="th-TH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แขวงทางหลวง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ระยะทางตามแผนการ</a:t>
                      </a:r>
                      <a:r>
                        <a:rPr lang="th-TH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สำรวจ (กม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สรุป</a:t>
                      </a:r>
                      <a:r>
                        <a:rPr lang="th-TH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ระยะทาง (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กม.)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8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สถานะการส่งมอบ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8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991299"/>
                  </a:ext>
                </a:extLst>
              </a:tr>
              <a:tr h="2166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CU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สท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ล. 10 (นครราชสีมา)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ปราจีนบุรี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228.154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178.208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997148"/>
                  </a:ext>
                </a:extLst>
              </a:tr>
              <a:tr h="2166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CU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สท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ล. 13 (กรุงเทพ)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นครนายก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308.61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97.812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4988176"/>
                  </a:ext>
                </a:extLst>
              </a:tr>
              <a:tr h="2166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CU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สท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ล. 13 (กรุงเทพ)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สมุทรสาคร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120.885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167.190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แล้วเสร็จ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2446260"/>
                  </a:ext>
                </a:extLst>
              </a:tr>
              <a:tr h="2166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CU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สทล. 15 (ประจวบคีรีขันธ์)</a:t>
                      </a:r>
                    </a:p>
                  </a:txBody>
                  <a:tcPr marL="5980" marR="5980" marT="59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นครปฐม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95.739</a:t>
                      </a:r>
                    </a:p>
                  </a:txBody>
                  <a:tcPr marL="5980" marR="5980" marT="59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57.153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9087308"/>
                  </a:ext>
                </a:extLst>
              </a:tr>
              <a:tr h="2166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CU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สท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ล. 15 (ประจวบคีรีขันธ์)</a:t>
                      </a:r>
                    </a:p>
                  </a:txBody>
                  <a:tcPr marL="5980" marR="5980" marT="59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สมุทรสงคราม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230.914</a:t>
                      </a:r>
                    </a:p>
                  </a:txBody>
                  <a:tcPr marL="5980" marR="5980" marT="59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147.191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3253865"/>
                  </a:ext>
                </a:extLst>
              </a:tr>
              <a:tr h="2166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CU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สท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ล. 15 (ประจวบคีรีขันธ์)</a:t>
                      </a:r>
                    </a:p>
                  </a:txBody>
                  <a:tcPr marL="5980" marR="5980" marT="59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เพชรบุรี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264.311</a:t>
                      </a:r>
                    </a:p>
                  </a:txBody>
                  <a:tcPr marL="5980" marR="5980" marT="59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169.323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832846"/>
                  </a:ext>
                </a:extLst>
              </a:tr>
              <a:tr h="2166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STS</a:t>
                      </a:r>
                    </a:p>
                  </a:txBody>
                  <a:tcPr marL="5980" marR="5980" marT="59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สทล.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 (สุพรรณบุรี)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สุพรรณบุรี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 1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409.644</a:t>
                      </a:r>
                    </a:p>
                  </a:txBody>
                  <a:tcPr marL="5980" marR="5980" marT="59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418.440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แล้วเสร็จ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740880"/>
                  </a:ext>
                </a:extLst>
              </a:tr>
              <a:tr h="1737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STS</a:t>
                      </a:r>
                    </a:p>
                  </a:txBody>
                  <a:tcPr marL="5980" marR="5980" marT="59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สทล.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 (สุพรรณบุรี)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สุพรรณบุรี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 2 (อู่ทอง)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453.519</a:t>
                      </a:r>
                    </a:p>
                  </a:txBody>
                  <a:tcPr marL="5980" marR="5980" marT="59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455.166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แล้วเสร็จ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6234062"/>
                  </a:ext>
                </a:extLst>
              </a:tr>
              <a:tr h="2166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STS</a:t>
                      </a:r>
                    </a:p>
                  </a:txBody>
                  <a:tcPr marL="5980" marR="5980" marT="59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สทล. 12 (สุพรรณบุรี)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กาญจนบุรี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558.335</a:t>
                      </a:r>
                    </a:p>
                  </a:txBody>
                  <a:tcPr marL="5980" marR="5980" marT="59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559.610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แล้วเสร็จ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514036"/>
                  </a:ext>
                </a:extLst>
              </a:tr>
              <a:tr h="2166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TU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สทล.8 (มหาสารคาม)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มหาสารคาม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517.343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519.243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แล้วเสร็จ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012137"/>
                  </a:ext>
                </a:extLst>
              </a:tr>
              <a:tr h="2166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TU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สทล.8 (มหาสารคาม)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ยโสธร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312.323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321.547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แล้วเสร็จ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7905618"/>
                  </a:ext>
                </a:extLst>
              </a:tr>
              <a:tr h="2166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TU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สทล.8 (มหาสารคาม)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ร้อยเอ็ด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479.79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494.331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แล้วเสร็จ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7951423"/>
                  </a:ext>
                </a:extLst>
              </a:tr>
              <a:tr h="2361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TU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สทล.9 (อุบลราชธานี)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สุรินทร์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748.101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773.953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แล้วเสร็จ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933150"/>
                  </a:ext>
                </a:extLst>
              </a:tr>
              <a:tr h="2166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TU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สทล.9 (อุบลราชธานี)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อุบลราชธานี 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 2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510.002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519.742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แล้วเสร็จ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5357204"/>
                  </a:ext>
                </a:extLst>
              </a:tr>
              <a:tr h="2166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TU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สทล.9 (อุบลราชธานี)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อำนาจเจริญ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354.53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336.810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แล้วเสร็จ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5829067"/>
                  </a:ext>
                </a:extLst>
              </a:tr>
              <a:tr h="2166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TU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สทล.9 (อุบลราชธานี)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ศรี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สะเกษ ที่ 2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242.779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310.528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แล้วเสร็จ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566838"/>
                  </a:ext>
                </a:extLst>
              </a:tr>
              <a:tr h="2166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TU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สทล.9 (อุบลราชธานี)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ศรี</a:t>
                      </a:r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สะเกษ ที่ 1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403.76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409.190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แล้วเสร็จ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6709899"/>
                  </a:ext>
                </a:extLst>
              </a:tr>
              <a:tr h="264038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ระยะทางรายงานความก้าวหน้าครั้งที่ 1</a:t>
                      </a:r>
                    </a:p>
                  </a:txBody>
                  <a:tcPr marL="92528" marR="92528" marT="46264" marB="46264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5935.437</a:t>
                      </a: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5980" marR="5980" marT="59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699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3099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843808" y="442424"/>
            <a:ext cx="31614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ko-KR" altLang="en-US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4.</a:t>
            </a:r>
            <a:r>
              <a:rPr kumimoji="1" lang="th-TH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 </a:t>
            </a:r>
            <a:r>
              <a:rPr lang="th-TH" altLang="ko-KR" sz="3600" b="1" dirty="0">
                <a:latin typeface="TH SarabunPSK" pitchFamily="34" charset="-34"/>
                <a:cs typeface="TH SarabunPSK" pitchFamily="34" charset="-34"/>
              </a:rPr>
              <a:t>ปัญหาและอุปสรรค</a:t>
            </a:r>
            <a:endParaRPr kumimoji="1" lang="en-US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AutoShape 4">
            <a:extLst>
              <a:ext uri="{FF2B5EF4-FFF2-40B4-BE49-F238E27FC236}">
                <a16:creationId xmlns:a16="http://schemas.microsoft.com/office/drawing/2014/main" id="{AEB5F676-383E-4349-82A8-AECBBA3D86C9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48993" y="1191549"/>
            <a:ext cx="6942929" cy="609600"/>
          </a:xfrm>
          <a:prstGeom prst="roundRect">
            <a:avLst>
              <a:gd name="adj" fmla="val 16667"/>
            </a:avLst>
          </a:prstGeom>
          <a:solidFill>
            <a:schemeClr val="accent2">
              <a:alpha val="25000"/>
            </a:schemeClr>
          </a:solidFill>
          <a:ln w="3810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1.</a:t>
            </a:r>
            <a:r>
              <a:rPr kumimoji="1" lang="th-TH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lang="th-TH" altLang="ko-KR" sz="3200" b="1" dirty="0">
                <a:latin typeface="TH SarabunPSK" pitchFamily="34" charset="-34"/>
                <a:cs typeface="TH SarabunPSK" pitchFamily="34" charset="-34"/>
              </a:rPr>
              <a:t>งานก่อสร้าง</a:t>
            </a:r>
            <a:endParaRPr kumimoji="1" lang="en-US" altLang="ko-KR" sz="32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18" name="AutoShape 4">
            <a:extLst>
              <a:ext uri="{FF2B5EF4-FFF2-40B4-BE49-F238E27FC236}">
                <a16:creationId xmlns:a16="http://schemas.microsoft.com/office/drawing/2014/main" id="{673B9BDC-E48A-42CC-A642-DCF5B3F06BE3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26382" y="2633042"/>
            <a:ext cx="6942929" cy="609600"/>
          </a:xfrm>
          <a:prstGeom prst="roundRect">
            <a:avLst>
              <a:gd name="adj" fmla="val 16667"/>
            </a:avLst>
          </a:prstGeom>
          <a:solidFill>
            <a:schemeClr val="accent1">
              <a:alpha val="25000"/>
            </a:schemeClr>
          </a:solidFill>
          <a:ln w="3810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3.</a:t>
            </a:r>
            <a:r>
              <a:rPr kumimoji="1" lang="th-TH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lang="th-TH" altLang="ko-KR" sz="3200" b="1" dirty="0">
                <a:latin typeface="TH SarabunPSK" pitchFamily="34" charset="-34"/>
                <a:cs typeface="TH SarabunPSK" pitchFamily="34" charset="-34"/>
              </a:rPr>
              <a:t>สภาพภูมิอากาศ</a:t>
            </a:r>
            <a:endParaRPr kumimoji="1" lang="en-US" altLang="ko-KR" sz="32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26" name="AutoShape 4">
            <a:extLst>
              <a:ext uri="{FF2B5EF4-FFF2-40B4-BE49-F238E27FC236}">
                <a16:creationId xmlns:a16="http://schemas.microsoft.com/office/drawing/2014/main" id="{867DC608-7786-4F33-8318-3A26E4CBE7C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76575" y="1895340"/>
            <a:ext cx="6942929" cy="609600"/>
          </a:xfrm>
          <a:prstGeom prst="roundRect">
            <a:avLst>
              <a:gd name="adj" fmla="val 16667"/>
            </a:avLst>
          </a:prstGeom>
          <a:solidFill>
            <a:schemeClr val="tx2">
              <a:lumMod val="50000"/>
              <a:alpha val="25000"/>
            </a:schemeClr>
          </a:solidFill>
          <a:ln w="3810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2.</a:t>
            </a:r>
            <a:r>
              <a:rPr kumimoji="1" lang="th-TH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ถนนลูกรัง</a:t>
            </a:r>
            <a:endParaRPr kumimoji="1" lang="en-US" altLang="ko-KR" sz="32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28" name="AutoShape 4">
            <a:extLst>
              <a:ext uri="{FF2B5EF4-FFF2-40B4-BE49-F238E27FC236}">
                <a16:creationId xmlns:a16="http://schemas.microsoft.com/office/drawing/2014/main" id="{CF897B1C-F37E-4945-813C-187C322CE9B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76574" y="3397335"/>
            <a:ext cx="6942929" cy="609600"/>
          </a:xfrm>
          <a:prstGeom prst="roundRect">
            <a:avLst>
              <a:gd name="adj" fmla="val 16667"/>
            </a:avLst>
          </a:prstGeom>
          <a:solidFill>
            <a:srgbClr val="FFC000">
              <a:alpha val="25000"/>
            </a:srgbClr>
          </a:solidFill>
          <a:ln w="3810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4.</a:t>
            </a:r>
            <a:r>
              <a:rPr kumimoji="1" lang="th-TH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lang="th-TH" altLang="ko-KR" sz="3200" b="1" dirty="0">
                <a:latin typeface="TH SarabunPSK" pitchFamily="34" charset="-34"/>
                <a:cs typeface="TH SarabunPSK" pitchFamily="34" charset="-34"/>
              </a:rPr>
              <a:t>เข้าสำรวจไม่ได้</a:t>
            </a:r>
            <a:endParaRPr kumimoji="1" lang="en-US" altLang="ko-KR" sz="32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29" name="AutoShape 4">
            <a:extLst>
              <a:ext uri="{FF2B5EF4-FFF2-40B4-BE49-F238E27FC236}">
                <a16:creationId xmlns:a16="http://schemas.microsoft.com/office/drawing/2014/main" id="{276F19F3-4ECF-424C-9C9D-786EC6B06B5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26381" y="4229228"/>
            <a:ext cx="6942929" cy="609600"/>
          </a:xfrm>
          <a:prstGeom prst="roundRect">
            <a:avLst>
              <a:gd name="adj" fmla="val 16667"/>
            </a:avLst>
          </a:prstGeom>
          <a:solidFill>
            <a:srgbClr val="FF0000">
              <a:alpha val="25000"/>
            </a:srgbClr>
          </a:solidFill>
          <a:ln w="3810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5. </a:t>
            </a:r>
            <a:r>
              <a:rPr lang="th-TH" altLang="ko-KR" sz="3200" b="1" dirty="0">
                <a:latin typeface="TH SarabunPSK" pitchFamily="34" charset="-34"/>
                <a:cs typeface="TH SarabunPSK" pitchFamily="34" charset="-34"/>
              </a:rPr>
              <a:t>ข้อมูลไม่ตรงกับระบบ</a:t>
            </a:r>
            <a:r>
              <a:rPr lang="en-US" altLang="ko-KR" sz="3200" b="1" dirty="0" err="1">
                <a:latin typeface="TH SarabunPSK" pitchFamily="34" charset="-34"/>
                <a:cs typeface="TH SarabunPSK" pitchFamily="34" charset="-34"/>
              </a:rPr>
              <a:t>Roadnet</a:t>
            </a:r>
            <a:endParaRPr kumimoji="1" lang="en-US" altLang="ko-KR" sz="32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91925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26162" y="403672"/>
            <a:ext cx="443406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atinLnBrk="1"/>
            <a:r>
              <a:rPr kumimoji="1" lang="ko-KR" altLang="en-US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th-TH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      </a:t>
            </a:r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1. </a:t>
            </a:r>
            <a:r>
              <a:rPr lang="th-TH" altLang="ko-KR" sz="3600" b="1" dirty="0">
                <a:latin typeface="TH SarabunPSK" pitchFamily="34" charset="-34"/>
                <a:cs typeface="TH SarabunPSK" pitchFamily="34" charset="-34"/>
              </a:rPr>
              <a:t>งานก่อสร้างถนน</a:t>
            </a:r>
            <a:endParaRPr kumimoji="1" lang="en-US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11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215516" y="1283007"/>
          <a:ext cx="8712968" cy="4692168"/>
        </p:xfrm>
        <a:graphic>
          <a:graphicData uri="http://schemas.openxmlformats.org/drawingml/2006/table">
            <a:tbl>
              <a:tblPr firstRow="1" firstCol="1" bandRow="1"/>
              <a:tblGrid>
                <a:gridCol w="1939093">
                  <a:extLst>
                    <a:ext uri="{9D8B030D-6E8A-4147-A177-3AD203B41FA5}">
                      <a16:colId xmlns:a16="http://schemas.microsoft.com/office/drawing/2014/main" val="3791122001"/>
                    </a:ext>
                  </a:extLst>
                </a:gridCol>
                <a:gridCol w="4834782">
                  <a:extLst>
                    <a:ext uri="{9D8B030D-6E8A-4147-A177-3AD203B41FA5}">
                      <a16:colId xmlns:a16="http://schemas.microsoft.com/office/drawing/2014/main" val="479285392"/>
                    </a:ext>
                  </a:extLst>
                </a:gridCol>
                <a:gridCol w="1939093">
                  <a:extLst>
                    <a:ext uri="{9D8B030D-6E8A-4147-A177-3AD203B41FA5}">
                      <a16:colId xmlns:a16="http://schemas.microsoft.com/office/drawing/2014/main" val="673638309"/>
                    </a:ext>
                  </a:extLst>
                </a:gridCol>
              </a:tblGrid>
              <a:tr h="1785011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Cordia New" panose="020B0304020202020204" pitchFamily="34" charset="-34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หมายเลขสายทาง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022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หมายเลขตอนควบคุม 0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01 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แขวงทางหลวง สกลนครที่ 2 (สว่างแดนดิน)</a:t>
                      </a:r>
                      <a:r>
                        <a:rPr lang="en-US" sz="1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8679975"/>
                  </a:ext>
                </a:extLst>
              </a:tr>
              <a:tr h="12802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ลักษณะปัญหา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H SarabunPSK" panose="020B0500040200020003" pitchFamily="34" charset="-34"/>
                        <a:buNone/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1800" baseline="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งานก่อสร้างผิวทาง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1598454"/>
                  </a:ext>
                </a:extLst>
              </a:tr>
              <a:tr h="16269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แนวทางแก้ไข</a:t>
                      </a:r>
                      <a:r>
                        <a:rPr lang="en-US" sz="1800" b="1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ordia New" panose="020B0304020202020204" pitchFamily="34" charset="-34"/>
                        </a:rPr>
                        <a:t>                  </a:t>
                      </a:r>
                      <a:r>
                        <a:rPr lang="en-US" sz="1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ordia New" panose="020B0304020202020204" pitchFamily="34" charset="-34"/>
                        </a:rPr>
                        <a:t>- </a:t>
                      </a:r>
                      <a:r>
                        <a:rPr lang="th-T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ตัดช่วงที่มีการก่อสร้างออก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0459587"/>
                  </a:ext>
                </a:extLst>
              </a:tr>
            </a:tbl>
          </a:graphicData>
        </a:graphic>
      </p:graphicFrame>
      <p:pic>
        <p:nvPicPr>
          <p:cNvPr id="33" name="รูปภาพ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164" y="1383059"/>
            <a:ext cx="4722100" cy="4555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3316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26163" y="403672"/>
            <a:ext cx="324960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ko-KR" altLang="en-US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th-TH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            </a:t>
            </a:r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2. </a:t>
            </a:r>
            <a:r>
              <a:rPr lang="th-TH" altLang="ko-KR" sz="3600" b="1" dirty="0">
                <a:latin typeface="TH SarabunPSK" pitchFamily="34" charset="-34"/>
                <a:cs typeface="TH SarabunPSK" pitchFamily="34" charset="-34"/>
              </a:rPr>
              <a:t>ถนนลูกรัง</a:t>
            </a:r>
            <a:endParaRPr kumimoji="1" lang="en-US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28650" y="1125033"/>
          <a:ext cx="8119814" cy="5047792"/>
        </p:xfrm>
        <a:graphic>
          <a:graphicData uri="http://schemas.openxmlformats.org/drawingml/2006/table">
            <a:tbl>
              <a:tblPr firstRow="1" firstCol="1" bandRow="1"/>
              <a:tblGrid>
                <a:gridCol w="1807085">
                  <a:extLst>
                    <a:ext uri="{9D8B030D-6E8A-4147-A177-3AD203B41FA5}">
                      <a16:colId xmlns:a16="http://schemas.microsoft.com/office/drawing/2014/main" val="1752303190"/>
                    </a:ext>
                  </a:extLst>
                </a:gridCol>
                <a:gridCol w="4505644">
                  <a:extLst>
                    <a:ext uri="{9D8B030D-6E8A-4147-A177-3AD203B41FA5}">
                      <a16:colId xmlns:a16="http://schemas.microsoft.com/office/drawing/2014/main" val="2202164224"/>
                    </a:ext>
                  </a:extLst>
                </a:gridCol>
                <a:gridCol w="1807085">
                  <a:extLst>
                    <a:ext uri="{9D8B030D-6E8A-4147-A177-3AD203B41FA5}">
                      <a16:colId xmlns:a16="http://schemas.microsoft.com/office/drawing/2014/main" val="1363652430"/>
                    </a:ext>
                  </a:extLst>
                </a:gridCol>
              </a:tblGrid>
              <a:tr h="1920299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Cordia New" panose="020B0304020202020204" pitchFamily="34" charset="-34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หมายเลขสายทาง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3901 / 3902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หมายเลขตอนควบคุม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500 </a:t>
                      </a:r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(กม.3+700-5+878)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แขวงทางหลวง </a:t>
                      </a:r>
                      <a:r>
                        <a:rPr lang="th-TH" sz="18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ปทุมธานี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จังหวัด ปทุมธานี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228914"/>
                  </a:ext>
                </a:extLst>
              </a:tr>
              <a:tr h="13772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ลักษณะปัญหา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H SarabunPSK" panose="020B0500040200020003" pitchFamily="34" charset="-34"/>
                        <a:buNone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ผิวทางเสียหายไม่สามารถสำรวจได้</a:t>
                      </a:r>
                      <a:endParaRPr lang="en-US" sz="1800" b="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2109257"/>
                  </a:ext>
                </a:extLst>
              </a:tr>
              <a:tr h="1750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แนวทางแก้ไข</a:t>
                      </a:r>
                      <a:r>
                        <a:rPr lang="en-US" sz="1800" b="1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ordia New" panose="020B0304020202020204" pitchFamily="34" charset="-34"/>
                        </a:rPr>
                        <a:t>               </a:t>
                      </a:r>
                      <a:r>
                        <a:rPr lang="en-US" sz="1800" b="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ordia New" panose="020B0304020202020204" pitchFamily="34" charset="-34"/>
                        </a:rPr>
                        <a:t>-</a:t>
                      </a:r>
                      <a:r>
                        <a:rPr lang="en-US" sz="1800" b="1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ordia New" panose="020B0304020202020204" pitchFamily="34" charset="-34"/>
                        </a:rPr>
                        <a:t> </a:t>
                      </a:r>
                      <a:r>
                        <a:rPr lang="th-T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ไม่ทำการสำรวจ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5907049"/>
                  </a:ext>
                </a:extLst>
              </a:tr>
            </a:tbl>
          </a:graphicData>
        </a:graphic>
      </p:graphicFrame>
      <p:pic>
        <p:nvPicPr>
          <p:cNvPr id="26" name="Picture 25" descr="A train is parked on the side of a road&#10;&#10;Description automatically generate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317" y="1700808"/>
            <a:ext cx="4320480" cy="381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20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26163" y="403672"/>
            <a:ext cx="29706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ko-KR" altLang="en-US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th-TH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              </a:t>
            </a:r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3.</a:t>
            </a:r>
            <a:r>
              <a:rPr kumimoji="1" lang="th-TH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lang="th-TH" altLang="ko-KR" sz="3600" b="1" dirty="0">
                <a:latin typeface="TH SarabunPSK" pitchFamily="34" charset="-34"/>
                <a:cs typeface="TH SarabunPSK" pitchFamily="34" charset="-34"/>
              </a:rPr>
              <a:t>ฝนตก</a:t>
            </a:r>
            <a:endParaRPr kumimoji="1" lang="en-US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13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51520" y="1269860"/>
          <a:ext cx="8712969" cy="4861179"/>
        </p:xfrm>
        <a:graphic>
          <a:graphicData uri="http://schemas.openxmlformats.org/drawingml/2006/table">
            <a:tbl>
              <a:tblPr firstRow="1" firstCol="1" bandRow="1"/>
              <a:tblGrid>
                <a:gridCol w="1939093">
                  <a:extLst>
                    <a:ext uri="{9D8B030D-6E8A-4147-A177-3AD203B41FA5}">
                      <a16:colId xmlns:a16="http://schemas.microsoft.com/office/drawing/2014/main" val="1369777126"/>
                    </a:ext>
                  </a:extLst>
                </a:gridCol>
                <a:gridCol w="4834783">
                  <a:extLst>
                    <a:ext uri="{9D8B030D-6E8A-4147-A177-3AD203B41FA5}">
                      <a16:colId xmlns:a16="http://schemas.microsoft.com/office/drawing/2014/main" val="2087550289"/>
                    </a:ext>
                  </a:extLst>
                </a:gridCol>
                <a:gridCol w="1939093">
                  <a:extLst>
                    <a:ext uri="{9D8B030D-6E8A-4147-A177-3AD203B41FA5}">
                      <a16:colId xmlns:a16="http://schemas.microsoft.com/office/drawing/2014/main" val="2475736963"/>
                    </a:ext>
                  </a:extLst>
                </a:gridCol>
              </a:tblGrid>
              <a:tr h="1849307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Cordia New" panose="020B0304020202020204" pitchFamily="34" charset="-34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20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แขวงทางหลวงชัยนาท</a:t>
                      </a: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Cordia New" panose="020B0304020202020204" pitchFamily="34" charset="-34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9861811"/>
                  </a:ext>
                </a:extLst>
              </a:tr>
              <a:tr h="13263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ลักษณะปัญหา</a:t>
                      </a:r>
                    </a:p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H SarabunPSK" panose="020B0500040200020003" pitchFamily="34" charset="-34"/>
                        <a:buNone/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1800" baseline="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ฝนตก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5462747"/>
                  </a:ext>
                </a:extLst>
              </a:tr>
              <a:tr h="16855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แนวทางแก้ไข</a:t>
                      </a:r>
                      <a:r>
                        <a:rPr lang="en-US" sz="1800" b="1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ordia New" panose="020B0304020202020204" pitchFamily="34" charset="-34"/>
                        </a:rPr>
                        <a:t>                  </a:t>
                      </a:r>
                      <a:r>
                        <a:rPr lang="th-T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ไม่ทำการสำรวจ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2166422"/>
                  </a:ext>
                </a:extLst>
              </a:tr>
            </a:tbl>
          </a:graphicData>
        </a:graphic>
      </p:graphicFrame>
      <p:pic>
        <p:nvPicPr>
          <p:cNvPr id="18" name="Picture 17"/>
          <p:cNvPicPr/>
          <p:nvPr/>
        </p:nvPicPr>
        <p:blipFill rotWithShape="1">
          <a:blip r:embed="rId3"/>
          <a:srcRect t="6025" b="6426"/>
          <a:stretch/>
        </p:blipFill>
        <p:spPr bwMode="auto">
          <a:xfrm>
            <a:off x="2226163" y="1344915"/>
            <a:ext cx="4722101" cy="46447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64029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26163" y="403672"/>
            <a:ext cx="35942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ko-KR" altLang="en-US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th-TH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         </a:t>
            </a:r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4.</a:t>
            </a:r>
            <a:r>
              <a:rPr lang="en-US" altLang="ko-KR" sz="36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altLang="ko-KR" sz="3600" b="1" dirty="0">
                <a:latin typeface="TH SarabunPSK" pitchFamily="34" charset="-34"/>
                <a:cs typeface="TH SarabunPSK" pitchFamily="34" charset="-34"/>
              </a:rPr>
              <a:t>เข้าสำรวจไม่ได้</a:t>
            </a:r>
            <a:endParaRPr kumimoji="1" lang="en-US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14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51520" y="1269860"/>
          <a:ext cx="8712969" cy="4861179"/>
        </p:xfrm>
        <a:graphic>
          <a:graphicData uri="http://schemas.openxmlformats.org/drawingml/2006/table">
            <a:tbl>
              <a:tblPr firstRow="1" firstCol="1" bandRow="1"/>
              <a:tblGrid>
                <a:gridCol w="1939093">
                  <a:extLst>
                    <a:ext uri="{9D8B030D-6E8A-4147-A177-3AD203B41FA5}">
                      <a16:colId xmlns:a16="http://schemas.microsoft.com/office/drawing/2014/main" val="1369777126"/>
                    </a:ext>
                  </a:extLst>
                </a:gridCol>
                <a:gridCol w="4834783">
                  <a:extLst>
                    <a:ext uri="{9D8B030D-6E8A-4147-A177-3AD203B41FA5}">
                      <a16:colId xmlns:a16="http://schemas.microsoft.com/office/drawing/2014/main" val="2087550289"/>
                    </a:ext>
                  </a:extLst>
                </a:gridCol>
                <a:gridCol w="1939093">
                  <a:extLst>
                    <a:ext uri="{9D8B030D-6E8A-4147-A177-3AD203B41FA5}">
                      <a16:colId xmlns:a16="http://schemas.microsoft.com/office/drawing/2014/main" val="2475736963"/>
                    </a:ext>
                  </a:extLst>
                </a:gridCol>
              </a:tblGrid>
              <a:tr h="1849307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Cordia New" panose="020B0304020202020204" pitchFamily="34" charset="-34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ทางหลวงหมายเลข 1117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ตอนควบคุม 100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(กม.70+500 กม.100+000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, 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กม.100+000 – 115+000)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แขวงทางหลวงกำแพงเพชร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9861811"/>
                  </a:ext>
                </a:extLst>
              </a:tr>
              <a:tr h="13263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ลักษณะปัญหา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H SarabunPSK" panose="020B0500040200020003" pitchFamily="34" charset="-34"/>
                        <a:buNone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สำรวจได้ถึง กม.93+300 หลังจากนั้นทางมีสภาพเป็นป่า</a:t>
                      </a:r>
                      <a:endParaRPr lang="en-US" sz="1800" b="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5462747"/>
                  </a:ext>
                </a:extLst>
              </a:tr>
              <a:tr h="16855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แนวทางแก้ไข</a:t>
                      </a:r>
                      <a:r>
                        <a:rPr lang="th-TH" sz="1800" b="1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ordia New" panose="020B0304020202020204" pitchFamily="34" charset="-34"/>
                        </a:rPr>
                        <a:t>                 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18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สำรวจถึง กม.93+300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278765" marR="0" indent="-17970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2166422"/>
                  </a:ext>
                </a:extLst>
              </a:tr>
            </a:tbl>
          </a:graphicData>
        </a:graphic>
      </p:graphicFrame>
      <p:pic>
        <p:nvPicPr>
          <p:cNvPr id="17" name="Picture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2060848"/>
            <a:ext cx="4608512" cy="29808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7698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26163" y="403672"/>
            <a:ext cx="464422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ko-KR" altLang="en-US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5</a:t>
            </a:r>
            <a:r>
              <a:rPr kumimoji="1" lang="en-US" altLang="ko-KR" sz="3600" b="1" dirty="0" smtClean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. </a:t>
            </a:r>
            <a:r>
              <a:rPr lang="th-TH" altLang="ko-KR" sz="3600" b="1" dirty="0" smtClean="0">
                <a:latin typeface="TH SarabunPSK" pitchFamily="34" charset="-34"/>
                <a:cs typeface="TH SarabunPSK" pitchFamily="34" charset="-34"/>
              </a:rPr>
              <a:t>ข้อมูล</a:t>
            </a:r>
            <a:r>
              <a:rPr lang="th-TH" altLang="ko-KR" sz="3600" b="1" dirty="0">
                <a:latin typeface="TH SarabunPSK" pitchFamily="34" charset="-34"/>
                <a:cs typeface="TH SarabunPSK" pitchFamily="34" charset="-34"/>
              </a:rPr>
              <a:t>ไม่ตรงกับ</a:t>
            </a:r>
            <a:r>
              <a:rPr lang="th-TH" altLang="ko-KR" sz="3600" b="1" dirty="0" smtClean="0">
                <a:latin typeface="TH SarabunPSK" pitchFamily="34" charset="-34"/>
                <a:cs typeface="TH SarabunPSK" pitchFamily="34" charset="-34"/>
              </a:rPr>
              <a:t>ระบบ</a:t>
            </a:r>
            <a:r>
              <a:rPr lang="en-US" altLang="ko-KR" sz="36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altLang="ko-KR" sz="3600" b="1" dirty="0" err="1" smtClean="0">
                <a:latin typeface="TH SarabunPSK" pitchFamily="34" charset="-34"/>
                <a:cs typeface="TH SarabunPSK" pitchFamily="34" charset="-34"/>
              </a:rPr>
              <a:t>Roadnet</a:t>
            </a:r>
            <a:endParaRPr kumimoji="1" lang="en-US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15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51520" y="1269860"/>
          <a:ext cx="8712969" cy="4861179"/>
        </p:xfrm>
        <a:graphic>
          <a:graphicData uri="http://schemas.openxmlformats.org/drawingml/2006/table">
            <a:tbl>
              <a:tblPr firstRow="1" firstCol="1" bandRow="1"/>
              <a:tblGrid>
                <a:gridCol w="1939093">
                  <a:extLst>
                    <a:ext uri="{9D8B030D-6E8A-4147-A177-3AD203B41FA5}">
                      <a16:colId xmlns:a16="http://schemas.microsoft.com/office/drawing/2014/main" val="1369777126"/>
                    </a:ext>
                  </a:extLst>
                </a:gridCol>
                <a:gridCol w="4834783">
                  <a:extLst>
                    <a:ext uri="{9D8B030D-6E8A-4147-A177-3AD203B41FA5}">
                      <a16:colId xmlns:a16="http://schemas.microsoft.com/office/drawing/2014/main" val="2087550289"/>
                    </a:ext>
                  </a:extLst>
                </a:gridCol>
                <a:gridCol w="1939093">
                  <a:extLst>
                    <a:ext uri="{9D8B030D-6E8A-4147-A177-3AD203B41FA5}">
                      <a16:colId xmlns:a16="http://schemas.microsoft.com/office/drawing/2014/main" val="2475736963"/>
                    </a:ext>
                  </a:extLst>
                </a:gridCol>
              </a:tblGrid>
              <a:tr h="1849307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Cordia New" panose="020B0304020202020204" pitchFamily="34" charset="-34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50" u="sng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50" u="sng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50" u="sng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50" u="sng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50" u="sng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50" u="sng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50" u="sng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u="sng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หมายเหตุ</a:t>
                      </a:r>
                      <a:r>
                        <a:rPr lang="th-TH" sz="18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</a:t>
                      </a:r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เส้นสีน้ำเงิน </a:t>
                      </a:r>
                      <a:r>
                        <a:rPr lang="th-TH" sz="18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คือ ตำแหน่งถนนในระบบ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Roadnet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 </a:t>
                      </a:r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เส้นสีแดง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คือ ตำแหน่งถนนที่ถูกต้อง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ทางหลวงหมายเลข 1116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ตอนควบคุม 101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, 102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(กม.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+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000</a:t>
                      </a:r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– กม.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38+881</a:t>
                      </a:r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แขวงทางหลวงกำแพงเพชร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9861811"/>
                  </a:ext>
                </a:extLst>
              </a:tr>
              <a:tr h="13263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ลักษณะปัญหา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H SarabunPSK" panose="020B0500040200020003" pitchFamily="34" charset="-34"/>
                        <a:buNone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เส้นทางสำรวจไม่ตรงกับเส้นทางในระบบ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Roadnet</a:t>
                      </a:r>
                      <a:endParaRPr lang="en-US" sz="1800" b="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5462747"/>
                  </a:ext>
                </a:extLst>
              </a:tr>
              <a:tr h="16855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แนวทางแก้ไข</a:t>
                      </a:r>
                      <a:r>
                        <a:rPr lang="en-US" sz="1800" b="1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ordia New" panose="020B0304020202020204" pitchFamily="34" charset="-34"/>
                        </a:rPr>
                        <a:t>                 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สำรวจในเส้นทางที่ถูกต้อง และแจ้งแขวงทางหลวง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2166422"/>
                  </a:ext>
                </a:extLst>
              </a:tr>
            </a:tbl>
          </a:graphicData>
        </a:graphic>
      </p:graphicFrame>
      <p:pic>
        <p:nvPicPr>
          <p:cNvPr id="18" name="Picture 17"/>
          <p:cNvPicPr/>
          <p:nvPr/>
        </p:nvPicPr>
        <p:blipFill rotWithShape="1">
          <a:blip r:embed="rId3"/>
          <a:srcRect r="5589" b="10101"/>
          <a:stretch/>
        </p:blipFill>
        <p:spPr bwMode="auto">
          <a:xfrm>
            <a:off x="2226163" y="1383059"/>
            <a:ext cx="4722101" cy="32700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05898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36365" y="442424"/>
            <a:ext cx="62712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ko-KR" altLang="en-US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5</a:t>
            </a:r>
            <a:r>
              <a:rPr kumimoji="1" lang="en-US" altLang="ko-KR" sz="3600" b="1" dirty="0" smtClean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.</a:t>
            </a:r>
            <a:r>
              <a:rPr kumimoji="1" lang="th-TH" altLang="ko-KR" sz="3600" b="1" dirty="0" smtClean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lang="th-TH" altLang="ko-KR" sz="3600" b="1" dirty="0">
                <a:latin typeface="TH SarabunPSK" pitchFamily="34" charset="-34"/>
                <a:cs typeface="TH SarabunPSK" pitchFamily="34" charset="-34"/>
              </a:rPr>
              <a:t>เรื่องพิจารณาการศึกษาออกแบบพัฒนาระบบ</a:t>
            </a:r>
            <a:endParaRPr kumimoji="1" lang="en-US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16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AutoShape 4">
            <a:extLst>
              <a:ext uri="{FF2B5EF4-FFF2-40B4-BE49-F238E27FC236}">
                <a16:creationId xmlns:a16="http://schemas.microsoft.com/office/drawing/2014/main" id="{AEB5F676-383E-4349-82A8-AECBBA3D86C9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48993" y="1191549"/>
            <a:ext cx="6942929" cy="609600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1.</a:t>
            </a:r>
            <a:r>
              <a:rPr kumimoji="1" lang="th-TH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lang="th-TH" altLang="ko-KR" sz="3200" b="1" dirty="0" smtClean="0">
                <a:latin typeface="TH SarabunPSK" pitchFamily="34" charset="-34"/>
                <a:cs typeface="TH SarabunPSK" pitchFamily="34" charset="-34"/>
              </a:rPr>
              <a:t>การแสดงหน้าจอผลการสรุปข้อมูลสภาพทาง</a:t>
            </a:r>
            <a:endParaRPr kumimoji="1" lang="en-US" altLang="ko-KR" sz="32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18" name="AutoShape 4">
            <a:extLst>
              <a:ext uri="{FF2B5EF4-FFF2-40B4-BE49-F238E27FC236}">
                <a16:creationId xmlns:a16="http://schemas.microsoft.com/office/drawing/2014/main" id="{867DC608-7786-4F33-8318-3A26E4CBE7C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76575" y="1895340"/>
            <a:ext cx="6942929" cy="609600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2.</a:t>
            </a:r>
            <a:r>
              <a:rPr kumimoji="1" lang="th-TH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th-TH" altLang="ko-KR" sz="3200" b="1" dirty="0" smtClean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การประเมินความพึงพอใจต่อการใช้งานระบบ</a:t>
            </a:r>
            <a:endParaRPr kumimoji="1" lang="en-US" altLang="ko-KR" sz="32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92080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36365" y="442424"/>
            <a:ext cx="62712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ko-KR" altLang="en-US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5</a:t>
            </a:r>
            <a:r>
              <a:rPr kumimoji="1" lang="en-US" altLang="ko-KR" sz="3600" b="1" dirty="0" smtClean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.</a:t>
            </a:r>
            <a:r>
              <a:rPr kumimoji="1" lang="th-TH" altLang="ko-KR" sz="3600" b="1" dirty="0" smtClean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lang="th-TH" altLang="ko-KR" sz="3600" b="1" dirty="0">
                <a:latin typeface="TH SarabunPSK" pitchFamily="34" charset="-34"/>
                <a:cs typeface="TH SarabunPSK" pitchFamily="34" charset="-34"/>
              </a:rPr>
              <a:t>เรื่องพิจารณาการศึกษาออกแบบพัฒนาระบบ</a:t>
            </a:r>
            <a:endParaRPr kumimoji="1" lang="en-US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60410"/>
            <a:ext cx="8661902" cy="537464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1520" y="3441965"/>
            <a:ext cx="304800" cy="166688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/>
              <a:t>ALL</a:t>
            </a:r>
            <a:endParaRPr lang="en-US" sz="600" dirty="0"/>
          </a:p>
        </p:txBody>
      </p:sp>
      <p:sp>
        <p:nvSpPr>
          <p:cNvPr id="26" name="Rectangle 25"/>
          <p:cNvSpPr/>
          <p:nvPr/>
        </p:nvSpPr>
        <p:spPr>
          <a:xfrm>
            <a:off x="2070795" y="3441965"/>
            <a:ext cx="304800" cy="166688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 smtClean="0"/>
              <a:t>ALL</a:t>
            </a:r>
            <a:endParaRPr lang="en-US" sz="600" dirty="0"/>
          </a:p>
        </p:txBody>
      </p:sp>
      <p:sp>
        <p:nvSpPr>
          <p:cNvPr id="28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17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6364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36365" y="442424"/>
            <a:ext cx="62712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ko-KR" altLang="en-US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5</a:t>
            </a:r>
            <a:r>
              <a:rPr kumimoji="1" lang="en-US" altLang="ko-KR" sz="3600" b="1" dirty="0" smtClean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.</a:t>
            </a:r>
            <a:r>
              <a:rPr kumimoji="1" lang="th-TH" altLang="ko-KR" sz="3600" b="1" dirty="0" smtClean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lang="th-TH" altLang="ko-KR" sz="3600" b="1" dirty="0">
                <a:latin typeface="TH SarabunPSK" pitchFamily="34" charset="-34"/>
                <a:cs typeface="TH SarabunPSK" pitchFamily="34" charset="-34"/>
              </a:rPr>
              <a:t>เรื่องพิจารณาการศึกษาออกแบบพัฒนาระบบ</a:t>
            </a:r>
            <a:endParaRPr kumimoji="1" lang="en-US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19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36" y="1039342"/>
            <a:ext cx="7543092" cy="566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39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sp>
        <p:nvSpPr>
          <p:cNvPr id="13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25317" y="358327"/>
            <a:ext cx="26933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th-TH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หัวข้อการนำเสนอ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utoShape 4"/>
          <p:cNvSpPr>
            <a:spLocks noChangeArrowheads="1"/>
          </p:cNvSpPr>
          <p:nvPr/>
        </p:nvSpPr>
        <p:spPr bwMode="gray">
          <a:xfrm>
            <a:off x="1244884" y="1196752"/>
            <a:ext cx="6942929" cy="609600"/>
          </a:xfrm>
          <a:prstGeom prst="roundRect">
            <a:avLst>
              <a:gd name="adj" fmla="val 16667"/>
            </a:avLst>
          </a:prstGeom>
          <a:solidFill>
            <a:srgbClr val="FF0000">
              <a:alpha val="25000"/>
            </a:srgbClr>
          </a:solidFill>
          <a:ln w="3810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1</a:t>
            </a:r>
            <a:r>
              <a:rPr kumimoji="1" lang="en-US" altLang="ko-KR" sz="3200" b="1" dirty="0" smtClean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. </a:t>
            </a:r>
            <a:r>
              <a:rPr kumimoji="1" lang="th-TH" altLang="ko-KR" sz="3200" b="1" dirty="0" smtClean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ความก้าวหน้า</a:t>
            </a:r>
            <a:r>
              <a:rPr kumimoji="1" lang="th-TH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งานแต่ละด้าน</a:t>
            </a:r>
            <a:endParaRPr kumimoji="1" lang="en-US" altLang="ko-KR" sz="32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27" name="AutoShape 4"/>
          <p:cNvSpPr>
            <a:spLocks noChangeArrowheads="1"/>
          </p:cNvSpPr>
          <p:nvPr/>
        </p:nvSpPr>
        <p:spPr bwMode="gray">
          <a:xfrm>
            <a:off x="1272135" y="2633042"/>
            <a:ext cx="6942929" cy="609600"/>
          </a:xfrm>
          <a:prstGeom prst="roundRect">
            <a:avLst>
              <a:gd name="adj" fmla="val 16667"/>
            </a:avLst>
          </a:prstGeom>
          <a:solidFill>
            <a:srgbClr val="8C8CF8">
              <a:alpha val="24706"/>
            </a:srgbClr>
          </a:solidFill>
          <a:ln w="3810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3. </a:t>
            </a:r>
            <a:r>
              <a:rPr kumimoji="1" lang="th-TH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บัญชีสายทางที่ทำการสำรวจ</a:t>
            </a:r>
            <a:endParaRPr kumimoji="1" lang="en-US" altLang="ko-KR" sz="32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29" name="AutoShape 4"/>
          <p:cNvSpPr>
            <a:spLocks noChangeArrowheads="1"/>
          </p:cNvSpPr>
          <p:nvPr/>
        </p:nvSpPr>
        <p:spPr bwMode="gray">
          <a:xfrm>
            <a:off x="1276575" y="1895340"/>
            <a:ext cx="6942929" cy="609600"/>
          </a:xfrm>
          <a:prstGeom prst="roundRect">
            <a:avLst>
              <a:gd name="adj" fmla="val 16667"/>
            </a:avLst>
          </a:prstGeom>
          <a:solidFill>
            <a:schemeClr val="tx2">
              <a:lumMod val="50000"/>
              <a:alpha val="25000"/>
            </a:schemeClr>
          </a:solidFill>
          <a:ln w="3810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2. </a:t>
            </a:r>
            <a:r>
              <a:rPr kumimoji="1" lang="th-TH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ผลสรุปการปฏิบัติงาน</a:t>
            </a:r>
            <a:endParaRPr kumimoji="1" lang="en-US" altLang="ko-KR" sz="32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28" name="AutoShape 4">
            <a:extLst>
              <a:ext uri="{FF2B5EF4-FFF2-40B4-BE49-F238E27FC236}">
                <a16:creationId xmlns:a16="http://schemas.microsoft.com/office/drawing/2014/main" id="{03E05255-E58D-4E20-80AA-FB27A87EBCF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82280" y="3380998"/>
            <a:ext cx="6942929" cy="609600"/>
          </a:xfrm>
          <a:prstGeom prst="roundRect">
            <a:avLst>
              <a:gd name="adj" fmla="val 16667"/>
            </a:avLst>
          </a:prstGeom>
          <a:solidFill>
            <a:srgbClr val="00B050">
              <a:alpha val="25000"/>
            </a:srgbClr>
          </a:solidFill>
          <a:ln w="3810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4. </a:t>
            </a:r>
            <a:r>
              <a:rPr lang="th-TH" altLang="ko-KR" sz="3200" b="1" dirty="0">
                <a:latin typeface="TH SarabunPSK" pitchFamily="34" charset="-34"/>
                <a:cs typeface="TH SarabunPSK" pitchFamily="34" charset="-34"/>
              </a:rPr>
              <a:t>ปัญหาและอุปสรรค</a:t>
            </a:r>
            <a:endParaRPr kumimoji="1" lang="en-US" altLang="ko-KR" sz="32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30" name="AutoShape 4">
            <a:extLst>
              <a:ext uri="{FF2B5EF4-FFF2-40B4-BE49-F238E27FC236}">
                <a16:creationId xmlns:a16="http://schemas.microsoft.com/office/drawing/2014/main" id="{03E05255-E58D-4E20-80AA-FB27A87EBCF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82280" y="4143251"/>
            <a:ext cx="6942929" cy="60960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  <a:alpha val="25000"/>
            </a:schemeClr>
          </a:solidFill>
          <a:ln w="3810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5</a:t>
            </a:r>
            <a:r>
              <a:rPr kumimoji="1" lang="en-US" altLang="ko-KR" sz="3200" b="1" dirty="0" smtClean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. </a:t>
            </a:r>
            <a:r>
              <a:rPr lang="th-TH" altLang="ko-KR" sz="3200" b="1" dirty="0" smtClean="0">
                <a:latin typeface="TH SarabunPSK" pitchFamily="34" charset="-34"/>
                <a:cs typeface="TH SarabunPSK" pitchFamily="34" charset="-34"/>
              </a:rPr>
              <a:t>เรื่องพิจารณาการศึกษาออกแบบพัฒนาระบบ</a:t>
            </a:r>
            <a:endParaRPr kumimoji="1" lang="en-US" altLang="ko-KR" sz="32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sp>
        <p:nvSpPr>
          <p:cNvPr id="31" name="AutoShape 4">
            <a:extLst>
              <a:ext uri="{FF2B5EF4-FFF2-40B4-BE49-F238E27FC236}">
                <a16:creationId xmlns:a16="http://schemas.microsoft.com/office/drawing/2014/main" id="{03E05255-E58D-4E20-80AA-FB27A87EBCF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82280" y="4915742"/>
            <a:ext cx="6942929" cy="609600"/>
          </a:xfrm>
          <a:prstGeom prst="roundRect">
            <a:avLst>
              <a:gd name="adj" fmla="val 16667"/>
            </a:avLst>
          </a:prstGeom>
          <a:solidFill>
            <a:schemeClr val="bg1">
              <a:lumMod val="75000"/>
              <a:alpha val="25000"/>
            </a:schemeClr>
          </a:solidFill>
          <a:ln w="38100">
            <a:solidFill>
              <a:schemeClr val="bg1">
                <a:lumMod val="8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atinLnBrk="1"/>
            <a:r>
              <a:rPr kumimoji="1" lang="ko-KR" altLang="en-US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2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6</a:t>
            </a:r>
            <a:r>
              <a:rPr kumimoji="1" lang="en-US" altLang="ko-KR" sz="3200" b="1" dirty="0" smtClean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. </a:t>
            </a:r>
            <a:r>
              <a:rPr lang="th-TH" altLang="ko-KR" sz="3200" b="1" dirty="0" smtClean="0">
                <a:latin typeface="TH SarabunPSK" pitchFamily="34" charset="-34"/>
                <a:cs typeface="TH SarabunPSK" pitchFamily="34" charset="-34"/>
              </a:rPr>
              <a:t>สรุปส่งมอบและรายงานการศึกษา</a:t>
            </a:r>
            <a:endParaRPr kumimoji="1" lang="en-US" altLang="ko-KR" sz="32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48178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36365" y="442424"/>
            <a:ext cx="62712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ko-KR" altLang="en-US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5</a:t>
            </a:r>
            <a:r>
              <a:rPr kumimoji="1" lang="en-US" altLang="ko-KR" sz="3600" b="1" dirty="0" smtClean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.</a:t>
            </a:r>
            <a:r>
              <a:rPr kumimoji="1" lang="th-TH" altLang="ko-KR" sz="3600" b="1" dirty="0" smtClean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lang="th-TH" altLang="ko-KR" sz="3600" b="1" dirty="0">
                <a:latin typeface="TH SarabunPSK" pitchFamily="34" charset="-34"/>
                <a:cs typeface="TH SarabunPSK" pitchFamily="34" charset="-34"/>
              </a:rPr>
              <a:t>เรื่องพิจารณาการศึกษาออกแบบพัฒนาระบบ</a:t>
            </a:r>
            <a:endParaRPr kumimoji="1" lang="en-US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20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268760"/>
            <a:ext cx="8450181" cy="49403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174862" y="2454969"/>
            <a:ext cx="1062037" cy="16192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ประเมินความพึงพอใจ</a:t>
            </a:r>
            <a:endParaRPr lang="en-US" sz="11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862125" y="2183506"/>
            <a:ext cx="1600200" cy="6667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4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36365" y="442424"/>
            <a:ext cx="62712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ko-KR" altLang="en-US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5</a:t>
            </a:r>
            <a:r>
              <a:rPr kumimoji="1" lang="en-US" altLang="ko-KR" sz="3600" b="1" dirty="0" smtClean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.</a:t>
            </a:r>
            <a:r>
              <a:rPr kumimoji="1" lang="th-TH" altLang="ko-KR" sz="3600" b="1" dirty="0" smtClean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lang="th-TH" altLang="ko-KR" sz="3600" b="1" dirty="0">
                <a:latin typeface="TH SarabunPSK" pitchFamily="34" charset="-34"/>
                <a:cs typeface="TH SarabunPSK" pitchFamily="34" charset="-34"/>
              </a:rPr>
              <a:t>เรื่องพิจารณาการศึกษาออกแบบพัฒนาระบบ</a:t>
            </a:r>
            <a:endParaRPr kumimoji="1" lang="en-US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21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207872"/>
            <a:ext cx="8699993" cy="508635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33164" y="1489157"/>
            <a:ext cx="1107996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12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ประเมินความพึงพอใจ</a:t>
            </a:r>
            <a:endParaRPr lang="en-US" sz="1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87062" y="1294281"/>
            <a:ext cx="1600200" cy="6667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9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36365" y="442424"/>
            <a:ext cx="62712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ko-KR" altLang="en-US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5</a:t>
            </a:r>
            <a:r>
              <a:rPr kumimoji="1" lang="en-US" altLang="ko-KR" sz="3600" b="1" dirty="0" smtClean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.</a:t>
            </a:r>
            <a:r>
              <a:rPr kumimoji="1" lang="th-TH" altLang="ko-KR" sz="3600" b="1" dirty="0" smtClean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lang="th-TH" altLang="ko-KR" sz="3600" b="1" dirty="0">
                <a:latin typeface="TH SarabunPSK" pitchFamily="34" charset="-34"/>
                <a:cs typeface="TH SarabunPSK" pitchFamily="34" charset="-34"/>
              </a:rPr>
              <a:t>เรื่องพิจารณาการศึกษาออกแบบพัฒนาระบบ</a:t>
            </a:r>
            <a:endParaRPr kumimoji="1" lang="en-US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22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489" y="1278815"/>
            <a:ext cx="3488884" cy="48465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571" y="1266568"/>
            <a:ext cx="3426720" cy="488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41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67744" y="460563"/>
            <a:ext cx="48381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ko-KR" altLang="en-US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6</a:t>
            </a:r>
            <a:r>
              <a:rPr kumimoji="1" lang="en-US" altLang="ko-KR" sz="3600" b="1" dirty="0" smtClean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.</a:t>
            </a:r>
            <a:r>
              <a:rPr kumimoji="1" lang="th-TH" altLang="ko-KR" sz="3600" b="1" dirty="0" smtClean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lang="th-TH" altLang="ko-KR" sz="3600" b="1" dirty="0">
                <a:latin typeface="TH SarabunPSK" pitchFamily="34" charset="-34"/>
                <a:cs typeface="TH SarabunPSK" pitchFamily="34" charset="-34"/>
              </a:rPr>
              <a:t>สรุปส่งมอบและรายงานการศึกษา</a:t>
            </a:r>
            <a:endParaRPr kumimoji="1" lang="en-US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23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96" y="1054393"/>
            <a:ext cx="8040564" cy="528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92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" t="34425" r="-1" b="18159"/>
          <a:stretch/>
        </p:blipFill>
        <p:spPr>
          <a:xfrm>
            <a:off x="6896" y="-1"/>
            <a:ext cx="9170657" cy="580526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6896" y="5205072"/>
            <a:ext cx="9144000" cy="165292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" name="Rectangle 1"/>
          <p:cNvSpPr/>
          <p:nvPr/>
        </p:nvSpPr>
        <p:spPr>
          <a:xfrm>
            <a:off x="2836588" y="5622752"/>
            <a:ext cx="34708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6000" b="1" kern="0" spc="150" dirty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ngsanaUPC" pitchFamily="18" charset="-34"/>
                <a:cs typeface="AngsanaUPC" pitchFamily="18" charset="-34"/>
              </a:rPr>
              <a:t>จบการนำเสนอ</a:t>
            </a:r>
            <a:endParaRPr lang="en-US" sz="4400" b="1" kern="0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ngsanaUPC" pitchFamily="18" charset="-34"/>
              <a:cs typeface="Angsan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39364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26163" y="403672"/>
            <a:ext cx="41488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ko-KR" altLang="en-US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1</a:t>
            </a:r>
            <a:r>
              <a:rPr kumimoji="1" lang="en-US" altLang="ko-KR" sz="3600" b="1" dirty="0" smtClean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.</a:t>
            </a:r>
            <a:r>
              <a:rPr kumimoji="1" lang="th-TH" altLang="ko-KR" sz="3600" b="1" dirty="0" smtClean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ความก้าวหน้า</a:t>
            </a:r>
            <a:r>
              <a:rPr kumimoji="1" lang="th-TH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งานแต่ละด้าน</a:t>
            </a:r>
            <a:endParaRPr kumimoji="1" lang="en-US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21642DE-5463-4B2A-96FF-A0B2E24160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202388"/>
              </p:ext>
            </p:extLst>
          </p:nvPr>
        </p:nvGraphicFramePr>
        <p:xfrm>
          <a:off x="72008" y="925106"/>
          <a:ext cx="9036496" cy="5286432"/>
        </p:xfrm>
        <a:graphic>
          <a:graphicData uri="http://schemas.openxmlformats.org/drawingml/2006/table">
            <a:tbl>
              <a:tblPr/>
              <a:tblGrid>
                <a:gridCol w="3095020">
                  <a:extLst>
                    <a:ext uri="{9D8B030D-6E8A-4147-A177-3AD203B41FA5}">
                      <a16:colId xmlns:a16="http://schemas.microsoft.com/office/drawing/2014/main" val="3473832135"/>
                    </a:ext>
                  </a:extLst>
                </a:gridCol>
                <a:gridCol w="4046092">
                  <a:extLst>
                    <a:ext uri="{9D8B030D-6E8A-4147-A177-3AD203B41FA5}">
                      <a16:colId xmlns:a16="http://schemas.microsoft.com/office/drawing/2014/main" val="2340058364"/>
                    </a:ext>
                  </a:extLst>
                </a:gridCol>
                <a:gridCol w="1895384">
                  <a:extLst>
                    <a:ext uri="{9D8B030D-6E8A-4147-A177-3AD203B41FA5}">
                      <a16:colId xmlns:a16="http://schemas.microsoft.com/office/drawing/2014/main" val="131463987"/>
                    </a:ext>
                  </a:extLst>
                </a:gridCol>
              </a:tblGrid>
              <a:tr h="43065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กิจกรรมที่ดำเนินงาน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รายละเอียด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075220"/>
                  </a:ext>
                </a:extLst>
              </a:tr>
              <a:tr h="2824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1) </a:t>
                      </a:r>
                      <a:r>
                        <a:rPr lang="en-US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พื้นที่การศึกษา</a:t>
                      </a:r>
                      <a:endParaRPr lang="en-US" sz="13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ศึกษา ทบทวนรายละเอียดและรูปแบบในการสำรวจ รวมถึงแผนในการสำรวจโดยมีระยะทางในการสำรวจที่เลือกตามเกณฑ์ที่คณะกรรมการกำหนดไว้ ได้ระยะทาง 40,124.655 กิโลเมตร โดยพื้นที่ที่ทำการสำรวจนั้นจะครอบคลุมพื้นที่ความรับผิดชอบของสำนักงานทางหลวงทั้ง 18 สำนักงานทั่วประเทศ ทั้งนี้การสำรวจจะไม่รวมถึงพื้นที่ใน 3 จังหวัดชายแดนใต้ตาม พ.ร.บ.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8793" marR="98793" marT="49397" marB="493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ดำเนินการแล้วเสร็จ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937085"/>
                  </a:ext>
                </a:extLst>
              </a:tr>
              <a:tr h="350598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ระยะทางสำรวจ </a:t>
                      </a:r>
                      <a:r>
                        <a:rPr lang="en-US" sz="13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ไม่น้อยกว่า</a:t>
                      </a:r>
                      <a:r>
                        <a:rPr lang="en-US" sz="13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40,000 </a:t>
                      </a:r>
                      <a:r>
                        <a:rPr lang="en-US" sz="13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กิโลเมตร</a:t>
                      </a:r>
                      <a:r>
                        <a:rPr lang="en-US" sz="13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US" sz="13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ในรายงานเบื้องต้น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8793" marR="98793" marT="49397" marB="493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771265"/>
                  </a:ext>
                </a:extLst>
              </a:tr>
              <a:tr h="4215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ภายใน</a:t>
                      </a:r>
                      <a:r>
                        <a:rPr lang="en-US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พื้นที่รับผิดชอบของสำนักงานทางหลวงที่</a:t>
                      </a: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1-18</a:t>
                      </a: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2785784"/>
                  </a:ext>
                </a:extLst>
              </a:tr>
              <a:tr h="62493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ซึ่งไม่รวมถึงพื้นที่ในจังหวัดชายแดนใต้ตาม พ.ร.บ.รักษาความมั่นคงภายในราชอาณาจักร</a:t>
                      </a:r>
                      <a:endParaRPr lang="en-US" sz="13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556184"/>
                  </a:ext>
                </a:extLst>
              </a:tr>
              <a:tr h="2129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i="0" u="sng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350" b="0" i="0" u="sng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</a:t>
                      </a:r>
                      <a:r>
                        <a:rPr lang="en-US" sz="1350" b="0" i="0" u="sng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TOR </a:t>
                      </a:r>
                      <a:r>
                        <a:rPr lang="en-US" sz="1350" b="0" i="0" u="sng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หัวข้อที่</a:t>
                      </a:r>
                      <a:r>
                        <a:rPr lang="en-US" sz="1350" b="0" i="0" u="sng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4.1)</a:t>
                      </a: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985002"/>
                  </a:ext>
                </a:extLst>
              </a:tr>
              <a:tr h="21296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2) </a:t>
                      </a:r>
                      <a:r>
                        <a:rPr lang="en-US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เครื่องมือเลเซอร์เพื่อใช้สำรวจข้อมูลสภาพทาง</a:t>
                      </a: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 marL="98793" marR="98793" marT="49397" marB="493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 </a:t>
                      </a:r>
                      <a:r>
                        <a:rPr lang="en-US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เครื่องวัดระดับแบบเลเซอร์</a:t>
                      </a:r>
                      <a:endParaRPr lang="en-US" sz="13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ดำเนินการแล้วเสร็จ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8793" marR="98793" marT="49397" marB="493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750373"/>
                  </a:ext>
                </a:extLst>
              </a:tr>
              <a:tr h="2129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Laser</a:t>
                      </a:r>
                      <a:r>
                        <a:rPr lang="th-TH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Profilometer</a:t>
                      </a:r>
                      <a:r>
                        <a:rPr lang="th-TH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</a:t>
                      </a:r>
                      <a:endParaRPr lang="en-US" sz="13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931961"/>
                  </a:ext>
                </a:extLst>
              </a:tr>
              <a:tr h="630062">
                <a:tc>
                  <a:txBody>
                    <a:bodyPr/>
                    <a:lstStyle/>
                    <a:p>
                      <a:pPr algn="l" fontAlgn="ctr"/>
                      <a:r>
                        <a:rPr lang="th-TH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ที่ปรึกษาจะต้องจัดหาชุดอุปกรณ์สำรวจแบบติดตั้งบนยานพาหนะ เพื่อใช้ในการสำรวจและจัดทำข้อมูลในโครงการ โดยมีความสามารถของอุปกรณ์เลเซอร์เพื่อตรวจวัดค่าความเสียหายต่าง ๆ</a:t>
                      </a:r>
                      <a:endParaRPr lang="en-US" sz="13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2.1.1 </a:t>
                      </a:r>
                      <a:r>
                        <a:rPr lang="en-US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ดัชนีความขรุขระสากล</a:t>
                      </a: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(IRI) </a:t>
                      </a:r>
                      <a:r>
                        <a:rPr lang="en-US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ตรวจวัดโดยใช้เลเซอร์ไม่น้อยกว่าจำนวน</a:t>
                      </a: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 </a:t>
                      </a:r>
                      <a:r>
                        <a:rPr lang="en-US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จุด</a:t>
                      </a: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ติดตั้ง</a:t>
                      </a: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ณ </a:t>
                      </a:r>
                      <a:r>
                        <a:rPr lang="en-US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ตำแหน่งของล้อกับแนวล้อของยานพาหนะ</a:t>
                      </a: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</a:t>
                      </a: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</a:t>
                      </a: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+/- 750 </a:t>
                      </a:r>
                      <a:r>
                        <a:rPr lang="en-US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</a:t>
                      </a:r>
                      <a:endParaRPr lang="en-US" sz="13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ในรายงานเบื้องต้น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484999"/>
                  </a:ext>
                </a:extLst>
              </a:tr>
              <a:tr h="6300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i="0" u="sng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350" b="0" i="0" u="sng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</a:t>
                      </a:r>
                      <a:r>
                        <a:rPr lang="en-US" sz="1350" b="0" i="0" u="sng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TOR </a:t>
                      </a:r>
                      <a:r>
                        <a:rPr lang="en-US" sz="1350" b="0" i="0" u="sng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หัวข้อที่</a:t>
                      </a:r>
                      <a:r>
                        <a:rPr lang="en-US" sz="1350" b="0" i="0" u="sng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4.2)</a:t>
                      </a: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2.1.2 </a:t>
                      </a:r>
                      <a:r>
                        <a:rPr lang="en-US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ข้อมูลค่าความลึกร่องล้อ</a:t>
                      </a: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(Rutting) </a:t>
                      </a:r>
                      <a:r>
                        <a:rPr lang="en-US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เป็นการใช้ชุดเลเซอร์ตั้งแต่</a:t>
                      </a: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7 </a:t>
                      </a:r>
                      <a:r>
                        <a:rPr lang="en-US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หัวขึ้นไป</a:t>
                      </a: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ทำการตรวจวัดข้อมูลภาพตัดขวางผิวทางในทิศทางตั้งฉากกับแนวการสำรวจทุก ๆ </a:t>
                      </a:r>
                      <a:r>
                        <a:rPr lang="en-US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ระยะทางสำรวจ</a:t>
                      </a: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25 </a:t>
                      </a:r>
                      <a:r>
                        <a:rPr lang="en-US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มิลลิเมตร</a:t>
                      </a:r>
                      <a:endParaRPr lang="en-US" sz="13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endParaRPr lang="en-US" sz="13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192138"/>
                  </a:ext>
                </a:extLst>
              </a:tr>
              <a:tr h="421513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2.1.3 </a:t>
                      </a:r>
                      <a:r>
                        <a:rPr lang="en-US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ข้อมูลค่าความหยาบเฉลี่ยของพื้นผิวทาง</a:t>
                      </a: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(MPD </a:t>
                      </a:r>
                      <a:r>
                        <a:rPr lang="en-US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หน่วยมิลลิเมตร</a:t>
                      </a: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เป็นการตรวจวัดเพื่อใช้ประมาณค่าความฝืดของผิวทางจากลักษณะของเนื้อผิวทาง</a:t>
                      </a: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4899773"/>
                  </a:ext>
                </a:extLst>
              </a:tr>
              <a:tr h="212964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3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2.2 </a:t>
                      </a:r>
                      <a:r>
                        <a:rPr lang="en-US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กล้องบันทึกภาพผิวทาง</a:t>
                      </a:r>
                      <a:endParaRPr lang="en-US" sz="13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132170"/>
                  </a:ext>
                </a:extLst>
              </a:tr>
              <a:tr h="212964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3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2.3 </a:t>
                      </a:r>
                      <a:r>
                        <a:rPr lang="en-US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กล้องบันทึกภาพสภาพทางในเขตทาง</a:t>
                      </a:r>
                      <a:endParaRPr lang="en-US" sz="13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163621"/>
                  </a:ext>
                </a:extLst>
              </a:tr>
              <a:tr h="212964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3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2.4 </a:t>
                      </a:r>
                      <a:r>
                        <a:rPr lang="en-US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เครื่องระบุพิกัดด้วยความเทียม</a:t>
                      </a: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(Differentials Global Position System: DGPS)</a:t>
                      </a: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181564"/>
                  </a:ext>
                </a:extLst>
              </a:tr>
              <a:tr h="212964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3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2.5 </a:t>
                      </a:r>
                      <a:r>
                        <a:rPr lang="en-US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เครื่องวัดความเร่ง</a:t>
                      </a: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(Accelerometer)</a:t>
                      </a: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35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321796"/>
                  </a:ext>
                </a:extLst>
              </a:tr>
              <a:tr h="212964"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2.6 </a:t>
                      </a:r>
                      <a:r>
                        <a:rPr lang="en-US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เครื่องวัดระยะทาง</a:t>
                      </a: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(DMI)</a:t>
                      </a: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4356" marR="4356" marT="43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6242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105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26163" y="403672"/>
            <a:ext cx="41488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ko-KR" altLang="en-US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1</a:t>
            </a:r>
            <a:r>
              <a:rPr kumimoji="1" lang="en-US" altLang="ko-KR" sz="3600" b="1" dirty="0" smtClean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.</a:t>
            </a:r>
            <a:r>
              <a:rPr kumimoji="1" lang="th-TH" altLang="ko-KR" sz="3600" b="1" dirty="0" smtClean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ความก้าวหน้า</a:t>
            </a:r>
            <a:r>
              <a:rPr kumimoji="1" lang="th-TH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งานแต่ละด้าน</a:t>
            </a:r>
            <a:endParaRPr kumimoji="1" lang="en-US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C160E48-7F16-4F95-8896-EEC844877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792130"/>
              </p:ext>
            </p:extLst>
          </p:nvPr>
        </p:nvGraphicFramePr>
        <p:xfrm>
          <a:off x="53752" y="867788"/>
          <a:ext cx="9036495" cy="5681050"/>
        </p:xfrm>
        <a:graphic>
          <a:graphicData uri="http://schemas.openxmlformats.org/drawingml/2006/table">
            <a:tbl>
              <a:tblPr/>
              <a:tblGrid>
                <a:gridCol w="3870176">
                  <a:extLst>
                    <a:ext uri="{9D8B030D-6E8A-4147-A177-3AD203B41FA5}">
                      <a16:colId xmlns:a16="http://schemas.microsoft.com/office/drawing/2014/main" val="4111823143"/>
                    </a:ext>
                  </a:extLst>
                </a:gridCol>
                <a:gridCol w="3635945">
                  <a:extLst>
                    <a:ext uri="{9D8B030D-6E8A-4147-A177-3AD203B41FA5}">
                      <a16:colId xmlns:a16="http://schemas.microsoft.com/office/drawing/2014/main" val="1205388350"/>
                    </a:ext>
                  </a:extLst>
                </a:gridCol>
                <a:gridCol w="1530374">
                  <a:extLst>
                    <a:ext uri="{9D8B030D-6E8A-4147-A177-3AD203B41FA5}">
                      <a16:colId xmlns:a16="http://schemas.microsoft.com/office/drawing/2014/main" val="3515281872"/>
                    </a:ext>
                  </a:extLst>
                </a:gridCol>
              </a:tblGrid>
              <a:tr h="39232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กิจกรรมที่ดำเนินงาน</a:t>
                      </a:r>
                    </a:p>
                  </a:txBody>
                  <a:tcPr marL="4032" marR="4032" marT="4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รายละเอียด</a:t>
                      </a:r>
                    </a:p>
                  </a:txBody>
                  <a:tcPr marL="4032" marR="4032" marT="4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</a:p>
                  </a:txBody>
                  <a:tcPr marL="4032" marR="4032" marT="40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495200"/>
                  </a:ext>
                </a:extLst>
              </a:tr>
              <a:tr h="1708492"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6) การจัดเก็บข้อมูล</a:t>
                      </a:r>
                      <a:b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6.1) ดำเนินการตรวจสอบ ปรับปรุงและทดสอบเชื่อมโยงข้อมูลที่ได้จากการสำรวจตามข้อ 4.5 ในระบบฐานข้อมูล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Roadnet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6.2) การตรวจสอบความถูกต้องข้อมูลตำแหน่งเทียบกับแผนที่ภาพถ่ายดาวเทียม </a:t>
                      </a:r>
                    </a:p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6.3) ปรึกษาจะต้องจัดเก็บข้อมูลที่ได้จากการสำรวจไว้ในอุปกรณ์ที่เก็บข้อมูล (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Hard disk)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และสำรองข้อมูลชนิด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NAS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(ตาม</a:t>
                      </a: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TOR </a:t>
                      </a:r>
                      <a:r>
                        <a:rPr lang="th-TH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หัวข้อที่ 4.6)</a:t>
                      </a:r>
                    </a:p>
                  </a:txBody>
                  <a:tcPr marL="4032" marR="4032" marT="403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กระบวนการตรวจสอบข้อมูล</a:t>
                      </a:r>
                    </a:p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1) QC1 </a:t>
                      </a:r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เน้นไปทางความครบถ้วนของข้อมูลสภาพทาง และจำนวนตำแหน่งการสำรวจ</a:t>
                      </a:r>
                      <a:b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2) QC2 </a:t>
                      </a:r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ความถูกต้องหลังจากมีการจัดทำข้อมูลให้อยู่ในรูปแบบของระบบฐานข้อมูล</a:t>
                      </a:r>
                      <a:b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3) QC3 </a:t>
                      </a:r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กระบวนการนี้จะทำการตรวจสอบหลังจากขั้นตอนนำเข้าระบบ </a:t>
                      </a:r>
                      <a:r>
                        <a:rPr lang="en-US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Roadnet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4) QC4 </a:t>
                      </a:r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ตรวจสอบข้อมูลผ่านระบบโดยละเอียดทั้ง ความถูกต้องของค่าสภาพทางต่อภาพสองข้างทาง</a:t>
                      </a:r>
                    </a:p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5) QC5 </a:t>
                      </a:r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เจ้าหน้าที่แขวงทางหลวงทำการตรวจสอบความถูกต้องของสายทางรวมทั้ง</a:t>
                      </a:r>
                      <a:b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ทิศทางการวิ่ง จากผู้ดูแลตามสายทางนั้น ๆ โดยตรง</a:t>
                      </a:r>
                    </a:p>
                  </a:txBody>
                  <a:tcPr marL="4032" marR="4032" marT="403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ดำเนินการแล้วเสร็จ </a:t>
                      </a:r>
                    </a:p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รายละเอียดภายในตารางที่ 1-2 และรายละเอียดการดำเนินงานในบทที่ 4 ฉบับรายงานความก้าวหน้าครั้งที่ 1 โดยมีระยะทางทั้งสิ้น 5,935.437กิโลเมตร จากแผนทั้งหมด 40,124.655 กิโลเมตร</a:t>
                      </a:r>
                    </a:p>
                  </a:txBody>
                  <a:tcPr marL="4032" marR="4032" marT="403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498722"/>
                  </a:ext>
                </a:extLst>
              </a:tr>
              <a:tr h="3383280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ผิวทางในระยะยาว (</a:t>
                      </a: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Long Term Pavement Performance) </a:t>
                      </a:r>
                      <a:r>
                        <a:rPr lang="th-TH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ของผิวทางลาดยาง ดังนี้</a:t>
                      </a:r>
                    </a:p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7.1) การศึกษาและวิเคราะห์ค่าความเรียบ  ผิวทางภายหลังได้รับการซ่อมบำรุงวิธี</a:t>
                      </a:r>
                      <a:r>
                        <a:rPr lang="th-TH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ต่างๆ</a:t>
                      </a:r>
                      <a:r>
                        <a:rPr lang="th-TH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จากข้อมูลการสำรวจทั้งหมดของกรมทางหลวง  </a:t>
                      </a:r>
                      <a:endParaRPr lang="en-US" sz="13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7.2) การศึกษาและแปลผลการสำรวจโดยโปรแกรม </a:t>
                      </a: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TPMS </a:t>
                      </a:r>
                      <a:r>
                        <a:rPr lang="th-TH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เพื่อวิเคราะห์วิธีการซ่อมบำรุง ตามรายละเอียดแผนงานความต้องการงบประมาณบำรุงทาง</a:t>
                      </a:r>
                    </a:p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7.3) การศึกษาและวิเคราะห์การปฏิบัติงานของระบบสารสนเทศโครงข่ายทางหลวง </a:t>
                      </a:r>
                      <a:r>
                        <a:rPr lang="en-US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Roadnet</a:t>
                      </a: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ในส่วนสถานะการเข้าใช้งานระบบ </a:t>
                      </a:r>
                      <a:endParaRPr lang="en-US" sz="13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7.4) ศึกษาและวิเคราะห์ความต้องการของอุปกรณ์เพื่อเพิ่มประสิทธิภาพการทำงานของระบบ </a:t>
                      </a:r>
                      <a:r>
                        <a:rPr lang="en-US" sz="13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Roadnet</a:t>
                      </a: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ให้รองรับการใช้งานในอนาคต</a:t>
                      </a:r>
                    </a:p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7.5) การศึกษาความเหมาะสมในการนำค่าความเสียหาย เช่น ค่าสัมประสิทธิ์ความเสียดทาน เป็นต้น มาใช้ในโปรแกรม </a:t>
                      </a: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TPMS </a:t>
                      </a:r>
                      <a:r>
                        <a:rPr lang="th-TH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และทบทวนค่าสัมประสิทธิ์คำนวณผลประโยชน์ของผู้ใช้ทาง</a:t>
                      </a:r>
                    </a:p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7.6) การศึกษาและวิเคราะห์ผลกระทบจากการวัดค่าความเรียบของผิวทาง ในพื้นที่ทางโค้งวกวนและลาดชัน </a:t>
                      </a:r>
                      <a:r>
                        <a:rPr lang="en-US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R&lt;50 </a:t>
                      </a:r>
                      <a:r>
                        <a:rPr lang="th-TH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 </a:t>
                      </a:r>
                    </a:p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35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7.7.) การศึกษารูปแบบการจัดเก็บข้อมูลทางหลวงที่ยังไม่มีในการสำรวจความเสียหาย เช่น ทางต่างระดับ ทางกลับรถขนาดใหญ่ เพื่อรองรับการสำรวจประเมินสภาพทาง</a:t>
                      </a:r>
                    </a:p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350" b="0" i="0" u="sng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ตาม </a:t>
                      </a:r>
                      <a:r>
                        <a:rPr lang="en-US" sz="1350" b="0" i="0" u="sng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TOR </a:t>
                      </a:r>
                      <a:r>
                        <a:rPr lang="th-TH" sz="1350" b="0" i="0" u="sng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หัวข้อที่ 4.7)</a:t>
                      </a:r>
                      <a:endParaRPr lang="th-TH" sz="135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032" marR="4032" marT="403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ที่ปรึกษาได้</a:t>
                      </a:r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ดำเนินการดังนี้</a:t>
                      </a:r>
                    </a:p>
                    <a:p>
                      <a:pPr marL="342900" marR="0" lvl="0" indent="-34290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</a:t>
                      </a:r>
                      <a:r>
                        <a:rPr lang="th-TH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7.3 </a:t>
                      </a: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เรื่องศึกษารูปแบบการแสดงผลข้อมูลสภาพทาง และข้อมูลความเสียหายผิวทาง รูปภาพ 2 ข้างทาง เพื่อให้ผู้ใช้งานสามารถตรวจสอบข้อมูลได้อย่าง</a:t>
                      </a:r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รวดเร็ว</a:t>
                      </a:r>
                    </a:p>
                    <a:p>
                      <a:pPr marL="342900" marR="0" lvl="0" indent="-34290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7.6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ได้ทำการเข้าสำรวจในพื้นที่ทางโค้งวกวนและลาดชัน 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R&lt;50 </a:t>
                      </a:r>
                      <a:r>
                        <a:rPr lang="th-TH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เมตร</a:t>
                      </a:r>
                    </a:p>
                    <a:p>
                      <a:pPr marL="342900" marR="0" lvl="0" indent="-34290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 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7.7 </a:t>
                      </a:r>
                      <a:r>
                        <a:rPr lang="th-TH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ได้ออกแบบรูปแบบการเก็บข้อมูลลักษณะทางพิเศษต่างๆ ทั้งสะพานกลับรถ และทางยกระดับ รวมทั้งทำการสำรวจข้อมูลดังกล่าว</a:t>
                      </a: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l" fontAlgn="ctr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032" marR="4032" marT="403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อยู่ระหว่างกำลังดำเนินงาน </a:t>
                      </a:r>
                    </a:p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032" marR="4032" marT="403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606363"/>
                  </a:ext>
                </a:extLst>
              </a:tr>
            </a:tbl>
          </a:graphicData>
        </a:graphic>
      </p:graphicFrame>
      <p:sp>
        <p:nvSpPr>
          <p:cNvPr id="1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68559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AC67CD-16B5-43D8-8244-E1FF63E2D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" y="354339"/>
            <a:ext cx="9144000" cy="64601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26163" y="403672"/>
            <a:ext cx="41488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ko-KR" altLang="en-US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1</a:t>
            </a:r>
            <a:r>
              <a:rPr kumimoji="1" lang="en-US" altLang="ko-KR" sz="3600" b="1" dirty="0" smtClean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.</a:t>
            </a:r>
            <a:r>
              <a:rPr kumimoji="1" lang="th-TH" altLang="ko-KR" sz="3600" b="1" dirty="0" smtClean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ความก้าวหน้า</a:t>
            </a:r>
            <a:r>
              <a:rPr kumimoji="1" lang="th-TH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งานแต่ละด้าน</a:t>
            </a:r>
            <a:endParaRPr kumimoji="1" lang="en-US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6119746" y="2720297"/>
            <a:ext cx="2736304" cy="864096"/>
          </a:xfrm>
          <a:prstGeom prst="wedgeRectCallout">
            <a:avLst>
              <a:gd name="adj1" fmla="val -79208"/>
              <a:gd name="adj2" fmla="val 86819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 ณ วันที่ 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th-TH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ก.ค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2563</a:t>
            </a:r>
            <a:r>
              <a:rPr lang="th-TH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อยู่ที่ร้อยละ 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39.8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6107118" y="3968846"/>
            <a:ext cx="2736304" cy="1308352"/>
          </a:xfrm>
          <a:prstGeom prst="wedgeRectCallout">
            <a:avLst>
              <a:gd name="adj1" fmla="val -79088"/>
              <a:gd name="adj2" fmla="val -52803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ระยะทางสำรวจ</a:t>
            </a:r>
            <a:endParaRPr lang="en-US" b="1" dirty="0">
              <a:solidFill>
                <a:sysClr val="windowText" lastClr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ตามแผน</a:t>
            </a:r>
            <a:r>
              <a:rPr lang="en-US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= 35,393</a:t>
            </a:r>
            <a:r>
              <a:rPr lang="th-TH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กม. (</a:t>
            </a:r>
            <a:r>
              <a:rPr lang="en-US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88.2%)</a:t>
            </a:r>
          </a:p>
          <a:p>
            <a:r>
              <a:rPr lang="en-US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ผลการสำรวจ</a:t>
            </a:r>
            <a:r>
              <a:rPr lang="en-US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= 33,162 </a:t>
            </a:r>
            <a:r>
              <a:rPr lang="th-TH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กม. (</a:t>
            </a:r>
            <a:r>
              <a:rPr lang="en-US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82.6</a:t>
            </a:r>
            <a:r>
              <a:rPr lang="th-TH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%)</a:t>
            </a:r>
          </a:p>
          <a:p>
            <a:r>
              <a:rPr lang="th-TH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ช้ากว่าแผน</a:t>
            </a:r>
            <a:r>
              <a:rPr lang="en-US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= 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5.6 %</a:t>
            </a:r>
          </a:p>
        </p:txBody>
      </p:sp>
    </p:spTree>
    <p:extLst>
      <p:ext uri="{BB962C8B-B14F-4D97-AF65-F5344CB8AC3E}">
        <p14:creationId xmlns:p14="http://schemas.microsoft.com/office/powerpoint/2010/main" val="548992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26163" y="403672"/>
            <a:ext cx="41488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ko-KR" altLang="en-US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1</a:t>
            </a:r>
            <a:r>
              <a:rPr kumimoji="1" lang="en-US" altLang="ko-KR" sz="3600" b="1" dirty="0" smtClean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.</a:t>
            </a:r>
            <a:r>
              <a:rPr kumimoji="1" lang="th-TH" altLang="ko-KR" sz="3600" b="1" dirty="0" smtClean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ความก้าวหน้า</a:t>
            </a:r>
            <a:r>
              <a:rPr kumimoji="1" lang="th-TH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งานแต่ละด้าน</a:t>
            </a:r>
            <a:endParaRPr kumimoji="1" lang="en-US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23" y="3526740"/>
            <a:ext cx="4160851" cy="31192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740" y="3682940"/>
            <a:ext cx="4233260" cy="31735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34756"/>
            <a:ext cx="4004784" cy="300223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8" y="1206871"/>
            <a:ext cx="3418908" cy="2563025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084168" y="3338964"/>
            <a:ext cx="3017693" cy="102173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ตรวจสอบทางโค้ง กับ 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Walking Profiler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9052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26163" y="403672"/>
            <a:ext cx="41488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ko-KR" altLang="en-US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</a:t>
            </a:r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1</a:t>
            </a:r>
            <a:r>
              <a:rPr kumimoji="1" lang="en-US" altLang="ko-KR" sz="3600" b="1" dirty="0" smtClean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.</a:t>
            </a:r>
            <a:r>
              <a:rPr kumimoji="1" lang="th-TH" altLang="ko-KR" sz="3600" b="1" dirty="0" smtClean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 ความก้าวหน้า</a:t>
            </a:r>
            <a:r>
              <a:rPr kumimoji="1" lang="th-TH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งานแต่ละด้าน</a:t>
            </a:r>
            <a:endParaRPr kumimoji="1" lang="en-US" altLang="ko-KR" sz="3600" b="1" dirty="0"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8" name="Picture 27"/>
          <p:cNvPicPr/>
          <p:nvPr/>
        </p:nvPicPr>
        <p:blipFill>
          <a:blip r:embed="rId3"/>
          <a:stretch>
            <a:fillRect/>
          </a:stretch>
        </p:blipFill>
        <p:spPr>
          <a:xfrm>
            <a:off x="107504" y="1083246"/>
            <a:ext cx="5391150" cy="22301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9F94B39-F3B2-41EA-B888-162492B0767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540744" y="3013774"/>
            <a:ext cx="6060475" cy="371176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593397" y="1649333"/>
            <a:ext cx="3155067" cy="102173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ผลการสำรวจข้อมูลสะพานกลับรถ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3156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59832" y="390525"/>
            <a:ext cx="32464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2. </a:t>
            </a:r>
            <a:r>
              <a:rPr kumimoji="1" lang="th-TH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ผลสรุปการปฏิบัติงาน</a:t>
            </a:r>
            <a:endParaRPr kumimoji="1" lang="en-US" altLang="ko-KR" sz="3600" b="1" dirty="0">
              <a:highlight>
                <a:srgbClr val="FFFF00"/>
              </a:highlight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6A8EA-E2AC-495E-B307-69E7AF507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164" y="1097608"/>
            <a:ext cx="6417672" cy="526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77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8" b="38547"/>
          <a:stretch/>
        </p:blipFill>
        <p:spPr>
          <a:xfrm>
            <a:off x="0" y="6425951"/>
            <a:ext cx="9144000" cy="432049"/>
          </a:xfrm>
          <a:prstGeom prst="rect">
            <a:avLst/>
          </a:prstGeom>
        </p:spPr>
      </p:pic>
      <p:sp>
        <p:nvSpPr>
          <p:cNvPr id="8" name="ชื่อเรื่อง 15"/>
          <p:cNvSpPr txBox="1">
            <a:spLocks/>
          </p:cNvSpPr>
          <p:nvPr/>
        </p:nvSpPr>
        <p:spPr>
          <a:xfrm>
            <a:off x="-49868" y="5826621"/>
            <a:ext cx="2664296" cy="64807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10" b="43255"/>
          <a:stretch/>
        </p:blipFill>
        <p:spPr>
          <a:xfrm>
            <a:off x="0" y="-8359"/>
            <a:ext cx="9144000" cy="792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7684"/>
            <a:ext cx="9144000" cy="6491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5590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925105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620688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61720" y="783729"/>
            <a:ext cx="12822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24328" y="932284"/>
            <a:ext cx="1619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244408" y="649127"/>
            <a:ext cx="89959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01219" y="489881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6672"/>
            <a:ext cx="54278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วงรี 12">
            <a:extLst>
              <a:ext uri="{FF2B5EF4-FFF2-40B4-BE49-F238E27FC236}">
                <a16:creationId xmlns:a16="http://schemas.microsoft.com/office/drawing/2014/main" id="{9C8D2E85-E57A-434C-80C7-D52ED22EA024}"/>
              </a:ext>
            </a:extLst>
          </p:cNvPr>
          <p:cNvSpPr/>
          <p:nvPr/>
        </p:nvSpPr>
        <p:spPr>
          <a:xfrm>
            <a:off x="8460432" y="6337775"/>
            <a:ext cx="576064" cy="47667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endParaRPr lang="th-TH" b="1" dirty="0">
              <a:solidFill>
                <a:schemeClr val="accent4">
                  <a:lumMod val="40000"/>
                  <a:lumOff val="6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E4CAA7-6D3D-4595-8A0D-79023EA70DB3}"/>
              </a:ext>
            </a:extLst>
          </p:cNvPr>
          <p:cNvSpPr/>
          <p:nvPr/>
        </p:nvSpPr>
        <p:spPr>
          <a:xfrm>
            <a:off x="3059832" y="390525"/>
            <a:ext cx="32464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atinLnBrk="1"/>
            <a:r>
              <a:rPr kumimoji="1" lang="en-US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2. </a:t>
            </a:r>
            <a:r>
              <a:rPr kumimoji="1" lang="th-TH" altLang="ko-KR" sz="3600" b="1" dirty="0">
                <a:latin typeface="TH SarabunPSK" pitchFamily="34" charset="-34"/>
                <a:ea typeface="굴림" pitchFamily="50" charset="-127"/>
                <a:cs typeface="TH SarabunPSK" pitchFamily="34" charset="-34"/>
              </a:rPr>
              <a:t>ผลสรุปการปฏิบัติงาน</a:t>
            </a:r>
            <a:endParaRPr kumimoji="1" lang="en-US" altLang="ko-KR" sz="3600" b="1" dirty="0">
              <a:highlight>
                <a:srgbClr val="FFFF00"/>
              </a:highlight>
              <a:latin typeface="TH SarabunPSK" pitchFamily="34" charset="-34"/>
              <a:ea typeface="굴림" pitchFamily="50" charset="-127"/>
              <a:cs typeface="TH SarabunPSK" pitchFamily="34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753AAD-B3D5-46F0-9719-62B703081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5032"/>
            <a:ext cx="9144000" cy="490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57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bg1">
                <a:shade val="30000"/>
                <a:satMod val="115000"/>
              </a:schemeClr>
            </a:gs>
            <a:gs pos="50000">
              <a:schemeClr val="bg1">
                <a:shade val="67500"/>
                <a:satMod val="115000"/>
              </a:schemeClr>
            </a:gs>
            <a:gs pos="100000">
              <a:schemeClr val="bg1">
                <a:shade val="100000"/>
                <a:satMod val="115000"/>
              </a:schemeClr>
            </a:gs>
          </a:gsLst>
          <a:lin ang="8100000" scaled="1"/>
          <a:tileRect/>
        </a:gra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17090</TotalTime>
  <Words>1499</Words>
  <Application>Microsoft Office PowerPoint</Application>
  <PresentationFormat>On-screen Show (4:3)</PresentationFormat>
  <Paragraphs>368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맑은 고딕</vt:lpstr>
      <vt:lpstr>Angsana New</vt:lpstr>
      <vt:lpstr>AngsanaUPC</vt:lpstr>
      <vt:lpstr>Arial</vt:lpstr>
      <vt:lpstr>Calibri</vt:lpstr>
      <vt:lpstr>Calibri Light</vt:lpstr>
      <vt:lpstr>Cordia New</vt:lpstr>
      <vt:lpstr>굴림</vt:lpstr>
      <vt:lpstr>TH SarabunPSK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fujitsu</dc:creator>
  <cp:lastModifiedBy>Kanete</cp:lastModifiedBy>
  <cp:revision>849</cp:revision>
  <cp:lastPrinted>2019-01-14T01:43:17Z</cp:lastPrinted>
  <dcterms:created xsi:type="dcterms:W3CDTF">2014-08-11T00:41:40Z</dcterms:created>
  <dcterms:modified xsi:type="dcterms:W3CDTF">2020-07-13T08:38:43Z</dcterms:modified>
</cp:coreProperties>
</file>