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notesMasterIdLst>
    <p:notesMasterId r:id="rId10"/>
  </p:notesMasterIdLst>
  <p:handoutMasterIdLst>
    <p:handoutMasterId r:id="rId11"/>
  </p:handoutMasterIdLst>
  <p:sldIdLst>
    <p:sldId id="894" r:id="rId2"/>
    <p:sldId id="811" r:id="rId3"/>
    <p:sldId id="814" r:id="rId4"/>
    <p:sldId id="1122" r:id="rId5"/>
    <p:sldId id="1123" r:id="rId6"/>
    <p:sldId id="1124" r:id="rId7"/>
    <p:sldId id="1125" r:id="rId8"/>
    <p:sldId id="895" r:id="rId9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82CB"/>
    <a:srgbClr val="BE2954"/>
    <a:srgbClr val="FFFFFF"/>
    <a:srgbClr val="F9CCAD"/>
    <a:srgbClr val="FFF2CC"/>
    <a:srgbClr val="4472C4"/>
    <a:srgbClr val="00B0F0"/>
    <a:srgbClr val="FFE699"/>
    <a:srgbClr val="F8CBAD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89866" autoAdjust="0"/>
  </p:normalViewPr>
  <p:slideViewPr>
    <p:cSldViewPr>
      <p:cViewPr>
        <p:scale>
          <a:sx n="66" d="100"/>
          <a:sy n="66" d="100"/>
        </p:scale>
        <p:origin x="738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47822fca3037014c/Desktop/&#3626;&#3619;&#3640;&#3611;%20qc1%20qc2%20qc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0" i="0" u="none" strike="noStrike" baseline="0">
                <a:solidFill>
                  <a:srgbClr val="333333"/>
                </a:solidFill>
                <a:latin typeface="Tahoma"/>
                <a:ea typeface="Tahoma"/>
                <a:cs typeface="Tahoma"/>
              </a:rPr>
              <a:t>แผน-ผลการดำเนินงานแต่ละกระบวนการ</a:t>
            </a:r>
          </a:p>
        </c:rich>
      </c:tx>
      <c:layout>
        <c:manualLayout>
          <c:xMode val="edge"/>
          <c:yMode val="edge"/>
          <c:x val="0.30567005211305109"/>
          <c:y val="1.572332870155936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994466821862606E-2"/>
          <c:y val="0.13884604999887989"/>
          <c:w val="0.83251291226575741"/>
          <c:h val="0.66739315604417371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'[สรุป qc1 qc2 qc3.xls]Sheet1'!$B$17</c:f>
              <c:strCache>
                <c:ptCount val="1"/>
                <c:pt idx="0">
                  <c:v>ผ่าน QC5</c:v>
                </c:pt>
              </c:strCache>
            </c:strRef>
          </c:tx>
          <c:spPr>
            <a:solidFill>
              <a:srgbClr val="70AD47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'[สรุป qc1 qc2 qc3.xls]Sheet1'!$C$2:$E$2</c:f>
              <c:strCache>
                <c:ptCount val="3"/>
                <c:pt idx="0">
                  <c:v>CU</c:v>
                </c:pt>
                <c:pt idx="1">
                  <c:v>TU</c:v>
                </c:pt>
                <c:pt idx="2">
                  <c:v>STS</c:v>
                </c:pt>
              </c:strCache>
            </c:strRef>
          </c:cat>
          <c:val>
            <c:numRef>
              <c:f>'[สรุป qc1 qc2 qc3.xls]Sheet1'!$C$17:$E$17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6-4BC6-8C71-CB7DE512B805}"/>
            </c:ext>
          </c:extLst>
        </c:ser>
        <c:ser>
          <c:idx val="4"/>
          <c:order val="1"/>
          <c:tx>
            <c:strRef>
              <c:f>'[สรุป qc1 qc2 qc3.xls]Sheet1'!$B$15</c:f>
              <c:strCache>
                <c:ptCount val="1"/>
                <c:pt idx="0">
                  <c:v>ผ่าน QC4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'[สรุป qc1 qc2 qc3.xls]Sheet1'!$C$2:$E$2</c:f>
              <c:strCache>
                <c:ptCount val="3"/>
                <c:pt idx="0">
                  <c:v>CU</c:v>
                </c:pt>
                <c:pt idx="1">
                  <c:v>TU</c:v>
                </c:pt>
                <c:pt idx="2">
                  <c:v>STS</c:v>
                </c:pt>
              </c:strCache>
            </c:strRef>
          </c:cat>
          <c:val>
            <c:numRef>
              <c:f>'[สรุป qc1 qc2 qc3.xls]Sheet1'!$C$15:$E$15</c:f>
              <c:numCache>
                <c:formatCode>General</c:formatCode>
                <c:ptCount val="3"/>
                <c:pt idx="0" formatCode="#,##0.00">
                  <c:v>136.042</c:v>
                </c:pt>
                <c:pt idx="1">
                  <c:v>229.71799999999999</c:v>
                </c:pt>
                <c:pt idx="2">
                  <c:v>276.697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06-4BC6-8C71-CB7DE512B805}"/>
            </c:ext>
          </c:extLst>
        </c:ser>
        <c:ser>
          <c:idx val="3"/>
          <c:order val="2"/>
          <c:tx>
            <c:strRef>
              <c:f>'[สรุป qc1 qc2 qc3.xls]Sheet1'!$B$12</c:f>
              <c:strCache>
                <c:ptCount val="1"/>
                <c:pt idx="0">
                  <c:v>ผ่าน QC3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'[สรุป qc1 qc2 qc3.xls]Sheet1'!$C$2:$E$2</c:f>
              <c:strCache>
                <c:ptCount val="3"/>
                <c:pt idx="0">
                  <c:v>CU</c:v>
                </c:pt>
                <c:pt idx="1">
                  <c:v>TU</c:v>
                </c:pt>
                <c:pt idx="2">
                  <c:v>STS</c:v>
                </c:pt>
              </c:strCache>
            </c:strRef>
          </c:cat>
          <c:val>
            <c:numRef>
              <c:f>'[สรุป qc1 qc2 qc3.xls]Sheet1'!$C$12:$E$12</c:f>
              <c:numCache>
                <c:formatCode>#,##0.000</c:formatCode>
                <c:ptCount val="3"/>
                <c:pt idx="0">
                  <c:v>379.99099999999999</c:v>
                </c:pt>
                <c:pt idx="1">
                  <c:v>321.54700000000003</c:v>
                </c:pt>
                <c:pt idx="2">
                  <c:v>409.64400000000001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06-4BC6-8C71-CB7DE512B805}"/>
            </c:ext>
          </c:extLst>
        </c:ser>
        <c:ser>
          <c:idx val="2"/>
          <c:order val="3"/>
          <c:tx>
            <c:strRef>
              <c:f>'[สรุป qc1 qc2 qc3.xls]Sheet1'!$B$8</c:f>
              <c:strCache>
                <c:ptCount val="1"/>
                <c:pt idx="0">
                  <c:v>ผ่าน QC2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'[สรุป qc1 qc2 qc3.xls]Sheet1'!$C$2:$E$2</c:f>
              <c:strCache>
                <c:ptCount val="3"/>
                <c:pt idx="0">
                  <c:v>CU</c:v>
                </c:pt>
                <c:pt idx="1">
                  <c:v>TU</c:v>
                </c:pt>
                <c:pt idx="2">
                  <c:v>STS</c:v>
                </c:pt>
              </c:strCache>
            </c:strRef>
          </c:cat>
          <c:val>
            <c:numRef>
              <c:f>'[สรุป qc1 qc2 qc3.xls]Sheet1'!$C$8:$E$8</c:f>
              <c:numCache>
                <c:formatCode>#,##0.000</c:formatCode>
                <c:ptCount val="3"/>
                <c:pt idx="0">
                  <c:v>1738.663</c:v>
                </c:pt>
                <c:pt idx="1">
                  <c:v>1883.7280000000001</c:v>
                </c:pt>
                <c:pt idx="2">
                  <c:v>2590.145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06-4BC6-8C71-CB7DE512B805}"/>
            </c:ext>
          </c:extLst>
        </c:ser>
        <c:ser>
          <c:idx val="1"/>
          <c:order val="4"/>
          <c:tx>
            <c:strRef>
              <c:f>'[สรุป qc1 qc2 qc3.xls]Sheet1'!$B$6</c:f>
              <c:strCache>
                <c:ptCount val="1"/>
                <c:pt idx="0">
                  <c:v>ผ่าน QC1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'[สรุป qc1 qc2 qc3.xls]Sheet1'!$C$2:$E$2</c:f>
              <c:strCache>
                <c:ptCount val="3"/>
                <c:pt idx="0">
                  <c:v>CU</c:v>
                </c:pt>
                <c:pt idx="1">
                  <c:v>TU</c:v>
                </c:pt>
                <c:pt idx="2">
                  <c:v>STS</c:v>
                </c:pt>
              </c:strCache>
            </c:strRef>
          </c:cat>
          <c:val>
            <c:numRef>
              <c:f>'[สรุป qc1 qc2 qc3.xls]Sheet1'!$C$6:$E$6</c:f>
              <c:numCache>
                <c:formatCode>#,##0.000</c:formatCode>
                <c:ptCount val="3"/>
                <c:pt idx="0">
                  <c:v>1990.2380000000001</c:v>
                </c:pt>
                <c:pt idx="1">
                  <c:v>3863.39</c:v>
                </c:pt>
                <c:pt idx="2">
                  <c:v>2590.145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06-4BC6-8C71-CB7DE512B805}"/>
            </c:ext>
          </c:extLst>
        </c:ser>
        <c:ser>
          <c:idx val="0"/>
          <c:order val="5"/>
          <c:tx>
            <c:strRef>
              <c:f>'[สรุป qc1 qc2 qc3.xls]Sheet1'!$B$4</c:f>
              <c:strCache>
                <c:ptCount val="1"/>
                <c:pt idx="0">
                  <c:v>แผนการวิ่งสำรวจ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'[สรุป qc1 qc2 qc3.xls]Sheet1'!$C$2:$E$2</c:f>
              <c:strCache>
                <c:ptCount val="3"/>
                <c:pt idx="0">
                  <c:v>CU</c:v>
                </c:pt>
                <c:pt idx="1">
                  <c:v>TU</c:v>
                </c:pt>
                <c:pt idx="2">
                  <c:v>STS</c:v>
                </c:pt>
              </c:strCache>
            </c:strRef>
          </c:cat>
          <c:val>
            <c:numRef>
              <c:f>'[สรุป qc1 qc2 qc3.xls]Sheet1'!$C$4:$E$4</c:f>
              <c:numCache>
                <c:formatCode>#,##0.000</c:formatCode>
                <c:ptCount val="3"/>
                <c:pt idx="0">
                  <c:v>10010.379999999999</c:v>
                </c:pt>
                <c:pt idx="1">
                  <c:v>15066.18</c:v>
                </c:pt>
                <c:pt idx="2">
                  <c:v>15048.094999999999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06-4BC6-8C71-CB7DE512B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6986735"/>
        <c:axId val="1"/>
      </c:barChart>
      <c:catAx>
        <c:axId val="1256986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000" b="0" i="0" u="none" strike="noStrike" baseline="0">
                    <a:solidFill>
                      <a:srgbClr val="333333"/>
                    </a:solidFill>
                    <a:latin typeface="Tahoma"/>
                    <a:ea typeface="Tahoma"/>
                    <a:cs typeface="Tahoma"/>
                  </a:rPr>
                  <a:t>ระยะทาง(ก</a:t>
                </a:r>
                <a:r>
                  <a:rPr lang="en-US" sz="1000" b="0" i="0" u="none" strike="noStrike" baseline="0">
                    <a:solidFill>
                      <a:srgbClr val="333333"/>
                    </a:solidFill>
                    <a:latin typeface="Calibri"/>
                    <a:ea typeface="Tahoma"/>
                    <a:cs typeface="Calibri"/>
                  </a:rPr>
                  <a:t>.</a:t>
                </a:r>
                <a:r>
                  <a:rPr lang="en-US" sz="1000" b="0" i="0" u="none" strike="noStrike" baseline="0">
                    <a:solidFill>
                      <a:srgbClr val="333333"/>
                    </a:solidFill>
                    <a:latin typeface="Tahoma"/>
                    <a:ea typeface="Tahoma"/>
                    <a:cs typeface="Tahoma"/>
                  </a:rPr>
                  <a:t>ม</a:t>
                </a:r>
                <a:r>
                  <a:rPr lang="en-US" sz="1000" b="0" i="0" u="none" strike="noStrike" baseline="0">
                    <a:solidFill>
                      <a:srgbClr val="333333"/>
                    </a:solidFill>
                    <a:latin typeface="Calibri"/>
                    <a:ea typeface="Tahoma"/>
                    <a:cs typeface="Calibri"/>
                  </a:rPr>
                  <a:t>.</a:t>
                </a:r>
                <a:r>
                  <a:rPr lang="en-US" sz="1000" b="0" i="0" u="none" strike="noStrike" baseline="0">
                    <a:solidFill>
                      <a:srgbClr val="333333"/>
                    </a:solidFill>
                    <a:latin typeface="Tahoma"/>
                    <a:ea typeface="Tahoma"/>
                    <a:cs typeface="Tahoma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3304895583704212"/>
              <c:y val="0.8666110853790335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5698673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6967"/>
          </a:xfrm>
          <a:prstGeom prst="rect">
            <a:avLst/>
          </a:prstGeom>
        </p:spPr>
        <p:txBody>
          <a:bodyPr vert="horz" lIns="92219" tIns="46109" rIns="92219" bIns="4610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2219" tIns="46109" rIns="92219" bIns="46109" rtlCol="0"/>
          <a:lstStyle>
            <a:lvl1pPr algn="r">
              <a:defRPr sz="1200"/>
            </a:lvl1pPr>
          </a:lstStyle>
          <a:p>
            <a:fld id="{A1B72888-5D7A-4ED4-BD93-C23198A0C442}" type="datetimeFigureOut">
              <a:rPr lang="th-TH" smtClean="0"/>
              <a:pPr/>
              <a:t>19/05/63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2" y="9440646"/>
            <a:ext cx="2949099" cy="496967"/>
          </a:xfrm>
          <a:prstGeom prst="rect">
            <a:avLst/>
          </a:prstGeom>
        </p:spPr>
        <p:txBody>
          <a:bodyPr vert="horz" lIns="92219" tIns="46109" rIns="92219" bIns="4610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2219" tIns="46109" rIns="92219" bIns="46109" rtlCol="0" anchor="b"/>
          <a:lstStyle>
            <a:lvl1pPr algn="r">
              <a:defRPr sz="1200"/>
            </a:lvl1pPr>
          </a:lstStyle>
          <a:p>
            <a:fld id="{BAB56042-DB03-4556-90F3-1A33D875801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2288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6967"/>
          </a:xfrm>
          <a:prstGeom prst="rect">
            <a:avLst/>
          </a:prstGeom>
        </p:spPr>
        <p:txBody>
          <a:bodyPr vert="horz" lIns="92219" tIns="46109" rIns="92219" bIns="4610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2219" tIns="46109" rIns="92219" bIns="46109" rtlCol="0"/>
          <a:lstStyle>
            <a:lvl1pPr algn="r">
              <a:defRPr sz="1200"/>
            </a:lvl1pPr>
          </a:lstStyle>
          <a:p>
            <a:fld id="{642BBA8F-171B-4F1B-91E7-504D2B6E67BF}" type="datetimeFigureOut">
              <a:rPr lang="th-TH" smtClean="0"/>
              <a:pPr/>
              <a:t>19/05/63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9" tIns="46109" rIns="92219" bIns="46109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562" y="4721188"/>
            <a:ext cx="5444490" cy="4472702"/>
          </a:xfrm>
          <a:prstGeom prst="rect">
            <a:avLst/>
          </a:prstGeom>
        </p:spPr>
        <p:txBody>
          <a:bodyPr vert="horz" lIns="92219" tIns="46109" rIns="92219" bIns="46109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440646"/>
            <a:ext cx="2949099" cy="496967"/>
          </a:xfrm>
          <a:prstGeom prst="rect">
            <a:avLst/>
          </a:prstGeom>
        </p:spPr>
        <p:txBody>
          <a:bodyPr vert="horz" lIns="92219" tIns="46109" rIns="92219" bIns="4610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2219" tIns="46109" rIns="92219" bIns="46109" rtlCol="0" anchor="b"/>
          <a:lstStyle>
            <a:lvl1pPr algn="r">
              <a:defRPr sz="1200"/>
            </a:lvl1pPr>
          </a:lstStyle>
          <a:p>
            <a:fld id="{D839ADC8-A517-4D29-8C16-67946EE6991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0342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9ADC8-A517-4D29-8C16-67946EE69917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690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ADC8-A517-4D29-8C16-67946EE69917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137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ADC8-A517-4D29-8C16-67946EE69917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48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19/05/63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879820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19/05/63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807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19/05/63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652498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19/05/63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928440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19/05/63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30784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19/05/63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97018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19/05/63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95424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19/05/63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293154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19/05/63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00086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19/05/63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267401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F679-C57D-4AA7-A6A3-C16E2CC5CACE}" type="datetime1">
              <a:rPr lang="th-TH" smtClean="0"/>
              <a:pPr/>
              <a:t>19/05/63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380555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AF679-C57D-4AA7-A6A3-C16E2CC5CACE}" type="datetime1">
              <a:rPr lang="th-TH" smtClean="0"/>
              <a:pPr/>
              <a:t>19/05/63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6A56-C948-4A6D-8E53-F54F5F29252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596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3BFE39-84E9-488E-8BE7-A03AC815F6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8" b="8068"/>
          <a:stretch/>
        </p:blipFill>
        <p:spPr>
          <a:xfrm>
            <a:off x="-36512" y="-20670"/>
            <a:ext cx="9217024" cy="558788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D0FAF17-5772-4EF1-AF7C-A7073E6B3A94}"/>
              </a:ext>
            </a:extLst>
          </p:cNvPr>
          <p:cNvGrpSpPr/>
          <p:nvPr/>
        </p:nvGrpSpPr>
        <p:grpSpPr>
          <a:xfrm>
            <a:off x="-51025" y="4050938"/>
            <a:ext cx="9591577" cy="2807062"/>
            <a:chOff x="-51025" y="4050938"/>
            <a:chExt cx="9591577" cy="2807062"/>
          </a:xfrm>
        </p:grpSpPr>
        <p:sp>
          <p:nvSpPr>
            <p:cNvPr id="15" name="Rectangle 14"/>
            <p:cNvSpPr/>
            <p:nvPr/>
          </p:nvSpPr>
          <p:spPr>
            <a:xfrm>
              <a:off x="-36512" y="4071367"/>
              <a:ext cx="9217024" cy="278663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9" name="Straight Connector 18"/>
            <p:cNvCxnSpPr>
              <a:cxnSpLocks/>
            </p:cNvCxnSpPr>
            <p:nvPr/>
          </p:nvCxnSpPr>
          <p:spPr>
            <a:xfrm flipH="1">
              <a:off x="3203212" y="5589240"/>
              <a:ext cx="5977300" cy="0"/>
            </a:xfrm>
            <a:prstGeom prst="line">
              <a:avLst/>
            </a:prstGeom>
            <a:ln w="444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-36512" y="5661248"/>
              <a:ext cx="9217024" cy="119242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42660" y="5725094"/>
              <a:ext cx="15824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en-US" sz="2000" b="1" cap="none" spc="0" dirty="0">
                  <a:ln w="0"/>
                  <a:solidFill>
                    <a:schemeClr val="tx1"/>
                  </a:solidFill>
                  <a:effectLst>
                    <a:outerShdw blurRad="50800" dist="38100" dir="5400000" sx="1000" sy="1000" algn="t" rotWithShape="0">
                      <a:prstClr val="black">
                        <a:alpha val="35000"/>
                      </a:prstClr>
                    </a:outerShdw>
                    <a:reflection blurRad="6350" stA="60000" endA="900" endPos="0" dir="5400000" sy="-100000" algn="bl" rotWithShape="0"/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Inception report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41814" y="6383880"/>
              <a:ext cx="2198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r>
                <a:rPr lang="en-US" b="1"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r>
                <a:rPr lang="en-US" b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เมษายน 25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63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2" name="Straight Connector 11"/>
            <p:cNvCxnSpPr>
              <a:cxnSpLocks/>
            </p:cNvCxnSpPr>
            <p:nvPr/>
          </p:nvCxnSpPr>
          <p:spPr>
            <a:xfrm flipH="1">
              <a:off x="-51025" y="4071367"/>
              <a:ext cx="9231537" cy="12336"/>
            </a:xfrm>
            <a:prstGeom prst="line">
              <a:avLst/>
            </a:prstGeom>
            <a:ln w="444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211" y="5928533"/>
              <a:ext cx="2217109" cy="6833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5936" y="5740361"/>
              <a:ext cx="1086311" cy="108631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016498" y="4050938"/>
              <a:ext cx="709200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th-TH" sz="3600" b="1" dirty="0">
                  <a:ln w="0"/>
                  <a:effectLst>
                    <a:outerShdw blurRad="50800" dist="38100" dir="5400000" sx="1000" sy="1000" algn="t" rotWithShape="0">
                      <a:prstClr val="black">
                        <a:alpha val="35000"/>
                      </a:prstClr>
                    </a:outerShdw>
                    <a:reflection blurRad="6350" stA="60000" endA="900" endPos="0" dir="5400000" sy="-100000" algn="bl" rotWithShape="0"/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โครงการค่าสำรวจและประเมินสภาพโครงข่ายทางหลวง</a:t>
              </a:r>
              <a:endParaRPr lang="en-US" sz="3600" b="1" dirty="0">
                <a:ln w="0"/>
                <a:effectLst>
                  <a:outerShdw blurRad="50800" dist="38100" dir="5400000" sx="1000" sy="1000" algn="t" rotWithShape="0">
                    <a:prstClr val="black">
                      <a:alpha val="35000"/>
                    </a:prstClr>
                  </a:outerShdw>
                  <a:reflection blurRad="6350" stA="60000" endA="900" endPos="0" dir="5400000" sy="-10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r"/>
              <a:r>
                <a:rPr lang="th-TH" sz="3600" b="1" dirty="0">
                  <a:ln w="0"/>
                  <a:effectLst>
                    <a:outerShdw blurRad="50800" dist="38100" dir="5400000" sx="1000" sy="1000" algn="t" rotWithShape="0">
                      <a:prstClr val="black">
                        <a:alpha val="35000"/>
                      </a:prstClr>
                    </a:outerShdw>
                    <a:reflection blurRad="6350" stA="60000" endA="900" endPos="0" dir="5400000" sy="-100000" algn="bl" rotWithShape="0"/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เพื่อเพิ่มประสิทธิผลการใช้จ่ายงบประมาณบำรุงรักษา</a:t>
              </a:r>
              <a:endParaRPr lang="en-US" sz="3600" b="1" dirty="0">
                <a:ln w="0"/>
                <a:effectLst>
                  <a:outerShdw blurRad="50800" dist="38100" dir="5400000" sx="1000" sy="1000" algn="t" rotWithShape="0">
                    <a:prstClr val="black">
                      <a:alpha val="35000"/>
                    </a:prstClr>
                  </a:outerShdw>
                  <a:reflection blurRad="6350" stA="60000" endA="900" endPos="0" dir="5400000" sy="-10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r"/>
              <a:r>
                <a:rPr lang="th-TH" sz="3600" b="1" dirty="0">
                  <a:ln w="0"/>
                  <a:effectLst>
                    <a:outerShdw blurRad="50800" dist="38100" dir="5400000" sx="1000" sy="1000" algn="t" rotWithShape="0">
                      <a:prstClr val="black">
                        <a:alpha val="35000"/>
                      </a:prstClr>
                    </a:outerShdw>
                    <a:reflection blurRad="6350" stA="60000" endA="900" endPos="0" dir="5400000" sy="-100000" algn="bl" rotWithShape="0"/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ทางหลวงในระยะยาว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907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8" b="38547"/>
          <a:stretch/>
        </p:blipFill>
        <p:spPr>
          <a:xfrm>
            <a:off x="0" y="6425951"/>
            <a:ext cx="9144000" cy="432049"/>
          </a:xfrm>
          <a:prstGeom prst="rect">
            <a:avLst/>
          </a:prstGeom>
        </p:spPr>
      </p:pic>
      <p:sp>
        <p:nvSpPr>
          <p:cNvPr id="8" name="ชื่อเรื่อง 15"/>
          <p:cNvSpPr txBox="1">
            <a:spLocks/>
          </p:cNvSpPr>
          <p:nvPr/>
        </p:nvSpPr>
        <p:spPr>
          <a:xfrm>
            <a:off x="-49868" y="5826621"/>
            <a:ext cx="2664296" cy="64807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dirty="0"/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9C8D2E85-E57A-434C-80C7-D52ED22EA024}"/>
              </a:ext>
            </a:extLst>
          </p:cNvPr>
          <p:cNvSpPr/>
          <p:nvPr/>
        </p:nvSpPr>
        <p:spPr>
          <a:xfrm>
            <a:off x="8460432" y="6337775"/>
            <a:ext cx="576064" cy="47667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b="1" dirty="0">
              <a:solidFill>
                <a:schemeClr val="accent4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0" b="43255"/>
          <a:stretch/>
        </p:blipFill>
        <p:spPr>
          <a:xfrm>
            <a:off x="0" y="-8359"/>
            <a:ext cx="9144000" cy="792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87684"/>
            <a:ext cx="9144000" cy="6491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25317" y="358327"/>
            <a:ext cx="26933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h-T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หัวข้อการนำเสนอ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5590"/>
            <a:ext cx="12822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925105"/>
            <a:ext cx="16196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20688"/>
            <a:ext cx="8995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61720" y="783729"/>
            <a:ext cx="12822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24328" y="932284"/>
            <a:ext cx="16196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244408" y="649127"/>
            <a:ext cx="8995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601219" y="489881"/>
            <a:ext cx="5427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476672"/>
            <a:ext cx="5427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1248993" y="1191549"/>
            <a:ext cx="6942929" cy="609600"/>
          </a:xfrm>
          <a:prstGeom prst="roundRect">
            <a:avLst>
              <a:gd name="adj" fmla="val 16667"/>
            </a:avLst>
          </a:prstGeom>
          <a:solidFill>
            <a:srgbClr val="FF0000">
              <a:alpha val="25000"/>
            </a:srgbClr>
          </a:solidFill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ko-KR" altLang="en-US" sz="3200" b="1" dirty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 </a:t>
            </a:r>
            <a:r>
              <a:rPr kumimoji="1" lang="en-US" altLang="ko-KR" sz="3200" b="1" dirty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1. </a:t>
            </a:r>
            <a:r>
              <a:rPr lang="th-TH" altLang="ko-KR" sz="3200" b="1" dirty="0" smtClean="0">
                <a:latin typeface="TH SarabunPSK" pitchFamily="34" charset="-34"/>
                <a:cs typeface="TH SarabunPSK" pitchFamily="34" charset="-34"/>
              </a:rPr>
              <a:t>ผลการดำเนินงานในปัจจุบัน</a:t>
            </a:r>
            <a:endParaRPr kumimoji="1" lang="en-US" altLang="ko-KR" sz="3200" b="1" dirty="0">
              <a:latin typeface="TH SarabunPSK" pitchFamily="34" charset="-34"/>
              <a:ea typeface="굴림" pitchFamily="50" charset="-127"/>
              <a:cs typeface="TH SarabunPSK" pitchFamily="34" charset="-34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1272135" y="2633042"/>
            <a:ext cx="6942929" cy="609600"/>
          </a:xfrm>
          <a:prstGeom prst="roundRect">
            <a:avLst>
              <a:gd name="adj" fmla="val 16667"/>
            </a:avLst>
          </a:prstGeom>
          <a:solidFill>
            <a:srgbClr val="00B050">
              <a:alpha val="25000"/>
            </a:srgbClr>
          </a:solidFill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ko-KR" altLang="en-US" sz="3200" b="1" dirty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 </a:t>
            </a:r>
            <a:r>
              <a:rPr kumimoji="1" lang="en-US" altLang="ko-KR" sz="3200" b="1" dirty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3</a:t>
            </a:r>
            <a:r>
              <a:rPr kumimoji="1" lang="en-US" altLang="ko-KR" sz="3200" b="1" dirty="0" smtClean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. </a:t>
            </a:r>
            <a:r>
              <a:rPr lang="th-TH" altLang="ko-KR" sz="3200" b="1" dirty="0" smtClean="0">
                <a:latin typeface="TH SarabunPSK" pitchFamily="34" charset="-34"/>
                <a:cs typeface="TH SarabunPSK" pitchFamily="34" charset="-34"/>
              </a:rPr>
              <a:t>ปัญหาและอุปสรรค</a:t>
            </a:r>
            <a:endParaRPr kumimoji="1" lang="en-US" altLang="ko-KR" sz="3200" b="1" dirty="0">
              <a:latin typeface="TH SarabunPSK" pitchFamily="34" charset="-34"/>
              <a:ea typeface="굴림" pitchFamily="50" charset="-127"/>
              <a:cs typeface="TH SarabunPSK" pitchFamily="34" charset="-34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1276575" y="1895340"/>
            <a:ext cx="6942929" cy="609600"/>
          </a:xfrm>
          <a:prstGeom prst="roundRect">
            <a:avLst>
              <a:gd name="adj" fmla="val 16667"/>
            </a:avLst>
          </a:prstGeom>
          <a:solidFill>
            <a:schemeClr val="tx2">
              <a:lumMod val="50000"/>
              <a:alpha val="25000"/>
            </a:schemeClr>
          </a:solidFill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ko-KR" altLang="en-US" sz="3200" b="1" dirty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 </a:t>
            </a:r>
            <a:r>
              <a:rPr kumimoji="1" lang="en-US" altLang="ko-KR" sz="3200" b="1" dirty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2</a:t>
            </a:r>
            <a:r>
              <a:rPr kumimoji="1" lang="en-US" altLang="ko-KR" sz="3200" b="1" dirty="0" smtClean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. </a:t>
            </a:r>
            <a:r>
              <a:rPr kumimoji="1" lang="th-TH" altLang="ko-KR" sz="3200" b="1" dirty="0" smtClean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รายงาน</a:t>
            </a:r>
            <a:r>
              <a:rPr lang="th-TH" altLang="ko-KR" sz="3200" b="1" dirty="0" smtClean="0">
                <a:latin typeface="TH SarabunPSK" pitchFamily="34" charset="-34"/>
                <a:cs typeface="TH SarabunPSK" pitchFamily="34" charset="-34"/>
              </a:rPr>
              <a:t>ผลประกาศโรคระบาด </a:t>
            </a:r>
            <a:r>
              <a:rPr lang="en-US" altLang="ko-KR" sz="3200" b="1" dirty="0" err="1" smtClean="0">
                <a:latin typeface="TH SarabunPSK" pitchFamily="34" charset="-34"/>
                <a:cs typeface="TH SarabunPSK" pitchFamily="34" charset="-34"/>
              </a:rPr>
              <a:t>Covid</a:t>
            </a:r>
            <a:r>
              <a:rPr lang="en-US" altLang="ko-KR" sz="3200" b="1" dirty="0" smtClean="0">
                <a:latin typeface="TH SarabunPSK" pitchFamily="34" charset="-34"/>
                <a:cs typeface="TH SarabunPSK" pitchFamily="34" charset="-34"/>
              </a:rPr>
              <a:t> 19</a:t>
            </a:r>
            <a:endParaRPr kumimoji="1" lang="en-US" altLang="ko-KR" sz="3200" b="1" dirty="0">
              <a:latin typeface="TH SarabunPSK" pitchFamily="34" charset="-34"/>
              <a:ea typeface="굴림" pitchFamily="50" charset="-127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817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8" b="38547"/>
          <a:stretch/>
        </p:blipFill>
        <p:spPr>
          <a:xfrm>
            <a:off x="0" y="6425951"/>
            <a:ext cx="9144000" cy="432049"/>
          </a:xfrm>
          <a:prstGeom prst="rect">
            <a:avLst/>
          </a:prstGeom>
        </p:spPr>
      </p:pic>
      <p:sp>
        <p:nvSpPr>
          <p:cNvPr id="8" name="ชื่อเรื่อง 15"/>
          <p:cNvSpPr txBox="1">
            <a:spLocks/>
          </p:cNvSpPr>
          <p:nvPr/>
        </p:nvSpPr>
        <p:spPr>
          <a:xfrm>
            <a:off x="-49868" y="5826621"/>
            <a:ext cx="2664296" cy="64807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0" b="43255"/>
          <a:stretch/>
        </p:blipFill>
        <p:spPr>
          <a:xfrm>
            <a:off x="0" y="-8359"/>
            <a:ext cx="9144000" cy="792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87684"/>
            <a:ext cx="9144000" cy="6491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26163" y="403672"/>
            <a:ext cx="41488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atinLnBrk="1"/>
            <a:r>
              <a:rPr kumimoji="1" lang="ko-KR" altLang="en-US" sz="3600" b="1" dirty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 </a:t>
            </a:r>
            <a:r>
              <a:rPr kumimoji="1" lang="en-US" altLang="ko-KR" sz="3600" b="1" dirty="0" smtClean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1. </a:t>
            </a:r>
            <a:r>
              <a:rPr lang="th-TH" altLang="ko-KR" sz="3600" b="1" dirty="0" smtClean="0">
                <a:latin typeface="TH SarabunPSK" pitchFamily="34" charset="-34"/>
                <a:cs typeface="TH SarabunPSK" pitchFamily="34" charset="-34"/>
              </a:rPr>
              <a:t>ผล</a:t>
            </a:r>
            <a:r>
              <a:rPr lang="th-TH" altLang="ko-KR" sz="3600" b="1" dirty="0">
                <a:latin typeface="TH SarabunPSK" pitchFamily="34" charset="-34"/>
                <a:cs typeface="TH SarabunPSK" pitchFamily="34" charset="-34"/>
              </a:rPr>
              <a:t>การดำเนินงานในปัจจุบัน</a:t>
            </a:r>
            <a:endParaRPr kumimoji="1" lang="en-US" altLang="ko-KR" sz="3600" b="1" dirty="0">
              <a:latin typeface="TH SarabunPSK" pitchFamily="34" charset="-34"/>
              <a:ea typeface="굴림" pitchFamily="50" charset="-127"/>
              <a:cs typeface="TH SarabunPSK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5590"/>
            <a:ext cx="12822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925105"/>
            <a:ext cx="16196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20688"/>
            <a:ext cx="8995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61720" y="783729"/>
            <a:ext cx="12822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24328" y="932284"/>
            <a:ext cx="16196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244408" y="649127"/>
            <a:ext cx="8995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601219" y="489881"/>
            <a:ext cx="5427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476672"/>
            <a:ext cx="5427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วงรี 12">
            <a:extLst>
              <a:ext uri="{FF2B5EF4-FFF2-40B4-BE49-F238E27FC236}">
                <a16:creationId xmlns:a16="http://schemas.microsoft.com/office/drawing/2014/main" id="{9C8D2E85-E57A-434C-80C7-D52ED22EA024}"/>
              </a:ext>
            </a:extLst>
          </p:cNvPr>
          <p:cNvSpPr/>
          <p:nvPr/>
        </p:nvSpPr>
        <p:spPr>
          <a:xfrm>
            <a:off x="8460432" y="6337775"/>
            <a:ext cx="576064" cy="47667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b="1" dirty="0">
              <a:solidFill>
                <a:schemeClr val="accent4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83" y="1089213"/>
            <a:ext cx="8781458" cy="5580148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4788024" y="4005064"/>
            <a:ext cx="2736304" cy="864096"/>
          </a:xfrm>
          <a:prstGeom prst="wedgeRectCallout">
            <a:avLst>
              <a:gd name="adj1" fmla="val -79897"/>
              <a:gd name="adj2" fmla="val 9336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ณ วันที่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18 </a:t>
            </a:r>
            <a:r>
              <a:rPr lang="th-TH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2563</a:t>
            </a:r>
            <a:r>
              <a:rPr lang="th-TH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อยู่ที่ร้อยละ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22.8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4788024" y="5333623"/>
            <a:ext cx="2736304" cy="1308352"/>
          </a:xfrm>
          <a:prstGeom prst="wedgeRectCallout">
            <a:avLst>
              <a:gd name="adj1" fmla="val -79433"/>
              <a:gd name="adj2" fmla="val -492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ระยะทางสำรวจ</a:t>
            </a:r>
            <a:endParaRPr lang="en-US" b="1" dirty="0">
              <a:solidFill>
                <a:sysClr val="windowText" lastClr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ตามแผน</a:t>
            </a:r>
            <a:r>
              <a:rPr lang="en-US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17,561</a:t>
            </a:r>
            <a:r>
              <a:rPr lang="th-TH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กม. (</a:t>
            </a:r>
            <a:r>
              <a:rPr lang="en-US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43.8%)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ผลการสำรวจ</a:t>
            </a:r>
            <a:r>
              <a:rPr lang="en-US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15,089</a:t>
            </a:r>
            <a:r>
              <a:rPr lang="th-TH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กม. (</a:t>
            </a:r>
            <a:r>
              <a:rPr lang="en-US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37.6</a:t>
            </a:r>
            <a:r>
              <a:rPr lang="th-TH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%)</a:t>
            </a:r>
          </a:p>
          <a:p>
            <a:r>
              <a:rPr lang="th-TH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ช้ากว่าแผน</a:t>
            </a:r>
            <a:r>
              <a:rPr lang="en-US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-6.2%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899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8" b="38547"/>
          <a:stretch/>
        </p:blipFill>
        <p:spPr>
          <a:xfrm>
            <a:off x="0" y="6425951"/>
            <a:ext cx="9144000" cy="432049"/>
          </a:xfrm>
          <a:prstGeom prst="rect">
            <a:avLst/>
          </a:prstGeom>
        </p:spPr>
      </p:pic>
      <p:sp>
        <p:nvSpPr>
          <p:cNvPr id="8" name="ชื่อเรื่อง 15"/>
          <p:cNvSpPr txBox="1">
            <a:spLocks/>
          </p:cNvSpPr>
          <p:nvPr/>
        </p:nvSpPr>
        <p:spPr>
          <a:xfrm>
            <a:off x="-49868" y="5826621"/>
            <a:ext cx="2664296" cy="64807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0" b="43255"/>
          <a:stretch/>
        </p:blipFill>
        <p:spPr>
          <a:xfrm>
            <a:off x="0" y="-8359"/>
            <a:ext cx="9144000" cy="792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87684"/>
            <a:ext cx="9144000" cy="6491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26163" y="403672"/>
            <a:ext cx="41488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atinLnBrk="1"/>
            <a:r>
              <a:rPr kumimoji="1" lang="ko-KR" altLang="en-US" sz="3600" b="1" dirty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 </a:t>
            </a:r>
            <a:r>
              <a:rPr kumimoji="1" lang="en-US" altLang="ko-KR" sz="3600" b="1" dirty="0" smtClean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1. </a:t>
            </a:r>
            <a:r>
              <a:rPr lang="th-TH" altLang="ko-KR" sz="3600" b="1" dirty="0" smtClean="0">
                <a:latin typeface="TH SarabunPSK" pitchFamily="34" charset="-34"/>
                <a:cs typeface="TH SarabunPSK" pitchFamily="34" charset="-34"/>
              </a:rPr>
              <a:t>ผล</a:t>
            </a:r>
            <a:r>
              <a:rPr lang="th-TH" altLang="ko-KR" sz="3600" b="1" dirty="0">
                <a:latin typeface="TH SarabunPSK" pitchFamily="34" charset="-34"/>
                <a:cs typeface="TH SarabunPSK" pitchFamily="34" charset="-34"/>
              </a:rPr>
              <a:t>การดำเนินงานในปัจจุบัน</a:t>
            </a:r>
            <a:endParaRPr kumimoji="1" lang="en-US" altLang="ko-KR" sz="3600" b="1" dirty="0">
              <a:latin typeface="TH SarabunPSK" pitchFamily="34" charset="-34"/>
              <a:ea typeface="굴림" pitchFamily="50" charset="-127"/>
              <a:cs typeface="TH SarabunPSK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5590"/>
            <a:ext cx="12822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925105"/>
            <a:ext cx="16196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20688"/>
            <a:ext cx="8995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61720" y="783729"/>
            <a:ext cx="12822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24328" y="932284"/>
            <a:ext cx="16196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244408" y="649127"/>
            <a:ext cx="8995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601219" y="489881"/>
            <a:ext cx="5427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476672"/>
            <a:ext cx="5427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วงรี 12">
            <a:extLst>
              <a:ext uri="{FF2B5EF4-FFF2-40B4-BE49-F238E27FC236}">
                <a16:creationId xmlns:a16="http://schemas.microsoft.com/office/drawing/2014/main" id="{9C8D2E85-E57A-434C-80C7-D52ED22EA024}"/>
              </a:ext>
            </a:extLst>
          </p:cNvPr>
          <p:cNvSpPr/>
          <p:nvPr/>
        </p:nvSpPr>
        <p:spPr>
          <a:xfrm>
            <a:off x="8460432" y="6337775"/>
            <a:ext cx="576064" cy="47667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b="1" dirty="0">
              <a:solidFill>
                <a:schemeClr val="accent4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46" y="1480080"/>
            <a:ext cx="8738908" cy="49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8" b="38547"/>
          <a:stretch/>
        </p:blipFill>
        <p:spPr>
          <a:xfrm>
            <a:off x="0" y="6425951"/>
            <a:ext cx="9144000" cy="432049"/>
          </a:xfrm>
          <a:prstGeom prst="rect">
            <a:avLst/>
          </a:prstGeom>
        </p:spPr>
      </p:pic>
      <p:sp>
        <p:nvSpPr>
          <p:cNvPr id="8" name="ชื่อเรื่อง 15"/>
          <p:cNvSpPr txBox="1">
            <a:spLocks/>
          </p:cNvSpPr>
          <p:nvPr/>
        </p:nvSpPr>
        <p:spPr>
          <a:xfrm>
            <a:off x="-49868" y="5826621"/>
            <a:ext cx="2664296" cy="64807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0" b="43255"/>
          <a:stretch/>
        </p:blipFill>
        <p:spPr>
          <a:xfrm>
            <a:off x="0" y="-8359"/>
            <a:ext cx="9144000" cy="792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87684"/>
            <a:ext cx="9144000" cy="6491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26163" y="403672"/>
            <a:ext cx="41488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atinLnBrk="1"/>
            <a:r>
              <a:rPr kumimoji="1" lang="ko-KR" altLang="en-US" sz="3600" b="1" dirty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 </a:t>
            </a:r>
            <a:r>
              <a:rPr kumimoji="1" lang="en-US" altLang="ko-KR" sz="3600" b="1" dirty="0" smtClean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1. </a:t>
            </a:r>
            <a:r>
              <a:rPr lang="th-TH" altLang="ko-KR" sz="3600" b="1" dirty="0" smtClean="0">
                <a:latin typeface="TH SarabunPSK" pitchFamily="34" charset="-34"/>
                <a:cs typeface="TH SarabunPSK" pitchFamily="34" charset="-34"/>
              </a:rPr>
              <a:t>ผล</a:t>
            </a:r>
            <a:r>
              <a:rPr lang="th-TH" altLang="ko-KR" sz="3600" b="1" dirty="0">
                <a:latin typeface="TH SarabunPSK" pitchFamily="34" charset="-34"/>
                <a:cs typeface="TH SarabunPSK" pitchFamily="34" charset="-34"/>
              </a:rPr>
              <a:t>การดำเนินงานในปัจจุบัน</a:t>
            </a:r>
            <a:endParaRPr kumimoji="1" lang="en-US" altLang="ko-KR" sz="3600" b="1" dirty="0">
              <a:latin typeface="TH SarabunPSK" pitchFamily="34" charset="-34"/>
              <a:ea typeface="굴림" pitchFamily="50" charset="-127"/>
              <a:cs typeface="TH SarabunPSK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5590"/>
            <a:ext cx="12822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925105"/>
            <a:ext cx="16196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20688"/>
            <a:ext cx="8995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61720" y="783729"/>
            <a:ext cx="12822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24328" y="932284"/>
            <a:ext cx="16196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244408" y="649127"/>
            <a:ext cx="8995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601219" y="489881"/>
            <a:ext cx="5427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476672"/>
            <a:ext cx="5427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วงรี 12">
            <a:extLst>
              <a:ext uri="{FF2B5EF4-FFF2-40B4-BE49-F238E27FC236}">
                <a16:creationId xmlns:a16="http://schemas.microsoft.com/office/drawing/2014/main" id="{9C8D2E85-E57A-434C-80C7-D52ED22EA024}"/>
              </a:ext>
            </a:extLst>
          </p:cNvPr>
          <p:cNvSpPr/>
          <p:nvPr/>
        </p:nvSpPr>
        <p:spPr>
          <a:xfrm>
            <a:off x="8460432" y="6337775"/>
            <a:ext cx="576064" cy="47667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b="1" dirty="0">
              <a:solidFill>
                <a:schemeClr val="accent4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443194"/>
              </p:ext>
            </p:extLst>
          </p:nvPr>
        </p:nvGraphicFramePr>
        <p:xfrm>
          <a:off x="276201" y="1303746"/>
          <a:ext cx="8688287" cy="4473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195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8" b="38547"/>
          <a:stretch/>
        </p:blipFill>
        <p:spPr>
          <a:xfrm>
            <a:off x="0" y="6425951"/>
            <a:ext cx="9144000" cy="432049"/>
          </a:xfrm>
          <a:prstGeom prst="rect">
            <a:avLst/>
          </a:prstGeom>
        </p:spPr>
      </p:pic>
      <p:sp>
        <p:nvSpPr>
          <p:cNvPr id="8" name="ชื่อเรื่อง 15"/>
          <p:cNvSpPr txBox="1">
            <a:spLocks/>
          </p:cNvSpPr>
          <p:nvPr/>
        </p:nvSpPr>
        <p:spPr>
          <a:xfrm>
            <a:off x="-49868" y="5826621"/>
            <a:ext cx="2664296" cy="64807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0" b="43255"/>
          <a:stretch/>
        </p:blipFill>
        <p:spPr>
          <a:xfrm>
            <a:off x="0" y="-8359"/>
            <a:ext cx="9144000" cy="792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87684"/>
            <a:ext cx="9144000" cy="6491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96854" y="401613"/>
            <a:ext cx="5750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atinLnBrk="1"/>
            <a:r>
              <a:rPr kumimoji="1" lang="ko-KR" altLang="en-US" sz="3600" b="1" dirty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 </a:t>
            </a:r>
            <a:r>
              <a:rPr kumimoji="1" lang="en-US" altLang="ko-KR" sz="3600" b="1" dirty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2</a:t>
            </a:r>
            <a:r>
              <a:rPr kumimoji="1" lang="en-US" altLang="ko-KR" sz="3600" b="1" dirty="0" smtClean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. </a:t>
            </a:r>
            <a:r>
              <a:rPr kumimoji="1" lang="th-TH" altLang="ko-KR" sz="3600" b="1" dirty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รายงาน</a:t>
            </a:r>
            <a:r>
              <a:rPr lang="th-TH" altLang="ko-KR" sz="3600" b="1" dirty="0">
                <a:latin typeface="TH SarabunPSK" pitchFamily="34" charset="-34"/>
                <a:cs typeface="TH SarabunPSK" pitchFamily="34" charset="-34"/>
              </a:rPr>
              <a:t>ผลประกาศโรคระบาด </a:t>
            </a:r>
            <a:r>
              <a:rPr lang="en-US" altLang="ko-KR" sz="3600" b="1" dirty="0" err="1">
                <a:latin typeface="TH SarabunPSK" pitchFamily="34" charset="-34"/>
                <a:cs typeface="TH SarabunPSK" pitchFamily="34" charset="-34"/>
              </a:rPr>
              <a:t>Covid</a:t>
            </a:r>
            <a:r>
              <a:rPr lang="en-US" altLang="ko-KR" sz="3600" b="1" dirty="0">
                <a:latin typeface="TH SarabunPSK" pitchFamily="34" charset="-34"/>
                <a:cs typeface="TH SarabunPSK" pitchFamily="34" charset="-34"/>
              </a:rPr>
              <a:t> 19</a:t>
            </a:r>
            <a:endParaRPr kumimoji="1" lang="en-US" altLang="ko-KR" sz="3600" b="1" dirty="0">
              <a:latin typeface="TH SarabunPSK" pitchFamily="34" charset="-34"/>
              <a:ea typeface="굴림" pitchFamily="50" charset="-127"/>
              <a:cs typeface="TH SarabunPSK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5590"/>
            <a:ext cx="12822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925105"/>
            <a:ext cx="16196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20688"/>
            <a:ext cx="8995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61720" y="783729"/>
            <a:ext cx="12822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24328" y="932284"/>
            <a:ext cx="16196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244408" y="649127"/>
            <a:ext cx="8995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601219" y="489881"/>
            <a:ext cx="5427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476672"/>
            <a:ext cx="5427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วงรี 12">
            <a:extLst>
              <a:ext uri="{FF2B5EF4-FFF2-40B4-BE49-F238E27FC236}">
                <a16:creationId xmlns:a16="http://schemas.microsoft.com/office/drawing/2014/main" id="{9C8D2E85-E57A-434C-80C7-D52ED22EA024}"/>
              </a:ext>
            </a:extLst>
          </p:cNvPr>
          <p:cNvSpPr/>
          <p:nvPr/>
        </p:nvSpPr>
        <p:spPr>
          <a:xfrm>
            <a:off x="8460432" y="6337775"/>
            <a:ext cx="576064" cy="47667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b="1" dirty="0">
              <a:solidFill>
                <a:schemeClr val="accent4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/>
          <a:stretch/>
        </p:blipFill>
        <p:spPr>
          <a:xfrm>
            <a:off x="80325" y="1013282"/>
            <a:ext cx="3516981" cy="5636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794" y="1132370"/>
            <a:ext cx="5600701" cy="486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8" b="38547"/>
          <a:stretch/>
        </p:blipFill>
        <p:spPr>
          <a:xfrm>
            <a:off x="0" y="6425951"/>
            <a:ext cx="9144000" cy="432049"/>
          </a:xfrm>
          <a:prstGeom prst="rect">
            <a:avLst/>
          </a:prstGeom>
        </p:spPr>
      </p:pic>
      <p:sp>
        <p:nvSpPr>
          <p:cNvPr id="8" name="ชื่อเรื่อง 15"/>
          <p:cNvSpPr txBox="1">
            <a:spLocks/>
          </p:cNvSpPr>
          <p:nvPr/>
        </p:nvSpPr>
        <p:spPr>
          <a:xfrm>
            <a:off x="-49868" y="5826621"/>
            <a:ext cx="2664296" cy="64807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0" b="43255"/>
          <a:stretch/>
        </p:blipFill>
        <p:spPr>
          <a:xfrm>
            <a:off x="0" y="-8359"/>
            <a:ext cx="9144000" cy="792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87684"/>
            <a:ext cx="9144000" cy="6491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96854" y="401613"/>
            <a:ext cx="5750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atinLnBrk="1"/>
            <a:r>
              <a:rPr kumimoji="1" lang="ko-KR" altLang="en-US" sz="3600" b="1" dirty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 </a:t>
            </a:r>
            <a:r>
              <a:rPr kumimoji="1" lang="en-US" altLang="ko-KR" sz="3600" b="1" dirty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2</a:t>
            </a:r>
            <a:r>
              <a:rPr kumimoji="1" lang="en-US" altLang="ko-KR" sz="3600" b="1" dirty="0" smtClean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. </a:t>
            </a:r>
            <a:r>
              <a:rPr kumimoji="1" lang="th-TH" altLang="ko-KR" sz="3600" b="1" dirty="0">
                <a:latin typeface="TH SarabunPSK" pitchFamily="34" charset="-34"/>
                <a:ea typeface="굴림" pitchFamily="50" charset="-127"/>
                <a:cs typeface="TH SarabunPSK" pitchFamily="34" charset="-34"/>
              </a:rPr>
              <a:t>รายงาน</a:t>
            </a:r>
            <a:r>
              <a:rPr lang="th-TH" altLang="ko-KR" sz="3600" b="1" dirty="0">
                <a:latin typeface="TH SarabunPSK" pitchFamily="34" charset="-34"/>
                <a:cs typeface="TH SarabunPSK" pitchFamily="34" charset="-34"/>
              </a:rPr>
              <a:t>ผลประกาศโรคระบาด </a:t>
            </a:r>
            <a:r>
              <a:rPr lang="en-US" altLang="ko-KR" sz="3600" b="1" dirty="0" err="1">
                <a:latin typeface="TH SarabunPSK" pitchFamily="34" charset="-34"/>
                <a:cs typeface="TH SarabunPSK" pitchFamily="34" charset="-34"/>
              </a:rPr>
              <a:t>Covid</a:t>
            </a:r>
            <a:r>
              <a:rPr lang="en-US" altLang="ko-KR" sz="3600" b="1" dirty="0">
                <a:latin typeface="TH SarabunPSK" pitchFamily="34" charset="-34"/>
                <a:cs typeface="TH SarabunPSK" pitchFamily="34" charset="-34"/>
              </a:rPr>
              <a:t> 19</a:t>
            </a:r>
            <a:endParaRPr kumimoji="1" lang="en-US" altLang="ko-KR" sz="3600" b="1" dirty="0">
              <a:latin typeface="TH SarabunPSK" pitchFamily="34" charset="-34"/>
              <a:ea typeface="굴림" pitchFamily="50" charset="-127"/>
              <a:cs typeface="TH SarabunPSK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5590"/>
            <a:ext cx="12822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925105"/>
            <a:ext cx="16196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620688"/>
            <a:ext cx="8995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61720" y="783729"/>
            <a:ext cx="12822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24328" y="932284"/>
            <a:ext cx="16196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244408" y="649127"/>
            <a:ext cx="8995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601219" y="489881"/>
            <a:ext cx="5427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476672"/>
            <a:ext cx="5427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วงรี 12">
            <a:extLst>
              <a:ext uri="{FF2B5EF4-FFF2-40B4-BE49-F238E27FC236}">
                <a16:creationId xmlns:a16="http://schemas.microsoft.com/office/drawing/2014/main" id="{9C8D2E85-E57A-434C-80C7-D52ED22EA024}"/>
              </a:ext>
            </a:extLst>
          </p:cNvPr>
          <p:cNvSpPr/>
          <p:nvPr/>
        </p:nvSpPr>
        <p:spPr>
          <a:xfrm>
            <a:off x="8460432" y="6337775"/>
            <a:ext cx="576064" cy="47667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b="1" dirty="0">
              <a:solidFill>
                <a:schemeClr val="accent4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64" y="1013282"/>
            <a:ext cx="3861486" cy="5627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475" y="1036856"/>
            <a:ext cx="4021023" cy="55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8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" t="34425" r="-1" b="18159"/>
          <a:stretch/>
        </p:blipFill>
        <p:spPr>
          <a:xfrm>
            <a:off x="6896" y="-1"/>
            <a:ext cx="9170657" cy="580526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6896" y="5205072"/>
            <a:ext cx="9144000" cy="16529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Rectangle 1"/>
          <p:cNvSpPr/>
          <p:nvPr/>
        </p:nvSpPr>
        <p:spPr>
          <a:xfrm>
            <a:off x="2836588" y="5622752"/>
            <a:ext cx="34708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6000" b="1" kern="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จบการนำเสนอ</a:t>
            </a:r>
            <a:endParaRPr lang="en-US" sz="4400" b="1" kern="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9364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8100000" scaled="1"/>
          <a:tileRect/>
        </a:gra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16884</TotalTime>
  <Words>168</Words>
  <Application>Microsoft Office PowerPoint</Application>
  <PresentationFormat>On-screen Show (4:3)</PresentationFormat>
  <Paragraphs>31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맑은 고딕</vt:lpstr>
      <vt:lpstr>Angsana New</vt:lpstr>
      <vt:lpstr>AngsanaUPC</vt:lpstr>
      <vt:lpstr>Arial</vt:lpstr>
      <vt:lpstr>Calibri</vt:lpstr>
      <vt:lpstr>Calibri Light</vt:lpstr>
      <vt:lpstr>Cordia New</vt:lpstr>
      <vt:lpstr>굴림</vt:lpstr>
      <vt:lpstr>Tahoma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fujitsu</dc:creator>
  <cp:lastModifiedBy>Kanete</cp:lastModifiedBy>
  <cp:revision>819</cp:revision>
  <cp:lastPrinted>2019-01-14T01:43:17Z</cp:lastPrinted>
  <dcterms:created xsi:type="dcterms:W3CDTF">2014-08-11T00:41:40Z</dcterms:created>
  <dcterms:modified xsi:type="dcterms:W3CDTF">2020-05-18T18:23:22Z</dcterms:modified>
</cp:coreProperties>
</file>