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3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4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5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1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2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rawings/drawing3.xml" ContentType="application/vnd.openxmlformats-officedocument.drawingml.chartshapes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9" r:id="rId1"/>
  </p:sldMasterIdLst>
  <p:notesMasterIdLst>
    <p:notesMasterId r:id="rId64"/>
  </p:notesMasterIdLst>
  <p:handoutMasterIdLst>
    <p:handoutMasterId r:id="rId65"/>
  </p:handoutMasterIdLst>
  <p:sldIdLst>
    <p:sldId id="894" r:id="rId2"/>
    <p:sldId id="811" r:id="rId3"/>
    <p:sldId id="1493" r:id="rId4"/>
    <p:sldId id="1494" r:id="rId5"/>
    <p:sldId id="1497" r:id="rId6"/>
    <p:sldId id="1487" r:id="rId7"/>
    <p:sldId id="1488" r:id="rId8"/>
    <p:sldId id="1495" r:id="rId9"/>
    <p:sldId id="1502" r:id="rId10"/>
    <p:sldId id="1489" r:id="rId11"/>
    <p:sldId id="1490" r:id="rId12"/>
    <p:sldId id="1496" r:id="rId13"/>
    <p:sldId id="1491" r:id="rId14"/>
    <p:sldId id="1492" r:id="rId15"/>
    <p:sldId id="1505" r:id="rId16"/>
    <p:sldId id="1508" r:id="rId17"/>
    <p:sldId id="1512" r:id="rId18"/>
    <p:sldId id="1514" r:id="rId19"/>
    <p:sldId id="1486" r:id="rId20"/>
    <p:sldId id="1485" r:id="rId21"/>
    <p:sldId id="1506" r:id="rId22"/>
    <p:sldId id="1509" r:id="rId23"/>
    <p:sldId id="1483" r:id="rId24"/>
    <p:sldId id="1469" r:id="rId25"/>
    <p:sldId id="1470" r:id="rId26"/>
    <p:sldId id="1471" r:id="rId27"/>
    <p:sldId id="1472" r:id="rId28"/>
    <p:sldId id="1479" r:id="rId29"/>
    <p:sldId id="1480" r:id="rId30"/>
    <p:sldId id="1481" r:id="rId31"/>
    <p:sldId id="1482" r:id="rId32"/>
    <p:sldId id="1484" r:id="rId33"/>
    <p:sldId id="1460" r:id="rId34"/>
    <p:sldId id="1461" r:id="rId35"/>
    <p:sldId id="1462" r:id="rId36"/>
    <p:sldId id="1463" r:id="rId37"/>
    <p:sldId id="1464" r:id="rId38"/>
    <p:sldId id="1465" r:id="rId39"/>
    <p:sldId id="1466" r:id="rId40"/>
    <p:sldId id="1467" r:id="rId41"/>
    <p:sldId id="1468" r:id="rId42"/>
    <p:sldId id="1515" r:id="rId43"/>
    <p:sldId id="1456" r:id="rId44"/>
    <p:sldId id="895" r:id="rId45"/>
    <p:sldId id="1525" r:id="rId46"/>
    <p:sldId id="1526" r:id="rId47"/>
    <p:sldId id="1527" r:id="rId48"/>
    <p:sldId id="1501" r:id="rId49"/>
    <p:sldId id="1523" r:id="rId50"/>
    <p:sldId id="1524" r:id="rId51"/>
    <p:sldId id="1522" r:id="rId52"/>
    <p:sldId id="1503" r:id="rId53"/>
    <p:sldId id="1504" r:id="rId54"/>
    <p:sldId id="1510" r:id="rId55"/>
    <p:sldId id="1511" r:id="rId56"/>
    <p:sldId id="1513" r:id="rId57"/>
    <p:sldId id="1516" r:id="rId58"/>
    <p:sldId id="1517" r:id="rId59"/>
    <p:sldId id="1518" r:id="rId60"/>
    <p:sldId id="1519" r:id="rId61"/>
    <p:sldId id="1520" r:id="rId62"/>
    <p:sldId id="1521" r:id="rId63"/>
  </p:sldIdLst>
  <p:sldSz cx="9144000" cy="6858000" type="screen4x3"/>
  <p:notesSz cx="6805613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untawat Lersinghanart" initials="NL" lastIdx="1" clrIdx="0">
    <p:extLst>
      <p:ext uri="{19B8F6BF-5375-455C-9EA6-DF929625EA0E}">
        <p15:presenceInfo xmlns:p15="http://schemas.microsoft.com/office/powerpoint/2012/main" userId="a7108157853f84c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C8CF8"/>
    <a:srgbClr val="D5E8FC"/>
    <a:srgbClr val="D4E8FC"/>
    <a:srgbClr val="CE82CB"/>
    <a:srgbClr val="BE2954"/>
    <a:srgbClr val="F9CCAD"/>
    <a:srgbClr val="FFF2CC"/>
    <a:srgbClr val="4472C4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BED5B9-8876-4EBB-ABBE-6BBF64C02AE7}" v="57" dt="2020-11-23T03:58:57.0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18" autoAdjust="0"/>
    <p:restoredTop sz="94249" autoAdjust="0"/>
  </p:normalViewPr>
  <p:slideViewPr>
    <p:cSldViewPr>
      <p:cViewPr varScale="1">
        <p:scale>
          <a:sx n="78" d="100"/>
          <a:sy n="78" d="100"/>
        </p:scale>
        <p:origin x="156" y="60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87" d="100"/>
        <a:sy n="8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nete Somphongphan" userId="5403147c0cf624c5" providerId="Windows Live" clId="Web-{3EBED5B9-8876-4EBB-ABBE-6BBF64C02AE7}"/>
    <pc:docChg chg="modSld">
      <pc:chgData name="Kanete Somphongphan" userId="5403147c0cf624c5" providerId="Windows Live" clId="Web-{3EBED5B9-8876-4EBB-ABBE-6BBF64C02AE7}" dt="2020-11-23T03:58:54.552" v="56" actId="20577"/>
      <pc:docMkLst>
        <pc:docMk/>
      </pc:docMkLst>
      <pc:sldChg chg="addSp delSp modSp">
        <pc:chgData name="Kanete Somphongphan" userId="5403147c0cf624c5" providerId="Windows Live" clId="Web-{3EBED5B9-8876-4EBB-ABBE-6BBF64C02AE7}" dt="2020-11-23T03:58:53.693" v="54" actId="20577"/>
        <pc:sldMkLst>
          <pc:docMk/>
          <pc:sldMk cId="3495171933" sldId="1433"/>
        </pc:sldMkLst>
        <pc:spChg chg="add del">
          <ac:chgData name="Kanete Somphongphan" userId="5403147c0cf624c5" providerId="Windows Live" clId="Web-{3EBED5B9-8876-4EBB-ABBE-6BBF64C02AE7}" dt="2020-11-23T03:58:21.067" v="11"/>
          <ac:spMkLst>
            <pc:docMk/>
            <pc:sldMk cId="3495171933" sldId="1433"/>
            <ac:spMk id="5" creationId="{9E7E3120-9574-4228-B520-0F297553BA81}"/>
          </ac:spMkLst>
        </pc:spChg>
        <pc:spChg chg="add mod">
          <ac:chgData name="Kanete Somphongphan" userId="5403147c0cf624c5" providerId="Windows Live" clId="Web-{3EBED5B9-8876-4EBB-ABBE-6BBF64C02AE7}" dt="2020-11-23T03:58:10.286" v="8"/>
          <ac:spMkLst>
            <pc:docMk/>
            <pc:sldMk cId="3495171933" sldId="1433"/>
            <ac:spMk id="7" creationId="{8C45B625-4F84-4A8B-A8F7-CE7F2EFC3554}"/>
          </ac:spMkLst>
        </pc:spChg>
        <pc:spChg chg="add mod">
          <ac:chgData name="Kanete Somphongphan" userId="5403147c0cf624c5" providerId="Windows Live" clId="Web-{3EBED5B9-8876-4EBB-ABBE-6BBF64C02AE7}" dt="2020-11-23T03:58:53.693" v="54" actId="20577"/>
          <ac:spMkLst>
            <pc:docMk/>
            <pc:sldMk cId="3495171933" sldId="1433"/>
            <ac:spMk id="8" creationId="{A568EA1E-0521-4226-993B-8958C04BA174}"/>
          </ac:spMkLst>
        </pc:spChg>
        <pc:graphicFrameChg chg="mod">
          <ac:chgData name="Kanete Somphongphan" userId="5403147c0cf624c5" providerId="Windows Live" clId="Web-{3EBED5B9-8876-4EBB-ABBE-6BBF64C02AE7}" dt="2020-11-23T03:56:34.097" v="0" actId="1076"/>
          <ac:graphicFrameMkLst>
            <pc:docMk/>
            <pc:sldMk cId="3495171933" sldId="1433"/>
            <ac:graphicFrameMk id="32" creationId="{BCD53616-370C-7B4F-9775-63F369A94190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c5c73c5f57acd450/DOH%20S20/0_DATA/&#3629;&#3608;&#3636;&#3610;&#3634;&#3618;&#3585;&#3619;&#3634;&#3615;%20&#3592;&#3640;&#3604;&#3588;&#3640;&#3656;&#3617;&#3607;&#3640;&#3609;/Book1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c5c73c5f57acd450/DOH%20S20/0_DATA/&#3629;&#3608;&#3636;&#3610;&#3634;&#3618;&#3585;&#3619;&#3634;&#3615;%20&#3592;&#3640;&#3604;&#3588;&#3640;&#3656;&#3617;&#3607;&#3640;&#3609;/Book1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c5c73c5f57acd450/DOH%20S20/0_DATA/&#3629;&#3608;&#3636;&#3610;&#3634;&#3618;&#3585;&#3619;&#3634;&#3615;%20&#3592;&#3640;&#3604;&#3588;&#3640;&#3656;&#3617;&#3607;&#3640;&#3609;/Book1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c5c73c5f57acd450/DOH%20S20/0_DATA/&#3629;&#3608;&#3636;&#3610;&#3634;&#3618;&#3585;&#3619;&#3634;&#3615;%20&#3592;&#3640;&#3604;&#3588;&#3640;&#3656;&#3617;&#3607;&#3640;&#3609;/Book1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c5c73c5f57acd450/DOH%20S20/0_DATA/&#3629;&#3608;&#3636;&#3610;&#3634;&#3618;&#3585;&#3619;&#3634;&#3615;%20&#3592;&#3640;&#3604;&#3588;&#3640;&#3656;&#3617;&#3607;&#3640;&#3609;/Book1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14d81bf5aab30fe/DOH%20S19%20TPMS/DATA/&#3611;&#3637;65/&#3648;&#3621;&#3586;&#3588;&#3641;&#3656;/&#3626;&#3619;&#3640;&#3611;.xlsx" TargetMode="Externa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1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2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ew_volume\s20\7.Final_report\data_j\201118_iri_avg_&#3626;&#3641;&#3605;&#3619;&#3614;&#3637;&#3656;&#3650;&#3618;&#3656;&#3623;%20&#3653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0.70\Road01\06_&#3648;&#3607;&#3637;&#3618;&#3610;%20Walking%20Profiler\02_Report%20&#3648;&#3611;&#3619;&#3637;&#3618;&#3610;&#3648;&#3607;&#3637;&#3618;&#3610;\&#3586;&#3607;.&#3585;&#3634;&#3597;&#3592;&#3609;&#3610;&#3640;&#3619;&#3637;\&#3649;&#3586;&#3623;&#3591;&#3607;&#3634;&#3591;&#3627;&#3621;&#3623;&#3591;&#3585;&#3634;&#3597;&#3592;&#3609;&#3610;&#3640;&#3619;&#3637;.xlsx" TargetMode="Externa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chartUserShapes" Target="../drawings/drawing3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ew_volume\s20\7.Final_report\data_j\201118_iri_avg_&#3626;&#3641;&#3605;&#3619;&#3614;&#3637;&#3656;&#3650;&#3618;&#3656;&#3623;%20&#3653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ew_volume\s20\7.Final_report\data_j\201118_iri_avg_&#3626;&#3641;&#3605;&#3619;&#3614;&#3637;&#3656;&#3650;&#3618;&#3656;&#3623;%20&#3653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1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2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14d81bf5aab30fe/DOH%20S19%20TPMS/DATA/&#3611;&#3637;65/&#3648;&#3621;&#3586;&#3588;&#3641;&#3656;/&#3626;&#3619;&#3640;&#3611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B:\&#3591;&#3634;&#3609;%20infra\4.TPMS\&#3619;&#3634;&#3618;&#3591;&#3634;&#3609;TPMS\Graph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B:\&#3591;&#3634;&#3609;%20infra\4.TPMS\&#3619;&#3634;&#3618;&#3591;&#3634;&#3609;TPMS\Graph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th-TH" sz="1800" b="1" dirty="0">
                <a:solidFill>
                  <a:srgbClr val="010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ค่า </a:t>
            </a:r>
            <a:r>
              <a:rPr lang="en-US" sz="1800" b="1" dirty="0">
                <a:solidFill>
                  <a:srgbClr val="010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IRI</a:t>
            </a:r>
            <a:r>
              <a:rPr lang="en-US" sz="1800" b="1" baseline="0" dirty="0">
                <a:solidFill>
                  <a:srgbClr val="010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1800" b="1" dirty="0">
                <a:solidFill>
                  <a:srgbClr val="010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ผิวลาดยาง ของ สำนักงานทางหลวงที่ 13 (กรุงเทพ)</a:t>
            </a:r>
            <a:endParaRPr lang="en-US" sz="1800" b="1" dirty="0">
              <a:solidFill>
                <a:srgbClr val="0105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c:rich>
      </c:tx>
      <c:layout>
        <c:manualLayout>
          <c:xMode val="edge"/>
          <c:yMode val="edge"/>
          <c:x val="0.21328827463240035"/>
          <c:y val="5.30637149568064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450416507371168"/>
          <c:y val="0.19650137540275917"/>
          <c:w val="0.82997029025021329"/>
          <c:h val="0.463446183792503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iri!$C$3</c:f>
              <c:strCache>
                <c:ptCount val="1"/>
                <c:pt idx="0">
                  <c:v>ความขรุขระ (IRI) (ม./กม.) ผิวลาดยาง</c:v>
                </c:pt>
              </c:strCache>
            </c:strRef>
          </c:tx>
          <c:spPr>
            <a:solidFill>
              <a:schemeClr val="accent1"/>
            </a:solidFill>
            <a:ln cmpd="sng">
              <a:noFill/>
            </a:ln>
            <a:effectLst/>
          </c:spPr>
          <c:invertIfNegative val="0"/>
          <c:dLbls>
            <c:dLbl>
              <c:idx val="3"/>
              <c:spPr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H SarabunPSK" panose="020B0500040200020003" pitchFamily="34" charset="-34"/>
                      <a:ea typeface="Tahoma" panose="020B0604030504040204" pitchFamily="34" charset="0"/>
                      <a:cs typeface="TH SarabunPSK" panose="020B0500040200020003" pitchFamily="34" charset="-34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20E5-413B-B10A-B5A97F94E5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iri!$A$4:$A$11</c:f>
              <c:strCache>
                <c:ptCount val="8"/>
                <c:pt idx="0">
                  <c:v>กรุงเทพ</c:v>
                </c:pt>
                <c:pt idx="1">
                  <c:v>ธนบุรี</c:v>
                </c:pt>
                <c:pt idx="2">
                  <c:v>นครนายก</c:v>
                </c:pt>
                <c:pt idx="3">
                  <c:v>นนทบุรี</c:v>
                </c:pt>
                <c:pt idx="4">
                  <c:v>ปทุมธานี</c:v>
                </c:pt>
                <c:pt idx="5">
                  <c:v>สมุทรปราการ</c:v>
                </c:pt>
                <c:pt idx="6">
                  <c:v>สมุทรสาคร</c:v>
                </c:pt>
                <c:pt idx="7">
                  <c:v>อยุธยา</c:v>
                </c:pt>
              </c:strCache>
            </c:strRef>
          </c:cat>
          <c:val>
            <c:numRef>
              <c:f>iri!$C$4:$C$11</c:f>
              <c:numCache>
                <c:formatCode>General</c:formatCode>
                <c:ptCount val="8"/>
                <c:pt idx="0">
                  <c:v>3.01</c:v>
                </c:pt>
                <c:pt idx="1">
                  <c:v>3.26</c:v>
                </c:pt>
                <c:pt idx="2">
                  <c:v>2.42</c:v>
                </c:pt>
                <c:pt idx="3">
                  <c:v>3.66</c:v>
                </c:pt>
                <c:pt idx="4">
                  <c:v>3.03</c:v>
                </c:pt>
                <c:pt idx="5">
                  <c:v>3.39</c:v>
                </c:pt>
                <c:pt idx="6">
                  <c:v>2.58</c:v>
                </c:pt>
                <c:pt idx="7">
                  <c:v>3.09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E5-413B-B10A-B5A97F94E5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8"/>
        <c:axId val="1930733567"/>
        <c:axId val="1930733983"/>
      </c:barChart>
      <c:catAx>
        <c:axId val="19307335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1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แขวงทางหลวง</a:t>
                </a:r>
                <a:endParaRPr lang="en-US" sz="110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c:rich>
          </c:tx>
          <c:layout>
            <c:manualLayout>
              <c:xMode val="edge"/>
              <c:yMode val="edge"/>
              <c:x val="1.7425519732997354E-2"/>
              <c:y val="0.714823792555863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pPr>
            <a:endParaRPr lang="en-US"/>
          </a:p>
        </c:txPr>
        <c:crossAx val="1930733983"/>
        <c:crosses val="autoZero"/>
        <c:auto val="0"/>
        <c:lblAlgn val="ctr"/>
        <c:lblOffset val="100"/>
        <c:noMultiLvlLbl val="0"/>
      </c:catAx>
      <c:valAx>
        <c:axId val="1930733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100" b="1" dirty="0"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ความขรุขระ (</a:t>
                </a:r>
                <a:r>
                  <a:rPr lang="en-US" sz="1100" b="1" dirty="0"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IRI) (</a:t>
                </a:r>
                <a:r>
                  <a:rPr lang="th-TH" sz="1100" b="1" dirty="0"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ม./กม.)</a:t>
                </a:r>
                <a:endParaRPr lang="en-US" sz="1100" b="1" dirty="0"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endParaRPr>
              </a:p>
            </c:rich>
          </c:tx>
          <c:layout>
            <c:manualLayout>
              <c:xMode val="edge"/>
              <c:yMode val="edge"/>
              <c:x val="1.6585416782078435E-2"/>
              <c:y val="0.237187803517297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1930733567"/>
        <c:crosses val="autoZero"/>
        <c:crossBetween val="between"/>
        <c:majorUnit val="0.5"/>
      </c:valAx>
      <c:spPr>
        <a:solidFill>
          <a:schemeClr val="bg1"/>
        </a:solidFill>
        <a:ln w="9525">
          <a:solidFill>
            <a:schemeClr val="bg1">
              <a:lumMod val="50000"/>
            </a:schemeClr>
          </a:solidFill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pPr>
            <a:endParaRPr lang="en-US"/>
          </a:p>
        </c:txPr>
      </c:legendEntry>
      <c:layout>
        <c:manualLayout>
          <c:xMode val="edge"/>
          <c:yMode val="edge"/>
          <c:x val="0.18091189557209586"/>
          <c:y val="0.85100190173901757"/>
          <c:w val="0.47704283413988569"/>
          <c:h val="7.6375350448674134E-2"/>
        </c:manualLayout>
      </c:layout>
      <c:overlay val="0"/>
      <c:spPr>
        <a:noFill/>
        <a:ln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3">
        <a:lumMod val="20000"/>
        <a:lumOff val="80000"/>
      </a:schemeClr>
    </a:solidFill>
    <a:ln>
      <a:solidFill>
        <a:schemeClr val="bg2">
          <a:lumMod val="90000"/>
        </a:schemeClr>
      </a:solidFill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/>
              <a:t>ปริมาณถนนที่อยู่ในเกณฑ์คุณภาพ </a:t>
            </a:r>
            <a:r>
              <a:rPr lang="en-US"/>
              <a:t>VS</a:t>
            </a:r>
            <a:r>
              <a:rPr lang="th-TH"/>
              <a:t> งบประมาณ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  <a:ln w="25400">
              <a:noFill/>
            </a:ln>
            <a:effectLst/>
          </c:spPr>
          <c:cat>
            <c:numRef>
              <c:f>Sheet1!$A$2:$A$15</c:f>
              <c:numCache>
                <c:formatCode>#,##0</c:formatCode>
                <c:ptCount val="14"/>
                <c:pt idx="0">
                  <c:v>10000</c:v>
                </c:pt>
                <c:pt idx="1">
                  <c:v>20000</c:v>
                </c:pt>
                <c:pt idx="2">
                  <c:v>30000</c:v>
                </c:pt>
                <c:pt idx="3">
                  <c:v>40000</c:v>
                </c:pt>
                <c:pt idx="4">
                  <c:v>50000</c:v>
                </c:pt>
                <c:pt idx="5">
                  <c:v>70000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200000</c:v>
                </c:pt>
                <c:pt idx="12">
                  <c:v>220000</c:v>
                </c:pt>
                <c:pt idx="13">
                  <c:v>249634</c:v>
                </c:pt>
              </c:numCache>
            </c:num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85.35</c:v>
                </c:pt>
                <c:pt idx="1">
                  <c:v>85.88</c:v>
                </c:pt>
                <c:pt idx="2">
                  <c:v>86.33</c:v>
                </c:pt>
                <c:pt idx="3">
                  <c:v>86.96</c:v>
                </c:pt>
                <c:pt idx="4">
                  <c:v>87.58</c:v>
                </c:pt>
                <c:pt idx="5">
                  <c:v>89</c:v>
                </c:pt>
                <c:pt idx="6">
                  <c:v>90.76</c:v>
                </c:pt>
                <c:pt idx="7">
                  <c:v>91.88</c:v>
                </c:pt>
                <c:pt idx="8">
                  <c:v>93.06</c:v>
                </c:pt>
                <c:pt idx="9">
                  <c:v>94.15</c:v>
                </c:pt>
                <c:pt idx="10">
                  <c:v>95.35</c:v>
                </c:pt>
                <c:pt idx="11">
                  <c:v>96.47</c:v>
                </c:pt>
                <c:pt idx="12">
                  <c:v>97.04</c:v>
                </c:pt>
                <c:pt idx="13">
                  <c:v>99.55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3A-1942-9076-CB3689346A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9663520"/>
        <c:axId val="1136650976"/>
      </c:areaChart>
      <c:catAx>
        <c:axId val="10996635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งบประมาณ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1136650976"/>
        <c:crosses val="autoZero"/>
        <c:auto val="1"/>
        <c:lblAlgn val="ctr"/>
        <c:lblOffset val="100"/>
        <c:noMultiLvlLbl val="0"/>
      </c:catAx>
      <c:valAx>
        <c:axId val="1136650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</a:t>
                </a:r>
                <a:r>
                  <a:rPr lang="en-US"/>
                  <a:t> </a:t>
                </a:r>
                <a:r>
                  <a:rPr lang="th-TH"/>
                  <a:t>ถนนที่ของ</a:t>
                </a:r>
                <a:r>
                  <a:rPr lang="en-US"/>
                  <a:t> IRI&lt;3.5</a:t>
                </a:r>
                <a:endParaRPr lang="en-TH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10996635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2000" b="1" i="0" baseline="0" dirty="0">
                <a:effectLst/>
              </a:rPr>
              <a:t>ผลประโยชน์ผู้ใช้ทางสุทธิ </a:t>
            </a:r>
            <a:r>
              <a:rPr lang="en-US" sz="2000" b="1" i="0" baseline="0" dirty="0">
                <a:effectLst/>
              </a:rPr>
              <a:t>VS </a:t>
            </a:r>
            <a:r>
              <a:rPr lang="th-TH" sz="2000" b="1" i="0" baseline="0" dirty="0">
                <a:effectLst/>
              </a:rPr>
              <a:t>สายทางคุณภาพ</a:t>
            </a:r>
            <a:endParaRPr lang="en-TH" sz="2000" b="1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</c:spPr>
          <c:cat>
            <c:numRef>
              <c:f>Sheet1!$B$2:$B$15</c:f>
              <c:numCache>
                <c:formatCode>General</c:formatCode>
                <c:ptCount val="14"/>
                <c:pt idx="0">
                  <c:v>85.35</c:v>
                </c:pt>
                <c:pt idx="1">
                  <c:v>85.88</c:v>
                </c:pt>
                <c:pt idx="2">
                  <c:v>86.33</c:v>
                </c:pt>
                <c:pt idx="3">
                  <c:v>86.96</c:v>
                </c:pt>
                <c:pt idx="4">
                  <c:v>87.58</c:v>
                </c:pt>
                <c:pt idx="5">
                  <c:v>89</c:v>
                </c:pt>
                <c:pt idx="6">
                  <c:v>90.76</c:v>
                </c:pt>
                <c:pt idx="7">
                  <c:v>91.88</c:v>
                </c:pt>
                <c:pt idx="8">
                  <c:v>93.06</c:v>
                </c:pt>
                <c:pt idx="9">
                  <c:v>94.15</c:v>
                </c:pt>
                <c:pt idx="10">
                  <c:v>95.35</c:v>
                </c:pt>
                <c:pt idx="11">
                  <c:v>96.47</c:v>
                </c:pt>
                <c:pt idx="12">
                  <c:v>97.04</c:v>
                </c:pt>
                <c:pt idx="13">
                  <c:v>99.55</c:v>
                </c:pt>
              </c:numCache>
            </c:numRef>
          </c:cat>
          <c:val>
            <c:numRef>
              <c:f>Sheet1!$D$2:$D$15</c:f>
              <c:numCache>
                <c:formatCode>#,##0</c:formatCode>
                <c:ptCount val="14"/>
                <c:pt idx="0">
                  <c:v>68786</c:v>
                </c:pt>
                <c:pt idx="1">
                  <c:v>129579</c:v>
                </c:pt>
                <c:pt idx="2">
                  <c:v>180456</c:v>
                </c:pt>
                <c:pt idx="3">
                  <c:v>220903</c:v>
                </c:pt>
                <c:pt idx="4">
                  <c:v>253840</c:v>
                </c:pt>
                <c:pt idx="5">
                  <c:v>308882</c:v>
                </c:pt>
                <c:pt idx="6">
                  <c:v>371794</c:v>
                </c:pt>
                <c:pt idx="7">
                  <c:v>404474</c:v>
                </c:pt>
                <c:pt idx="8">
                  <c:v>431892</c:v>
                </c:pt>
                <c:pt idx="9">
                  <c:v>454444</c:v>
                </c:pt>
                <c:pt idx="10">
                  <c:v>472429</c:v>
                </c:pt>
                <c:pt idx="11">
                  <c:v>486707</c:v>
                </c:pt>
                <c:pt idx="12">
                  <c:v>497489</c:v>
                </c:pt>
                <c:pt idx="13">
                  <c:v>497489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F3-1C4F-B412-F6609DAAB611}"/>
            </c:ext>
          </c:extLst>
        </c:ser>
        <c:ser>
          <c:idx val="1"/>
          <c:order val="1"/>
          <c:spPr>
            <a:solidFill>
              <a:schemeClr val="bg1"/>
            </a:solidFill>
            <a:ln w="25400">
              <a:noFill/>
            </a:ln>
            <a:effectLst/>
          </c:spPr>
          <c:cat>
            <c:numRef>
              <c:f>Sheet1!$B$2:$B$15</c:f>
              <c:numCache>
                <c:formatCode>General</c:formatCode>
                <c:ptCount val="14"/>
                <c:pt idx="0">
                  <c:v>85.35</c:v>
                </c:pt>
                <c:pt idx="1">
                  <c:v>85.88</c:v>
                </c:pt>
                <c:pt idx="2">
                  <c:v>86.33</c:v>
                </c:pt>
                <c:pt idx="3">
                  <c:v>86.96</c:v>
                </c:pt>
                <c:pt idx="4">
                  <c:v>87.58</c:v>
                </c:pt>
                <c:pt idx="5">
                  <c:v>89</c:v>
                </c:pt>
                <c:pt idx="6">
                  <c:v>90.76</c:v>
                </c:pt>
                <c:pt idx="7">
                  <c:v>91.88</c:v>
                </c:pt>
                <c:pt idx="8">
                  <c:v>93.06</c:v>
                </c:pt>
                <c:pt idx="9">
                  <c:v>94.15</c:v>
                </c:pt>
                <c:pt idx="10">
                  <c:v>95.35</c:v>
                </c:pt>
                <c:pt idx="11">
                  <c:v>96.47</c:v>
                </c:pt>
                <c:pt idx="12">
                  <c:v>97.04</c:v>
                </c:pt>
                <c:pt idx="13">
                  <c:v>99.55</c:v>
                </c:pt>
              </c:numCache>
            </c:numRef>
          </c:cat>
          <c:val>
            <c:numRef>
              <c:f>Sheet1!$A$2:$A$15</c:f>
              <c:numCache>
                <c:formatCode>#,##0</c:formatCode>
                <c:ptCount val="14"/>
                <c:pt idx="0">
                  <c:v>10000</c:v>
                </c:pt>
                <c:pt idx="1">
                  <c:v>20000</c:v>
                </c:pt>
                <c:pt idx="2">
                  <c:v>30000</c:v>
                </c:pt>
                <c:pt idx="3">
                  <c:v>40000</c:v>
                </c:pt>
                <c:pt idx="4">
                  <c:v>50000</c:v>
                </c:pt>
                <c:pt idx="5">
                  <c:v>70000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200000</c:v>
                </c:pt>
                <c:pt idx="12">
                  <c:v>220000</c:v>
                </c:pt>
                <c:pt idx="13">
                  <c:v>249634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F3-1C4F-B412-F6609DAAB6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9663520"/>
        <c:axId val="1136650976"/>
      </c:areaChart>
      <c:catAx>
        <c:axId val="10996635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</a:t>
                </a:r>
                <a:r>
                  <a:rPr lang="en-US" baseline="0"/>
                  <a:t> </a:t>
                </a:r>
                <a:r>
                  <a:rPr lang="th-TH" baseline="0"/>
                  <a:t>ถนนที่</a:t>
                </a:r>
                <a:r>
                  <a:rPr lang="th-TH"/>
                  <a:t>ของ</a:t>
                </a:r>
                <a:r>
                  <a:rPr lang="en-US" baseline="0"/>
                  <a:t> IRI&lt;3.5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1136650976"/>
        <c:crosses val="autoZero"/>
        <c:auto val="1"/>
        <c:lblAlgn val="ctr"/>
        <c:lblOffset val="100"/>
        <c:noMultiLvlLbl val="0"/>
      </c:catAx>
      <c:valAx>
        <c:axId val="1136650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dirty="0"/>
                  <a:t>ผลประโยชน์ผู้ใช้ทางสุทธิ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10996635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 sz="1400"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800" dirty="0"/>
              <a:t>งบประมาณ</a:t>
            </a:r>
            <a:r>
              <a:rPr lang="th-TH" sz="1800" baseline="0" dirty="0"/>
              <a:t> </a:t>
            </a:r>
            <a:r>
              <a:rPr lang="en-US" sz="1800" baseline="0" dirty="0"/>
              <a:t>VS </a:t>
            </a:r>
            <a:r>
              <a:rPr lang="th-TH" sz="1800" baseline="0" dirty="0"/>
              <a:t>สายทางคุณภาพ</a:t>
            </a:r>
            <a:endParaRPr lang="en-US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spPr>
            <a:solidFill>
              <a:srgbClr val="FF0000"/>
            </a:solidFill>
            <a:ln w="25400">
              <a:noFill/>
            </a:ln>
            <a:effectLst/>
          </c:spPr>
          <c:cat>
            <c:numRef>
              <c:f>Sheet1!$B$2:$B$15</c:f>
              <c:numCache>
                <c:formatCode>General</c:formatCode>
                <c:ptCount val="14"/>
                <c:pt idx="0">
                  <c:v>85.35</c:v>
                </c:pt>
                <c:pt idx="1">
                  <c:v>85.88</c:v>
                </c:pt>
                <c:pt idx="2">
                  <c:v>86.33</c:v>
                </c:pt>
                <c:pt idx="3">
                  <c:v>86.96</c:v>
                </c:pt>
                <c:pt idx="4">
                  <c:v>87.58</c:v>
                </c:pt>
                <c:pt idx="5">
                  <c:v>89</c:v>
                </c:pt>
                <c:pt idx="6">
                  <c:v>90.76</c:v>
                </c:pt>
                <c:pt idx="7">
                  <c:v>91.88</c:v>
                </c:pt>
                <c:pt idx="8">
                  <c:v>93.06</c:v>
                </c:pt>
                <c:pt idx="9">
                  <c:v>94.15</c:v>
                </c:pt>
                <c:pt idx="10">
                  <c:v>95.35</c:v>
                </c:pt>
                <c:pt idx="11">
                  <c:v>96.47</c:v>
                </c:pt>
                <c:pt idx="12">
                  <c:v>97.04</c:v>
                </c:pt>
                <c:pt idx="13">
                  <c:v>99.55</c:v>
                </c:pt>
              </c:numCache>
            </c:numRef>
          </c:cat>
          <c:val>
            <c:numRef>
              <c:f>Sheet1!$A$2:$A$15</c:f>
              <c:numCache>
                <c:formatCode>#,##0</c:formatCode>
                <c:ptCount val="14"/>
                <c:pt idx="0">
                  <c:v>10000</c:v>
                </c:pt>
                <c:pt idx="1">
                  <c:v>20000</c:v>
                </c:pt>
                <c:pt idx="2">
                  <c:v>30000</c:v>
                </c:pt>
                <c:pt idx="3">
                  <c:v>40000</c:v>
                </c:pt>
                <c:pt idx="4">
                  <c:v>50000</c:v>
                </c:pt>
                <c:pt idx="5">
                  <c:v>70000</c:v>
                </c:pt>
                <c:pt idx="6">
                  <c:v>100000</c:v>
                </c:pt>
                <c:pt idx="7">
                  <c:v>120000</c:v>
                </c:pt>
                <c:pt idx="8">
                  <c:v>140000</c:v>
                </c:pt>
                <c:pt idx="9">
                  <c:v>160000</c:v>
                </c:pt>
                <c:pt idx="10">
                  <c:v>180000</c:v>
                </c:pt>
                <c:pt idx="11">
                  <c:v>200000</c:v>
                </c:pt>
                <c:pt idx="12">
                  <c:v>220000</c:v>
                </c:pt>
                <c:pt idx="13">
                  <c:v>249634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97-504A-8761-85B17C790F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9663520"/>
        <c:axId val="1136650976"/>
      </c:areaChart>
      <c:catAx>
        <c:axId val="10996635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</a:t>
                </a:r>
                <a:r>
                  <a:rPr lang="en-US" baseline="0"/>
                  <a:t> </a:t>
                </a:r>
                <a:r>
                  <a:rPr lang="th-TH" baseline="0"/>
                  <a:t>ถนนที่</a:t>
                </a:r>
                <a:r>
                  <a:rPr lang="th-TH"/>
                  <a:t>ของ</a:t>
                </a:r>
                <a:r>
                  <a:rPr lang="en-US" baseline="0"/>
                  <a:t> IRI&lt;3.5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1136650976"/>
        <c:crosses val="autoZero"/>
        <c:auto val="1"/>
        <c:lblAlgn val="ctr"/>
        <c:lblOffset val="100"/>
        <c:noMultiLvlLbl val="0"/>
      </c:catAx>
      <c:valAx>
        <c:axId val="1136650976"/>
        <c:scaling>
          <c:orientation val="minMax"/>
          <c:max val="6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งบประมาณ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10996635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800" b="0" i="0" baseline="0" dirty="0">
                <a:effectLst/>
              </a:rPr>
              <a:t>ผลประโยชน์ผู้ใช้ทาง </a:t>
            </a:r>
            <a:r>
              <a:rPr lang="en-US" sz="1800" b="0" i="0" baseline="0" dirty="0">
                <a:effectLst/>
              </a:rPr>
              <a:t>VS </a:t>
            </a:r>
            <a:r>
              <a:rPr lang="th-TH" sz="1800" b="0" i="0" baseline="0" dirty="0">
                <a:effectLst/>
              </a:rPr>
              <a:t>สายทางคุณภาพ</a:t>
            </a:r>
            <a:endParaRPr lang="en-TH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Sheet1!$B$2:$B$15</c:f>
              <c:numCache>
                <c:formatCode>General</c:formatCode>
                <c:ptCount val="14"/>
                <c:pt idx="0">
                  <c:v>85.35</c:v>
                </c:pt>
                <c:pt idx="1">
                  <c:v>85.88</c:v>
                </c:pt>
                <c:pt idx="2">
                  <c:v>86.33</c:v>
                </c:pt>
                <c:pt idx="3">
                  <c:v>86.96</c:v>
                </c:pt>
                <c:pt idx="4">
                  <c:v>87.58</c:v>
                </c:pt>
                <c:pt idx="5">
                  <c:v>89</c:v>
                </c:pt>
                <c:pt idx="6">
                  <c:v>90.76</c:v>
                </c:pt>
                <c:pt idx="7">
                  <c:v>91.88</c:v>
                </c:pt>
                <c:pt idx="8">
                  <c:v>93.06</c:v>
                </c:pt>
                <c:pt idx="9">
                  <c:v>94.15</c:v>
                </c:pt>
                <c:pt idx="10">
                  <c:v>95.35</c:v>
                </c:pt>
                <c:pt idx="11">
                  <c:v>96.47</c:v>
                </c:pt>
                <c:pt idx="12">
                  <c:v>97.04</c:v>
                </c:pt>
                <c:pt idx="13">
                  <c:v>99.55</c:v>
                </c:pt>
              </c:numCache>
            </c:numRef>
          </c:cat>
          <c:val>
            <c:numRef>
              <c:f>Sheet1!$D$2:$D$15</c:f>
              <c:numCache>
                <c:formatCode>#,##0</c:formatCode>
                <c:ptCount val="14"/>
                <c:pt idx="0">
                  <c:v>68786</c:v>
                </c:pt>
                <c:pt idx="1">
                  <c:v>129579</c:v>
                </c:pt>
                <c:pt idx="2">
                  <c:v>180456</c:v>
                </c:pt>
                <c:pt idx="3">
                  <c:v>220903</c:v>
                </c:pt>
                <c:pt idx="4">
                  <c:v>253840</c:v>
                </c:pt>
                <c:pt idx="5">
                  <c:v>308882</c:v>
                </c:pt>
                <c:pt idx="6">
                  <c:v>371794</c:v>
                </c:pt>
                <c:pt idx="7">
                  <c:v>404474</c:v>
                </c:pt>
                <c:pt idx="8">
                  <c:v>431892</c:v>
                </c:pt>
                <c:pt idx="9">
                  <c:v>454444</c:v>
                </c:pt>
                <c:pt idx="10">
                  <c:v>472429</c:v>
                </c:pt>
                <c:pt idx="11">
                  <c:v>486707</c:v>
                </c:pt>
                <c:pt idx="12">
                  <c:v>497489</c:v>
                </c:pt>
                <c:pt idx="13">
                  <c:v>497489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B0-C24F-9F68-441E769EB7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9663520"/>
        <c:axId val="1136650976"/>
      </c:areaChart>
      <c:catAx>
        <c:axId val="10996635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</a:t>
                </a:r>
                <a:r>
                  <a:rPr lang="en-US" baseline="0"/>
                  <a:t> </a:t>
                </a:r>
                <a:r>
                  <a:rPr lang="th-TH" baseline="0"/>
                  <a:t>ถนนที่</a:t>
                </a:r>
                <a:r>
                  <a:rPr lang="th-TH"/>
                  <a:t>ของ</a:t>
                </a:r>
                <a:r>
                  <a:rPr lang="en-US" baseline="0"/>
                  <a:t> IRI&lt;3.5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1136650976"/>
        <c:crosses val="autoZero"/>
        <c:auto val="1"/>
        <c:lblAlgn val="ctr"/>
        <c:lblOffset val="100"/>
        <c:noMultiLvlLbl val="0"/>
      </c:catAx>
      <c:valAx>
        <c:axId val="1136650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ผลประโยชน์ผู้ใช้ทาง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10996635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dirty="0"/>
              <a:t>ผลประโยชน์ผู้ใช้ทางสุทธิ </a:t>
            </a:r>
            <a:r>
              <a:rPr lang="en-US" dirty="0"/>
              <a:t>VS </a:t>
            </a:r>
            <a:r>
              <a:rPr lang="th-TH" dirty="0"/>
              <a:t>สายทางคุณภาพ</a:t>
            </a:r>
            <a:endParaRPr lang="en-TH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Sheet1!$B$2:$B$15</c:f>
              <c:numCache>
                <c:formatCode>General</c:formatCode>
                <c:ptCount val="14"/>
                <c:pt idx="0">
                  <c:v>85.35</c:v>
                </c:pt>
                <c:pt idx="1">
                  <c:v>85.88</c:v>
                </c:pt>
                <c:pt idx="2">
                  <c:v>86.33</c:v>
                </c:pt>
                <c:pt idx="3">
                  <c:v>86.96</c:v>
                </c:pt>
                <c:pt idx="4">
                  <c:v>87.58</c:v>
                </c:pt>
                <c:pt idx="5">
                  <c:v>89</c:v>
                </c:pt>
                <c:pt idx="6">
                  <c:v>90.76</c:v>
                </c:pt>
                <c:pt idx="7">
                  <c:v>91.88</c:v>
                </c:pt>
                <c:pt idx="8">
                  <c:v>93.06</c:v>
                </c:pt>
                <c:pt idx="9">
                  <c:v>94.15</c:v>
                </c:pt>
                <c:pt idx="10">
                  <c:v>95.35</c:v>
                </c:pt>
                <c:pt idx="11">
                  <c:v>96.47</c:v>
                </c:pt>
                <c:pt idx="12">
                  <c:v>97.04</c:v>
                </c:pt>
                <c:pt idx="13">
                  <c:v>99.55</c:v>
                </c:pt>
              </c:numCache>
            </c:numRef>
          </c:xVal>
          <c:yVal>
            <c:numRef>
              <c:f>Sheet1!$D$35:$D$48</c:f>
              <c:numCache>
                <c:formatCode>#,##0</c:formatCode>
                <c:ptCount val="14"/>
                <c:pt idx="0">
                  <c:v>58786</c:v>
                </c:pt>
                <c:pt idx="1">
                  <c:v>109579</c:v>
                </c:pt>
                <c:pt idx="2">
                  <c:v>150456</c:v>
                </c:pt>
                <c:pt idx="3">
                  <c:v>180903</c:v>
                </c:pt>
                <c:pt idx="4">
                  <c:v>203840</c:v>
                </c:pt>
                <c:pt idx="5">
                  <c:v>238882</c:v>
                </c:pt>
                <c:pt idx="6">
                  <c:v>271794</c:v>
                </c:pt>
                <c:pt idx="7">
                  <c:v>284474</c:v>
                </c:pt>
                <c:pt idx="8">
                  <c:v>291892</c:v>
                </c:pt>
                <c:pt idx="9">
                  <c:v>294444</c:v>
                </c:pt>
                <c:pt idx="10">
                  <c:v>292429</c:v>
                </c:pt>
                <c:pt idx="11">
                  <c:v>286707</c:v>
                </c:pt>
                <c:pt idx="12">
                  <c:v>277489</c:v>
                </c:pt>
                <c:pt idx="13">
                  <c:v>247855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6B8-C045-BAC3-5AC035822E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9663520"/>
        <c:axId val="1136650976"/>
      </c:scatterChart>
      <c:valAx>
        <c:axId val="10996635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ร้อยละ</a:t>
                </a:r>
                <a:r>
                  <a:rPr lang="en-US"/>
                  <a:t> </a:t>
                </a:r>
                <a:r>
                  <a:rPr lang="th-TH"/>
                  <a:t>ถนนที่ของ</a:t>
                </a:r>
                <a:r>
                  <a:rPr lang="en-US"/>
                  <a:t> IRI&lt;3.5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1136650976"/>
        <c:crosses val="autoZero"/>
        <c:crossBetween val="midCat"/>
      </c:valAx>
      <c:valAx>
        <c:axId val="1136650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/>
                  <a:t>ผลประโยชน์ผู้ใช้ทางสุทธิ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10996635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latin typeface="TH SarabunPSK" panose="020B0500040200020003" pitchFamily="34" charset="-34"/>
          <a:cs typeface="TH SarabunPSK" panose="020B0500040200020003" pitchFamily="34" charset="-34"/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30922169270406"/>
          <c:y val="5.1003801032910856E-2"/>
          <c:w val="0.87961761049099552"/>
          <c:h val="0.582988182414845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[สรุป.xlsx]ตารางสรุป!$K$35</c:f>
              <c:strCache>
                <c:ptCount val="1"/>
                <c:pt idx="0">
                  <c:v>xiri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1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9B8-4F70-90AA-911E08AADB0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[สรุป.xlsx]ตารางสรุป!$J$36:$J$47</c:f>
              <c:strCache>
                <c:ptCount val="12"/>
                <c:pt idx="0">
                  <c:v> งบ 20000 ล้านบาท </c:v>
                </c:pt>
                <c:pt idx="1">
                  <c:v> งบ 40000 ล้านบาท </c:v>
                </c:pt>
                <c:pt idx="2">
                  <c:v> งบ 60000 ล้านบาท </c:v>
                </c:pt>
                <c:pt idx="3">
                  <c:v> งบ 80000 ล้านบาท </c:v>
                </c:pt>
                <c:pt idx="4">
                  <c:v> งบ 100000 ล้านบาท </c:v>
                </c:pt>
                <c:pt idx="5">
                  <c:v> งบ 120000 ล้านบาท </c:v>
                </c:pt>
                <c:pt idx="6">
                  <c:v> งบ 140000 ล้านบาท </c:v>
                </c:pt>
                <c:pt idx="7">
                  <c:v> งบ 160000 ล้านบาท </c:v>
                </c:pt>
                <c:pt idx="8">
                  <c:v> งบ 180000 ล้านบาท </c:v>
                </c:pt>
                <c:pt idx="9">
                  <c:v> งบ 200000 ล้านบาท </c:v>
                </c:pt>
                <c:pt idx="10">
                  <c:v> งบ 220000 ล้านบาท </c:v>
                </c:pt>
                <c:pt idx="11">
                  <c:v>ไม่จำกัดงบ</c:v>
                </c:pt>
              </c:strCache>
            </c:strRef>
          </c:cat>
          <c:val>
            <c:numRef>
              <c:f>[สรุป.xlsx]ตารางสรุป!$K$36:$K$47</c:f>
              <c:numCache>
                <c:formatCode>0.00</c:formatCode>
                <c:ptCount val="12"/>
                <c:pt idx="0">
                  <c:v>3.2083977725150317</c:v>
                </c:pt>
                <c:pt idx="1">
                  <c:v>2.9747769234726342</c:v>
                </c:pt>
                <c:pt idx="2">
                  <c:v>2.7349046860268609</c:v>
                </c:pt>
                <c:pt idx="3">
                  <c:v>2.4997549794747584</c:v>
                </c:pt>
                <c:pt idx="4">
                  <c:v>2.4001914421730022</c:v>
                </c:pt>
                <c:pt idx="5">
                  <c:v>2.3659433625046624</c:v>
                </c:pt>
                <c:pt idx="6">
                  <c:v>2.3299272665292841</c:v>
                </c:pt>
                <c:pt idx="7">
                  <c:v>2.3195250517429109</c:v>
                </c:pt>
                <c:pt idx="8">
                  <c:v>2.3107389820500344</c:v>
                </c:pt>
                <c:pt idx="9">
                  <c:v>2.3019806802793936</c:v>
                </c:pt>
                <c:pt idx="10">
                  <c:v>2.2936807159729371</c:v>
                </c:pt>
                <c:pt idx="11">
                  <c:v>2.1704472964345221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B8-4F70-90AA-911E08AADB0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68825840"/>
        <c:axId val="1669544592"/>
      </c:barChart>
      <c:catAx>
        <c:axId val="166882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1669544592"/>
        <c:crosses val="autoZero"/>
        <c:auto val="1"/>
        <c:lblAlgn val="ctr"/>
        <c:lblOffset val="100"/>
        <c:noMultiLvlLbl val="0"/>
      </c:catAx>
      <c:valAx>
        <c:axId val="1669544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defRPr>
                </a:pPr>
                <a:r>
                  <a:rPr lang="en-US" dirty="0"/>
                  <a:t>IRI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1668825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latin typeface="TH Sarabun New" panose="020B0500040200020003" pitchFamily="34" charset="-34"/>
          <a:cs typeface="TH Sarabun New" panose="020B0500040200020003" pitchFamily="34" charset="-34"/>
        </a:defRPr>
      </a:pPr>
      <a:endParaRPr lang="en-US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22686587253517"/>
          <c:y val="5.1825677267373381E-2"/>
          <c:w val="0.81124217645871188"/>
          <c:h val="0.66127146694075833"/>
        </c:manualLayout>
      </c:layout>
      <c:scatterChart>
        <c:scatterStyle val="lineMarker"/>
        <c:varyColors val="0"/>
        <c:ser>
          <c:idx val="0"/>
          <c:order val="0"/>
          <c:tx>
            <c:v>Laser Profilometer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'ทล.1216 ตอน 0100_กม.10+500'!$A$141:$A$160</c:f>
              <c:numCache>
                <c:formatCode>0\+000</c:formatCode>
                <c:ptCount val="20"/>
                <c:pt idx="0">
                  <c:v>10525</c:v>
                </c:pt>
                <c:pt idx="1">
                  <c:v>10550</c:v>
                </c:pt>
                <c:pt idx="2">
                  <c:v>10575</c:v>
                </c:pt>
                <c:pt idx="3">
                  <c:v>10600</c:v>
                </c:pt>
                <c:pt idx="4">
                  <c:v>10625</c:v>
                </c:pt>
                <c:pt idx="5">
                  <c:v>10650</c:v>
                </c:pt>
                <c:pt idx="6">
                  <c:v>10675</c:v>
                </c:pt>
                <c:pt idx="7">
                  <c:v>10700</c:v>
                </c:pt>
                <c:pt idx="8">
                  <c:v>10725</c:v>
                </c:pt>
                <c:pt idx="9">
                  <c:v>10750</c:v>
                </c:pt>
                <c:pt idx="10">
                  <c:v>10775</c:v>
                </c:pt>
                <c:pt idx="11">
                  <c:v>10800</c:v>
                </c:pt>
                <c:pt idx="12">
                  <c:v>10825</c:v>
                </c:pt>
                <c:pt idx="13">
                  <c:v>10850</c:v>
                </c:pt>
                <c:pt idx="14">
                  <c:v>10875</c:v>
                </c:pt>
                <c:pt idx="15">
                  <c:v>10900</c:v>
                </c:pt>
                <c:pt idx="16">
                  <c:v>10925</c:v>
                </c:pt>
                <c:pt idx="17">
                  <c:v>10950</c:v>
                </c:pt>
                <c:pt idx="18">
                  <c:v>10975</c:v>
                </c:pt>
                <c:pt idx="19">
                  <c:v>11000</c:v>
                </c:pt>
              </c:numCache>
            </c:numRef>
          </c:xVal>
          <c:yVal>
            <c:numRef>
              <c:f>'ทล.1216 ตอน 0100_กม.10+500'!$C$141:$C$160</c:f>
              <c:numCache>
                <c:formatCode>0.000</c:formatCode>
                <c:ptCount val="20"/>
                <c:pt idx="0">
                  <c:v>2.3419999999999996</c:v>
                </c:pt>
                <c:pt idx="1">
                  <c:v>5.9135999999999997</c:v>
                </c:pt>
                <c:pt idx="2">
                  <c:v>8.0103999999999989</c:v>
                </c:pt>
                <c:pt idx="3">
                  <c:v>6.1395999999999988</c:v>
                </c:pt>
                <c:pt idx="4">
                  <c:v>6.3823999999999979</c:v>
                </c:pt>
                <c:pt idx="5">
                  <c:v>3.6340000000000003</c:v>
                </c:pt>
                <c:pt idx="6">
                  <c:v>4.4644000000000004</c:v>
                </c:pt>
                <c:pt idx="7">
                  <c:v>1.9219999999999999</c:v>
                </c:pt>
                <c:pt idx="8">
                  <c:v>2.6736</c:v>
                </c:pt>
                <c:pt idx="9">
                  <c:v>2.5520000000000009</c:v>
                </c:pt>
                <c:pt idx="10">
                  <c:v>3.1540000000000004</c:v>
                </c:pt>
                <c:pt idx="11">
                  <c:v>2.6160000000000001</c:v>
                </c:pt>
                <c:pt idx="12">
                  <c:v>4.4203999999999999</c:v>
                </c:pt>
                <c:pt idx="13">
                  <c:v>5.1364000000000001</c:v>
                </c:pt>
                <c:pt idx="14">
                  <c:v>4.5003999999999991</c:v>
                </c:pt>
                <c:pt idx="15">
                  <c:v>7.7056000000000004</c:v>
                </c:pt>
                <c:pt idx="16">
                  <c:v>5.4116</c:v>
                </c:pt>
                <c:pt idx="17">
                  <c:v>3.4663999999999993</c:v>
                </c:pt>
                <c:pt idx="18">
                  <c:v>3.2539999999999987</c:v>
                </c:pt>
                <c:pt idx="19">
                  <c:v>8.804800000000002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4C8-49E7-9C10-30AF8D887157}"/>
            </c:ext>
          </c:extLst>
        </c:ser>
        <c:ser>
          <c:idx val="1"/>
          <c:order val="1"/>
          <c:tx>
            <c:v>Walking Profiler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'ทล.1216 ตอน 0100_กม.10+500'!$A$141:$A$160</c:f>
              <c:numCache>
                <c:formatCode>0\+000</c:formatCode>
                <c:ptCount val="20"/>
                <c:pt idx="0">
                  <c:v>10525</c:v>
                </c:pt>
                <c:pt idx="1">
                  <c:v>10550</c:v>
                </c:pt>
                <c:pt idx="2">
                  <c:v>10575</c:v>
                </c:pt>
                <c:pt idx="3">
                  <c:v>10600</c:v>
                </c:pt>
                <c:pt idx="4">
                  <c:v>10625</c:v>
                </c:pt>
                <c:pt idx="5">
                  <c:v>10650</c:v>
                </c:pt>
                <c:pt idx="6">
                  <c:v>10675</c:v>
                </c:pt>
                <c:pt idx="7">
                  <c:v>10700</c:v>
                </c:pt>
                <c:pt idx="8">
                  <c:v>10725</c:v>
                </c:pt>
                <c:pt idx="9">
                  <c:v>10750</c:v>
                </c:pt>
                <c:pt idx="10">
                  <c:v>10775</c:v>
                </c:pt>
                <c:pt idx="11">
                  <c:v>10800</c:v>
                </c:pt>
                <c:pt idx="12">
                  <c:v>10825</c:v>
                </c:pt>
                <c:pt idx="13">
                  <c:v>10850</c:v>
                </c:pt>
                <c:pt idx="14">
                  <c:v>10875</c:v>
                </c:pt>
                <c:pt idx="15">
                  <c:v>10900</c:v>
                </c:pt>
                <c:pt idx="16">
                  <c:v>10925</c:v>
                </c:pt>
                <c:pt idx="17">
                  <c:v>10950</c:v>
                </c:pt>
                <c:pt idx="18">
                  <c:v>10975</c:v>
                </c:pt>
                <c:pt idx="19">
                  <c:v>11000</c:v>
                </c:pt>
              </c:numCache>
            </c:numRef>
          </c:xVal>
          <c:yVal>
            <c:numRef>
              <c:f>'ทล.1216 ตอน 0100_กม.10+500'!$B$141:$B$160</c:f>
              <c:numCache>
                <c:formatCode>General</c:formatCode>
                <c:ptCount val="20"/>
                <c:pt idx="0">
                  <c:v>2.794</c:v>
                </c:pt>
                <c:pt idx="1">
                  <c:v>3.645</c:v>
                </c:pt>
                <c:pt idx="2">
                  <c:v>8.3190000000000008</c:v>
                </c:pt>
                <c:pt idx="3">
                  <c:v>3.7850000000000001</c:v>
                </c:pt>
                <c:pt idx="4" formatCode="0.000">
                  <c:v>4.6859999999999999</c:v>
                </c:pt>
                <c:pt idx="5" formatCode="0.000">
                  <c:v>3.1379999999999999</c:v>
                </c:pt>
                <c:pt idx="6" formatCode="0.000">
                  <c:v>4.181</c:v>
                </c:pt>
                <c:pt idx="7" formatCode="0.000">
                  <c:v>2.4420000000000002</c:v>
                </c:pt>
                <c:pt idx="8" formatCode="0.000">
                  <c:v>2.1429999999999998</c:v>
                </c:pt>
                <c:pt idx="9" formatCode="0.000">
                  <c:v>2.2050000000000001</c:v>
                </c:pt>
                <c:pt idx="10" formatCode="0.000">
                  <c:v>3.2250000000000001</c:v>
                </c:pt>
                <c:pt idx="11" formatCode="0.000">
                  <c:v>3.0379999999999998</c:v>
                </c:pt>
                <c:pt idx="12" formatCode="0.000">
                  <c:v>5.5679999999999996</c:v>
                </c:pt>
                <c:pt idx="13" formatCode="0.000">
                  <c:v>5.7450000000000001</c:v>
                </c:pt>
                <c:pt idx="14" formatCode="0.000">
                  <c:v>3.8450000000000002</c:v>
                </c:pt>
                <c:pt idx="15" formatCode="0.000">
                  <c:v>5.3769999999999998</c:v>
                </c:pt>
                <c:pt idx="16" formatCode="0.000">
                  <c:v>4.9930000000000003</c:v>
                </c:pt>
                <c:pt idx="17" formatCode="0.000">
                  <c:v>5.1630000000000003</c:v>
                </c:pt>
                <c:pt idx="18" formatCode="0.000">
                  <c:v>3.395</c:v>
                </c:pt>
                <c:pt idx="19" formatCode="0.000">
                  <c:v>4.9749999999999996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4C8-49E7-9C10-30AF8D8871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50012928"/>
        <c:axId val="-350023808"/>
      </c:scatterChart>
      <c:scatterChart>
        <c:scatterStyle val="lineMarker"/>
        <c:varyColors val="0"/>
        <c:ser>
          <c:idx val="2"/>
          <c:order val="2"/>
          <c:tx>
            <c:v>ค่าระดับถนน</c:v>
          </c:tx>
          <c:spPr>
            <a:ln w="1270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'ทล.1216 ตอน 0100_กม.10+500'!$A$141:$A$160</c:f>
              <c:numCache>
                <c:formatCode>0\+000</c:formatCode>
                <c:ptCount val="20"/>
                <c:pt idx="0">
                  <c:v>10525</c:v>
                </c:pt>
                <c:pt idx="1">
                  <c:v>10550</c:v>
                </c:pt>
                <c:pt idx="2">
                  <c:v>10575</c:v>
                </c:pt>
                <c:pt idx="3">
                  <c:v>10600</c:v>
                </c:pt>
                <c:pt idx="4">
                  <c:v>10625</c:v>
                </c:pt>
                <c:pt idx="5">
                  <c:v>10650</c:v>
                </c:pt>
                <c:pt idx="6">
                  <c:v>10675</c:v>
                </c:pt>
                <c:pt idx="7">
                  <c:v>10700</c:v>
                </c:pt>
                <c:pt idx="8">
                  <c:v>10725</c:v>
                </c:pt>
                <c:pt idx="9">
                  <c:v>10750</c:v>
                </c:pt>
                <c:pt idx="10">
                  <c:v>10775</c:v>
                </c:pt>
                <c:pt idx="11">
                  <c:v>10800</c:v>
                </c:pt>
                <c:pt idx="12">
                  <c:v>10825</c:v>
                </c:pt>
                <c:pt idx="13">
                  <c:v>10850</c:v>
                </c:pt>
                <c:pt idx="14">
                  <c:v>10875</c:v>
                </c:pt>
                <c:pt idx="15">
                  <c:v>10900</c:v>
                </c:pt>
                <c:pt idx="16">
                  <c:v>10925</c:v>
                </c:pt>
                <c:pt idx="17">
                  <c:v>10950</c:v>
                </c:pt>
                <c:pt idx="18">
                  <c:v>10975</c:v>
                </c:pt>
                <c:pt idx="19">
                  <c:v>11000</c:v>
                </c:pt>
              </c:numCache>
            </c:numRef>
          </c:xVal>
          <c:yVal>
            <c:numRef>
              <c:f>'ทล.1216 ตอน 0100_กม.10+500'!$I$141:$I$160</c:f>
              <c:numCache>
                <c:formatCode>General</c:formatCode>
                <c:ptCount val="20"/>
                <c:pt idx="0">
                  <c:v>561.15499999999997</c:v>
                </c:pt>
                <c:pt idx="1">
                  <c:v>562.25099999999998</c:v>
                </c:pt>
                <c:pt idx="2">
                  <c:v>563.65099999999995</c:v>
                </c:pt>
                <c:pt idx="3">
                  <c:v>565.42399999999998</c:v>
                </c:pt>
                <c:pt idx="4">
                  <c:v>567.56100000000004</c:v>
                </c:pt>
                <c:pt idx="5">
                  <c:v>569.81600000000003</c:v>
                </c:pt>
                <c:pt idx="6">
                  <c:v>572.072</c:v>
                </c:pt>
                <c:pt idx="7">
                  <c:v>574.32799999999997</c:v>
                </c:pt>
                <c:pt idx="8">
                  <c:v>576.58399999999995</c:v>
                </c:pt>
                <c:pt idx="9">
                  <c:v>578.84</c:v>
                </c:pt>
                <c:pt idx="10">
                  <c:v>581.096</c:v>
                </c:pt>
                <c:pt idx="11">
                  <c:v>583.35199999999998</c:v>
                </c:pt>
                <c:pt idx="12">
                  <c:v>585.60799999999995</c:v>
                </c:pt>
                <c:pt idx="13">
                  <c:v>587.86400000000003</c:v>
                </c:pt>
                <c:pt idx="14">
                  <c:v>589.89599999999996</c:v>
                </c:pt>
                <c:pt idx="15">
                  <c:v>591.40099999999995</c:v>
                </c:pt>
                <c:pt idx="16">
                  <c:v>592.601</c:v>
                </c:pt>
                <c:pt idx="17">
                  <c:v>593.79999999999995</c:v>
                </c:pt>
                <c:pt idx="18">
                  <c:v>594.99900000000002</c:v>
                </c:pt>
                <c:pt idx="19">
                  <c:v>595.94500000000005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4C8-49E7-9C10-30AF8D8871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50015648"/>
        <c:axId val="-350012384"/>
      </c:scatterChart>
      <c:valAx>
        <c:axId val="-350012928"/>
        <c:scaling>
          <c:orientation val="minMax"/>
          <c:max val="11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STA.</a:t>
                </a:r>
              </a:p>
            </c:rich>
          </c:tx>
          <c:layout>
            <c:manualLayout>
              <c:xMode val="edge"/>
              <c:yMode val="edge"/>
              <c:x val="0.47298203109226733"/>
              <c:y val="0.763619477635225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\+000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50023808"/>
        <c:crosses val="autoZero"/>
        <c:crossBetween val="midCat"/>
        <c:majorUnit val="100"/>
        <c:minorUnit val="25"/>
      </c:valAx>
      <c:valAx>
        <c:axId val="-35002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baseline="0">
                    <a:effectLst/>
                  </a:rPr>
                  <a:t>IRI (m/km)</a:t>
                </a:r>
                <a:endParaRPr lang="en-US" sz="1000">
                  <a:effectLst/>
                </a:endParaRPr>
              </a:p>
            </c:rich>
          </c:tx>
          <c:layout>
            <c:manualLayout>
              <c:xMode val="edge"/>
              <c:yMode val="edge"/>
              <c:x val="2.376068376068376E-2"/>
              <c:y val="0.313549428229598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50012928"/>
        <c:crosses val="autoZero"/>
        <c:crossBetween val="midCat"/>
        <c:majorUnit val="1"/>
        <c:minorUnit val="1"/>
      </c:valAx>
      <c:valAx>
        <c:axId val="-350012384"/>
        <c:scaling>
          <c:orientation val="minMax"/>
          <c:min val="55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Elev.</a:t>
                </a:r>
                <a:r>
                  <a:rPr lang="en-US" baseline="0"/>
                  <a:t> (m.)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50015648"/>
        <c:crosses val="max"/>
        <c:crossBetween val="midCat"/>
      </c:valAx>
      <c:valAx>
        <c:axId val="-350015648"/>
        <c:scaling>
          <c:orientation val="minMax"/>
        </c:scaling>
        <c:delete val="1"/>
        <c:axPos val="b"/>
        <c:numFmt formatCode="0\+000" sourceLinked="1"/>
        <c:majorTickMark val="out"/>
        <c:minorTickMark val="none"/>
        <c:tickLblPos val="nextTo"/>
        <c:crossAx val="-350012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0161383673194697"/>
          <c:y val="0.83881993771757535"/>
          <c:w val="0.22262467191601049"/>
          <c:h val="0.115602297964502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253668763102725E-2"/>
          <c:y val="4.8738033072236731E-2"/>
          <c:w val="0.95387840670859536"/>
          <c:h val="0.92341166231505656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6">
                <a:alpha val="30000"/>
              </a:schemeClr>
            </a:solidFill>
            <a:ln>
              <a:noFill/>
            </a:ln>
            <a:effectLst/>
          </c:spPr>
          <c:invertIfNegative val="0"/>
          <c:val>
            <c:numRef>
              <c:f>'ทล.1216 ตอน 0100_กม.10+500'!$L$141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1F-48FF-8B58-0BCF3B882420}"/>
            </c:ext>
          </c:extLst>
        </c:ser>
        <c:ser>
          <c:idx val="1"/>
          <c:order val="1"/>
          <c:spPr>
            <a:solidFill>
              <a:schemeClr val="accent2">
                <a:alpha val="30000"/>
              </a:schemeClr>
            </a:solidFill>
            <a:ln>
              <a:noFill/>
            </a:ln>
            <a:effectLst/>
          </c:spPr>
          <c:invertIfNegative val="0"/>
          <c:val>
            <c:numRef>
              <c:f>'ทล.1216 ตอน 0100_กม.10+500'!$L$142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1F-48FF-8B58-0BCF3B882420}"/>
            </c:ext>
          </c:extLst>
        </c:ser>
        <c:ser>
          <c:idx val="2"/>
          <c:order val="2"/>
          <c:spPr>
            <a:solidFill>
              <a:schemeClr val="accent6">
                <a:alpha val="30000"/>
              </a:schemeClr>
            </a:solidFill>
            <a:ln>
              <a:noFill/>
            </a:ln>
            <a:effectLst/>
          </c:spPr>
          <c:invertIfNegative val="0"/>
          <c:val>
            <c:numRef>
              <c:f>'ทล.1216 ตอน 0100_กม.10+500'!$L$143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1F-48FF-8B58-0BCF3B882420}"/>
            </c:ext>
          </c:extLst>
        </c:ser>
        <c:ser>
          <c:idx val="3"/>
          <c:order val="3"/>
          <c:spPr>
            <a:solidFill>
              <a:schemeClr val="accent4">
                <a:alpha val="30000"/>
              </a:schemeClr>
            </a:solidFill>
            <a:ln>
              <a:noFill/>
            </a:ln>
            <a:effectLst/>
          </c:spPr>
          <c:invertIfNegative val="0"/>
          <c:val>
            <c:numRef>
              <c:f>'ทล.1216 ตอน 0100_กม.10+500'!$L$144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F1F-48FF-8B58-0BCF3B882420}"/>
            </c:ext>
          </c:extLst>
        </c:ser>
        <c:ser>
          <c:idx val="4"/>
          <c:order val="4"/>
          <c:spPr>
            <a:solidFill>
              <a:schemeClr val="accent6">
                <a:alpha val="30000"/>
              </a:schemeClr>
            </a:solidFill>
            <a:ln>
              <a:noFill/>
            </a:ln>
            <a:effectLst/>
          </c:spPr>
          <c:invertIfNegative val="0"/>
          <c:val>
            <c:numRef>
              <c:f>'ทล.1216 ตอน 0100_กม.10+500'!$L$145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F1F-48FF-8B58-0BCF3B882420}"/>
            </c:ext>
          </c:extLst>
        </c:ser>
        <c:ser>
          <c:idx val="5"/>
          <c:order val="5"/>
          <c:spPr>
            <a:solidFill>
              <a:schemeClr val="accent2">
                <a:alpha val="30000"/>
              </a:schemeClr>
            </a:solidFill>
            <a:ln>
              <a:noFill/>
            </a:ln>
            <a:effectLst/>
          </c:spPr>
          <c:invertIfNegative val="0"/>
          <c:val>
            <c:numRef>
              <c:f>'ทล.1216 ตอน 0100_กม.10+500'!$L$146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F1F-48FF-8B58-0BCF3B882420}"/>
            </c:ext>
          </c:extLst>
        </c:ser>
        <c:ser>
          <c:idx val="6"/>
          <c:order val="6"/>
          <c:spPr>
            <a:solidFill>
              <a:schemeClr val="accent6">
                <a:alpha val="30000"/>
              </a:schemeClr>
            </a:solidFill>
            <a:ln>
              <a:noFill/>
            </a:ln>
            <a:effectLst/>
          </c:spPr>
          <c:invertIfNegative val="0"/>
          <c:val>
            <c:numRef>
              <c:f>'ทล.1216 ตอน 0100_กม.10+500'!$L$147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F1F-48FF-8B58-0BCF3B882420}"/>
            </c:ext>
          </c:extLst>
        </c:ser>
        <c:ser>
          <c:idx val="7"/>
          <c:order val="7"/>
          <c:spPr>
            <a:solidFill>
              <a:schemeClr val="accent2">
                <a:alpha val="30000"/>
              </a:schemeClr>
            </a:solidFill>
            <a:ln>
              <a:noFill/>
            </a:ln>
            <a:effectLst/>
          </c:spPr>
          <c:invertIfNegative val="0"/>
          <c:val>
            <c:numRef>
              <c:f>'ทล.1216 ตอน 0100_กม.10+500'!$L$148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F1F-48FF-8B58-0BCF3B8824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-350020544"/>
        <c:axId val="-350025440"/>
      </c:barChart>
      <c:catAx>
        <c:axId val="-350020544"/>
        <c:scaling>
          <c:orientation val="minMax"/>
        </c:scaling>
        <c:delete val="1"/>
        <c:axPos val="l"/>
        <c:majorTickMark val="none"/>
        <c:minorTickMark val="none"/>
        <c:tickLblPos val="nextTo"/>
        <c:crossAx val="-350025440"/>
        <c:crosses val="autoZero"/>
        <c:auto val="1"/>
        <c:lblAlgn val="ctr"/>
        <c:lblOffset val="100"/>
        <c:noMultiLvlLbl val="0"/>
      </c:catAx>
      <c:valAx>
        <c:axId val="-3500254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350020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408063812870297"/>
          <c:y val="4.8484840071175886E-2"/>
          <c:w val="0.81161753819234139"/>
          <c:h val="0.66921798411562194"/>
        </c:manualLayout>
      </c:layout>
      <c:scatterChart>
        <c:scatterStyle val="lineMarker"/>
        <c:varyColors val="0"/>
        <c:ser>
          <c:idx val="0"/>
          <c:order val="0"/>
          <c:tx>
            <c:v>Laser Profilometer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'ทล.323 ตอน 0206_กม.239+000'!$A$30:$A$49</c:f>
              <c:numCache>
                <c:formatCode>0\+000</c:formatCode>
                <c:ptCount val="20"/>
                <c:pt idx="0">
                  <c:v>239025</c:v>
                </c:pt>
                <c:pt idx="1">
                  <c:v>239050</c:v>
                </c:pt>
                <c:pt idx="2">
                  <c:v>239075</c:v>
                </c:pt>
                <c:pt idx="3">
                  <c:v>239100</c:v>
                </c:pt>
                <c:pt idx="4">
                  <c:v>239125</c:v>
                </c:pt>
                <c:pt idx="5">
                  <c:v>239150</c:v>
                </c:pt>
                <c:pt idx="6">
                  <c:v>239175</c:v>
                </c:pt>
                <c:pt idx="7">
                  <c:v>239200</c:v>
                </c:pt>
                <c:pt idx="8">
                  <c:v>239225</c:v>
                </c:pt>
                <c:pt idx="9">
                  <c:v>239250</c:v>
                </c:pt>
                <c:pt idx="10">
                  <c:v>239275</c:v>
                </c:pt>
                <c:pt idx="11">
                  <c:v>239300</c:v>
                </c:pt>
                <c:pt idx="12">
                  <c:v>239325</c:v>
                </c:pt>
                <c:pt idx="13">
                  <c:v>239350</c:v>
                </c:pt>
                <c:pt idx="14">
                  <c:v>239375</c:v>
                </c:pt>
                <c:pt idx="15">
                  <c:v>239400</c:v>
                </c:pt>
                <c:pt idx="16">
                  <c:v>239425</c:v>
                </c:pt>
                <c:pt idx="17">
                  <c:v>239450</c:v>
                </c:pt>
                <c:pt idx="18">
                  <c:v>239475</c:v>
                </c:pt>
                <c:pt idx="19">
                  <c:v>239500</c:v>
                </c:pt>
              </c:numCache>
            </c:numRef>
          </c:xVal>
          <c:yVal>
            <c:numRef>
              <c:f>'ทล.323 ตอน 0206_กม.239+000'!$C$30:$C$49</c:f>
              <c:numCache>
                <c:formatCode>General</c:formatCode>
                <c:ptCount val="20"/>
                <c:pt idx="0">
                  <c:v>2.4239999999999999</c:v>
                </c:pt>
                <c:pt idx="1">
                  <c:v>1.879</c:v>
                </c:pt>
                <c:pt idx="2">
                  <c:v>1.585</c:v>
                </c:pt>
                <c:pt idx="3">
                  <c:v>1.9079999999999999</c:v>
                </c:pt>
                <c:pt idx="4">
                  <c:v>2.1349999999999998</c:v>
                </c:pt>
                <c:pt idx="5">
                  <c:v>2.335</c:v>
                </c:pt>
                <c:pt idx="6">
                  <c:v>1.9870000000000001</c:v>
                </c:pt>
                <c:pt idx="7">
                  <c:v>1.7370000000000001</c:v>
                </c:pt>
                <c:pt idx="8">
                  <c:v>2.129</c:v>
                </c:pt>
                <c:pt idx="9">
                  <c:v>2.7360000000000002</c:v>
                </c:pt>
                <c:pt idx="10">
                  <c:v>2.069</c:v>
                </c:pt>
                <c:pt idx="11">
                  <c:v>1.994</c:v>
                </c:pt>
                <c:pt idx="12">
                  <c:v>1.8560000000000001</c:v>
                </c:pt>
                <c:pt idx="13">
                  <c:v>1.998</c:v>
                </c:pt>
                <c:pt idx="14">
                  <c:v>1.641</c:v>
                </c:pt>
                <c:pt idx="15">
                  <c:v>1.827</c:v>
                </c:pt>
                <c:pt idx="16">
                  <c:v>1.9259999999999999</c:v>
                </c:pt>
                <c:pt idx="17">
                  <c:v>1.4</c:v>
                </c:pt>
                <c:pt idx="18">
                  <c:v>2.762</c:v>
                </c:pt>
                <c:pt idx="19">
                  <c:v>1.754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BB4-4353-8C1F-C45B37CA8158}"/>
            </c:ext>
          </c:extLst>
        </c:ser>
        <c:ser>
          <c:idx val="1"/>
          <c:order val="1"/>
          <c:tx>
            <c:v>Walking Profiler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'ทล.323 ตอน 0206_กม.239+000'!$A$30:$A$49</c:f>
              <c:numCache>
                <c:formatCode>0\+000</c:formatCode>
                <c:ptCount val="20"/>
                <c:pt idx="0">
                  <c:v>239025</c:v>
                </c:pt>
                <c:pt idx="1">
                  <c:v>239050</c:v>
                </c:pt>
                <c:pt idx="2">
                  <c:v>239075</c:v>
                </c:pt>
                <c:pt idx="3">
                  <c:v>239100</c:v>
                </c:pt>
                <c:pt idx="4">
                  <c:v>239125</c:v>
                </c:pt>
                <c:pt idx="5">
                  <c:v>239150</c:v>
                </c:pt>
                <c:pt idx="6">
                  <c:v>239175</c:v>
                </c:pt>
                <c:pt idx="7">
                  <c:v>239200</c:v>
                </c:pt>
                <c:pt idx="8">
                  <c:v>239225</c:v>
                </c:pt>
                <c:pt idx="9">
                  <c:v>239250</c:v>
                </c:pt>
                <c:pt idx="10">
                  <c:v>239275</c:v>
                </c:pt>
                <c:pt idx="11">
                  <c:v>239300</c:v>
                </c:pt>
                <c:pt idx="12">
                  <c:v>239325</c:v>
                </c:pt>
                <c:pt idx="13">
                  <c:v>239350</c:v>
                </c:pt>
                <c:pt idx="14">
                  <c:v>239375</c:v>
                </c:pt>
                <c:pt idx="15">
                  <c:v>239400</c:v>
                </c:pt>
                <c:pt idx="16">
                  <c:v>239425</c:v>
                </c:pt>
                <c:pt idx="17">
                  <c:v>239450</c:v>
                </c:pt>
                <c:pt idx="18">
                  <c:v>239475</c:v>
                </c:pt>
                <c:pt idx="19">
                  <c:v>239500</c:v>
                </c:pt>
              </c:numCache>
            </c:numRef>
          </c:xVal>
          <c:yVal>
            <c:numRef>
              <c:f>'ทล.323 ตอน 0206_กม.239+000'!$B$30:$B$49</c:f>
              <c:numCache>
                <c:formatCode>General</c:formatCode>
                <c:ptCount val="20"/>
                <c:pt idx="0">
                  <c:v>2.0529999999999999</c:v>
                </c:pt>
                <c:pt idx="1">
                  <c:v>1.5580000000000001</c:v>
                </c:pt>
                <c:pt idx="2">
                  <c:v>1.6479999999999999</c:v>
                </c:pt>
                <c:pt idx="3">
                  <c:v>1.8180000000000001</c:v>
                </c:pt>
                <c:pt idx="4">
                  <c:v>2.282</c:v>
                </c:pt>
                <c:pt idx="5">
                  <c:v>1.9279999999999999</c:v>
                </c:pt>
                <c:pt idx="6">
                  <c:v>2.8639999999999999</c:v>
                </c:pt>
                <c:pt idx="7">
                  <c:v>1.88</c:v>
                </c:pt>
                <c:pt idx="8">
                  <c:v>1.94</c:v>
                </c:pt>
                <c:pt idx="9">
                  <c:v>2.5499999999999998</c:v>
                </c:pt>
                <c:pt idx="10">
                  <c:v>2.1429999999999998</c:v>
                </c:pt>
                <c:pt idx="11">
                  <c:v>2.069</c:v>
                </c:pt>
                <c:pt idx="12">
                  <c:v>2.36</c:v>
                </c:pt>
                <c:pt idx="13">
                  <c:v>1.8149999999999999</c:v>
                </c:pt>
                <c:pt idx="14">
                  <c:v>1.9219999999999999</c:v>
                </c:pt>
                <c:pt idx="15">
                  <c:v>2.222</c:v>
                </c:pt>
                <c:pt idx="16">
                  <c:v>1.84</c:v>
                </c:pt>
                <c:pt idx="17">
                  <c:v>1.538</c:v>
                </c:pt>
                <c:pt idx="18">
                  <c:v>2.8410000000000002</c:v>
                </c:pt>
                <c:pt idx="19">
                  <c:v>1.901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BB4-4353-8C1F-C45B37CA81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84587664"/>
        <c:axId val="-484578960"/>
      </c:scatterChart>
      <c:scatterChart>
        <c:scatterStyle val="lineMarker"/>
        <c:varyColors val="0"/>
        <c:ser>
          <c:idx val="2"/>
          <c:order val="2"/>
          <c:tx>
            <c:v>ค่าระดับถนน</c:v>
          </c:tx>
          <c:spPr>
            <a:ln w="1270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'ทล.323 ตอน 0206_กม.239+000'!$A$30:$A$49</c:f>
              <c:numCache>
                <c:formatCode>0\+000</c:formatCode>
                <c:ptCount val="20"/>
                <c:pt idx="0">
                  <c:v>239025</c:v>
                </c:pt>
                <c:pt idx="1">
                  <c:v>239050</c:v>
                </c:pt>
                <c:pt idx="2">
                  <c:v>239075</c:v>
                </c:pt>
                <c:pt idx="3">
                  <c:v>239100</c:v>
                </c:pt>
                <c:pt idx="4">
                  <c:v>239125</c:v>
                </c:pt>
                <c:pt idx="5">
                  <c:v>239150</c:v>
                </c:pt>
                <c:pt idx="6">
                  <c:v>239175</c:v>
                </c:pt>
                <c:pt idx="7">
                  <c:v>239200</c:v>
                </c:pt>
                <c:pt idx="8">
                  <c:v>239225</c:v>
                </c:pt>
                <c:pt idx="9">
                  <c:v>239250</c:v>
                </c:pt>
                <c:pt idx="10">
                  <c:v>239275</c:v>
                </c:pt>
                <c:pt idx="11">
                  <c:v>239300</c:v>
                </c:pt>
                <c:pt idx="12">
                  <c:v>239325</c:v>
                </c:pt>
                <c:pt idx="13">
                  <c:v>239350</c:v>
                </c:pt>
                <c:pt idx="14">
                  <c:v>239375</c:v>
                </c:pt>
                <c:pt idx="15">
                  <c:v>239400</c:v>
                </c:pt>
                <c:pt idx="16">
                  <c:v>239425</c:v>
                </c:pt>
                <c:pt idx="17">
                  <c:v>239450</c:v>
                </c:pt>
                <c:pt idx="18">
                  <c:v>239475</c:v>
                </c:pt>
                <c:pt idx="19">
                  <c:v>239500</c:v>
                </c:pt>
              </c:numCache>
            </c:numRef>
          </c:xVal>
          <c:yVal>
            <c:numRef>
              <c:f>'ทล.323 ตอน 0206_กม.239+000'!$I$30:$I$49</c:f>
              <c:numCache>
                <c:formatCode>0.000</c:formatCode>
                <c:ptCount val="20"/>
                <c:pt idx="0">
                  <c:v>202.12100000000001</c:v>
                </c:pt>
                <c:pt idx="1">
                  <c:v>203.1</c:v>
                </c:pt>
                <c:pt idx="2">
                  <c:v>203.84399999999999</c:v>
                </c:pt>
                <c:pt idx="3">
                  <c:v>203.39</c:v>
                </c:pt>
                <c:pt idx="4">
                  <c:v>202.68100000000001</c:v>
                </c:pt>
                <c:pt idx="5">
                  <c:v>201.971</c:v>
                </c:pt>
                <c:pt idx="6">
                  <c:v>201.261</c:v>
                </c:pt>
                <c:pt idx="7">
                  <c:v>200.55199999999999</c:v>
                </c:pt>
                <c:pt idx="8">
                  <c:v>199.911</c:v>
                </c:pt>
                <c:pt idx="9">
                  <c:v>199.965</c:v>
                </c:pt>
                <c:pt idx="10">
                  <c:v>200.29599999999999</c:v>
                </c:pt>
                <c:pt idx="11">
                  <c:v>200.62799999999999</c:v>
                </c:pt>
                <c:pt idx="12">
                  <c:v>200.59399999999999</c:v>
                </c:pt>
                <c:pt idx="13">
                  <c:v>200.255</c:v>
                </c:pt>
                <c:pt idx="14">
                  <c:v>200.40799999999999</c:v>
                </c:pt>
                <c:pt idx="15">
                  <c:v>200.6</c:v>
                </c:pt>
                <c:pt idx="16">
                  <c:v>201.56200000000001</c:v>
                </c:pt>
                <c:pt idx="17">
                  <c:v>202.88200000000001</c:v>
                </c:pt>
                <c:pt idx="18">
                  <c:v>202.77099999999999</c:v>
                </c:pt>
                <c:pt idx="19">
                  <c:v>203.85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BB4-4353-8C1F-C45B37CA81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84585488"/>
        <c:axId val="-484583856"/>
      </c:scatterChart>
      <c:valAx>
        <c:axId val="-484587664"/>
        <c:scaling>
          <c:orientation val="minMax"/>
          <c:max val="2395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STA.</a:t>
                </a:r>
              </a:p>
            </c:rich>
          </c:tx>
          <c:layout>
            <c:manualLayout>
              <c:xMode val="edge"/>
              <c:yMode val="edge"/>
              <c:x val="0.4844834780267851"/>
              <c:y val="0.770337525991069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\+000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84578960"/>
        <c:crosses val="autoZero"/>
        <c:crossBetween val="midCat"/>
        <c:majorUnit val="100"/>
        <c:minorUnit val="25"/>
      </c:valAx>
      <c:valAx>
        <c:axId val="-484578960"/>
        <c:scaling>
          <c:orientation val="minMax"/>
          <c:max val="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baseline="0">
                    <a:effectLst/>
                  </a:rPr>
                  <a:t>IRI (m/km)</a:t>
                </a:r>
                <a:endParaRPr lang="en-US" sz="1000">
                  <a:effectLst/>
                </a:endParaRPr>
              </a:p>
            </c:rich>
          </c:tx>
          <c:layout>
            <c:manualLayout>
              <c:xMode val="edge"/>
              <c:yMode val="edge"/>
              <c:x val="1.7661518271754491E-2"/>
              <c:y val="0.281783937007874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84587664"/>
        <c:crosses val="autoZero"/>
        <c:crossBetween val="midCat"/>
      </c:valAx>
      <c:valAx>
        <c:axId val="-484583856"/>
        <c:scaling>
          <c:orientation val="minMax"/>
          <c:max val="206"/>
          <c:min val="198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Elev</a:t>
                </a:r>
                <a:r>
                  <a:rPr lang="th-TH"/>
                  <a:t>.</a:t>
                </a:r>
                <a:r>
                  <a:rPr lang="th-TH" baseline="0"/>
                  <a:t> </a:t>
                </a:r>
                <a:r>
                  <a:rPr lang="en-US" baseline="0"/>
                  <a:t>(m)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84585488"/>
        <c:crosses val="max"/>
        <c:crossBetween val="midCat"/>
        <c:majorUnit val="1"/>
        <c:minorUnit val="0.5"/>
      </c:valAx>
      <c:valAx>
        <c:axId val="-484585488"/>
        <c:scaling>
          <c:orientation val="minMax"/>
        </c:scaling>
        <c:delete val="1"/>
        <c:axPos val="b"/>
        <c:numFmt formatCode="0\+000" sourceLinked="1"/>
        <c:majorTickMark val="out"/>
        <c:minorTickMark val="none"/>
        <c:tickLblPos val="nextTo"/>
        <c:crossAx val="-4845838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0401271956390067"/>
          <c:y val="0.84547786072195519"/>
          <c:w val="0.2242987415034659"/>
          <c:h val="0.151065480451307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615084887280822E-2"/>
          <c:y val="3.787878787878788E-2"/>
          <c:w val="0.93671539901888223"/>
          <c:h val="0.92045454545454541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6">
                <a:alpha val="30000"/>
              </a:schemeClr>
            </a:solidFill>
            <a:ln>
              <a:noFill/>
            </a:ln>
            <a:effectLst/>
          </c:spPr>
          <c:invertIfNegative val="0"/>
          <c:val>
            <c:numRef>
              <c:f>'ทล.323 ตอน 0206_กม.239+000'!$O$30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2C-4F79-9BE4-B438790185F7}"/>
            </c:ext>
          </c:extLst>
        </c:ser>
        <c:ser>
          <c:idx val="1"/>
          <c:order val="1"/>
          <c:spPr>
            <a:solidFill>
              <a:schemeClr val="accent4">
                <a:alpha val="30000"/>
              </a:schemeClr>
            </a:solidFill>
            <a:ln>
              <a:noFill/>
            </a:ln>
            <a:effectLst/>
          </c:spPr>
          <c:invertIfNegative val="0"/>
          <c:val>
            <c:numRef>
              <c:f>'ทล.323 ตอน 0206_กม.239+000'!$O$31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2C-4F79-9BE4-B438790185F7}"/>
            </c:ext>
          </c:extLst>
        </c:ser>
        <c:ser>
          <c:idx val="2"/>
          <c:order val="2"/>
          <c:spPr>
            <a:solidFill>
              <a:schemeClr val="accent6">
                <a:alpha val="30000"/>
              </a:schemeClr>
            </a:solidFill>
            <a:ln>
              <a:noFill/>
            </a:ln>
            <a:effectLst/>
          </c:spPr>
          <c:invertIfNegative val="0"/>
          <c:val>
            <c:numRef>
              <c:f>'ทล.323 ตอน 0206_กม.239+000'!$O$32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2C-4F79-9BE4-B438790185F7}"/>
            </c:ext>
          </c:extLst>
        </c:ser>
        <c:ser>
          <c:idx val="3"/>
          <c:order val="3"/>
          <c:spPr>
            <a:solidFill>
              <a:schemeClr val="accent4">
                <a:alpha val="30000"/>
              </a:schemeClr>
            </a:solidFill>
            <a:ln>
              <a:noFill/>
            </a:ln>
            <a:effectLst/>
          </c:spPr>
          <c:invertIfNegative val="0"/>
          <c:val>
            <c:numRef>
              <c:f>'ทล.323 ตอน 0206_กม.239+000'!$O$33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92C-4F79-9BE4-B438790185F7}"/>
            </c:ext>
          </c:extLst>
        </c:ser>
        <c:ser>
          <c:idx val="4"/>
          <c:order val="4"/>
          <c:spPr>
            <a:solidFill>
              <a:schemeClr val="accent6">
                <a:alpha val="30000"/>
              </a:schemeClr>
            </a:solidFill>
            <a:ln>
              <a:noFill/>
            </a:ln>
            <a:effectLst/>
          </c:spPr>
          <c:invertIfNegative val="0"/>
          <c:val>
            <c:numRef>
              <c:f>'ทล.323 ตอน 0206_กม.239+000'!$O$34</c:f>
              <c:numCache>
                <c:formatCode>General</c:formatCode>
                <c:ptCount val="1"/>
                <c:pt idx="0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2C-4F79-9BE4-B438790185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-484591472"/>
        <c:axId val="-484587120"/>
      </c:barChart>
      <c:catAx>
        <c:axId val="-484591472"/>
        <c:scaling>
          <c:orientation val="minMax"/>
        </c:scaling>
        <c:delete val="1"/>
        <c:axPos val="l"/>
        <c:majorTickMark val="none"/>
        <c:minorTickMark val="none"/>
        <c:tickLblPos val="nextTo"/>
        <c:crossAx val="-484587120"/>
        <c:crosses val="autoZero"/>
        <c:auto val="1"/>
        <c:lblAlgn val="ctr"/>
        <c:lblOffset val="100"/>
        <c:noMultiLvlLbl val="0"/>
      </c:catAx>
      <c:valAx>
        <c:axId val="-4845871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484591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010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800" b="1" i="0" u="none" strike="noStrike" baseline="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ค่า </a:t>
            </a:r>
            <a:r>
              <a:rPr lang="en-US" sz="1800" b="1" i="0" u="none" strike="noStrike" baseline="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IRI </a:t>
            </a:r>
            <a:r>
              <a:rPr lang="th-TH" sz="1800" b="1" i="0" u="none" strike="noStrike" baseline="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ผิวคอนกรีตของ </a:t>
            </a:r>
            <a:r>
              <a:rPr lang="th-TH" sz="1800" b="1" dirty="0">
                <a:solidFill>
                  <a:srgbClr val="010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สำนักงานทางหลวงที่ 13 (กรุงเทพ)</a:t>
            </a:r>
            <a:endParaRPr lang="en-US" sz="1800" b="1" dirty="0">
              <a:solidFill>
                <a:srgbClr val="0105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c:rich>
      </c:tx>
      <c:layout>
        <c:manualLayout>
          <c:xMode val="edge"/>
          <c:yMode val="edge"/>
          <c:x val="0.17026175447126909"/>
          <c:y val="3.20183033523807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rgbClr val="0105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163353532787344"/>
          <c:y val="0.17134859496783444"/>
          <c:w val="0.85124899244189067"/>
          <c:h val="0.466436235654787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iri!$D$3</c:f>
              <c:strCache>
                <c:ptCount val="1"/>
                <c:pt idx="0">
                  <c:v>ความขรุขระ (IRI) (ม./กม.) ผิวคอนกรีต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H SarabunPSK" panose="020B0500040200020003" pitchFamily="34" charset="-34"/>
                      <a:ea typeface="Tahoma" panose="020B0604030504040204" pitchFamily="34" charset="0"/>
                      <a:cs typeface="TH SarabunPSK" panose="020B0500040200020003" pitchFamily="34" charset="-34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A93-4A6A-92B9-264CF3FBA0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iri!$A$4:$A$11</c:f>
              <c:strCache>
                <c:ptCount val="8"/>
                <c:pt idx="0">
                  <c:v>กรุงเทพ</c:v>
                </c:pt>
                <c:pt idx="1">
                  <c:v>ธนบุรี</c:v>
                </c:pt>
                <c:pt idx="2">
                  <c:v>นครนายก</c:v>
                </c:pt>
                <c:pt idx="3">
                  <c:v>นนทบุรี</c:v>
                </c:pt>
                <c:pt idx="4">
                  <c:v>ปทุมธานี</c:v>
                </c:pt>
                <c:pt idx="5">
                  <c:v>สมุทรปราการ</c:v>
                </c:pt>
                <c:pt idx="6">
                  <c:v>สมุทรสาคร</c:v>
                </c:pt>
                <c:pt idx="7">
                  <c:v>อยุธยา</c:v>
                </c:pt>
              </c:strCache>
            </c:strRef>
          </c:cat>
          <c:val>
            <c:numRef>
              <c:f>iri!$D$4:$D$11</c:f>
              <c:numCache>
                <c:formatCode>General</c:formatCode>
                <c:ptCount val="8"/>
                <c:pt idx="0">
                  <c:v>4.8600000000000003</c:v>
                </c:pt>
                <c:pt idx="1">
                  <c:v>4.72</c:v>
                </c:pt>
                <c:pt idx="2">
                  <c:v>4.63</c:v>
                </c:pt>
                <c:pt idx="3">
                  <c:v>4.28</c:v>
                </c:pt>
                <c:pt idx="4">
                  <c:v>4.55</c:v>
                </c:pt>
                <c:pt idx="5">
                  <c:v>4.5</c:v>
                </c:pt>
                <c:pt idx="6">
                  <c:v>4.1900000000000004</c:v>
                </c:pt>
                <c:pt idx="7">
                  <c:v>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93-4A6A-92B9-264CF3FBA0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930733567"/>
        <c:axId val="1930733983"/>
      </c:barChart>
      <c:catAx>
        <c:axId val="19307335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100" b="0" i="0" baseline="0" dirty="0">
                    <a:effectLst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แขวงทางหลวง</a:t>
                </a:r>
                <a:endParaRPr lang="en-US" sz="1100" dirty="0"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c:rich>
          </c:tx>
          <c:layout>
            <c:manualLayout>
              <c:xMode val="edge"/>
              <c:yMode val="edge"/>
              <c:x val="9.4904555581867514E-2"/>
              <c:y val="0.816645738153743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pPr>
            <a:endParaRPr lang="en-US"/>
          </a:p>
        </c:txPr>
        <c:crossAx val="1930733983"/>
        <c:crosses val="autoZero"/>
        <c:auto val="1"/>
        <c:lblAlgn val="ctr"/>
        <c:lblOffset val="100"/>
        <c:noMultiLvlLbl val="0"/>
      </c:catAx>
      <c:valAx>
        <c:axId val="1930733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3">
                  <a:lumMod val="20000"/>
                  <a:lumOff val="8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100" b="1" i="0" baseline="0" dirty="0">
                    <a:effectLst/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ความขรุขระ (</a:t>
                </a:r>
                <a:r>
                  <a:rPr lang="en-US" sz="1100" b="1" i="0" baseline="0" dirty="0">
                    <a:effectLst/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IRI) (</a:t>
                </a:r>
                <a:r>
                  <a:rPr lang="th-TH" sz="1100" b="1" i="0" baseline="0" dirty="0">
                    <a:effectLst/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rPr>
                  <a:t>ม./กม.)</a:t>
                </a:r>
                <a:endParaRPr lang="en-US" sz="1100" b="1" dirty="0">
                  <a:effectLst/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endParaRPr>
              </a:p>
            </c:rich>
          </c:tx>
          <c:layout>
            <c:manualLayout>
              <c:xMode val="edge"/>
              <c:yMode val="edge"/>
              <c:x val="1.4877905679485381E-2"/>
              <c:y val="0.198934931871944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pPr>
            <a:endParaRPr lang="en-US"/>
          </a:p>
        </c:txPr>
        <c:crossAx val="1930733567"/>
        <c:crosses val="autoZero"/>
        <c:crossBetween val="between"/>
        <c:majorUnit val="0.5"/>
      </c:valAx>
      <c:spPr>
        <a:solidFill>
          <a:schemeClr val="bg1"/>
        </a:solidFill>
        <a:ln w="9525">
          <a:solidFill>
            <a:schemeClr val="bg1">
              <a:lumMod val="50000"/>
            </a:schemeClr>
          </a:solidFill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pPr>
            <a:endParaRPr lang="en-US"/>
          </a:p>
        </c:txPr>
      </c:legendEntry>
      <c:layout>
        <c:manualLayout>
          <c:xMode val="edge"/>
          <c:yMode val="edge"/>
          <c:x val="0.28155903555774092"/>
          <c:y val="0.90717097900827659"/>
          <c:w val="0.48170309521029281"/>
          <c:h val="8.9731233450601758E-2"/>
        </c:manualLayout>
      </c:layout>
      <c:overlay val="0"/>
      <c:spPr>
        <a:noFill/>
        <a:ln>
          <a:solidFill>
            <a:schemeClr val="accent3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2"/>
    </a:solidFill>
    <a:ln>
      <a:solidFill>
        <a:schemeClr val="bg2">
          <a:lumMod val="9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210112729857331E-2"/>
          <c:y val="5.1014483439099222E-2"/>
          <c:w val="0.81513712228279145"/>
          <c:h val="0.64362086495944759"/>
        </c:manualLayout>
      </c:layout>
      <c:scatterChart>
        <c:scatterStyle val="lineMarker"/>
        <c:varyColors val="0"/>
        <c:ser>
          <c:idx val="0"/>
          <c:order val="0"/>
          <c:tx>
            <c:v>Laser Profilometer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'ทล.323 ตอน 0206_กม.263+300'!$A$31:$A$50</c:f>
              <c:numCache>
                <c:formatCode>0\+000</c:formatCode>
                <c:ptCount val="20"/>
                <c:pt idx="0">
                  <c:v>263325</c:v>
                </c:pt>
                <c:pt idx="1">
                  <c:v>263350</c:v>
                </c:pt>
                <c:pt idx="2">
                  <c:v>263375</c:v>
                </c:pt>
                <c:pt idx="3">
                  <c:v>263400</c:v>
                </c:pt>
                <c:pt idx="4">
                  <c:v>263425</c:v>
                </c:pt>
                <c:pt idx="5">
                  <c:v>263450</c:v>
                </c:pt>
                <c:pt idx="6">
                  <c:v>263475</c:v>
                </c:pt>
                <c:pt idx="7">
                  <c:v>263500</c:v>
                </c:pt>
                <c:pt idx="8">
                  <c:v>263525</c:v>
                </c:pt>
                <c:pt idx="9">
                  <c:v>263550</c:v>
                </c:pt>
                <c:pt idx="10">
                  <c:v>263575</c:v>
                </c:pt>
                <c:pt idx="11">
                  <c:v>263600</c:v>
                </c:pt>
                <c:pt idx="12">
                  <c:v>263625</c:v>
                </c:pt>
                <c:pt idx="13">
                  <c:v>263650</c:v>
                </c:pt>
                <c:pt idx="14">
                  <c:v>263675</c:v>
                </c:pt>
                <c:pt idx="15">
                  <c:v>263700</c:v>
                </c:pt>
                <c:pt idx="16">
                  <c:v>263725</c:v>
                </c:pt>
                <c:pt idx="17">
                  <c:v>263750</c:v>
                </c:pt>
                <c:pt idx="18">
                  <c:v>263775</c:v>
                </c:pt>
                <c:pt idx="19">
                  <c:v>263800</c:v>
                </c:pt>
              </c:numCache>
            </c:numRef>
          </c:xVal>
          <c:yVal>
            <c:numRef>
              <c:f>'ทล.323 ตอน 0206_กม.263+300'!$C$31:$C$50</c:f>
              <c:numCache>
                <c:formatCode>General</c:formatCode>
                <c:ptCount val="20"/>
                <c:pt idx="0">
                  <c:v>2.6829999999999998</c:v>
                </c:pt>
                <c:pt idx="1">
                  <c:v>2.4689999999999999</c:v>
                </c:pt>
                <c:pt idx="2">
                  <c:v>1.9950000000000001</c:v>
                </c:pt>
                <c:pt idx="3">
                  <c:v>2.5859999999999999</c:v>
                </c:pt>
                <c:pt idx="4">
                  <c:v>2.2770000000000001</c:v>
                </c:pt>
                <c:pt idx="5">
                  <c:v>3.1440000000000001</c:v>
                </c:pt>
                <c:pt idx="6">
                  <c:v>7.5060000000000002</c:v>
                </c:pt>
                <c:pt idx="7">
                  <c:v>6.234</c:v>
                </c:pt>
                <c:pt idx="8">
                  <c:v>2.2970000000000002</c:v>
                </c:pt>
                <c:pt idx="9">
                  <c:v>2.9780000000000002</c:v>
                </c:pt>
                <c:pt idx="10">
                  <c:v>2.4390000000000001</c:v>
                </c:pt>
                <c:pt idx="11">
                  <c:v>8.3179999999999996</c:v>
                </c:pt>
                <c:pt idx="12">
                  <c:v>2.2770000000000001</c:v>
                </c:pt>
                <c:pt idx="13">
                  <c:v>9.7040000000000006</c:v>
                </c:pt>
                <c:pt idx="14">
                  <c:v>10.587999999999999</c:v>
                </c:pt>
                <c:pt idx="15">
                  <c:v>3.008</c:v>
                </c:pt>
                <c:pt idx="16">
                  <c:v>2.2290000000000001</c:v>
                </c:pt>
                <c:pt idx="17">
                  <c:v>2.2709999999999999</c:v>
                </c:pt>
                <c:pt idx="18">
                  <c:v>4.4480000000000004</c:v>
                </c:pt>
                <c:pt idx="19">
                  <c:v>2.536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660-4535-B1D4-8241923105EF}"/>
            </c:ext>
          </c:extLst>
        </c:ser>
        <c:ser>
          <c:idx val="1"/>
          <c:order val="1"/>
          <c:tx>
            <c:v>Walking Profiler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'ทล.323 ตอน 0206_กม.263+300'!$A$31:$A$50</c:f>
              <c:numCache>
                <c:formatCode>0\+000</c:formatCode>
                <c:ptCount val="20"/>
                <c:pt idx="0">
                  <c:v>263325</c:v>
                </c:pt>
                <c:pt idx="1">
                  <c:v>263350</c:v>
                </c:pt>
                <c:pt idx="2">
                  <c:v>263375</c:v>
                </c:pt>
                <c:pt idx="3">
                  <c:v>263400</c:v>
                </c:pt>
                <c:pt idx="4">
                  <c:v>263425</c:v>
                </c:pt>
                <c:pt idx="5">
                  <c:v>263450</c:v>
                </c:pt>
                <c:pt idx="6">
                  <c:v>263475</c:v>
                </c:pt>
                <c:pt idx="7">
                  <c:v>263500</c:v>
                </c:pt>
                <c:pt idx="8">
                  <c:v>263525</c:v>
                </c:pt>
                <c:pt idx="9">
                  <c:v>263550</c:v>
                </c:pt>
                <c:pt idx="10">
                  <c:v>263575</c:v>
                </c:pt>
                <c:pt idx="11">
                  <c:v>263600</c:v>
                </c:pt>
                <c:pt idx="12">
                  <c:v>263625</c:v>
                </c:pt>
                <c:pt idx="13">
                  <c:v>263650</c:v>
                </c:pt>
                <c:pt idx="14">
                  <c:v>263675</c:v>
                </c:pt>
                <c:pt idx="15">
                  <c:v>263700</c:v>
                </c:pt>
                <c:pt idx="16">
                  <c:v>263725</c:v>
                </c:pt>
                <c:pt idx="17">
                  <c:v>263750</c:v>
                </c:pt>
                <c:pt idx="18">
                  <c:v>263775</c:v>
                </c:pt>
                <c:pt idx="19">
                  <c:v>263800</c:v>
                </c:pt>
              </c:numCache>
            </c:numRef>
          </c:xVal>
          <c:yVal>
            <c:numRef>
              <c:f>'ทล.323 ตอน 0206_กม.263+300'!$B$31:$B$50</c:f>
              <c:numCache>
                <c:formatCode>General</c:formatCode>
                <c:ptCount val="20"/>
                <c:pt idx="0">
                  <c:v>2.847</c:v>
                </c:pt>
                <c:pt idx="1">
                  <c:v>3.1579999999999999</c:v>
                </c:pt>
                <c:pt idx="2">
                  <c:v>2.319</c:v>
                </c:pt>
                <c:pt idx="3">
                  <c:v>2.7959999999999998</c:v>
                </c:pt>
                <c:pt idx="4">
                  <c:v>3.0289999999999999</c:v>
                </c:pt>
                <c:pt idx="5">
                  <c:v>3.2850000000000001</c:v>
                </c:pt>
                <c:pt idx="6">
                  <c:v>3.6219999999999999</c:v>
                </c:pt>
                <c:pt idx="7">
                  <c:v>4.5750000000000002</c:v>
                </c:pt>
                <c:pt idx="8">
                  <c:v>2.8849999999999998</c:v>
                </c:pt>
                <c:pt idx="9">
                  <c:v>2.1869999999999998</c:v>
                </c:pt>
                <c:pt idx="10">
                  <c:v>2.379</c:v>
                </c:pt>
                <c:pt idx="11">
                  <c:v>7.3680000000000003</c:v>
                </c:pt>
                <c:pt idx="12">
                  <c:v>3.2440000000000002</c:v>
                </c:pt>
                <c:pt idx="13">
                  <c:v>6.7229999999999999</c:v>
                </c:pt>
                <c:pt idx="14">
                  <c:v>9.91</c:v>
                </c:pt>
                <c:pt idx="15">
                  <c:v>2.3290000000000002</c:v>
                </c:pt>
                <c:pt idx="16">
                  <c:v>2.3540000000000001</c:v>
                </c:pt>
                <c:pt idx="17">
                  <c:v>2.1589999999999998</c:v>
                </c:pt>
                <c:pt idx="18">
                  <c:v>4.8259999999999996</c:v>
                </c:pt>
                <c:pt idx="19">
                  <c:v>1.536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660-4535-B1D4-8241923105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84590928"/>
        <c:axId val="-484583312"/>
      </c:scatterChart>
      <c:scatterChart>
        <c:scatterStyle val="lineMarker"/>
        <c:varyColors val="0"/>
        <c:ser>
          <c:idx val="2"/>
          <c:order val="2"/>
          <c:tx>
            <c:v>ค่าระดับถนน</c:v>
          </c:tx>
          <c:spPr>
            <a:ln w="1270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'ทล.323 ตอน 0206_กม.263+300'!$A$31:$A$50</c:f>
              <c:numCache>
                <c:formatCode>0\+000</c:formatCode>
                <c:ptCount val="20"/>
                <c:pt idx="0">
                  <c:v>263325</c:v>
                </c:pt>
                <c:pt idx="1">
                  <c:v>263350</c:v>
                </c:pt>
                <c:pt idx="2">
                  <c:v>263375</c:v>
                </c:pt>
                <c:pt idx="3">
                  <c:v>263400</c:v>
                </c:pt>
                <c:pt idx="4">
                  <c:v>263425</c:v>
                </c:pt>
                <c:pt idx="5">
                  <c:v>263450</c:v>
                </c:pt>
                <c:pt idx="6">
                  <c:v>263475</c:v>
                </c:pt>
                <c:pt idx="7">
                  <c:v>263500</c:v>
                </c:pt>
                <c:pt idx="8">
                  <c:v>263525</c:v>
                </c:pt>
                <c:pt idx="9">
                  <c:v>263550</c:v>
                </c:pt>
                <c:pt idx="10">
                  <c:v>263575</c:v>
                </c:pt>
                <c:pt idx="11">
                  <c:v>263600</c:v>
                </c:pt>
                <c:pt idx="12">
                  <c:v>263625</c:v>
                </c:pt>
                <c:pt idx="13">
                  <c:v>263650</c:v>
                </c:pt>
                <c:pt idx="14">
                  <c:v>263675</c:v>
                </c:pt>
                <c:pt idx="15">
                  <c:v>263700</c:v>
                </c:pt>
                <c:pt idx="16">
                  <c:v>263725</c:v>
                </c:pt>
                <c:pt idx="17">
                  <c:v>263750</c:v>
                </c:pt>
                <c:pt idx="18">
                  <c:v>263775</c:v>
                </c:pt>
                <c:pt idx="19">
                  <c:v>263800</c:v>
                </c:pt>
              </c:numCache>
            </c:numRef>
          </c:xVal>
          <c:yVal>
            <c:numRef>
              <c:f>'ทล.323 ตอน 0206_กม.263+300'!$I$31:$I$50</c:f>
              <c:numCache>
                <c:formatCode>General</c:formatCode>
                <c:ptCount val="20"/>
                <c:pt idx="0">
                  <c:v>360.76499999999999</c:v>
                </c:pt>
                <c:pt idx="1">
                  <c:v>364.93900000000002</c:v>
                </c:pt>
                <c:pt idx="2">
                  <c:v>369.113</c:v>
                </c:pt>
                <c:pt idx="3">
                  <c:v>373.28699999999998</c:v>
                </c:pt>
                <c:pt idx="4">
                  <c:v>377.46100000000001</c:v>
                </c:pt>
                <c:pt idx="5">
                  <c:v>381.63499999999999</c:v>
                </c:pt>
                <c:pt idx="6">
                  <c:v>385.80900000000003</c:v>
                </c:pt>
                <c:pt idx="7">
                  <c:v>389.983</c:v>
                </c:pt>
                <c:pt idx="8">
                  <c:v>394.15699999999998</c:v>
                </c:pt>
                <c:pt idx="9">
                  <c:v>398.33100000000002</c:v>
                </c:pt>
                <c:pt idx="10">
                  <c:v>402.505</c:v>
                </c:pt>
                <c:pt idx="11">
                  <c:v>406.67899999999997</c:v>
                </c:pt>
                <c:pt idx="12">
                  <c:v>410.79300000000001</c:v>
                </c:pt>
                <c:pt idx="13">
                  <c:v>414.512</c:v>
                </c:pt>
                <c:pt idx="14">
                  <c:v>417.786</c:v>
                </c:pt>
                <c:pt idx="15">
                  <c:v>420.61500000000001</c:v>
                </c:pt>
                <c:pt idx="16">
                  <c:v>422.99799999999999</c:v>
                </c:pt>
                <c:pt idx="17">
                  <c:v>425.05099999999999</c:v>
                </c:pt>
                <c:pt idx="18">
                  <c:v>427.012</c:v>
                </c:pt>
                <c:pt idx="19">
                  <c:v>427.346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660-4535-B1D4-8241923105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84586576"/>
        <c:axId val="-484588752"/>
      </c:scatterChart>
      <c:valAx>
        <c:axId val="-484590928"/>
        <c:scaling>
          <c:orientation val="minMax"/>
          <c:max val="2638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2">
                        <a:lumMod val="50000"/>
                      </a:schemeClr>
                    </a:solidFill>
                  </a:rPr>
                  <a:t>STA.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\+000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84583312"/>
        <c:crosses val="autoZero"/>
        <c:crossBetween val="midCat"/>
        <c:majorUnit val="100"/>
        <c:minorUnit val="25"/>
      </c:valAx>
      <c:valAx>
        <c:axId val="-484583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baseline="0">
                    <a:effectLst/>
                  </a:rPr>
                  <a:t>IRI (m/km)</a:t>
                </a:r>
                <a:endParaRPr lang="en-US" sz="10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84590928"/>
        <c:crosses val="autoZero"/>
        <c:crossBetween val="midCat"/>
        <c:majorUnit val="1"/>
        <c:minorUnit val="1"/>
      </c:valAx>
      <c:valAx>
        <c:axId val="-48458875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bg2">
                        <a:lumMod val="50000"/>
                      </a:schemeClr>
                    </a:solidFill>
                  </a:rPr>
                  <a:t>Elev.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84586576"/>
        <c:crosses val="max"/>
        <c:crossBetween val="midCat"/>
      </c:valAx>
      <c:valAx>
        <c:axId val="-484586576"/>
        <c:scaling>
          <c:orientation val="minMax"/>
        </c:scaling>
        <c:delete val="1"/>
        <c:axPos val="b"/>
        <c:numFmt formatCode="0\+000" sourceLinked="1"/>
        <c:majorTickMark val="out"/>
        <c:minorTickMark val="none"/>
        <c:tickLblPos val="nextTo"/>
        <c:crossAx val="-4845887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8.7768355878592094E-2"/>
          <c:y val="0.80980776051642189"/>
          <c:w val="0.21891294838145237"/>
          <c:h val="0.125835284103000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spPr>
            <a:solidFill>
              <a:schemeClr val="accent6">
                <a:alpha val="30000"/>
              </a:schemeClr>
            </a:solidFill>
            <a:ln>
              <a:noFill/>
            </a:ln>
            <a:effectLst/>
          </c:spPr>
          <c:invertIfNegative val="0"/>
          <c:val>
            <c:numRef>
              <c:f>'ทล.323 ตอน 0206_กม.263+300'!$O$31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63-49F0-A445-BA81D57ABE58}"/>
            </c:ext>
          </c:extLst>
        </c:ser>
        <c:ser>
          <c:idx val="1"/>
          <c:order val="1"/>
          <c:spPr>
            <a:solidFill>
              <a:schemeClr val="accent4">
                <a:alpha val="30000"/>
              </a:schemeClr>
            </a:solidFill>
            <a:ln>
              <a:noFill/>
            </a:ln>
            <a:effectLst/>
          </c:spPr>
          <c:invertIfNegative val="0"/>
          <c:val>
            <c:numRef>
              <c:f>'ทล.323 ตอน 0206_กม.263+300'!$O$32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63-49F0-A445-BA81D57ABE58}"/>
            </c:ext>
          </c:extLst>
        </c:ser>
        <c:ser>
          <c:idx val="2"/>
          <c:order val="2"/>
          <c:spPr>
            <a:solidFill>
              <a:schemeClr val="accent6">
                <a:alpha val="30000"/>
              </a:schemeClr>
            </a:solidFill>
            <a:ln>
              <a:noFill/>
            </a:ln>
            <a:effectLst/>
          </c:spPr>
          <c:invertIfNegative val="0"/>
          <c:val>
            <c:numRef>
              <c:f>'ทล.323 ตอน 0206_กม.263+300'!$O$33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63-49F0-A445-BA81D57ABE58}"/>
            </c:ext>
          </c:extLst>
        </c:ser>
        <c:ser>
          <c:idx val="3"/>
          <c:order val="3"/>
          <c:spPr>
            <a:solidFill>
              <a:schemeClr val="accent2">
                <a:alpha val="30000"/>
              </a:schemeClr>
            </a:solidFill>
            <a:ln>
              <a:noFill/>
            </a:ln>
            <a:effectLst/>
          </c:spPr>
          <c:invertIfNegative val="0"/>
          <c:val>
            <c:numRef>
              <c:f>'ทล.323 ตอน 0206_กม.263+300'!$O$34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E63-49F0-A445-BA81D57ABE58}"/>
            </c:ext>
          </c:extLst>
        </c:ser>
        <c:ser>
          <c:idx val="4"/>
          <c:order val="4"/>
          <c:spPr>
            <a:solidFill>
              <a:schemeClr val="accent6">
                <a:alpha val="30000"/>
              </a:schemeClr>
            </a:solidFill>
            <a:ln>
              <a:noFill/>
            </a:ln>
            <a:effectLst/>
          </c:spPr>
          <c:invertIfNegative val="0"/>
          <c:val>
            <c:numRef>
              <c:f>'ทล.323 ตอน 0206_กม.263+300'!$O$35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E63-49F0-A445-BA81D57ABE58}"/>
            </c:ext>
          </c:extLst>
        </c:ser>
        <c:ser>
          <c:idx val="5"/>
          <c:order val="5"/>
          <c:spPr>
            <a:solidFill>
              <a:schemeClr val="accent2">
                <a:alpha val="30000"/>
              </a:schemeClr>
            </a:solidFill>
            <a:ln>
              <a:noFill/>
            </a:ln>
            <a:effectLst/>
          </c:spPr>
          <c:invertIfNegative val="0"/>
          <c:val>
            <c:numRef>
              <c:f>'ทล.323 ตอน 0206_กม.263+300'!$O$36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E63-49F0-A445-BA81D57ABE58}"/>
            </c:ext>
          </c:extLst>
        </c:ser>
        <c:ser>
          <c:idx val="6"/>
          <c:order val="6"/>
          <c:spPr>
            <a:solidFill>
              <a:schemeClr val="accent4">
                <a:alpha val="30000"/>
              </a:schemeClr>
            </a:solidFill>
            <a:ln>
              <a:noFill/>
            </a:ln>
            <a:effectLst/>
          </c:spPr>
          <c:invertIfNegative val="0"/>
          <c:val>
            <c:numRef>
              <c:f>'ทล.323 ตอน 0206_กม.263+300'!$O$37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E63-49F0-A445-BA81D57ABE58}"/>
            </c:ext>
          </c:extLst>
        </c:ser>
        <c:ser>
          <c:idx val="7"/>
          <c:order val="7"/>
          <c:spPr>
            <a:solidFill>
              <a:schemeClr val="accent6">
                <a:alpha val="30000"/>
              </a:schemeClr>
            </a:solidFill>
            <a:ln>
              <a:noFill/>
            </a:ln>
            <a:effectLst/>
          </c:spPr>
          <c:invertIfNegative val="0"/>
          <c:val>
            <c:numRef>
              <c:f>'ทล.323 ตอน 0206_กม.263+300'!$O$38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E63-49F0-A445-BA81D57ABE58}"/>
            </c:ext>
          </c:extLst>
        </c:ser>
        <c:ser>
          <c:idx val="8"/>
          <c:order val="8"/>
          <c:spPr>
            <a:solidFill>
              <a:schemeClr val="accent4">
                <a:alpha val="30000"/>
              </a:schemeClr>
            </a:solidFill>
            <a:ln>
              <a:noFill/>
            </a:ln>
            <a:effectLst/>
          </c:spPr>
          <c:invertIfNegative val="0"/>
          <c:val>
            <c:numRef>
              <c:f>'ทล.323 ตอน 0206_กม.263+300'!$O$39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E63-49F0-A445-BA81D57ABE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-484577872"/>
        <c:axId val="-484578416"/>
      </c:barChart>
      <c:catAx>
        <c:axId val="-484577872"/>
        <c:scaling>
          <c:orientation val="minMax"/>
        </c:scaling>
        <c:delete val="1"/>
        <c:axPos val="l"/>
        <c:majorTickMark val="none"/>
        <c:minorTickMark val="none"/>
        <c:tickLblPos val="nextTo"/>
        <c:crossAx val="-484578416"/>
        <c:crosses val="autoZero"/>
        <c:auto val="1"/>
        <c:lblAlgn val="ctr"/>
        <c:lblOffset val="100"/>
        <c:noMultiLvlLbl val="0"/>
      </c:catAx>
      <c:valAx>
        <c:axId val="-4845784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484577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800" b="1" dirty="0">
                <a:solidFill>
                  <a:srgbClr val="010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ค่า </a:t>
            </a:r>
            <a:r>
              <a:rPr lang="en-US" sz="1800" b="1" dirty="0">
                <a:solidFill>
                  <a:srgbClr val="010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RUT</a:t>
            </a:r>
            <a:r>
              <a:rPr lang="en-US" sz="1800" b="1" baseline="0" dirty="0">
                <a:solidFill>
                  <a:srgbClr val="010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1800" b="1" baseline="0" dirty="0">
                <a:solidFill>
                  <a:srgbClr val="010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ผิวลาดยางของ </a:t>
            </a:r>
            <a:r>
              <a:rPr lang="th-TH" sz="1800" b="1" dirty="0">
                <a:solidFill>
                  <a:srgbClr val="010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สำนักงานทางหลวงที่ 14 (ชลบุรี)</a:t>
            </a:r>
            <a:endParaRPr lang="en-US" sz="1800" b="1" dirty="0">
              <a:solidFill>
                <a:srgbClr val="0105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c:rich>
      </c:tx>
      <c:layout>
        <c:manualLayout>
          <c:xMode val="edge"/>
          <c:yMode val="edge"/>
          <c:x val="0.1610814320422832"/>
          <c:y val="4.58957719896554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061937261103561"/>
          <c:y val="0.2055938952306087"/>
          <c:w val="0.78579904266449208"/>
          <c:h val="0.49644614521493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rut!$C$1</c:f>
              <c:strCache>
                <c:ptCount val="1"/>
                <c:pt idx="0">
                  <c:v>ร่องล้อ (RUT) (มม.) ผิวลาดยาง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spPr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H SarabunPSK" panose="020B0500040200020003" pitchFamily="34" charset="-34"/>
                      <a:ea typeface="Tahoma" panose="020B0604030504040204" pitchFamily="34" charset="0"/>
                      <a:cs typeface="TH SarabunPSK" panose="020B0500040200020003" pitchFamily="34" charset="-34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4D7A-49D4-8D1E-9E0C0B388C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rut!$A$2:$A$7</c:f>
              <c:strCache>
                <c:ptCount val="6"/>
                <c:pt idx="0">
                  <c:v>จันทบุรี</c:v>
                </c:pt>
                <c:pt idx="1">
                  <c:v>ฉะเชิงเทรา</c:v>
                </c:pt>
                <c:pt idx="2">
                  <c:v>ชลบุรีที่ 1</c:v>
                </c:pt>
                <c:pt idx="3">
                  <c:v>ชลบุรีที่ 2</c:v>
                </c:pt>
                <c:pt idx="4">
                  <c:v>ตราด</c:v>
                </c:pt>
                <c:pt idx="5">
                  <c:v>ระยอง</c:v>
                </c:pt>
              </c:strCache>
            </c:strRef>
          </c:cat>
          <c:val>
            <c:numRef>
              <c:f>rut!$C$2:$C$7</c:f>
              <c:numCache>
                <c:formatCode>0.00</c:formatCode>
                <c:ptCount val="6"/>
                <c:pt idx="0">
                  <c:v>6.74</c:v>
                </c:pt>
                <c:pt idx="1">
                  <c:v>7.46</c:v>
                </c:pt>
                <c:pt idx="2">
                  <c:v>7.4</c:v>
                </c:pt>
                <c:pt idx="3">
                  <c:v>6.88</c:v>
                </c:pt>
                <c:pt idx="4">
                  <c:v>6.99</c:v>
                </c:pt>
                <c:pt idx="5">
                  <c:v>5.99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7A-49D4-8D1E-9E0C0B388C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7"/>
        <c:axId val="1930733567"/>
        <c:axId val="1930733983"/>
      </c:barChart>
      <c:catAx>
        <c:axId val="19307335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100" b="1" i="0" baseline="0" dirty="0">
                    <a:effectLst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แขวงทางหลวง</a:t>
                </a:r>
                <a:endParaRPr lang="en-US" sz="1100" b="1" dirty="0"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c:rich>
          </c:tx>
          <c:layout>
            <c:manualLayout>
              <c:xMode val="edge"/>
              <c:yMode val="edge"/>
              <c:x val="0.4503613863086689"/>
              <c:y val="0.811465618672766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pPr>
            <a:endParaRPr lang="en-US"/>
          </a:p>
        </c:txPr>
        <c:crossAx val="1930733983"/>
        <c:crosses val="autoZero"/>
        <c:auto val="1"/>
        <c:lblAlgn val="ctr"/>
        <c:lblOffset val="100"/>
        <c:noMultiLvlLbl val="0"/>
      </c:catAx>
      <c:valAx>
        <c:axId val="1930733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200" b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ร่องล้อ</a:t>
                </a:r>
                <a:r>
                  <a:rPr lang="en-US" sz="1200" b="1" baseline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(RUT)(</a:t>
                </a:r>
                <a:r>
                  <a:rPr lang="th-TH" sz="1200" b="1" baseline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มม.</a:t>
                </a:r>
                <a:r>
                  <a:rPr lang="en-US" sz="1200" b="1" baseline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)</a:t>
                </a:r>
                <a:endParaRPr lang="en-US" sz="1200" b="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c:rich>
          </c:tx>
          <c:layout>
            <c:manualLayout>
              <c:xMode val="edge"/>
              <c:yMode val="edge"/>
              <c:x val="2.8823330589486103E-2"/>
              <c:y val="0.309619709014459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pPr>
            <a:endParaRPr lang="en-US"/>
          </a:p>
        </c:txPr>
        <c:crossAx val="1930733567"/>
        <c:crosses val="autoZero"/>
        <c:crossBetween val="between"/>
        <c:majorUnit val="1.5"/>
      </c:valAx>
      <c:spPr>
        <a:solidFill>
          <a:srgbClr val="FFFFFF"/>
        </a:solidFill>
        <a:ln w="9525">
          <a:solidFill>
            <a:schemeClr val="bg1">
              <a:lumMod val="85000"/>
            </a:schemeClr>
          </a:solidFill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pPr>
            <a:endParaRPr lang="en-US"/>
          </a:p>
        </c:txPr>
      </c:legendEntry>
      <c:layout>
        <c:manualLayout>
          <c:xMode val="edge"/>
          <c:yMode val="edge"/>
          <c:x val="0.30040419795903567"/>
          <c:y val="0.89987405259480024"/>
          <c:w val="0.49809383870368279"/>
          <c:h val="7.1681394126535708E-2"/>
        </c:manualLayout>
      </c:layout>
      <c:overlay val="0"/>
      <c:spPr>
        <a:noFill/>
        <a:ln>
          <a:solidFill>
            <a:schemeClr val="accent3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3">
        <a:lumMod val="20000"/>
        <a:lumOff val="80000"/>
      </a:schemeClr>
    </a:solidFill>
    <a:ln>
      <a:solidFill>
        <a:schemeClr val="bg1">
          <a:lumMod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pPr>
            <a:r>
              <a:rPr lang="th-TH" sz="1800" b="1" i="0" baseline="0" dirty="0">
                <a:solidFill>
                  <a:srgbClr val="010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ค่า </a:t>
            </a:r>
            <a:r>
              <a:rPr lang="en-US" sz="1800" b="1" i="0" baseline="0" dirty="0">
                <a:solidFill>
                  <a:srgbClr val="010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RUT </a:t>
            </a:r>
            <a:r>
              <a:rPr lang="th-TH" sz="1800" b="1" i="0" baseline="0" dirty="0">
                <a:solidFill>
                  <a:srgbClr val="010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ผิวคอนกรีตของสำนักงานทางหลวงที่ 14 (ชลบุรี)</a:t>
            </a:r>
            <a:endParaRPr lang="en-US" sz="1800" b="1" dirty="0">
              <a:solidFill>
                <a:srgbClr val="0105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c:rich>
      </c:tx>
      <c:layout>
        <c:manualLayout>
          <c:xMode val="edge"/>
          <c:yMode val="edge"/>
          <c:x val="0.16942677762484112"/>
          <c:y val="3.73803243361617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742558122573629"/>
          <c:y val="0.2677403383215099"/>
          <c:w val="0.77688698900749731"/>
          <c:h val="0.447979812593739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rut!$D$1</c:f>
              <c:strCache>
                <c:ptCount val="1"/>
                <c:pt idx="0">
                  <c:v>ร่องล้อ (RUT) (มม.) ผิวคอนกรีต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H SarabunPSK" panose="020B0500040200020003" pitchFamily="34" charset="-34"/>
                      <a:ea typeface="Tahoma" panose="020B0604030504040204" pitchFamily="34" charset="0"/>
                      <a:cs typeface="TH SarabunPSK" panose="020B0500040200020003" pitchFamily="34" charset="-34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71E-4318-A367-A615A5D852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rut!$A$2:$A$7</c:f>
              <c:strCache>
                <c:ptCount val="6"/>
                <c:pt idx="0">
                  <c:v>จันทบุรี</c:v>
                </c:pt>
                <c:pt idx="1">
                  <c:v>ฉะเชิงเทรา</c:v>
                </c:pt>
                <c:pt idx="2">
                  <c:v>ชลบุรีที่ 1</c:v>
                </c:pt>
                <c:pt idx="3">
                  <c:v>ชลบุรีที่ 2</c:v>
                </c:pt>
                <c:pt idx="4">
                  <c:v>ตราด</c:v>
                </c:pt>
                <c:pt idx="5">
                  <c:v>ระยอง</c:v>
                </c:pt>
              </c:strCache>
            </c:strRef>
          </c:cat>
          <c:val>
            <c:numRef>
              <c:f>rut!$D$2:$D$7</c:f>
              <c:numCache>
                <c:formatCode>0.00</c:formatCode>
                <c:ptCount val="6"/>
                <c:pt idx="0">
                  <c:v>6.19</c:v>
                </c:pt>
                <c:pt idx="1">
                  <c:v>5.42</c:v>
                </c:pt>
                <c:pt idx="2">
                  <c:v>5.49</c:v>
                </c:pt>
                <c:pt idx="3">
                  <c:v>5.59</c:v>
                </c:pt>
                <c:pt idx="4">
                  <c:v>5.53</c:v>
                </c:pt>
                <c:pt idx="5">
                  <c:v>3.92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1E-4318-A367-A615A5D852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7"/>
        <c:overlap val="-27"/>
        <c:axId val="1930733567"/>
        <c:axId val="1930733983"/>
      </c:barChart>
      <c:catAx>
        <c:axId val="19307335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100" b="1" i="0" baseline="0" dirty="0">
                    <a:effectLst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แขวงทางหลวง</a:t>
                </a:r>
                <a:endParaRPr lang="en-US" sz="1100" b="1" dirty="0"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c:rich>
          </c:tx>
          <c:layout>
            <c:manualLayout>
              <c:xMode val="edge"/>
              <c:yMode val="edge"/>
              <c:x val="0.430986891035185"/>
              <c:y val="0.814574622510935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pPr>
            <a:endParaRPr lang="en-US"/>
          </a:p>
        </c:txPr>
        <c:crossAx val="1930733983"/>
        <c:crosses val="autoZero"/>
        <c:auto val="1"/>
        <c:lblAlgn val="ctr"/>
        <c:lblOffset val="100"/>
        <c:noMultiLvlLbl val="0"/>
      </c:catAx>
      <c:valAx>
        <c:axId val="1930733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200" b="1" i="0" baseline="0" dirty="0">
                    <a:effectLst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ร่องล้อ</a:t>
                </a:r>
                <a:r>
                  <a:rPr lang="en-US" sz="1200" b="1" i="0" baseline="0" dirty="0">
                    <a:effectLst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(RUT)(</a:t>
                </a:r>
                <a:r>
                  <a:rPr lang="th-TH" sz="1200" b="1" i="0" baseline="0" dirty="0">
                    <a:effectLst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มม.</a:t>
                </a:r>
                <a:r>
                  <a:rPr lang="en-US" sz="1200" b="1" i="0" baseline="0" dirty="0">
                    <a:effectLst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)</a:t>
                </a:r>
                <a:endParaRPr lang="en-US" sz="1200" b="1" dirty="0"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c:rich>
          </c:tx>
          <c:layout>
            <c:manualLayout>
              <c:xMode val="edge"/>
              <c:yMode val="edge"/>
              <c:x val="3.108518852818086E-2"/>
              <c:y val="0.363188044451517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pPr>
            <a:endParaRPr lang="en-US"/>
          </a:p>
        </c:txPr>
        <c:crossAx val="1930733567"/>
        <c:crosses val="autoZero"/>
        <c:crossBetween val="between"/>
        <c:majorUnit val="1.5"/>
      </c:valAx>
      <c:spPr>
        <a:solidFill>
          <a:srgbClr val="FFFFFF"/>
        </a:solidFill>
        <a:ln w="9525">
          <a:solidFill>
            <a:schemeClr val="bg1">
              <a:lumMod val="85000"/>
            </a:schemeClr>
          </a:solidFill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pPr>
            <a:endParaRPr lang="en-US"/>
          </a:p>
        </c:txPr>
      </c:legendEntry>
      <c:layout>
        <c:manualLayout>
          <c:xMode val="edge"/>
          <c:yMode val="edge"/>
          <c:x val="0.24405302490094763"/>
          <c:y val="0.90317182443804644"/>
          <c:w val="0.59101901889253661"/>
          <c:h val="8.3301402611297787E-2"/>
        </c:manualLayout>
      </c:layout>
      <c:overlay val="0"/>
      <c:spPr>
        <a:noFill/>
        <a:ln>
          <a:solidFill>
            <a:schemeClr val="accent3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3">
        <a:lumMod val="20000"/>
        <a:lumOff val="80000"/>
      </a:schemeClr>
    </a:solidFill>
    <a:ln>
      <a:solidFill>
        <a:schemeClr val="bg1">
          <a:lumMod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600" b="1" dirty="0">
                <a:solidFill>
                  <a:srgbClr val="010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ค่า </a:t>
            </a:r>
            <a:r>
              <a:rPr lang="en-US" sz="1600" b="1" dirty="0">
                <a:solidFill>
                  <a:srgbClr val="010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MPD </a:t>
            </a:r>
            <a:r>
              <a:rPr lang="th-TH" sz="1600" b="1" dirty="0">
                <a:solidFill>
                  <a:srgbClr val="010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ผิวลาดยางของ</a:t>
            </a:r>
            <a:r>
              <a:rPr lang="th-TH" sz="1600" b="1" baseline="0" dirty="0">
                <a:solidFill>
                  <a:srgbClr val="010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1600" b="1" dirty="0">
                <a:solidFill>
                  <a:srgbClr val="010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สำนักงานทางหลวงที่ </a:t>
            </a:r>
            <a:r>
              <a:rPr lang="en-US" sz="1600" b="1" dirty="0">
                <a:solidFill>
                  <a:srgbClr val="010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8</a:t>
            </a:r>
            <a:r>
              <a:rPr lang="th-TH" sz="1600" b="1" dirty="0">
                <a:solidFill>
                  <a:srgbClr val="010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(มหาสารคาม)</a:t>
            </a:r>
            <a:endParaRPr lang="en-US" sz="1600" b="1" dirty="0">
              <a:solidFill>
                <a:srgbClr val="0105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c:rich>
      </c:tx>
      <c:layout>
        <c:manualLayout>
          <c:xMode val="edge"/>
          <c:yMode val="edge"/>
          <c:x val="0.20330116497517026"/>
          <c:y val="4.3562000628560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585579356507773"/>
          <c:y val="0.25583886657808314"/>
          <c:w val="0.75667821726014195"/>
          <c:h val="0.393103777621318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mpd!$C$1</c:f>
              <c:strCache>
                <c:ptCount val="1"/>
                <c:pt idx="0">
                  <c:v>ความหยาบของผิวทาง (MPD) (มม.) ผิวลาดยาง</c:v>
                </c:pt>
              </c:strCache>
            </c:strRef>
          </c:tx>
          <c:spPr>
            <a:solidFill>
              <a:srgbClr val="FEC2C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defRPr>
                    </a:pPr>
                    <a:r>
                      <a:rPr lang="en-US" sz="1400" b="1" dirty="0"/>
                      <a:t>0.46</a:t>
                    </a:r>
                    <a:endParaRPr lang="en-US" b="1" dirty="0"/>
                  </a:p>
                </c:rich>
              </c:tx>
              <c:spPr>
                <a:solidFill>
                  <a:srgbClr val="ED7D31">
                    <a:lumMod val="20000"/>
                    <a:lumOff val="8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H SarabunPSK" panose="020B0500040200020003" pitchFamily="34" charset="-34"/>
                      <a:ea typeface="Tahoma" panose="020B0604030504040204" pitchFamily="34" charset="0"/>
                      <a:cs typeface="TH SarabunPSK" panose="020B0500040200020003" pitchFamily="34" charset="-34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C54-412B-946D-2A5C13FD407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H SarabunPSK" panose="020B0500040200020003" pitchFamily="34" charset="-34"/>
                      <a:ea typeface="Tahoma" panose="020B0604030504040204" pitchFamily="34" charset="0"/>
                      <a:cs typeface="TH SarabunPSK" panose="020B0500040200020003" pitchFamily="34" charset="-34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44A-4854-BB32-0F42E4C0DD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mpd!$A$2:$A$5</c:f>
              <c:strCache>
                <c:ptCount val="4"/>
                <c:pt idx="0">
                  <c:v>กาฬสินธุ์</c:v>
                </c:pt>
                <c:pt idx="1">
                  <c:v>มหาสารคาม</c:v>
                </c:pt>
                <c:pt idx="2">
                  <c:v>ยโสธร</c:v>
                </c:pt>
                <c:pt idx="3">
                  <c:v>ร้อยเอ็ด</c:v>
                </c:pt>
              </c:strCache>
            </c:strRef>
          </c:cat>
          <c:val>
            <c:numRef>
              <c:f>mpd!$C$2:$C$5</c:f>
              <c:numCache>
                <c:formatCode>0.00</c:formatCode>
                <c:ptCount val="4"/>
                <c:pt idx="0">
                  <c:v>0.46</c:v>
                </c:pt>
                <c:pt idx="1">
                  <c:v>0.49</c:v>
                </c:pt>
                <c:pt idx="2">
                  <c:v>0.53</c:v>
                </c:pt>
                <c:pt idx="3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4A-4854-BB32-0F42E4C0DD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-27"/>
        <c:axId val="1930733567"/>
        <c:axId val="1930733983"/>
      </c:barChart>
      <c:catAx>
        <c:axId val="19307335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th-TH" sz="1200" b="1" i="0" baseline="0" dirty="0">
                    <a:effectLst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แขวงทางหลวง</a:t>
                </a:r>
                <a:endParaRPr lang="en-US" sz="1200" dirty="0"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c:rich>
          </c:tx>
          <c:layout>
            <c:manualLayout>
              <c:xMode val="edge"/>
              <c:yMode val="edge"/>
              <c:x val="0.42725582733247397"/>
              <c:y val="0.829632421318647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pPr>
            <a:endParaRPr lang="en-US"/>
          </a:p>
        </c:txPr>
        <c:crossAx val="1930733983"/>
        <c:crosses val="autoZero"/>
        <c:auto val="1"/>
        <c:lblAlgn val="ctr"/>
        <c:lblOffset val="100"/>
        <c:noMultiLvlLbl val="0"/>
      </c:catAx>
      <c:valAx>
        <c:axId val="1930733983"/>
        <c:scaling>
          <c:orientation val="minMax"/>
          <c:max val="0.8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r>
                  <a:rPr lang="en-US" sz="1200" b="0" i="0" baseline="0" dirty="0">
                    <a:effectLst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MPD </a:t>
                </a:r>
                <a:r>
                  <a:rPr lang="th-TH" sz="1200" b="0" i="0" baseline="0" dirty="0">
                    <a:effectLst/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(มม.)</a:t>
                </a:r>
                <a:endParaRPr lang="en-US" sz="1200" dirty="0">
                  <a:effectLst/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c:rich>
          </c:tx>
          <c:layout>
            <c:manualLayout>
              <c:xMode val="edge"/>
              <c:yMode val="edge"/>
              <c:x val="2.7564647144109063E-2"/>
              <c:y val="0.374137584999222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pPr>
            <a:endParaRPr lang="en-US"/>
          </a:p>
        </c:txPr>
        <c:crossAx val="1930733567"/>
        <c:crosses val="autoZero"/>
        <c:crossBetween val="between"/>
      </c:valAx>
      <c:spPr>
        <a:solidFill>
          <a:sysClr val="window" lastClr="FFFFFF"/>
        </a:solidFill>
        <a:ln w="9525">
          <a:solidFill>
            <a:sysClr val="window" lastClr="FFFFFF">
              <a:lumMod val="50000"/>
            </a:sysClr>
          </a:solidFill>
        </a:ln>
        <a:effectLst/>
      </c:spPr>
    </c:plotArea>
    <c:legend>
      <c:legendPos val="b"/>
      <c:layout>
        <c:manualLayout>
          <c:xMode val="edge"/>
          <c:yMode val="edge"/>
          <c:x val="0.2711872545052228"/>
          <c:y val="0.92027255250317341"/>
          <c:w val="0.49358084477449543"/>
          <c:h val="6.2968314496961428E-2"/>
        </c:manualLayout>
      </c:layout>
      <c:overlay val="0"/>
      <c:spPr>
        <a:noFill/>
        <a:ln>
          <a:solidFill>
            <a:sysClr val="window" lastClr="FFFFFF">
              <a:lumMod val="75000"/>
            </a:sys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A5A5A5">
        <a:lumMod val="20000"/>
        <a:lumOff val="80000"/>
      </a:srgbClr>
    </a:solidFill>
    <a:ln>
      <a:solidFill>
        <a:sysClr val="window" lastClr="FFFFFF">
          <a:lumMod val="50000"/>
        </a:sysClr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th-TH" sz="1600" b="1" i="0" u="none" strike="noStrike" kern="1200" spc="0" baseline="0">
                <a:solidFill>
                  <a:srgbClr val="010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pPr>
            <a:r>
              <a:rPr lang="th-TH" sz="1600" b="1" i="0" u="none" strike="noStrike" kern="1200" spc="0" baseline="0" dirty="0">
                <a:solidFill>
                  <a:srgbClr val="010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ค่า </a:t>
            </a:r>
            <a:r>
              <a:rPr lang="en-US" sz="1600" b="1" i="0" u="none" strike="noStrike" kern="1200" spc="0" baseline="0" dirty="0">
                <a:solidFill>
                  <a:srgbClr val="010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MPD </a:t>
            </a:r>
            <a:r>
              <a:rPr lang="th-TH" sz="1600" b="1" i="0" u="none" strike="noStrike" kern="1200" spc="0" baseline="0" dirty="0">
                <a:solidFill>
                  <a:srgbClr val="010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ผิวคอนกริตของ สำนักงานทางหลวงที่ 6 (เพชรบูรณ์)</a:t>
            </a:r>
          </a:p>
        </c:rich>
      </c:tx>
      <c:layout>
        <c:manualLayout>
          <c:xMode val="edge"/>
          <c:yMode val="edge"/>
          <c:x val="0.13210554008364186"/>
          <c:y val="5.55269096712449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th-TH" sz="1600" b="1" i="0" u="none" strike="noStrike" kern="1200" spc="0" baseline="0">
              <a:solidFill>
                <a:srgbClr val="0105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940540477926945"/>
          <c:y val="0.25956053699954762"/>
          <c:w val="0.721134658814231"/>
          <c:h val="0.432951529227729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mpd!$D$1</c:f>
              <c:strCache>
                <c:ptCount val="1"/>
                <c:pt idx="0">
                  <c:v>ความหยาบของผิวทาง (MPD) (มม.)ผิวคอนกรีต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solidFill>
                  <a:srgbClr val="4472C4">
                    <a:lumMod val="20000"/>
                    <a:lumOff val="8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14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H SarabunPSK" panose="020B0500040200020003" pitchFamily="34" charset="-34"/>
                      <a:ea typeface="Tahoma" panose="020B0604030504040204" pitchFamily="34" charset="0"/>
                      <a:cs typeface="TH SarabunPSK" panose="020B0500040200020003" pitchFamily="34" charset="-34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3A3-41E9-8F0E-942122CBA30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12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H SarabunPSK" panose="020B0500040200020003" pitchFamily="34" charset="-34"/>
                      <a:ea typeface="Tahoma" panose="020B0604030504040204" pitchFamily="34" charset="0"/>
                      <a:cs typeface="TH SarabunPSK" panose="020B0500040200020003" pitchFamily="34" charset="-34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351-4B8B-A15C-BE1BA5874E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mpd!$A$2:$A$6</c:f>
              <c:strCache>
                <c:ptCount val="5"/>
                <c:pt idx="0">
                  <c:v>เพชรบูรณ์ที่ 1</c:v>
                </c:pt>
                <c:pt idx="1">
                  <c:v>เพชรบูรณ์ที่ 2 
(บึงสามพัน)</c:v>
                </c:pt>
                <c:pt idx="2">
                  <c:v>เลยที่ 1</c:v>
                </c:pt>
                <c:pt idx="3">
                  <c:v>เลยที่ 2 
(ด่านซ้าย)</c:v>
                </c:pt>
                <c:pt idx="4">
                  <c:v>หนองบัวลำภู</c:v>
                </c:pt>
              </c:strCache>
            </c:strRef>
          </c:cat>
          <c:val>
            <c:numRef>
              <c:f>mpd!$D$2:$D$6</c:f>
              <c:numCache>
                <c:formatCode>0.00</c:formatCode>
                <c:ptCount val="5"/>
                <c:pt idx="0">
                  <c:v>0.37</c:v>
                </c:pt>
                <c:pt idx="1">
                  <c:v>0.36</c:v>
                </c:pt>
                <c:pt idx="2">
                  <c:v>0.31</c:v>
                </c:pt>
                <c:pt idx="3">
                  <c:v>0.75</c:v>
                </c:pt>
                <c:pt idx="4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51-4B8B-A15C-BE1BA5874E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-27"/>
        <c:axId val="1930733567"/>
        <c:axId val="1930733983"/>
      </c:barChart>
      <c:catAx>
        <c:axId val="19307335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lang="en-US"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defRPr>
                </a:pPr>
                <a:r>
                  <a:rPr lang="th-TH" dirty="0"/>
                  <a:t>แขวงทางหลวง</a:t>
                </a:r>
              </a:p>
            </c:rich>
          </c:tx>
          <c:layout>
            <c:manualLayout>
              <c:xMode val="edge"/>
              <c:yMode val="edge"/>
              <c:x val="0.43373872667759378"/>
              <c:y val="0.839510626475809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 rtl="0">
                <a:defRPr lang="en-US"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ctr">
              <a:defRPr lang="en-US"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pPr>
            <a:endParaRPr lang="en-US"/>
          </a:p>
        </c:txPr>
        <c:crossAx val="1930733983"/>
        <c:crosses val="autoZero"/>
        <c:auto val="1"/>
        <c:lblAlgn val="ctr"/>
        <c:lblOffset val="100"/>
        <c:noMultiLvlLbl val="0"/>
      </c:catAx>
      <c:valAx>
        <c:axId val="1930733983"/>
        <c:scaling>
          <c:orientation val="minMax"/>
          <c:max val="0.8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PSK" panose="020B0500040200020003" pitchFamily="34" charset="-34"/>
                    <a:ea typeface="Tahoma" panose="020B0604030504040204" pitchFamily="34" charset="0"/>
                    <a:cs typeface="TH SarabunPSK" panose="020B0500040200020003" pitchFamily="34" charset="-34"/>
                  </a:defRPr>
                </a:pPr>
                <a:r>
                  <a:rPr lang="en-US" dirty="0"/>
                  <a:t>MPD </a:t>
                </a:r>
                <a:r>
                  <a:rPr lang="th-TH" dirty="0"/>
                  <a:t>(มม.)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3.6211851807629883E-2"/>
              <c:y val="0.387900408693233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 algn="ctr">
              <a:defRPr lang="en-US"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defRPr>
            </a:pPr>
            <a:endParaRPr lang="en-US"/>
          </a:p>
        </c:txPr>
        <c:crossAx val="1930733567"/>
        <c:crosses val="autoZero"/>
        <c:crossBetween val="between"/>
        <c:majorUnit val="0.1"/>
      </c:valAx>
      <c:spPr>
        <a:solidFill>
          <a:sysClr val="window" lastClr="FFFFFF"/>
        </a:solidFill>
        <a:ln w="9525">
          <a:solidFill>
            <a:schemeClr val="bg1">
              <a:lumMod val="85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.27761053458369961"/>
          <c:y val="0.91902188538390894"/>
          <c:w val="0.53041497053554598"/>
          <c:h val="7.0827924409761711E-2"/>
        </c:manualLayout>
      </c:layout>
      <c:overlay val="0"/>
      <c:spPr>
        <a:noFill/>
        <a:ln>
          <a:solidFill>
            <a:sysClr val="window" lastClr="FFFFFF">
              <a:lumMod val="75000"/>
            </a:sys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A5A5A5">
        <a:lumMod val="20000"/>
        <a:lumOff val="80000"/>
      </a:srgbClr>
    </a:solidFill>
    <a:ln>
      <a:solidFill>
        <a:sysClr val="window" lastClr="FFFFFF">
          <a:lumMod val="50000"/>
        </a:sysClr>
      </a:solidFill>
    </a:ln>
    <a:effectLst/>
  </c:spPr>
  <c:txPr>
    <a:bodyPr/>
    <a:lstStyle/>
    <a:p>
      <a:pPr algn="ctr">
        <a:defRPr lang="en-US" sz="1200" b="1" i="0" u="none" strike="noStrike" kern="1200" baseline="0">
          <a:solidFill>
            <a:schemeClr val="tx1">
              <a:lumMod val="65000"/>
              <a:lumOff val="35000"/>
            </a:schemeClr>
          </a:solidFill>
          <a:latin typeface="TH SarabunPSK" panose="020B0500040200020003" pitchFamily="34" charset="-34"/>
          <a:ea typeface="Tahoma" panose="020B0604030504040204" pitchFamily="34" charset="0"/>
          <a:cs typeface="TH SarabunPSK" panose="020B0500040200020003" pitchFamily="34" charset="-34"/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49983793324225"/>
          <c:y val="0.11693079685081495"/>
          <c:w val="0.7728943633983395"/>
          <c:h val="0.6083097224836645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แยกประเภทค่าเฉลี่ย!$B$33</c:f>
              <c:strCache>
                <c:ptCount val="1"/>
                <c:pt idx="0">
                  <c:v> 20,000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แยกประเภทค่าเฉลี่ย!$A$34:$A$39</c:f>
              <c:numCache>
                <c:formatCode>0</c:formatCode>
                <c:ptCount val="6"/>
                <c:pt idx="0">
                  <c:v>2564</c:v>
                </c:pt>
                <c:pt idx="1">
                  <c:v>2565</c:v>
                </c:pt>
                <c:pt idx="2">
                  <c:v>2566</c:v>
                </c:pt>
                <c:pt idx="3">
                  <c:v>2567</c:v>
                </c:pt>
                <c:pt idx="4">
                  <c:v>2568</c:v>
                </c:pt>
                <c:pt idx="5">
                  <c:v>2569</c:v>
                </c:pt>
              </c:numCache>
            </c:numRef>
          </c:xVal>
          <c:yVal>
            <c:numRef>
              <c:f>แยกประเภทค่าเฉลี่ย!$B$34:$B$39</c:f>
              <c:numCache>
                <c:formatCode>0.00</c:formatCode>
                <c:ptCount val="6"/>
                <c:pt idx="0">
                  <c:v>2.8005525030642815</c:v>
                </c:pt>
                <c:pt idx="1">
                  <c:v>2.9324969553859921</c:v>
                </c:pt>
                <c:pt idx="2">
                  <c:v>3.0982018169404801</c:v>
                </c:pt>
                <c:pt idx="3">
                  <c:v>3.2683930000865922</c:v>
                </c:pt>
                <c:pt idx="4">
                  <c:v>3.4751390713435906</c:v>
                </c:pt>
                <c:pt idx="5">
                  <c:v>3.6756032882692553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C55-4CA0-9CA3-BD275C7F45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68266912"/>
        <c:axId val="1425253824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แยกประเภทค่าเฉลี่ย!$C$33</c15:sqref>
                        </c15:formulaRef>
                      </c:ext>
                    </c:extLst>
                    <c:strCache>
                      <c:ptCount val="1"/>
                      <c:pt idx="0">
                        <c:v> 40,000 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แยกประเภทค่าเฉลี่ย!$A$34:$A$39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2564</c:v>
                      </c:pt>
                      <c:pt idx="1">
                        <c:v>2565</c:v>
                      </c:pt>
                      <c:pt idx="2">
                        <c:v>2566</c:v>
                      </c:pt>
                      <c:pt idx="3">
                        <c:v>2567</c:v>
                      </c:pt>
                      <c:pt idx="4">
                        <c:v>2568</c:v>
                      </c:pt>
                      <c:pt idx="5">
                        <c:v>2569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แยกประเภทค่าเฉลี่ย!$C$34:$C$39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2.8005525030642815</c:v>
                      </c:pt>
                      <c:pt idx="1">
                        <c:v>2.864169785165398</c:v>
                      </c:pt>
                      <c:pt idx="2">
                        <c:v>2.9357050013272112</c:v>
                      </c:pt>
                      <c:pt idx="3">
                        <c:v>2.9997672088752414</c:v>
                      </c:pt>
                      <c:pt idx="4">
                        <c:v>3.0890613346863893</c:v>
                      </c:pt>
                      <c:pt idx="5">
                        <c:v>3.1594057077172857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2-0C55-4CA0-9CA3-BD275C7F4556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แยกประเภทค่าเฉลี่ย!$D$33</c15:sqref>
                        </c15:formulaRef>
                      </c:ext>
                    </c:extLst>
                    <c:strCache>
                      <c:ptCount val="1"/>
                      <c:pt idx="0">
                        <c:v> 60,000 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แยกประเภทค่าเฉลี่ย!$A$34:$A$39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2564</c:v>
                      </c:pt>
                      <c:pt idx="1">
                        <c:v>2565</c:v>
                      </c:pt>
                      <c:pt idx="2">
                        <c:v>2566</c:v>
                      </c:pt>
                      <c:pt idx="3">
                        <c:v>2567</c:v>
                      </c:pt>
                      <c:pt idx="4">
                        <c:v>2568</c:v>
                      </c:pt>
                      <c:pt idx="5">
                        <c:v>2569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แยกประเภทค่าเฉลี่ย!$D$34:$D$39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2.8005525030642815</c:v>
                      </c:pt>
                      <c:pt idx="1">
                        <c:v>2.7910957109478023</c:v>
                      </c:pt>
                      <c:pt idx="2">
                        <c:v>2.76580983346375</c:v>
                      </c:pt>
                      <c:pt idx="3">
                        <c:v>2.7209731550653808</c:v>
                      </c:pt>
                      <c:pt idx="4">
                        <c:v>2.6930866359135939</c:v>
                      </c:pt>
                      <c:pt idx="5">
                        <c:v>2.6379102777063568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0C55-4CA0-9CA3-BD275C7F4556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แยกประเภทค่าเฉลี่ย!$E$33</c15:sqref>
                        </c15:formulaRef>
                      </c:ext>
                    </c:extLst>
                    <c:strCache>
                      <c:ptCount val="1"/>
                      <c:pt idx="0">
                        <c:v> 80,000 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แยกประเภทค่าเฉลี่ย!$A$34:$A$39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2564</c:v>
                      </c:pt>
                      <c:pt idx="1">
                        <c:v>2565</c:v>
                      </c:pt>
                      <c:pt idx="2">
                        <c:v>2566</c:v>
                      </c:pt>
                      <c:pt idx="3">
                        <c:v>2567</c:v>
                      </c:pt>
                      <c:pt idx="4">
                        <c:v>2568</c:v>
                      </c:pt>
                      <c:pt idx="5">
                        <c:v>2569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แยกประเภทค่าเฉลี่ย!$E$34:$E$39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2.8005525030642815</c:v>
                      </c:pt>
                      <c:pt idx="1">
                        <c:v>2.7183214273899821</c:v>
                      </c:pt>
                      <c:pt idx="2">
                        <c:v>2.6026876232694214</c:v>
                      </c:pt>
                      <c:pt idx="3">
                        <c:v>2.4346478947370809</c:v>
                      </c:pt>
                      <c:pt idx="4">
                        <c:v>2.2519655476576208</c:v>
                      </c:pt>
                      <c:pt idx="5">
                        <c:v>2.1903548807301636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0C55-4CA0-9CA3-BD275C7F4556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แยกประเภทค่าเฉลี่ย!$F$33</c15:sqref>
                        </c15:formulaRef>
                      </c:ext>
                    </c:extLst>
                    <c:strCache>
                      <c:ptCount val="1"/>
                      <c:pt idx="0">
                        <c:v> 100,000 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แยกประเภทค่าเฉลี่ย!$A$34:$A$39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2564</c:v>
                      </c:pt>
                      <c:pt idx="1">
                        <c:v>2565</c:v>
                      </c:pt>
                      <c:pt idx="2">
                        <c:v>2566</c:v>
                      </c:pt>
                      <c:pt idx="3">
                        <c:v>2567</c:v>
                      </c:pt>
                      <c:pt idx="4">
                        <c:v>2568</c:v>
                      </c:pt>
                      <c:pt idx="5">
                        <c:v>2569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แยกประเภทค่าเฉลี่ย!$F$34:$F$39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2.8005525030642815</c:v>
                      </c:pt>
                      <c:pt idx="1">
                        <c:v>2.645728599371874</c:v>
                      </c:pt>
                      <c:pt idx="2">
                        <c:v>2.4340910890851006</c:v>
                      </c:pt>
                      <c:pt idx="3">
                        <c:v>2.1317475132683406</c:v>
                      </c:pt>
                      <c:pt idx="4">
                        <c:v>2.1719140698220754</c:v>
                      </c:pt>
                      <c:pt idx="5">
                        <c:v>2.2171148784263401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0C55-4CA0-9CA3-BD275C7F4556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แยกประเภทค่าเฉลี่ย!$G$33</c15:sqref>
                        </c15:formulaRef>
                      </c:ext>
                    </c:extLst>
                    <c:strCache>
                      <c:ptCount val="1"/>
                      <c:pt idx="0">
                        <c:v> 120,000 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แยกประเภทค่าเฉลี่ย!$A$34:$A$39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2564</c:v>
                      </c:pt>
                      <c:pt idx="1">
                        <c:v>2565</c:v>
                      </c:pt>
                      <c:pt idx="2">
                        <c:v>2566</c:v>
                      </c:pt>
                      <c:pt idx="3">
                        <c:v>2567</c:v>
                      </c:pt>
                      <c:pt idx="4">
                        <c:v>2568</c:v>
                      </c:pt>
                      <c:pt idx="5">
                        <c:v>2569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แยกประเภทค่าเฉลี่ย!$G$34:$G$39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2.8005525030642815</c:v>
                      </c:pt>
                      <c:pt idx="1">
                        <c:v>2.5749731900493775</c:v>
                      </c:pt>
                      <c:pt idx="2">
                        <c:v>2.266767317590384</c:v>
                      </c:pt>
                      <c:pt idx="3">
                        <c:v>2.1365083891785499</c:v>
                      </c:pt>
                      <c:pt idx="4">
                        <c:v>2.1891528603051253</c:v>
                      </c:pt>
                      <c:pt idx="5">
                        <c:v>2.2277059148402567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0C55-4CA0-9CA3-BD275C7F4556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แยกประเภทค่าเฉลี่ย!$H$33</c15:sqref>
                        </c15:formulaRef>
                      </c:ext>
                    </c:extLst>
                    <c:strCache>
                      <c:ptCount val="1"/>
                      <c:pt idx="0">
                        <c:v> 140,000 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แยกประเภทค่าเฉลี่ย!$A$34:$A$39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2564</c:v>
                      </c:pt>
                      <c:pt idx="1">
                        <c:v>2565</c:v>
                      </c:pt>
                      <c:pt idx="2">
                        <c:v>2566</c:v>
                      </c:pt>
                      <c:pt idx="3">
                        <c:v>2567</c:v>
                      </c:pt>
                      <c:pt idx="4">
                        <c:v>2568</c:v>
                      </c:pt>
                      <c:pt idx="5">
                        <c:v>2569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แยกประเภทค่าเฉลี่ย!$H$34:$H$39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2.8005525030642815</c:v>
                      </c:pt>
                      <c:pt idx="1">
                        <c:v>2.5024937030553951</c:v>
                      </c:pt>
                      <c:pt idx="2">
                        <c:v>2.0821966991526324</c:v>
                      </c:pt>
                      <c:pt idx="3">
                        <c:v>2.1475772615882156</c:v>
                      </c:pt>
                      <c:pt idx="4">
                        <c:v>2.2061557496150286</c:v>
                      </c:pt>
                      <c:pt idx="5">
                        <c:v>2.2405876827001516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0C55-4CA0-9CA3-BD275C7F4556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แยกประเภทค่าเฉลี่ย!$I$33</c15:sqref>
                        </c15:formulaRef>
                      </c:ext>
                    </c:extLst>
                    <c:strCache>
                      <c:ptCount val="1"/>
                      <c:pt idx="0">
                        <c:v> 160,000 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แยกประเภทค่าเฉลี่ย!$A$34:$A$39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2564</c:v>
                      </c:pt>
                      <c:pt idx="1">
                        <c:v>2565</c:v>
                      </c:pt>
                      <c:pt idx="2">
                        <c:v>2566</c:v>
                      </c:pt>
                      <c:pt idx="3">
                        <c:v>2567</c:v>
                      </c:pt>
                      <c:pt idx="4">
                        <c:v>2568</c:v>
                      </c:pt>
                      <c:pt idx="5">
                        <c:v>2569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แยกประเภทค่าเฉลี่ย!$I$34:$I$39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2.8005525030642815</c:v>
                      </c:pt>
                      <c:pt idx="1">
                        <c:v>2.4296101187682271</c:v>
                      </c:pt>
                      <c:pt idx="2">
                        <c:v>2.0761187590742507</c:v>
                      </c:pt>
                      <c:pt idx="3">
                        <c:v>2.1533557654044695</c:v>
                      </c:pt>
                      <c:pt idx="4">
                        <c:v>2.2142664963527596</c:v>
                      </c:pt>
                      <c:pt idx="5">
                        <c:v>2.2432466677934761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0C55-4CA0-9CA3-BD275C7F4556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แยกประเภทค่าเฉลี่ย!$J$33</c15:sqref>
                        </c15:formulaRef>
                      </c:ext>
                    </c:extLst>
                    <c:strCache>
                      <c:ptCount val="1"/>
                      <c:pt idx="0">
                        <c:v> 180,000 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แยกประเภทค่าเฉลี่ย!$A$34:$A$39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2564</c:v>
                      </c:pt>
                      <c:pt idx="1">
                        <c:v>2565</c:v>
                      </c:pt>
                      <c:pt idx="2">
                        <c:v>2566</c:v>
                      </c:pt>
                      <c:pt idx="3">
                        <c:v>2567</c:v>
                      </c:pt>
                      <c:pt idx="4">
                        <c:v>2568</c:v>
                      </c:pt>
                      <c:pt idx="5">
                        <c:v>2569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แยกประเภทค่าเฉลี่ย!$J$34:$J$39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2.8005525030642815</c:v>
                      </c:pt>
                      <c:pt idx="1">
                        <c:v>2.3503619522131114</c:v>
                      </c:pt>
                      <c:pt idx="2">
                        <c:v>2.0800200633194632</c:v>
                      </c:pt>
                      <c:pt idx="3">
                        <c:v>2.1594929032717785</c:v>
                      </c:pt>
                      <c:pt idx="4">
                        <c:v>2.2226788058370213</c:v>
                      </c:pt>
                      <c:pt idx="5">
                        <c:v>2.251327664594553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0C55-4CA0-9CA3-BD275C7F4556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แยกประเภทค่าเฉลี่ย!$K$33</c15:sqref>
                        </c15:formulaRef>
                      </c:ext>
                    </c:extLst>
                    <c:strCache>
                      <c:ptCount val="1"/>
                      <c:pt idx="0">
                        <c:v> 200,000 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แยกประเภทค่าเฉลี่ย!$A$34:$A$39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2564</c:v>
                      </c:pt>
                      <c:pt idx="1">
                        <c:v>2565</c:v>
                      </c:pt>
                      <c:pt idx="2">
                        <c:v>2566</c:v>
                      </c:pt>
                      <c:pt idx="3">
                        <c:v>2567</c:v>
                      </c:pt>
                      <c:pt idx="4">
                        <c:v>2568</c:v>
                      </c:pt>
                      <c:pt idx="5">
                        <c:v>2569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แยกประเภทค่าเฉลี่ย!$K$34:$K$39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2.8005525030642815</c:v>
                      </c:pt>
                      <c:pt idx="1">
                        <c:v>2.2738254710024921</c:v>
                      </c:pt>
                      <c:pt idx="2">
                        <c:v>2.0831871314673682</c:v>
                      </c:pt>
                      <c:pt idx="3">
                        <c:v>2.1649155704564182</c:v>
                      </c:pt>
                      <c:pt idx="4">
                        <c:v>2.2303920294178359</c:v>
                      </c:pt>
                      <c:pt idx="5">
                        <c:v>2.2590113762679658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0C55-4CA0-9CA3-BD275C7F4556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แยกประเภทค่าเฉลี่ย!$L$33</c15:sqref>
                        </c15:formulaRef>
                      </c:ext>
                    </c:extLst>
                    <c:strCache>
                      <c:ptCount val="1"/>
                      <c:pt idx="0">
                        <c:v> 220,000 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แยกประเภทค่าเฉลี่ย!$A$34:$A$39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2564</c:v>
                      </c:pt>
                      <c:pt idx="1">
                        <c:v>2565</c:v>
                      </c:pt>
                      <c:pt idx="2">
                        <c:v>2566</c:v>
                      </c:pt>
                      <c:pt idx="3">
                        <c:v>2567</c:v>
                      </c:pt>
                      <c:pt idx="4">
                        <c:v>2568</c:v>
                      </c:pt>
                      <c:pt idx="5">
                        <c:v>2569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แยกประเภทค่าเฉลี่ย!$L$34:$L$39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2.8005525030642815</c:v>
                      </c:pt>
                      <c:pt idx="1">
                        <c:v>2.1998425517140303</c:v>
                      </c:pt>
                      <c:pt idx="2">
                        <c:v>2.0861458700606024</c:v>
                      </c:pt>
                      <c:pt idx="3">
                        <c:v>2.1700867057040529</c:v>
                      </c:pt>
                      <c:pt idx="4">
                        <c:v>2.2378112583248022</c:v>
                      </c:pt>
                      <c:pt idx="5">
                        <c:v>2.2676454069698537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0C55-4CA0-9CA3-BD275C7F4556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แยกประเภทค่าเฉลี่ย!$M$33</c15:sqref>
                        </c15:formulaRef>
                      </c:ext>
                    </c:extLst>
                    <c:strCache>
                      <c:ptCount val="1"/>
                      <c:pt idx="0">
                        <c:v>ไม่จำกัดงบ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แยกประเภทค่าเฉลี่ย!$A$34:$A$39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2564</c:v>
                      </c:pt>
                      <c:pt idx="1">
                        <c:v>2565</c:v>
                      </c:pt>
                      <c:pt idx="2">
                        <c:v>2566</c:v>
                      </c:pt>
                      <c:pt idx="3">
                        <c:v>2567</c:v>
                      </c:pt>
                      <c:pt idx="4">
                        <c:v>2568</c:v>
                      </c:pt>
                      <c:pt idx="5">
                        <c:v>2569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แยกประเภทค่าเฉลี่ย!$M$34:$M$39</c15:sqref>
                        </c15:formulaRef>
                      </c:ext>
                    </c:extLst>
                    <c:numCache>
                      <c:formatCode>0.00</c:formatCode>
                      <c:ptCount val="6"/>
                      <c:pt idx="0">
                        <c:v>2.8005525030642815</c:v>
                      </c:pt>
                      <c:pt idx="1">
                        <c:v>2.0960154285282782</c:v>
                      </c:pt>
                      <c:pt idx="2">
                        <c:v>2.1613673114199496</c:v>
                      </c:pt>
                      <c:pt idx="3">
                        <c:v>2.244322443566233</c:v>
                      </c:pt>
                      <c:pt idx="4">
                        <c:v>2.2634523572677736</c:v>
                      </c:pt>
                      <c:pt idx="5">
                        <c:v>2.1970500406896538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0C55-4CA0-9CA3-BD275C7F4556}"/>
                  </c:ext>
                </c:extLst>
              </c15:ser>
            </c15:filteredScatterSeries>
          </c:ext>
        </c:extLst>
      </c:scatterChart>
      <c:valAx>
        <c:axId val="1468266912"/>
        <c:scaling>
          <c:orientation val="minMax"/>
          <c:max val="2569"/>
          <c:min val="256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defRPr>
                </a:pPr>
                <a:r>
                  <a:rPr lang="th-TH" sz="1400" dirty="0"/>
                  <a:t>ปี</a:t>
                </a:r>
                <a:r>
                  <a:rPr lang="th-TH" sz="1400" baseline="0" dirty="0"/>
                  <a:t> พ.ศ.</a:t>
                </a:r>
                <a:endParaRPr lang="en-US" sz="1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1425253824"/>
        <c:crosses val="autoZero"/>
        <c:crossBetween val="midCat"/>
        <c:majorUnit val="1"/>
      </c:valAx>
      <c:valAx>
        <c:axId val="1425253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defRPr>
                </a:pPr>
                <a:r>
                  <a:rPr lang="th-TH" sz="1400" dirty="0"/>
                  <a:t>ค่า </a:t>
                </a:r>
                <a:r>
                  <a:rPr lang="en-US" sz="1400" dirty="0"/>
                  <a:t>IRI</a:t>
                </a:r>
              </a:p>
            </c:rich>
          </c:tx>
          <c:layout>
            <c:manualLayout>
              <c:xMode val="edge"/>
              <c:yMode val="edge"/>
              <c:x val="2.3248705470297119E-2"/>
              <c:y val="0.343934193858794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  <c:crossAx val="14682669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 New" panose="020B0500040200020003" pitchFamily="34" charset="-34"/>
              <a:ea typeface="+mn-ea"/>
              <a:cs typeface="TH Sarabun New" panose="020B0500040200020003" pitchFamily="34" charset="-34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latin typeface="TH Sarabun New" panose="020B0500040200020003" pitchFamily="34" charset="-34"/>
          <a:cs typeface="TH Sarabun New" panose="020B0500040200020003" pitchFamily="34" charset="-34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pPr>
            <a:r>
              <a:rPr lang="th-TH" sz="2000" dirty="0"/>
              <a:t>สัดส่วนประเภทการซ่อมตามค่าซ่อมบำรุง</a:t>
            </a:r>
            <a:endParaRPr lang="en-US" sz="2000" dirty="0"/>
          </a:p>
        </c:rich>
      </c:tx>
      <c:layout>
        <c:manualLayout>
          <c:xMode val="edge"/>
          <c:yMode val="edge"/>
          <c:x val="0.29755893090073943"/>
          <c:y val="2.39496201692747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H Sarabun New" panose="020B0500040200020003" pitchFamily="34" charset="-34"/>
              <a:ea typeface="+mn-ea"/>
              <a:cs typeface="TH Sarabun New" panose="020B0500040200020003" pitchFamily="34" charset="-34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092262147123229"/>
          <c:y val="0.20783906333155935"/>
          <c:w val="0.47602198131594481"/>
          <c:h val="0.63961809473123998"/>
        </c:manualLayout>
      </c:layout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 New" panose="020B0500040200020003" pitchFamily="34" charset="-34"/>
              <a:ea typeface="+mn-ea"/>
              <a:cs typeface="TH Sarabun New" panose="020B0500040200020003" pitchFamily="34" charset="-34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>
          <a:latin typeface="TH Sarabun New" panose="020B0500040200020003" pitchFamily="34" charset="-34"/>
          <a:cs typeface="TH Sarabun New" panose="020B0500040200020003" pitchFamily="34" charset="-34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665413683640785"/>
          <c:y val="0.16151001492586348"/>
          <c:w val="0.39842208057989781"/>
          <c:h val="0.6658154507052904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64B-4043-887F-658EBC52B36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64B-4043-887F-658EBC52B36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64B-4043-887F-658EBC52B36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64B-4043-887F-658EBC52B36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64B-4043-887F-658EBC52B36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64B-4043-887F-658EBC52B36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64B-4043-887F-658EBC52B36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64B-4043-887F-658EBC52B36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464B-4043-887F-658EBC52B36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464B-4043-887F-658EBC52B36A}"/>
              </c:ext>
            </c:extLst>
          </c:dPt>
          <c:dLbls>
            <c:dLbl>
              <c:idx val="2"/>
              <c:layout>
                <c:manualLayout>
                  <c:x val="-2.2503516174402265E-2"/>
                  <c:y val="7.473841554559032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64B-4043-887F-658EBC52B36A}"/>
                </c:ext>
              </c:extLst>
            </c:dLbl>
            <c:dLbl>
              <c:idx val="3"/>
              <c:layout>
                <c:manualLayout>
                  <c:x val="-6.7510548523206745E-2"/>
                  <c:y val="8.9686098654707964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64B-4043-887F-658EBC52B36A}"/>
                </c:ext>
              </c:extLst>
            </c:dLbl>
            <c:dLbl>
              <c:idx val="4"/>
              <c:layout>
                <c:manualLayout>
                  <c:x val="-6.1884669479606198E-2"/>
                  <c:y val="-2.39162929745889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64B-4043-887F-658EBC52B36A}"/>
                </c:ext>
              </c:extLst>
            </c:dLbl>
            <c:dLbl>
              <c:idx val="9"/>
              <c:layout>
                <c:manualLayout>
                  <c:x val="9.2320754771844163E-3"/>
                  <c:y val="-2.800390996323994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64B-4043-887F-658EBC52B3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pie!$A$19:$A$28</c:f>
              <c:strCache>
                <c:ptCount val="10"/>
                <c:pt idx="0">
                  <c:v>OL05</c:v>
                </c:pt>
                <c:pt idx="1">
                  <c:v>OLM05</c:v>
                </c:pt>
                <c:pt idx="2">
                  <c:v>RB PMA</c:v>
                </c:pt>
                <c:pt idx="3">
                  <c:v>RB05</c:v>
                </c:pt>
                <c:pt idx="4">
                  <c:v>RB10</c:v>
                </c:pt>
                <c:pt idx="5">
                  <c:v>RCL 05</c:v>
                </c:pt>
                <c:pt idx="6">
                  <c:v>RCL PMA</c:v>
                </c:pt>
                <c:pt idx="7">
                  <c:v>RCL10</c:v>
                </c:pt>
                <c:pt idx="8">
                  <c:v>SS-Para</c:v>
                </c:pt>
                <c:pt idx="9">
                  <c:v>งานบำรุงปกติ</c:v>
                </c:pt>
              </c:strCache>
            </c:strRef>
          </c:cat>
          <c:val>
            <c:numRef>
              <c:f>pie!$B$19:$B$28</c:f>
              <c:numCache>
                <c:formatCode>General</c:formatCode>
                <c:ptCount val="10"/>
                <c:pt idx="0">
                  <c:v>117734700048.60001</c:v>
                </c:pt>
                <c:pt idx="1">
                  <c:v>58181966230.5</c:v>
                </c:pt>
                <c:pt idx="2">
                  <c:v>4372424057.8000002</c:v>
                </c:pt>
                <c:pt idx="3">
                  <c:v>5770152420</c:v>
                </c:pt>
                <c:pt idx="4">
                  <c:v>4522957142.5</c:v>
                </c:pt>
                <c:pt idx="5">
                  <c:v>16280347200</c:v>
                </c:pt>
                <c:pt idx="6">
                  <c:v>11289974134</c:v>
                </c:pt>
                <c:pt idx="7">
                  <c:v>9470650885</c:v>
                </c:pt>
                <c:pt idx="8">
                  <c:v>18874237537.599998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464B-4043-887F-658EBC52B36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8317358531164683E-3"/>
          <c:y val="0.90237395980358459"/>
          <c:w val="0.99102705726501228"/>
          <c:h val="9.48256492000914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TH Sarabun New" panose="020B0500040200020003" pitchFamily="34" charset="-34"/>
          <a:cs typeface="TH Sarabun New" panose="020B0500040200020003" pitchFamily="34" charset="-34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8D7FDA-5838-B944-80A9-AF4F5E89D231}" type="doc">
      <dgm:prSet loTypeId="urn:microsoft.com/office/officeart/2005/8/layout/list1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B89DBCD-AFE4-C249-8EB9-CD61630C3229}">
      <dgm:prSet phldrT="[Text]"/>
      <dgm:spPr/>
      <dgm:t>
        <a:bodyPr/>
        <a:lstStyle/>
        <a:p>
          <a:r>
            <a:rPr lang="th-TH" dirty="0">
              <a:latin typeface="TH SarabunPSK" panose="020B0500040200020003" pitchFamily="34" charset="-34"/>
              <a:cs typeface="TH SarabunPSK" panose="020B0500040200020003" pitchFamily="34" charset="-34"/>
            </a:rPr>
            <a:t>ร้อยละของสายทางที่มีค่า</a:t>
          </a:r>
          <a:r>
            <a:rPr lang="en-US" dirty="0">
              <a:latin typeface="TH SarabunPSK" panose="020B0500040200020003" pitchFamily="34" charset="-34"/>
              <a:cs typeface="TH SarabunPSK" panose="020B0500040200020003" pitchFamily="34" charset="-34"/>
            </a:rPr>
            <a:t> IRI </a:t>
          </a:r>
          <a:r>
            <a:rPr lang="th-TH" dirty="0">
              <a:latin typeface="TH SarabunPSK" panose="020B0500040200020003" pitchFamily="34" charset="-34"/>
              <a:cs typeface="TH SarabunPSK" panose="020B0500040200020003" pitchFamily="34" charset="-34"/>
            </a:rPr>
            <a:t>มากกว่า</a:t>
          </a:r>
          <a:r>
            <a:rPr lang="en-US" dirty="0">
              <a:latin typeface="TH SarabunPSK" panose="020B0500040200020003" pitchFamily="34" charset="-34"/>
              <a:cs typeface="TH SarabunPSK" panose="020B0500040200020003" pitchFamily="34" charset="-34"/>
            </a:rPr>
            <a:t> 3.5</a:t>
          </a:r>
          <a:r>
            <a:rPr lang="th-TH" dirty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en-US" dirty="0">
              <a:latin typeface="TH SarabunPSK" panose="020B0500040200020003" pitchFamily="34" charset="-34"/>
              <a:cs typeface="TH SarabunPSK" panose="020B0500040200020003" pitchFamily="34" charset="-34"/>
            </a:rPr>
            <a:t>(</a:t>
          </a:r>
          <a:r>
            <a:rPr lang="th-TH" dirty="0">
              <a:latin typeface="TH SarabunPSK" panose="020B0500040200020003" pitchFamily="34" charset="-34"/>
              <a:cs typeface="TH SarabunPSK" panose="020B0500040200020003" pitchFamily="34" charset="-34"/>
            </a:rPr>
            <a:t>สายทางคุณภาพ</a:t>
          </a:r>
          <a:r>
            <a:rPr lang="en-US" dirty="0">
              <a:latin typeface="TH SarabunPSK" panose="020B0500040200020003" pitchFamily="34" charset="-34"/>
              <a:cs typeface="TH SarabunPSK" panose="020B0500040200020003" pitchFamily="34" charset="-34"/>
            </a:rPr>
            <a:t>)</a:t>
          </a:r>
        </a:p>
      </dgm:t>
    </dgm:pt>
    <dgm:pt modelId="{8F4C8574-538D-0343-90CE-5A07DDE4C4A2}" type="parTrans" cxnId="{3E35E1B0-E487-4643-8EDE-FF43915F5D56}">
      <dgm:prSet/>
      <dgm:spPr/>
      <dgm:t>
        <a:bodyPr/>
        <a:lstStyle/>
        <a:p>
          <a:endParaRPr lang="en-US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86EDE09-F2C6-D144-B3BF-78AB0B687B13}" type="sibTrans" cxnId="{3E35E1B0-E487-4643-8EDE-FF43915F5D56}">
      <dgm:prSet/>
      <dgm:spPr/>
      <dgm:t>
        <a:bodyPr/>
        <a:lstStyle/>
        <a:p>
          <a:endParaRPr lang="en-US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E55AC6E-0D75-4142-BEE6-A887CA77F6A5}">
      <dgm:prSet phldrT="[Text]"/>
      <dgm:spPr/>
      <dgm:t>
        <a:bodyPr/>
        <a:lstStyle/>
        <a:p>
          <a:r>
            <a:rPr lang="th-TH" dirty="0">
              <a:latin typeface="TH SarabunPSK" panose="020B0500040200020003" pitchFamily="34" charset="-34"/>
              <a:cs typeface="TH SarabunPSK" panose="020B0500040200020003" pitchFamily="34" charset="-34"/>
            </a:rPr>
            <a:t>งบประมาณการบำรุงรักษา</a:t>
          </a:r>
          <a:endParaRPr lang="en-US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9896B3B-ABE9-724B-92BC-C3B40EBF2A3B}" type="parTrans" cxnId="{D5ADE217-C0C5-6945-834D-0C2DBC75F7A0}">
      <dgm:prSet/>
      <dgm:spPr/>
      <dgm:t>
        <a:bodyPr/>
        <a:lstStyle/>
        <a:p>
          <a:endParaRPr lang="en-US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44754F8-54E9-AF47-B8D2-5CDBC807800B}" type="sibTrans" cxnId="{D5ADE217-C0C5-6945-834D-0C2DBC75F7A0}">
      <dgm:prSet/>
      <dgm:spPr/>
      <dgm:t>
        <a:bodyPr/>
        <a:lstStyle/>
        <a:p>
          <a:endParaRPr lang="en-US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589D9C7-6241-CB49-AE47-2EFBCA21F9A4}">
      <dgm:prSet phldrT="[Text]"/>
      <dgm:spPr/>
      <dgm:t>
        <a:bodyPr/>
        <a:lstStyle/>
        <a:p>
          <a:r>
            <a:rPr lang="th-TH" dirty="0">
              <a:latin typeface="TH SarabunPSK" panose="020B0500040200020003" pitchFamily="34" charset="-34"/>
              <a:cs typeface="TH SarabunPSK" panose="020B0500040200020003" pitchFamily="34" charset="-34"/>
            </a:rPr>
            <a:t>ผลประโยชน์ผู้ใช้ทาง</a:t>
          </a:r>
          <a:endParaRPr lang="en-US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C3BBC93-D3E2-2B48-A897-7A100E663CFF}" type="parTrans" cxnId="{C3DBBBF3-5A78-114B-84FD-D654B4E9271B}">
      <dgm:prSet/>
      <dgm:spPr/>
      <dgm:t>
        <a:bodyPr/>
        <a:lstStyle/>
        <a:p>
          <a:endParaRPr lang="en-US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49ACDA5-5635-514A-B39B-F6016F9A4D0A}" type="sibTrans" cxnId="{C3DBBBF3-5A78-114B-84FD-D654B4E9271B}">
      <dgm:prSet/>
      <dgm:spPr/>
      <dgm:t>
        <a:bodyPr/>
        <a:lstStyle/>
        <a:p>
          <a:endParaRPr lang="en-US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802BD46-9545-B141-BD23-00E3A85569C0}">
      <dgm:prSet phldrT="[Text]"/>
      <dgm:spPr/>
      <dgm:t>
        <a:bodyPr/>
        <a:lstStyle/>
        <a:p>
          <a:r>
            <a:rPr lang="th-TH" dirty="0">
              <a:latin typeface="TH SarabunPSK" panose="020B0500040200020003" pitchFamily="34" charset="-34"/>
              <a:cs typeface="TH SarabunPSK" panose="020B0500040200020003" pitchFamily="34" charset="-34"/>
            </a:rPr>
            <a:t>ผลประโยชน์ผู้ใช้ทางสุทธิ</a:t>
          </a:r>
          <a:endParaRPr lang="en-US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40F9831-F5E8-8B41-B3E4-3DA2929A35CE}" type="parTrans" cxnId="{F4BE6259-0888-CE44-97D8-72878E7DE0B0}">
      <dgm:prSet/>
      <dgm:spPr/>
      <dgm:t>
        <a:bodyPr/>
        <a:lstStyle/>
        <a:p>
          <a:endParaRPr lang="en-US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ED12E3B-4281-A140-8511-2BF8594DD8D7}" type="sibTrans" cxnId="{F4BE6259-0888-CE44-97D8-72878E7DE0B0}">
      <dgm:prSet/>
      <dgm:spPr/>
      <dgm:t>
        <a:bodyPr/>
        <a:lstStyle/>
        <a:p>
          <a:endParaRPr lang="en-US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6B9143F-2725-0241-A7F0-91C89D3B8B53}" type="pres">
      <dgm:prSet presAssocID="{8D8D7FDA-5838-B944-80A9-AF4F5E89D23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B35B95-7049-4741-A7A9-FD6E0D0DC373}" type="pres">
      <dgm:prSet presAssocID="{0E55AC6E-0D75-4142-BEE6-A887CA77F6A5}" presName="parentLin" presStyleCnt="0"/>
      <dgm:spPr/>
    </dgm:pt>
    <dgm:pt modelId="{F0F8BCF7-1A29-5041-9974-C8E91EA01948}" type="pres">
      <dgm:prSet presAssocID="{0E55AC6E-0D75-4142-BEE6-A887CA77F6A5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50959AB8-0D58-DE4A-A1C5-242493FD96D7}" type="pres">
      <dgm:prSet presAssocID="{0E55AC6E-0D75-4142-BEE6-A887CA77F6A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7A7DF2-3E74-144C-9892-BDF40DC499F1}" type="pres">
      <dgm:prSet presAssocID="{0E55AC6E-0D75-4142-BEE6-A887CA77F6A5}" presName="negativeSpace" presStyleCnt="0"/>
      <dgm:spPr/>
    </dgm:pt>
    <dgm:pt modelId="{3BEE2017-6DE8-734D-A46D-63E28DA70BAC}" type="pres">
      <dgm:prSet presAssocID="{0E55AC6E-0D75-4142-BEE6-A887CA77F6A5}" presName="childText" presStyleLbl="conFgAcc1" presStyleIdx="0" presStyleCnt="4">
        <dgm:presLayoutVars>
          <dgm:bulletEnabled val="1"/>
        </dgm:presLayoutVars>
      </dgm:prSet>
      <dgm:spPr/>
    </dgm:pt>
    <dgm:pt modelId="{5D2D192D-635D-DD40-BF4A-381B661D27CB}" type="pres">
      <dgm:prSet presAssocID="{C44754F8-54E9-AF47-B8D2-5CDBC807800B}" presName="spaceBetweenRectangles" presStyleCnt="0"/>
      <dgm:spPr/>
    </dgm:pt>
    <dgm:pt modelId="{02C60A4D-AC7E-BF4B-899D-CCD38AA1C7DF}" type="pres">
      <dgm:prSet presAssocID="{E589D9C7-6241-CB49-AE47-2EFBCA21F9A4}" presName="parentLin" presStyleCnt="0"/>
      <dgm:spPr/>
    </dgm:pt>
    <dgm:pt modelId="{E973671F-6272-824B-B285-161F6E6B6D8D}" type="pres">
      <dgm:prSet presAssocID="{E589D9C7-6241-CB49-AE47-2EFBCA21F9A4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C96905E8-7355-A84E-8B2F-2F5E3C05EFED}" type="pres">
      <dgm:prSet presAssocID="{E589D9C7-6241-CB49-AE47-2EFBCA21F9A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DB89AA-511B-6849-9BBD-5310FA3EF5F2}" type="pres">
      <dgm:prSet presAssocID="{E589D9C7-6241-CB49-AE47-2EFBCA21F9A4}" presName="negativeSpace" presStyleCnt="0"/>
      <dgm:spPr/>
    </dgm:pt>
    <dgm:pt modelId="{67D31CA0-F067-7145-9B2A-C07A61A90D6D}" type="pres">
      <dgm:prSet presAssocID="{E589D9C7-6241-CB49-AE47-2EFBCA21F9A4}" presName="childText" presStyleLbl="conFgAcc1" presStyleIdx="1" presStyleCnt="4">
        <dgm:presLayoutVars>
          <dgm:bulletEnabled val="1"/>
        </dgm:presLayoutVars>
      </dgm:prSet>
      <dgm:spPr/>
    </dgm:pt>
    <dgm:pt modelId="{771DBFCA-FC18-084B-8547-6A1CEF1D03F1}" type="pres">
      <dgm:prSet presAssocID="{449ACDA5-5635-514A-B39B-F6016F9A4D0A}" presName="spaceBetweenRectangles" presStyleCnt="0"/>
      <dgm:spPr/>
    </dgm:pt>
    <dgm:pt modelId="{21D7306D-F0A4-5F40-807D-2D2F37330CE3}" type="pres">
      <dgm:prSet presAssocID="{D802BD46-9545-B141-BD23-00E3A85569C0}" presName="parentLin" presStyleCnt="0"/>
      <dgm:spPr/>
    </dgm:pt>
    <dgm:pt modelId="{AAF24E33-079A-E34C-BE04-BB9CB23714ED}" type="pres">
      <dgm:prSet presAssocID="{D802BD46-9545-B141-BD23-00E3A85569C0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67585F4C-76DA-7C41-B66A-02A4400E9EA8}" type="pres">
      <dgm:prSet presAssocID="{D802BD46-9545-B141-BD23-00E3A85569C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9896DA-D208-7341-AAF7-EF492938488D}" type="pres">
      <dgm:prSet presAssocID="{D802BD46-9545-B141-BD23-00E3A85569C0}" presName="negativeSpace" presStyleCnt="0"/>
      <dgm:spPr/>
    </dgm:pt>
    <dgm:pt modelId="{46C8FCE2-B5D6-8442-8FA8-73EF21804E15}" type="pres">
      <dgm:prSet presAssocID="{D802BD46-9545-B141-BD23-00E3A85569C0}" presName="childText" presStyleLbl="conFgAcc1" presStyleIdx="2" presStyleCnt="4">
        <dgm:presLayoutVars>
          <dgm:bulletEnabled val="1"/>
        </dgm:presLayoutVars>
      </dgm:prSet>
      <dgm:spPr/>
    </dgm:pt>
    <dgm:pt modelId="{4C548467-26D3-C949-8807-8EAACF89283C}" type="pres">
      <dgm:prSet presAssocID="{BED12E3B-4281-A140-8511-2BF8594DD8D7}" presName="spaceBetweenRectangles" presStyleCnt="0"/>
      <dgm:spPr/>
    </dgm:pt>
    <dgm:pt modelId="{B10D1D61-A3E8-C94D-9E8E-9B7841B60717}" type="pres">
      <dgm:prSet presAssocID="{7B89DBCD-AFE4-C249-8EB9-CD61630C3229}" presName="parentLin" presStyleCnt="0"/>
      <dgm:spPr/>
    </dgm:pt>
    <dgm:pt modelId="{7D6B1D99-850C-5B49-8B8A-97C83C7CF844}" type="pres">
      <dgm:prSet presAssocID="{7B89DBCD-AFE4-C249-8EB9-CD61630C3229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8A638A7E-2801-4947-8361-3DCC757B879D}" type="pres">
      <dgm:prSet presAssocID="{7B89DBCD-AFE4-C249-8EB9-CD61630C322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E33021-682F-3B44-B9CC-76E126A8FD50}" type="pres">
      <dgm:prSet presAssocID="{7B89DBCD-AFE4-C249-8EB9-CD61630C3229}" presName="negativeSpace" presStyleCnt="0"/>
      <dgm:spPr/>
    </dgm:pt>
    <dgm:pt modelId="{955E1337-4D7C-5B4F-9A94-F94CBAAB662B}" type="pres">
      <dgm:prSet presAssocID="{7B89DBCD-AFE4-C249-8EB9-CD61630C322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E35E1B0-E487-4643-8EDE-FF43915F5D56}" srcId="{8D8D7FDA-5838-B944-80A9-AF4F5E89D231}" destId="{7B89DBCD-AFE4-C249-8EB9-CD61630C3229}" srcOrd="3" destOrd="0" parTransId="{8F4C8574-538D-0343-90CE-5A07DDE4C4A2}" sibTransId="{B86EDE09-F2C6-D144-B3BF-78AB0B687B13}"/>
    <dgm:cxn modelId="{C3DBBBF3-5A78-114B-84FD-D654B4E9271B}" srcId="{8D8D7FDA-5838-B944-80A9-AF4F5E89D231}" destId="{E589D9C7-6241-CB49-AE47-2EFBCA21F9A4}" srcOrd="1" destOrd="0" parTransId="{0C3BBC93-D3E2-2B48-A897-7A100E663CFF}" sibTransId="{449ACDA5-5635-514A-B39B-F6016F9A4D0A}"/>
    <dgm:cxn modelId="{58C97FC7-E04D-6049-B24A-103B8B75107E}" type="presOf" srcId="{7B89DBCD-AFE4-C249-8EB9-CD61630C3229}" destId="{7D6B1D99-850C-5B49-8B8A-97C83C7CF844}" srcOrd="0" destOrd="0" presId="urn:microsoft.com/office/officeart/2005/8/layout/list1"/>
    <dgm:cxn modelId="{D8D67A02-15E6-0B40-9D46-1FFCEDA02646}" type="presOf" srcId="{E589D9C7-6241-CB49-AE47-2EFBCA21F9A4}" destId="{C96905E8-7355-A84E-8B2F-2F5E3C05EFED}" srcOrd="1" destOrd="0" presId="urn:microsoft.com/office/officeart/2005/8/layout/list1"/>
    <dgm:cxn modelId="{25A4AA9E-4359-A049-8AE4-D8367EFAD51A}" type="presOf" srcId="{0E55AC6E-0D75-4142-BEE6-A887CA77F6A5}" destId="{50959AB8-0D58-DE4A-A1C5-242493FD96D7}" srcOrd="1" destOrd="0" presId="urn:microsoft.com/office/officeart/2005/8/layout/list1"/>
    <dgm:cxn modelId="{6932E1F7-C636-EE49-801E-8BD3FA284106}" type="presOf" srcId="{7B89DBCD-AFE4-C249-8EB9-CD61630C3229}" destId="{8A638A7E-2801-4947-8361-3DCC757B879D}" srcOrd="1" destOrd="0" presId="urn:microsoft.com/office/officeart/2005/8/layout/list1"/>
    <dgm:cxn modelId="{23F302C0-39AE-2748-A448-06B39C12C60A}" type="presOf" srcId="{E589D9C7-6241-CB49-AE47-2EFBCA21F9A4}" destId="{E973671F-6272-824B-B285-161F6E6B6D8D}" srcOrd="0" destOrd="0" presId="urn:microsoft.com/office/officeart/2005/8/layout/list1"/>
    <dgm:cxn modelId="{D5ADE217-C0C5-6945-834D-0C2DBC75F7A0}" srcId="{8D8D7FDA-5838-B944-80A9-AF4F5E89D231}" destId="{0E55AC6E-0D75-4142-BEE6-A887CA77F6A5}" srcOrd="0" destOrd="0" parTransId="{89896B3B-ABE9-724B-92BC-C3B40EBF2A3B}" sibTransId="{C44754F8-54E9-AF47-B8D2-5CDBC807800B}"/>
    <dgm:cxn modelId="{F4BE6259-0888-CE44-97D8-72878E7DE0B0}" srcId="{8D8D7FDA-5838-B944-80A9-AF4F5E89D231}" destId="{D802BD46-9545-B141-BD23-00E3A85569C0}" srcOrd="2" destOrd="0" parTransId="{240F9831-F5E8-8B41-B3E4-3DA2929A35CE}" sibTransId="{BED12E3B-4281-A140-8511-2BF8594DD8D7}"/>
    <dgm:cxn modelId="{9B007A11-23A8-4B4C-8211-E1073586FCF7}" type="presOf" srcId="{0E55AC6E-0D75-4142-BEE6-A887CA77F6A5}" destId="{F0F8BCF7-1A29-5041-9974-C8E91EA01948}" srcOrd="0" destOrd="0" presId="urn:microsoft.com/office/officeart/2005/8/layout/list1"/>
    <dgm:cxn modelId="{2389F3AB-5425-F948-83EE-55E9C9FE1D56}" type="presOf" srcId="{D802BD46-9545-B141-BD23-00E3A85569C0}" destId="{AAF24E33-079A-E34C-BE04-BB9CB23714ED}" srcOrd="0" destOrd="0" presId="urn:microsoft.com/office/officeart/2005/8/layout/list1"/>
    <dgm:cxn modelId="{1908498C-72AB-1E48-A330-7120781F64AA}" type="presOf" srcId="{D802BD46-9545-B141-BD23-00E3A85569C0}" destId="{67585F4C-76DA-7C41-B66A-02A4400E9EA8}" srcOrd="1" destOrd="0" presId="urn:microsoft.com/office/officeart/2005/8/layout/list1"/>
    <dgm:cxn modelId="{7E8A5038-120E-5848-BC0F-E6440F0873DB}" type="presOf" srcId="{8D8D7FDA-5838-B944-80A9-AF4F5E89D231}" destId="{C6B9143F-2725-0241-A7F0-91C89D3B8B53}" srcOrd="0" destOrd="0" presId="urn:microsoft.com/office/officeart/2005/8/layout/list1"/>
    <dgm:cxn modelId="{DBF86EB4-07DC-024B-B697-1D02CCED3110}" type="presParOf" srcId="{C6B9143F-2725-0241-A7F0-91C89D3B8B53}" destId="{72B35B95-7049-4741-A7A9-FD6E0D0DC373}" srcOrd="0" destOrd="0" presId="urn:microsoft.com/office/officeart/2005/8/layout/list1"/>
    <dgm:cxn modelId="{B73B38C9-A3CA-BF43-AF2F-1BD2C08D9C5D}" type="presParOf" srcId="{72B35B95-7049-4741-A7A9-FD6E0D0DC373}" destId="{F0F8BCF7-1A29-5041-9974-C8E91EA01948}" srcOrd="0" destOrd="0" presId="urn:microsoft.com/office/officeart/2005/8/layout/list1"/>
    <dgm:cxn modelId="{3A5E7E9C-C73B-2D49-B9C6-CE0FC8451D1B}" type="presParOf" srcId="{72B35B95-7049-4741-A7A9-FD6E0D0DC373}" destId="{50959AB8-0D58-DE4A-A1C5-242493FD96D7}" srcOrd="1" destOrd="0" presId="urn:microsoft.com/office/officeart/2005/8/layout/list1"/>
    <dgm:cxn modelId="{C9585ABB-3D04-EC42-902F-799E8391B2C7}" type="presParOf" srcId="{C6B9143F-2725-0241-A7F0-91C89D3B8B53}" destId="{377A7DF2-3E74-144C-9892-BDF40DC499F1}" srcOrd="1" destOrd="0" presId="urn:microsoft.com/office/officeart/2005/8/layout/list1"/>
    <dgm:cxn modelId="{1A3479C0-CA84-9845-919C-F4142B1EB99A}" type="presParOf" srcId="{C6B9143F-2725-0241-A7F0-91C89D3B8B53}" destId="{3BEE2017-6DE8-734D-A46D-63E28DA70BAC}" srcOrd="2" destOrd="0" presId="urn:microsoft.com/office/officeart/2005/8/layout/list1"/>
    <dgm:cxn modelId="{56994C60-FFAE-5948-823E-FEF957268623}" type="presParOf" srcId="{C6B9143F-2725-0241-A7F0-91C89D3B8B53}" destId="{5D2D192D-635D-DD40-BF4A-381B661D27CB}" srcOrd="3" destOrd="0" presId="urn:microsoft.com/office/officeart/2005/8/layout/list1"/>
    <dgm:cxn modelId="{5789AF69-0011-7A4B-9E3F-C05EBAE92BBB}" type="presParOf" srcId="{C6B9143F-2725-0241-A7F0-91C89D3B8B53}" destId="{02C60A4D-AC7E-BF4B-899D-CCD38AA1C7DF}" srcOrd="4" destOrd="0" presId="urn:microsoft.com/office/officeart/2005/8/layout/list1"/>
    <dgm:cxn modelId="{4E18F92D-8C5E-DD41-B02B-0C016DCC31F8}" type="presParOf" srcId="{02C60A4D-AC7E-BF4B-899D-CCD38AA1C7DF}" destId="{E973671F-6272-824B-B285-161F6E6B6D8D}" srcOrd="0" destOrd="0" presId="urn:microsoft.com/office/officeart/2005/8/layout/list1"/>
    <dgm:cxn modelId="{858B8A72-6A82-1D44-A124-E13D7675013F}" type="presParOf" srcId="{02C60A4D-AC7E-BF4B-899D-CCD38AA1C7DF}" destId="{C96905E8-7355-A84E-8B2F-2F5E3C05EFED}" srcOrd="1" destOrd="0" presId="urn:microsoft.com/office/officeart/2005/8/layout/list1"/>
    <dgm:cxn modelId="{68968AE2-B6D5-2B45-BEEB-B0E01B509C3A}" type="presParOf" srcId="{C6B9143F-2725-0241-A7F0-91C89D3B8B53}" destId="{26DB89AA-511B-6849-9BBD-5310FA3EF5F2}" srcOrd="5" destOrd="0" presId="urn:microsoft.com/office/officeart/2005/8/layout/list1"/>
    <dgm:cxn modelId="{12269A97-A65D-D748-8A24-295D0BD2EEA9}" type="presParOf" srcId="{C6B9143F-2725-0241-A7F0-91C89D3B8B53}" destId="{67D31CA0-F067-7145-9B2A-C07A61A90D6D}" srcOrd="6" destOrd="0" presId="urn:microsoft.com/office/officeart/2005/8/layout/list1"/>
    <dgm:cxn modelId="{87D4CE2E-5C40-794D-AE7F-34AB9F711015}" type="presParOf" srcId="{C6B9143F-2725-0241-A7F0-91C89D3B8B53}" destId="{771DBFCA-FC18-084B-8547-6A1CEF1D03F1}" srcOrd="7" destOrd="0" presId="urn:microsoft.com/office/officeart/2005/8/layout/list1"/>
    <dgm:cxn modelId="{74756944-E84F-D84C-8C25-492453C61760}" type="presParOf" srcId="{C6B9143F-2725-0241-A7F0-91C89D3B8B53}" destId="{21D7306D-F0A4-5F40-807D-2D2F37330CE3}" srcOrd="8" destOrd="0" presId="urn:microsoft.com/office/officeart/2005/8/layout/list1"/>
    <dgm:cxn modelId="{AE1B1259-3D5A-9E4A-A503-023396FF4F50}" type="presParOf" srcId="{21D7306D-F0A4-5F40-807D-2D2F37330CE3}" destId="{AAF24E33-079A-E34C-BE04-BB9CB23714ED}" srcOrd="0" destOrd="0" presId="urn:microsoft.com/office/officeart/2005/8/layout/list1"/>
    <dgm:cxn modelId="{CF9DE620-7B68-1E4E-A08D-B50EE41BCD22}" type="presParOf" srcId="{21D7306D-F0A4-5F40-807D-2D2F37330CE3}" destId="{67585F4C-76DA-7C41-B66A-02A4400E9EA8}" srcOrd="1" destOrd="0" presId="urn:microsoft.com/office/officeart/2005/8/layout/list1"/>
    <dgm:cxn modelId="{C85A462C-6626-AC4C-8645-699C2DC3B3E8}" type="presParOf" srcId="{C6B9143F-2725-0241-A7F0-91C89D3B8B53}" destId="{709896DA-D208-7341-AAF7-EF492938488D}" srcOrd="9" destOrd="0" presId="urn:microsoft.com/office/officeart/2005/8/layout/list1"/>
    <dgm:cxn modelId="{BE83CB90-EAC1-E94A-9937-659332D855CB}" type="presParOf" srcId="{C6B9143F-2725-0241-A7F0-91C89D3B8B53}" destId="{46C8FCE2-B5D6-8442-8FA8-73EF21804E15}" srcOrd="10" destOrd="0" presId="urn:microsoft.com/office/officeart/2005/8/layout/list1"/>
    <dgm:cxn modelId="{47A0A645-6CFE-A74A-B286-5502B1DFCEE5}" type="presParOf" srcId="{C6B9143F-2725-0241-A7F0-91C89D3B8B53}" destId="{4C548467-26D3-C949-8807-8EAACF89283C}" srcOrd="11" destOrd="0" presId="urn:microsoft.com/office/officeart/2005/8/layout/list1"/>
    <dgm:cxn modelId="{FAB290C8-8DAB-B84B-91F2-07FB5E4CB21B}" type="presParOf" srcId="{C6B9143F-2725-0241-A7F0-91C89D3B8B53}" destId="{B10D1D61-A3E8-C94D-9E8E-9B7841B60717}" srcOrd="12" destOrd="0" presId="urn:microsoft.com/office/officeart/2005/8/layout/list1"/>
    <dgm:cxn modelId="{EF557F87-06E2-0345-B760-5DC2157485E6}" type="presParOf" srcId="{B10D1D61-A3E8-C94D-9E8E-9B7841B60717}" destId="{7D6B1D99-850C-5B49-8B8A-97C83C7CF844}" srcOrd="0" destOrd="0" presId="urn:microsoft.com/office/officeart/2005/8/layout/list1"/>
    <dgm:cxn modelId="{2EAF9F76-A722-A240-B518-AEFB599D257B}" type="presParOf" srcId="{B10D1D61-A3E8-C94D-9E8E-9B7841B60717}" destId="{8A638A7E-2801-4947-8361-3DCC757B879D}" srcOrd="1" destOrd="0" presId="urn:microsoft.com/office/officeart/2005/8/layout/list1"/>
    <dgm:cxn modelId="{465B70F2-5099-384D-AEDD-DA5F1EF22F2B}" type="presParOf" srcId="{C6B9143F-2725-0241-A7F0-91C89D3B8B53}" destId="{F4E33021-682F-3B44-B9CC-76E126A8FD50}" srcOrd="13" destOrd="0" presId="urn:microsoft.com/office/officeart/2005/8/layout/list1"/>
    <dgm:cxn modelId="{FB8418B8-3CDE-B940-BE7C-8DBD30C84380}" type="presParOf" srcId="{C6B9143F-2725-0241-A7F0-91C89D3B8B53}" destId="{955E1337-4D7C-5B4F-9A94-F94CBAAB662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E2017-6DE8-734D-A46D-63E28DA70BAC}">
      <dsp:nvSpPr>
        <dsp:cNvPr id="0" name=""/>
        <dsp:cNvSpPr/>
      </dsp:nvSpPr>
      <dsp:spPr>
        <a:xfrm>
          <a:off x="0" y="640059"/>
          <a:ext cx="6096000" cy="47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959AB8-0D58-DE4A-A1C5-242493FD96D7}">
      <dsp:nvSpPr>
        <dsp:cNvPr id="0" name=""/>
        <dsp:cNvSpPr/>
      </dsp:nvSpPr>
      <dsp:spPr>
        <a:xfrm>
          <a:off x="304800" y="359619"/>
          <a:ext cx="4267200" cy="560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งบประมาณการบำรุงรักษา</a:t>
          </a:r>
          <a:endParaRPr lang="en-US" sz="19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32180" y="386999"/>
        <a:ext cx="4212440" cy="506120"/>
      </dsp:txXfrm>
    </dsp:sp>
    <dsp:sp modelId="{67D31CA0-F067-7145-9B2A-C07A61A90D6D}">
      <dsp:nvSpPr>
        <dsp:cNvPr id="0" name=""/>
        <dsp:cNvSpPr/>
      </dsp:nvSpPr>
      <dsp:spPr>
        <a:xfrm>
          <a:off x="0" y="1501900"/>
          <a:ext cx="6096000" cy="47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6905E8-7355-A84E-8B2F-2F5E3C05EFED}">
      <dsp:nvSpPr>
        <dsp:cNvPr id="0" name=""/>
        <dsp:cNvSpPr/>
      </dsp:nvSpPr>
      <dsp:spPr>
        <a:xfrm>
          <a:off x="304800" y="1221460"/>
          <a:ext cx="4267200" cy="560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ผลประโยชน์ผู้ใช้ทาง</a:t>
          </a:r>
          <a:endParaRPr lang="en-US" sz="19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32180" y="1248840"/>
        <a:ext cx="4212440" cy="506120"/>
      </dsp:txXfrm>
    </dsp:sp>
    <dsp:sp modelId="{46C8FCE2-B5D6-8442-8FA8-73EF21804E15}">
      <dsp:nvSpPr>
        <dsp:cNvPr id="0" name=""/>
        <dsp:cNvSpPr/>
      </dsp:nvSpPr>
      <dsp:spPr>
        <a:xfrm>
          <a:off x="0" y="2363740"/>
          <a:ext cx="6096000" cy="47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585F4C-76DA-7C41-B66A-02A4400E9EA8}">
      <dsp:nvSpPr>
        <dsp:cNvPr id="0" name=""/>
        <dsp:cNvSpPr/>
      </dsp:nvSpPr>
      <dsp:spPr>
        <a:xfrm>
          <a:off x="304800" y="2083300"/>
          <a:ext cx="4267200" cy="560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ผลประโยชน์ผู้ใช้ทางสุทธิ</a:t>
          </a:r>
          <a:endParaRPr lang="en-US" sz="19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32180" y="2110680"/>
        <a:ext cx="4212440" cy="506120"/>
      </dsp:txXfrm>
    </dsp:sp>
    <dsp:sp modelId="{955E1337-4D7C-5B4F-9A94-F94CBAAB662B}">
      <dsp:nvSpPr>
        <dsp:cNvPr id="0" name=""/>
        <dsp:cNvSpPr/>
      </dsp:nvSpPr>
      <dsp:spPr>
        <a:xfrm>
          <a:off x="0" y="3225580"/>
          <a:ext cx="6096000" cy="47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638A7E-2801-4947-8361-3DCC757B879D}">
      <dsp:nvSpPr>
        <dsp:cNvPr id="0" name=""/>
        <dsp:cNvSpPr/>
      </dsp:nvSpPr>
      <dsp:spPr>
        <a:xfrm>
          <a:off x="304800" y="2945140"/>
          <a:ext cx="4267200" cy="560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ร้อยละของสายทางที่มีค่า</a:t>
          </a:r>
          <a:r>
            <a:rPr lang="en-US" sz="19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IRI </a:t>
          </a:r>
          <a:r>
            <a:rPr lang="th-TH" sz="19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มากกว่า</a:t>
          </a:r>
          <a:r>
            <a:rPr lang="en-US" sz="19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3.5</a:t>
          </a:r>
          <a:r>
            <a:rPr lang="th-TH" sz="19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en-US" sz="19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(</a:t>
          </a:r>
          <a:r>
            <a:rPr lang="th-TH" sz="19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สายทางคุณภาพ</a:t>
          </a:r>
          <a:r>
            <a:rPr lang="en-US" sz="19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)</a:t>
          </a:r>
        </a:p>
      </dsp:txBody>
      <dsp:txXfrm>
        <a:off x="332180" y="2972520"/>
        <a:ext cx="4212440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0.34665</cdr:x>
      <cdr:y>0.01314</cdr:y>
    </cdr:from>
    <cdr:to>
      <cdr:x>0.85337</cdr:x>
      <cdr:y>0.17963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967037" y="47708"/>
          <a:ext cx="2875307" cy="604298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/>
        <a:p xmlns:a="http://schemas.openxmlformats.org/drawingml/2006/main">
          <a:pPr marL="0" marR="0">
            <a:spcBef>
              <a:spcPts val="0"/>
            </a:spcBef>
            <a:spcAft>
              <a:spcPts val="0"/>
            </a:spcAft>
          </a:pPr>
          <a:endParaRPr lang="en-US" sz="1800" kern="1200" dirty="0">
            <a:solidFill>
              <a:srgbClr val="000000"/>
            </a:solidFill>
            <a:effectLst/>
            <a:latin typeface="TH SarabunPSK" panose="020B0500040200020003" pitchFamily="34" charset="-34"/>
            <a:ea typeface="Times New Roman" panose="02020603050405020304" pitchFamily="18" charset="0"/>
            <a:cs typeface="TH SarabunPSK" panose="020B0500040200020003" pitchFamily="34" charset="-34"/>
          </a:endParaRPr>
        </a:p>
        <a:p xmlns:a="http://schemas.openxmlformats.org/drawingml/2006/main">
          <a:pPr marL="0" marR="0">
            <a:spcBef>
              <a:spcPts val="0"/>
            </a:spcBef>
            <a:spcAft>
              <a:spcPts val="0"/>
            </a:spcAft>
          </a:pPr>
          <a:r>
            <a:rPr lang="th-TH" sz="1800" kern="1200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rPr>
            <a:t>256</a:t>
          </a:r>
          <a:r>
            <a:rPr lang="en-US" sz="1800" kern="1200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rPr>
            <a:t>5</a:t>
          </a:r>
          <a:r>
            <a:rPr lang="th-TH" sz="1800" kern="1200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rPr>
            <a:t> </a:t>
          </a:r>
          <a:r>
            <a:rPr lang="en-US" sz="1800" kern="1200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rPr>
            <a:t>: </a:t>
          </a:r>
          <a:r>
            <a:rPr lang="th-TH" sz="1800" kern="1200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rPr>
            <a:t>3.01 งบประมาณ  36</a:t>
          </a:r>
          <a:r>
            <a:rPr lang="en-US" sz="1800" kern="1200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rPr>
            <a:t>,</a:t>
          </a:r>
          <a:r>
            <a:rPr lang="th-TH" sz="1800" kern="1200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rPr>
            <a:t>666.67 ล้านบาท</a:t>
          </a:r>
          <a:endParaRPr lang="en-US" sz="1800" dirty="0">
            <a:effectLst/>
            <a:latin typeface="TH SarabunPSK" panose="020B0500040200020003" pitchFamily="34" charset="-34"/>
            <a:ea typeface="Times New Roman" panose="02020603050405020304" pitchFamily="18" charset="0"/>
            <a:cs typeface="TH SarabunPSK" panose="020B0500040200020003" pitchFamily="34" charset="-34"/>
          </a:endParaRPr>
        </a:p>
        <a:p xmlns:a="http://schemas.openxmlformats.org/drawingml/2006/main">
          <a:pPr marL="0" marR="0">
            <a:spcBef>
              <a:spcPts val="0"/>
            </a:spcBef>
            <a:spcAft>
              <a:spcPts val="0"/>
            </a:spcAft>
          </a:pPr>
          <a:r>
            <a:rPr lang="th-TH" sz="1800" kern="1200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rPr>
            <a:t>256</a:t>
          </a:r>
          <a:r>
            <a:rPr lang="en-US" sz="1800" kern="1200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rPr>
            <a:t>4 : </a:t>
          </a:r>
          <a:r>
            <a:rPr lang="th-TH" sz="1800" kern="1200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rPr>
            <a:t>3.01 งบประมาณ  17</a:t>
          </a:r>
          <a:r>
            <a:rPr lang="en-US" sz="1800" kern="1200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rPr>
            <a:t>,</a:t>
          </a:r>
          <a:r>
            <a:rPr lang="th-TH" sz="1800" kern="1200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rPr>
            <a:t>500.00 ล้านบาท</a:t>
          </a:r>
          <a:endParaRPr lang="en-US" sz="1800" dirty="0">
            <a:effectLst/>
            <a:latin typeface="TH SarabunPSK" panose="020B0500040200020003" pitchFamily="34" charset="-34"/>
            <a:ea typeface="Times New Roman" panose="02020603050405020304" pitchFamily="18" charset="0"/>
            <a:cs typeface="TH SarabunPSK" panose="020B0500040200020003" pitchFamily="34" charset="-34"/>
          </a:endParaRPr>
        </a:p>
        <a:p xmlns:a="http://schemas.openxmlformats.org/drawingml/2006/main">
          <a:pPr marL="0" marR="0">
            <a:spcBef>
              <a:spcPts val="0"/>
            </a:spcBef>
            <a:spcAft>
              <a:spcPts val="0"/>
            </a:spcAft>
          </a:pPr>
          <a:r>
            <a:rPr lang="en-US" sz="18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rPr>
            <a:t> 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0.37179</cdr:x>
      <cdr:y>0.82148</cdr:y>
    </cdr:from>
    <cdr:to>
      <cdr:x>0.61699</cdr:x>
      <cdr:y>1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:a16="http://schemas.microsoft.com/office/drawing/2014/main" id="{CEDC5C38-6CE2-4706-9E62-E1E80F62087D}"/>
            </a:ext>
          </a:extLst>
        </cdr:cNvPr>
        <cdr:cNvGrpSpPr/>
      </cdr:nvGrpSpPr>
      <cdr:grpSpPr>
        <a:xfrm xmlns:a="http://schemas.openxmlformats.org/drawingml/2006/main">
          <a:off x="2209771" y="3356752"/>
          <a:ext cx="1457371" cy="729473"/>
          <a:chOff x="-2147483647" y="-104808042"/>
          <a:chExt cx="178127537" cy="771022"/>
        </a:xfrm>
      </cdr:grpSpPr>
      <cdr:sp macro="" textlink="">
        <cdr:nvSpPr>
          <cdr:cNvPr id="3" name="Rectangle: Single Corner Snipped 2"/>
          <cdr:cNvSpPr/>
        </cdr:nvSpPr>
        <cdr:spPr>
          <a:xfrm xmlns:a="http://schemas.openxmlformats.org/drawingml/2006/main">
            <a:off x="-2147483647" y="-104692443"/>
            <a:ext cx="51014030" cy="58552"/>
          </a:xfrm>
          <a:prstGeom xmlns:a="http://schemas.openxmlformats.org/drawingml/2006/main" prst="snip1Rect">
            <a:avLst/>
          </a:prstGeom>
          <a:solidFill xmlns:a="http://schemas.openxmlformats.org/drawingml/2006/main">
            <a:srgbClr val="70AD47">
              <a:alpha val="40000"/>
            </a:srgbClr>
          </a:solidFill>
          <a:ln xmlns:a="http://schemas.openxmlformats.org/drawingml/2006/main" w="12700" cap="flat" cmpd="sng" algn="ctr">
            <a:noFill/>
            <a:prstDash val="solid"/>
            <a:miter lim="800000"/>
          </a:ln>
          <a:effectLst xmlns:a="http://schemas.openxmlformats.org/drawingml/2006/main"/>
        </cdr:spPr>
        <cdr:txBody>
          <a:bodyPr xmlns:a="http://schemas.openxmlformats.org/drawingml/2006/main" rtlCol="0" anchor="t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4" name="Rectangle: Single Corner Snipped 3"/>
          <cdr:cNvSpPr/>
        </cdr:nvSpPr>
        <cdr:spPr>
          <a:xfrm xmlns:a="http://schemas.openxmlformats.org/drawingml/2006/main">
            <a:off x="-2147483647" y="-104520603"/>
            <a:ext cx="51014030" cy="56006"/>
          </a:xfrm>
          <a:prstGeom xmlns:a="http://schemas.openxmlformats.org/drawingml/2006/main" prst="snip1Rect">
            <a:avLst/>
          </a:prstGeom>
          <a:solidFill xmlns:a="http://schemas.openxmlformats.org/drawingml/2006/main">
            <a:srgbClr val="FFC000">
              <a:alpha val="40000"/>
            </a:srgbClr>
          </a:solidFill>
          <a:ln xmlns:a="http://schemas.openxmlformats.org/drawingml/2006/main" w="12700" cap="flat" cmpd="sng" algn="ctr">
            <a:noFill/>
            <a:prstDash val="solid"/>
            <a:miter lim="800000"/>
          </a:ln>
          <a:effectLst xmlns:a="http://schemas.openxmlformats.org/drawingml/2006/main"/>
        </cdr:spPr>
        <cdr:txBody>
          <a:bodyPr xmlns:a="http://schemas.openxmlformats.org/drawingml/2006/main" rtlCol="0" anchor="t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5" name="Rectangle: Single Corner Snipped 4"/>
          <cdr:cNvSpPr/>
        </cdr:nvSpPr>
        <cdr:spPr>
          <a:xfrm xmlns:a="http://schemas.openxmlformats.org/drawingml/2006/main">
            <a:off x="-2147483647" y="-104358312"/>
            <a:ext cx="51014030" cy="58552"/>
          </a:xfrm>
          <a:prstGeom xmlns:a="http://schemas.openxmlformats.org/drawingml/2006/main" prst="snip1Rect">
            <a:avLst/>
          </a:prstGeom>
          <a:solidFill xmlns:a="http://schemas.openxmlformats.org/drawingml/2006/main">
            <a:srgbClr val="ED7D31">
              <a:alpha val="40000"/>
            </a:srgbClr>
          </a:solidFill>
          <a:ln xmlns:a="http://schemas.openxmlformats.org/drawingml/2006/main" w="12700" cap="flat" cmpd="sng" algn="ctr">
            <a:noFill/>
            <a:prstDash val="solid"/>
            <a:miter lim="800000"/>
          </a:ln>
          <a:effectLst xmlns:a="http://schemas.openxmlformats.org/drawingml/2006/main"/>
        </cdr:spPr>
        <cdr:txBody>
          <a:bodyPr xmlns:a="http://schemas.openxmlformats.org/drawingml/2006/main" rtlCol="0" anchor="t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6" name="TextBox 8"/>
          <cdr:cNvSpPr txBox="1"/>
        </cdr:nvSpPr>
        <cdr:spPr>
          <a:xfrm xmlns:a="http://schemas.openxmlformats.org/drawingml/2006/main">
            <a:off x="-2097976091" y="-104808042"/>
            <a:ext cx="128619981" cy="771022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9525" cmpd="sng">
            <a:noFill/>
          </a:ln>
          <a:effectLst xmlns:a="http://schemas.openxmlformats.org/drawingml/2006/main"/>
        </cdr:spPr>
        <cdr:txBody>
          <a:bodyPr xmlns:a="http://schemas.openxmlformats.org/drawingml/2006/main" wrap="square" rtlCol="0" anchor="t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th-TH" sz="120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ทางตรง</a:t>
            </a:r>
            <a:br>
              <a:rPr lang="th-TH" sz="120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</a:br>
            <a:r>
              <a:rPr lang="th-TH" sz="120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ทางโค้ง </a:t>
            </a:r>
            <a:r>
              <a:rPr lang="en-US" sz="1200">
                <a:solidFill>
                  <a:srgbClr val="595959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(R &gt; 50 </a:t>
            </a:r>
            <a:r>
              <a:rPr lang="th-TH" sz="1200">
                <a:solidFill>
                  <a:srgbClr val="595959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ม.</a:t>
            </a:r>
            <a:r>
              <a:rPr lang="en-US" sz="1200">
                <a:solidFill>
                  <a:srgbClr val="595959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)</a:t>
            </a:r>
            <a:br>
              <a:rPr lang="en-US" sz="1200">
                <a:solidFill>
                  <a:srgbClr val="595959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th-TH" sz="1200">
                <a:solidFill>
                  <a:srgbClr val="595959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ทางโค้ง </a:t>
            </a:r>
            <a:r>
              <a:rPr lang="en-US" sz="1200">
                <a:solidFill>
                  <a:srgbClr val="595959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(R &lt; 50 </a:t>
            </a:r>
            <a:r>
              <a:rPr lang="th-TH" sz="1200">
                <a:solidFill>
                  <a:srgbClr val="595959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ม.</a:t>
            </a:r>
            <a:r>
              <a:rPr lang="en-US" sz="1200">
                <a:solidFill>
                  <a:srgbClr val="595959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)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cdr:txBody>
      </cdr:sp>
    </cdr:grp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0.33547</cdr:x>
      <cdr:y>0.80062</cdr:y>
    </cdr:from>
    <cdr:to>
      <cdr:x>0.60575</cdr:x>
      <cdr:y>0.98423</cdr:y>
    </cdr:to>
    <cdr:grpSp>
      <cdr:nvGrpSpPr>
        <cdr:cNvPr id="12" name="Group 11">
          <a:extLst xmlns:a="http://schemas.openxmlformats.org/drawingml/2006/main">
            <a:ext uri="{FF2B5EF4-FFF2-40B4-BE49-F238E27FC236}">
              <a16:creationId xmlns:a16="http://schemas.microsoft.com/office/drawing/2014/main" id="{F11FDD31-5EF4-4C11-A6DA-8E1D8C86EB7A}"/>
            </a:ext>
          </a:extLst>
        </cdr:cNvPr>
        <cdr:cNvGrpSpPr/>
      </cdr:nvGrpSpPr>
      <cdr:grpSpPr>
        <a:xfrm xmlns:a="http://schemas.openxmlformats.org/drawingml/2006/main">
          <a:off x="1993899" y="3385902"/>
          <a:ext cx="1606437" cy="776505"/>
          <a:chOff x="-3083950" y="-5564705"/>
          <a:chExt cx="1606984" cy="769567"/>
        </a:xfrm>
      </cdr:grpSpPr>
      <cdr:sp macro="" textlink="">
        <cdr:nvSpPr>
          <cdr:cNvPr id="13" name="Rectangle: Single Corner Snipped 12"/>
          <cdr:cNvSpPr/>
        </cdr:nvSpPr>
        <cdr:spPr>
          <a:xfrm xmlns:a="http://schemas.openxmlformats.org/drawingml/2006/main">
            <a:off x="-3083950" y="-5478948"/>
            <a:ext cx="430038" cy="58442"/>
          </a:xfrm>
          <a:prstGeom xmlns:a="http://schemas.openxmlformats.org/drawingml/2006/main" prst="snip1Rect">
            <a:avLst/>
          </a:prstGeom>
          <a:solidFill xmlns:a="http://schemas.openxmlformats.org/drawingml/2006/main">
            <a:srgbClr val="70AD47">
              <a:alpha val="40000"/>
            </a:srgbClr>
          </a:solidFill>
          <a:ln xmlns:a="http://schemas.openxmlformats.org/drawingml/2006/main" w="12700" cap="flat" cmpd="sng" algn="ctr">
            <a:noFill/>
            <a:prstDash val="solid"/>
            <a:miter lim="800000"/>
          </a:ln>
          <a:effectLst xmlns:a="http://schemas.openxmlformats.org/drawingml/2006/main"/>
        </cdr:spPr>
        <cdr:txBody>
          <a:bodyPr xmlns:a="http://schemas.openxmlformats.org/drawingml/2006/main" rtlCol="0" anchor="t"/>
          <a:lstStyle xmlns:a="http://schemas.openxmlformats.org/drawingml/2006/main"/>
          <a:p xmlns:a="http://schemas.openxmlformats.org/drawingml/2006/main">
            <a:endParaRPr lang="en-US"/>
          </a:p>
        </cdr:txBody>
      </cdr:sp>
      <cdr:sp macro="" textlink="">
        <cdr:nvSpPr>
          <cdr:cNvPr id="14" name="Rectangle: Single Corner Snipped 13"/>
          <cdr:cNvSpPr/>
        </cdr:nvSpPr>
        <cdr:spPr>
          <a:xfrm xmlns:a="http://schemas.openxmlformats.org/drawingml/2006/main">
            <a:off x="-3083950" y="-5307433"/>
            <a:ext cx="430038" cy="55901"/>
          </a:xfrm>
          <a:prstGeom xmlns:a="http://schemas.openxmlformats.org/drawingml/2006/main" prst="snip1Rect">
            <a:avLst/>
          </a:prstGeom>
          <a:solidFill xmlns:a="http://schemas.openxmlformats.org/drawingml/2006/main">
            <a:srgbClr val="FFC000">
              <a:alpha val="40000"/>
            </a:srgbClr>
          </a:solidFill>
          <a:ln xmlns:a="http://schemas.openxmlformats.org/drawingml/2006/main" w="12700" cap="flat" cmpd="sng" algn="ctr">
            <a:noFill/>
            <a:prstDash val="solid"/>
            <a:miter lim="800000"/>
          </a:ln>
          <a:effectLst xmlns:a="http://schemas.openxmlformats.org/drawingml/2006/main"/>
        </cdr:spPr>
        <cdr:txBody>
          <a:bodyPr xmlns:a="http://schemas.openxmlformats.org/drawingml/2006/main" rtlCol="0" anchor="t"/>
          <a:lstStyle xmlns:a="http://schemas.openxmlformats.org/drawingml/2006/main"/>
          <a:p xmlns:a="http://schemas.openxmlformats.org/drawingml/2006/main">
            <a:endParaRPr lang="en-US"/>
          </a:p>
        </cdr:txBody>
      </cdr:sp>
      <cdr:sp macro="" textlink="">
        <cdr:nvSpPr>
          <cdr:cNvPr id="15" name="Rectangle: Single Corner Snipped 14"/>
          <cdr:cNvSpPr/>
        </cdr:nvSpPr>
        <cdr:spPr>
          <a:xfrm xmlns:a="http://schemas.openxmlformats.org/drawingml/2006/main">
            <a:off x="-3083950" y="-5145447"/>
            <a:ext cx="430038" cy="58442"/>
          </a:xfrm>
          <a:prstGeom xmlns:a="http://schemas.openxmlformats.org/drawingml/2006/main" prst="snip1Rect">
            <a:avLst/>
          </a:prstGeom>
          <a:solidFill xmlns:a="http://schemas.openxmlformats.org/drawingml/2006/main">
            <a:srgbClr val="ED7D31">
              <a:alpha val="40000"/>
            </a:srgbClr>
          </a:solidFill>
          <a:ln xmlns:a="http://schemas.openxmlformats.org/drawingml/2006/main" w="12700" cap="flat" cmpd="sng" algn="ctr">
            <a:noFill/>
            <a:prstDash val="solid"/>
            <a:miter lim="800000"/>
          </a:ln>
          <a:effectLst xmlns:a="http://schemas.openxmlformats.org/drawingml/2006/main"/>
        </cdr:spPr>
        <cdr:txBody>
          <a:bodyPr xmlns:a="http://schemas.openxmlformats.org/drawingml/2006/main" rtlCol="0" anchor="t"/>
          <a:lstStyle xmlns:a="http://schemas.openxmlformats.org/drawingml/2006/main"/>
          <a:p xmlns:a="http://schemas.openxmlformats.org/drawingml/2006/main">
            <a:endParaRPr lang="en-US"/>
          </a:p>
        </cdr:txBody>
      </cdr:sp>
      <cdr:sp macro="" textlink="">
        <cdr:nvSpPr>
          <cdr:cNvPr id="16" name="TextBox 8"/>
          <cdr:cNvSpPr txBox="1"/>
        </cdr:nvSpPr>
        <cdr:spPr>
          <a:xfrm xmlns:a="http://schemas.openxmlformats.org/drawingml/2006/main">
            <a:off x="-2683767" y="-5564705"/>
            <a:ext cx="1206801" cy="769567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9525" cmpd="sng">
            <a:noFill/>
          </a:ln>
          <a:effectLst xmlns:a="http://schemas.openxmlformats.org/drawingml/2006/main"/>
        </cdr:spPr>
        <cdr:txBody>
          <a:bodyPr xmlns:a="http://schemas.openxmlformats.org/drawingml/2006/main" wrap="square" rtlCol="0" anchor="t"/>
          <a:lstStyle xmlns:a="http://schemas.openxmlformats.org/drawingml/2006/main"/>
          <a:p xmlns:a="http://schemas.openxmlformats.org/drawingml/2006/main"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th-TH" sz="120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ทางตรง</a:t>
            </a:r>
            <a:br>
              <a:rPr lang="th-TH" sz="120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</a:br>
            <a:r>
              <a:rPr lang="th-TH" sz="120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 New" panose="020B0500040200020003" pitchFamily="34" charset="-34"/>
              </a:rPr>
              <a:t>ทางโค้ง </a:t>
            </a:r>
            <a:r>
              <a:rPr lang="en-US" sz="1200">
                <a:solidFill>
                  <a:srgbClr val="595959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(R &gt; 50 </a:t>
            </a:r>
            <a:r>
              <a:rPr lang="th-TH" sz="1200">
                <a:solidFill>
                  <a:srgbClr val="595959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ม.</a:t>
            </a:r>
            <a:r>
              <a:rPr lang="en-US" sz="1200">
                <a:solidFill>
                  <a:srgbClr val="595959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)</a:t>
            </a:r>
            <a:br>
              <a:rPr lang="en-US" sz="1200">
                <a:solidFill>
                  <a:srgbClr val="595959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</a:br>
            <a:r>
              <a:rPr lang="th-TH" sz="1200">
                <a:solidFill>
                  <a:srgbClr val="595959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ทางโค้ง </a:t>
            </a:r>
            <a:r>
              <a:rPr lang="en-US" sz="1200">
                <a:solidFill>
                  <a:srgbClr val="595959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(R &lt; 50 </a:t>
            </a:r>
            <a:r>
              <a:rPr lang="th-TH" sz="1200">
                <a:solidFill>
                  <a:srgbClr val="595959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ม.</a:t>
            </a:r>
            <a:r>
              <a:rPr lang="en-US" sz="1200">
                <a:solidFill>
                  <a:srgbClr val="595959"/>
                </a:solidFill>
                <a:effectLst/>
                <a:latin typeface="TH Sarabun New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)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9099" cy="496967"/>
          </a:xfrm>
          <a:prstGeom prst="rect">
            <a:avLst/>
          </a:prstGeom>
        </p:spPr>
        <p:txBody>
          <a:bodyPr vert="horz" lIns="92219" tIns="46109" rIns="92219" bIns="46109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854940" y="0"/>
            <a:ext cx="2949099" cy="496967"/>
          </a:xfrm>
          <a:prstGeom prst="rect">
            <a:avLst/>
          </a:prstGeom>
        </p:spPr>
        <p:txBody>
          <a:bodyPr vert="horz" lIns="92219" tIns="46109" rIns="92219" bIns="46109" rtlCol="0"/>
          <a:lstStyle>
            <a:lvl1pPr algn="r">
              <a:defRPr sz="1200"/>
            </a:lvl1pPr>
          </a:lstStyle>
          <a:p>
            <a:fld id="{A1B72888-5D7A-4ED4-BD93-C23198A0C442}" type="datetimeFigureOut">
              <a:rPr lang="th-TH" smtClean="0"/>
              <a:pPr/>
              <a:t>23/12/63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2" y="9440646"/>
            <a:ext cx="2949099" cy="496967"/>
          </a:xfrm>
          <a:prstGeom prst="rect">
            <a:avLst/>
          </a:prstGeom>
        </p:spPr>
        <p:txBody>
          <a:bodyPr vert="horz" lIns="92219" tIns="46109" rIns="92219" bIns="46109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54940" y="9440646"/>
            <a:ext cx="2949099" cy="496967"/>
          </a:xfrm>
          <a:prstGeom prst="rect">
            <a:avLst/>
          </a:prstGeom>
        </p:spPr>
        <p:txBody>
          <a:bodyPr vert="horz" lIns="92219" tIns="46109" rIns="92219" bIns="46109" rtlCol="0" anchor="b"/>
          <a:lstStyle>
            <a:lvl1pPr algn="r">
              <a:defRPr sz="1200"/>
            </a:lvl1pPr>
          </a:lstStyle>
          <a:p>
            <a:fld id="{BAB56042-DB03-4556-90F3-1A33D875801D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22884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9099" cy="496967"/>
          </a:xfrm>
          <a:prstGeom prst="rect">
            <a:avLst/>
          </a:prstGeom>
        </p:spPr>
        <p:txBody>
          <a:bodyPr vert="horz" lIns="92219" tIns="46109" rIns="92219" bIns="46109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9" cy="496967"/>
          </a:xfrm>
          <a:prstGeom prst="rect">
            <a:avLst/>
          </a:prstGeom>
        </p:spPr>
        <p:txBody>
          <a:bodyPr vert="horz" lIns="92219" tIns="46109" rIns="92219" bIns="46109" rtlCol="0"/>
          <a:lstStyle>
            <a:lvl1pPr algn="r">
              <a:defRPr sz="1200"/>
            </a:lvl1pPr>
          </a:lstStyle>
          <a:p>
            <a:fld id="{642BBA8F-171B-4F1B-91E7-504D2B6E67BF}" type="datetimeFigureOut">
              <a:rPr lang="th-TH" smtClean="0"/>
              <a:pPr/>
              <a:t>23/12/63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73637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19" tIns="46109" rIns="92219" bIns="46109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0562" y="4721188"/>
            <a:ext cx="5444490" cy="4472702"/>
          </a:xfrm>
          <a:prstGeom prst="rect">
            <a:avLst/>
          </a:prstGeom>
        </p:spPr>
        <p:txBody>
          <a:bodyPr vert="horz" lIns="92219" tIns="46109" rIns="92219" bIns="46109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2" y="9440646"/>
            <a:ext cx="2949099" cy="496967"/>
          </a:xfrm>
          <a:prstGeom prst="rect">
            <a:avLst/>
          </a:prstGeom>
        </p:spPr>
        <p:txBody>
          <a:bodyPr vert="horz" lIns="92219" tIns="46109" rIns="92219" bIns="46109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54940" y="9440646"/>
            <a:ext cx="2949099" cy="496967"/>
          </a:xfrm>
          <a:prstGeom prst="rect">
            <a:avLst/>
          </a:prstGeom>
        </p:spPr>
        <p:txBody>
          <a:bodyPr vert="horz" lIns="92219" tIns="46109" rIns="92219" bIns="46109" rtlCol="0" anchor="b"/>
          <a:lstStyle>
            <a:lvl1pPr algn="r">
              <a:defRPr sz="1200"/>
            </a:lvl1pPr>
          </a:lstStyle>
          <a:p>
            <a:fld id="{D839ADC8-A517-4D29-8C16-67946EE6991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03428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9ADC8-A517-4D29-8C16-67946EE69917}" type="slidenum">
              <a:rPr lang="th-TH" smtClean="0"/>
              <a:pPr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6907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ADC8-A517-4D29-8C16-67946EE69917}" type="slidenum">
              <a:rPr lang="th-TH" smtClean="0"/>
              <a:pPr/>
              <a:t>36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6584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ทำการ </a:t>
            </a:r>
            <a:r>
              <a:rPr lang="en-US" dirty="0"/>
              <a:t>Update </a:t>
            </a:r>
            <a:r>
              <a:rPr lang="th-TH" dirty="0"/>
              <a:t>ตามข้อมูลปรับแก้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ADC8-A517-4D29-8C16-67946EE69917}" type="slidenum">
              <a:rPr lang="th-TH" smtClean="0"/>
              <a:pPr/>
              <a:t>37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46653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ทำการ </a:t>
            </a:r>
            <a:r>
              <a:rPr lang="en-US" dirty="0"/>
              <a:t>Update </a:t>
            </a:r>
            <a:r>
              <a:rPr lang="th-TH" dirty="0"/>
              <a:t>ตามข้อมูลปรับแก้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ADC8-A517-4D29-8C16-67946EE69917}" type="slidenum">
              <a:rPr lang="th-TH" smtClean="0"/>
              <a:pPr/>
              <a:t>38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44132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ทำการ </a:t>
            </a:r>
            <a:r>
              <a:rPr lang="en-US" dirty="0"/>
              <a:t>Update </a:t>
            </a:r>
            <a:r>
              <a:rPr lang="th-TH" dirty="0"/>
              <a:t>ตามข้อมูลปรับแก้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ADC8-A517-4D29-8C16-67946EE69917}" type="slidenum">
              <a:rPr lang="th-TH" smtClean="0"/>
              <a:pPr/>
              <a:t>39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64241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ทำการ </a:t>
            </a:r>
            <a:r>
              <a:rPr lang="en-US" dirty="0"/>
              <a:t>Update </a:t>
            </a:r>
            <a:r>
              <a:rPr lang="th-TH" dirty="0"/>
              <a:t>ตามข้อมูลปรับแก้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ADC8-A517-4D29-8C16-67946EE69917}" type="slidenum">
              <a:rPr lang="th-TH" smtClean="0"/>
              <a:pPr/>
              <a:t>40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40210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IRI_weightdistance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ADC8-A517-4D29-8C16-67946EE69917}" type="slidenum">
              <a:rPr lang="th-TH" smtClean="0"/>
              <a:pPr/>
              <a:t>41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3989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IRI_weightdistance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ADC8-A517-4D29-8C16-67946EE69917}" type="slidenum">
              <a:rPr lang="th-TH" smtClean="0"/>
              <a:pPr/>
              <a:t>42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0354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ช่วง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STA.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10+900 ค่าดัชนีความขรุขระสากล (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International Roughness Index, IRI)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ที่สำรวจได้จากสำรวจโดยเครื่องมือเลเซอร์ (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Laser Profilometer) 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และเครื่องมือวัดความเรียบของผิวทางชนิดรถเข็น (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Walking Profiler)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มีความแตกต่างกันเพราะถนนมีความลาดชันสูงขึ้น จึงต้องเร่งเครื่องยนต์รถสำรวจเพื่อรักษาความเร็วให้เหมาะสมต่อการสำรวจ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9ADC8-A517-4D29-8C16-67946EE69917}" type="slidenum">
              <a:rPr lang="th-TH" smtClean="0"/>
              <a:pPr/>
              <a:t>58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61360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9ADC8-A517-4D29-8C16-67946EE69917}" type="slidenum">
              <a:rPr lang="th-TH" smtClean="0"/>
              <a:pPr/>
              <a:t>59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7740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ช่วง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STA.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239+175 ค่าดัชนีความขรุขระสากล (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International Roughness Index, IRI)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ที่สำรวจได้จากสำรวจโดยเครื่องมือเลเซอร์ (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Laser Profilometer) 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และเครื่องมือวัดความเรียบของผิวทางชนิดรถเข็น (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Walking Profiler)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มีความแตกต่างกันเพราะความเร็วในการเข็นรถเข็น (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Walking Profiler) 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ไม่คงที่ ผู้สำรวจอาจเร่งหรือหน่วงความเร็วในการเดินแบบทันทีทันใด</a:t>
            </a:r>
            <a:endParaRPr lang="en-US" sz="16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9ADC8-A517-4D29-8C16-67946EE69917}" type="slidenum">
              <a:rPr lang="th-TH" smtClean="0"/>
              <a:pPr/>
              <a:t>60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0786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9ADC8-A517-4D29-8C16-67946EE69917}" type="slidenum">
              <a:rPr lang="th-TH" smtClean="0"/>
              <a:pPr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7274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9ADC8-A517-4D29-8C16-67946EE69917}" type="slidenum">
              <a:rPr lang="th-TH" smtClean="0"/>
              <a:pPr/>
              <a:t>61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28740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ช่วง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STA.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263+475 ค่าดัชนีความขรุขระสากล (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International Roughness Index, IRI)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ที่สำรวจได้จากสำรวจโดยเครื่องมือเลเซอร์ (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Laser Profilometer) 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และเครื่องมือวัดความเรียบของผิวทางชนิดรถเข็น (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Walking Profiler)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มีความแตกต่างกันเพราะถนนเป็นช่วงทางโค้งรัศมีแคบ พนักงานขับรถสำรวจอาจต้องเหยีบเบรคก่อนเข้าโค้ง และถนนมีความลาดชันสูงขึ้น จึงต้องเร่งเครื่องยนต์รถสำรวจเพื่อรักษาความเร็วให้เหมาะสมต่อการสำรวจ</a:t>
            </a:r>
            <a:endParaRPr lang="en-US" sz="16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9ADC8-A517-4D29-8C16-67946EE69917}" type="slidenum">
              <a:rPr lang="th-TH" smtClean="0"/>
              <a:pPr/>
              <a:t>62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52764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9ADC8-A517-4D29-8C16-67946EE69917}" type="slidenum">
              <a:rPr lang="th-TH" smtClean="0"/>
              <a:pPr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3702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9ADC8-A517-4D29-8C16-67946EE69917}" type="slidenum">
              <a:rPr lang="th-TH" smtClean="0"/>
              <a:pPr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0361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9013" y="766763"/>
            <a:ext cx="5121275" cy="384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ค่าดัชนีความขรุขระสากล (</a:t>
            </a:r>
            <a:r>
              <a:rPr lang="en-US" dirty="0"/>
              <a:t>International Roughness Index, IRI) </a:t>
            </a:r>
            <a:r>
              <a:rPr lang="th-TH" dirty="0"/>
              <a:t>คือ ค่าดัชนีที่ใช้ระบุความขรุขระของผิวทาง สามารถบอกถึงสภาพการให้บริการของผิวทางโดยรวม ได้จากผลการวัดค่าระดับของผิวทางตามทิศทางการวิ่ง นำค่าผลรวมที่ได้มาหารด้วยระยะทางตามแนวราบมาคำนวณตามสมการทางคณิตศาสตร์ - ที่มา สำนักบริหารบำรุงทาง กรมทางหลวง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9ADC8-A517-4D29-8C16-67946EE69917}" type="slidenum">
              <a:rPr lang="th-TH" smtClean="0"/>
              <a:pPr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67989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9013" y="766763"/>
            <a:ext cx="5121275" cy="384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>
                <a:solidFill>
                  <a:schemeClr val="tx1"/>
                </a:solidFill>
              </a:rPr>
              <a:t>	การเปรียบเทียบค่าดัชนีความขรุขระสากล (</a:t>
            </a:r>
            <a:r>
              <a:rPr lang="en-US" dirty="0">
                <a:solidFill>
                  <a:schemeClr val="tx1"/>
                </a:solidFill>
              </a:rPr>
              <a:t>International Roughness Index, IRI) </a:t>
            </a:r>
            <a:r>
              <a:rPr lang="th-TH" dirty="0">
                <a:solidFill>
                  <a:schemeClr val="tx1"/>
                </a:solidFill>
              </a:rPr>
              <a:t>จากเครื่องมือเลเซอร์ (</a:t>
            </a:r>
            <a:r>
              <a:rPr lang="en-US" dirty="0">
                <a:solidFill>
                  <a:schemeClr val="tx1"/>
                </a:solidFill>
              </a:rPr>
              <a:t>Laser Profilometer) </a:t>
            </a:r>
            <a:r>
              <a:rPr lang="th-TH" dirty="0">
                <a:solidFill>
                  <a:schemeClr val="tx1"/>
                </a:solidFill>
              </a:rPr>
              <a:t>และเครื่องมือวัดความเรียบของผิวทางชนิดรถเข็น (</a:t>
            </a:r>
            <a:r>
              <a:rPr lang="en-US" dirty="0">
                <a:solidFill>
                  <a:schemeClr val="tx1"/>
                </a:solidFill>
              </a:rPr>
              <a:t>Walking Profiler) </a:t>
            </a:r>
            <a:r>
              <a:rPr lang="th-TH" dirty="0">
                <a:solidFill>
                  <a:schemeClr val="tx1"/>
                </a:solidFill>
              </a:rPr>
              <a:t>จะนำข้อมูลมาวิเคราะห์ผลทางสถิติด้วยการวัดความสอดคล้อง (</a:t>
            </a:r>
            <a:r>
              <a:rPr lang="en-US" dirty="0">
                <a:solidFill>
                  <a:schemeClr val="tx1"/>
                </a:solidFill>
              </a:rPr>
              <a:t>Agreement Measurement) </a:t>
            </a:r>
            <a:r>
              <a:rPr lang="th-TH" dirty="0">
                <a:solidFill>
                  <a:schemeClr val="tx1"/>
                </a:solidFill>
              </a:rPr>
              <a:t>ซึ่งวิธีนี้ถูกใช้อย่างแพร่หลายเพื่อพิจารณาถึงสิ่งที่วัดสิ่งเดียวกันโดยผู้วัดหลายคนหรือเครื่องมือวัดหลายชนิด สถิติที่ใช้วัดการสอดคล้องที่นิยมใช้ คือ สัมประสิทธิ์สหสัมพันธ์ภายในชั้น (</a:t>
            </a:r>
            <a:r>
              <a:rPr lang="en-US" dirty="0">
                <a:solidFill>
                  <a:schemeClr val="tx1"/>
                </a:solidFill>
              </a:rPr>
              <a:t>Intraclass Correlation Coefficient : ICC) (</a:t>
            </a:r>
            <a:r>
              <a:rPr lang="th-TH" dirty="0">
                <a:solidFill>
                  <a:schemeClr val="tx1"/>
                </a:solidFill>
              </a:rPr>
              <a:t>สายวรุณ สุกก่ำ และคณะ, 2559)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9ADC8-A517-4D29-8C16-67946EE69917}" type="slidenum">
              <a:rPr lang="th-TH" smtClean="0"/>
              <a:pPr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89056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ADC8-A517-4D29-8C16-67946EE69917}" type="slidenum">
              <a:rPr lang="th-TH" smtClean="0"/>
              <a:pPr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9188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ADC8-A517-4D29-8C16-67946EE69917}" type="slidenum">
              <a:rPr lang="th-TH" smtClean="0"/>
              <a:pPr/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76556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9ADC8-A517-4D29-8C16-67946EE69917}" type="slidenum">
              <a:rPr lang="th-TH" smtClean="0"/>
              <a:pPr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78660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AF679-C57D-4AA7-A6A3-C16E2CC5CACE}" type="datetime1">
              <a:rPr lang="th-TH" smtClean="0"/>
              <a:pPr/>
              <a:t>23/12/63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879820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AF679-C57D-4AA7-A6A3-C16E2CC5CACE}" type="datetime1">
              <a:rPr lang="th-TH" smtClean="0"/>
              <a:pPr/>
              <a:t>23/12/63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18079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AF679-C57D-4AA7-A6A3-C16E2CC5CACE}" type="datetime1">
              <a:rPr lang="th-TH" smtClean="0"/>
              <a:pPr/>
              <a:t>23/12/63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0652498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AF679-C57D-4AA7-A6A3-C16E2CC5CACE}" type="datetime1">
              <a:rPr lang="th-TH" smtClean="0"/>
              <a:pPr/>
              <a:t>23/12/63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9928440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AF679-C57D-4AA7-A6A3-C16E2CC5CACE}" type="datetime1">
              <a:rPr lang="th-TH" smtClean="0"/>
              <a:pPr/>
              <a:t>23/12/63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3307846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AF679-C57D-4AA7-A6A3-C16E2CC5CACE}" type="datetime1">
              <a:rPr lang="th-TH" smtClean="0"/>
              <a:pPr/>
              <a:t>23/12/63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970188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AF679-C57D-4AA7-A6A3-C16E2CC5CACE}" type="datetime1">
              <a:rPr lang="th-TH" smtClean="0"/>
              <a:pPr/>
              <a:t>23/12/63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95424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AF679-C57D-4AA7-A6A3-C16E2CC5CACE}" type="datetime1">
              <a:rPr lang="th-TH" smtClean="0"/>
              <a:pPr/>
              <a:t>23/12/63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293154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AF679-C57D-4AA7-A6A3-C16E2CC5CACE}" type="datetime1">
              <a:rPr lang="th-TH" smtClean="0"/>
              <a:pPr/>
              <a:t>23/12/63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000860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AF679-C57D-4AA7-A6A3-C16E2CC5CACE}" type="datetime1">
              <a:rPr lang="th-TH" smtClean="0"/>
              <a:pPr/>
              <a:t>23/12/63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4267401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AF679-C57D-4AA7-A6A3-C16E2CC5CACE}" type="datetime1">
              <a:rPr lang="th-TH" smtClean="0"/>
              <a:pPr/>
              <a:t>23/12/63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380555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AF679-C57D-4AA7-A6A3-C16E2CC5CACE}" type="datetime1">
              <a:rPr lang="th-TH" smtClean="0"/>
              <a:pPr/>
              <a:t>23/12/63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86A56-C948-4A6D-8E53-F54F5F29252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5964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Plan%20&amp;%20Profile/239.pdf" TargetMode="Externa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emf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3BFE39-84E9-488E-8BE7-A03AC815F6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8" b="8068"/>
          <a:stretch/>
        </p:blipFill>
        <p:spPr>
          <a:xfrm>
            <a:off x="-36512" y="-20670"/>
            <a:ext cx="9217024" cy="558788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D0FAF17-5772-4EF1-AF7C-A7073E6B3A94}"/>
              </a:ext>
            </a:extLst>
          </p:cNvPr>
          <p:cNvGrpSpPr/>
          <p:nvPr/>
        </p:nvGrpSpPr>
        <p:grpSpPr>
          <a:xfrm>
            <a:off x="-51025" y="4050938"/>
            <a:ext cx="9591577" cy="2807062"/>
            <a:chOff x="-51025" y="4050938"/>
            <a:chExt cx="9591577" cy="2807062"/>
          </a:xfrm>
        </p:grpSpPr>
        <p:sp>
          <p:nvSpPr>
            <p:cNvPr id="15" name="Rectangle 14"/>
            <p:cNvSpPr/>
            <p:nvPr/>
          </p:nvSpPr>
          <p:spPr>
            <a:xfrm>
              <a:off x="-36512" y="4071367"/>
              <a:ext cx="9217024" cy="278663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19" name="Straight Connector 18"/>
            <p:cNvCxnSpPr>
              <a:cxnSpLocks/>
            </p:cNvCxnSpPr>
            <p:nvPr/>
          </p:nvCxnSpPr>
          <p:spPr>
            <a:xfrm flipH="1">
              <a:off x="3203212" y="5589240"/>
              <a:ext cx="5977300" cy="0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-36512" y="5661248"/>
              <a:ext cx="9217024" cy="119242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688152" y="5607372"/>
              <a:ext cx="1455848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th-TH" sz="2000" b="1" dirty="0">
                  <a:ln w="0"/>
                  <a:effectLst>
                    <a:outerShdw blurRad="50800" dist="38100" dir="5400000" sx="1000" sy="1000" algn="t" rotWithShape="0">
                      <a:prstClr val="black">
                        <a:alpha val="35000"/>
                      </a:prstClr>
                    </a:outerShdw>
                    <a:reflection blurRad="6350" stA="60000" endA="900" endPos="0" dir="5400000" sy="-100000" algn="bl" rotWithShape="0"/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รายงานขั้นสุดท้าย</a:t>
              </a:r>
              <a:endParaRPr lang="en-US" sz="2000" b="1" cap="none" spc="0" dirty="0">
                <a:ln w="0"/>
                <a:solidFill>
                  <a:schemeClr val="tx1"/>
                </a:solidFill>
                <a:effectLst>
                  <a:outerShdw blurRad="50800" dist="38100" dir="5400000" sx="1000" sy="1000" algn="t" rotWithShape="0">
                    <a:prstClr val="black">
                      <a:alpha val="35000"/>
                    </a:prstClr>
                  </a:outerShdw>
                  <a:reflection blurRad="6350" stA="60000" endA="900" endPos="0" dir="5400000" sy="-10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341814" y="6383880"/>
              <a:ext cx="2198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23 </a:t>
              </a:r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ธันวาคม 25</a:t>
              </a:r>
              <a:r>
                <a:rPr lang="en-US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63</a:t>
              </a:r>
              <a:endParaRPr lang="th-TH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cxnSp>
          <p:nvCxnSpPr>
            <p:cNvPr id="12" name="Straight Connector 11"/>
            <p:cNvCxnSpPr>
              <a:cxnSpLocks/>
            </p:cNvCxnSpPr>
            <p:nvPr/>
          </p:nvCxnSpPr>
          <p:spPr>
            <a:xfrm flipH="1">
              <a:off x="-51025" y="4071367"/>
              <a:ext cx="9231537" cy="12336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230" y="5948401"/>
              <a:ext cx="2217109" cy="68333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70955" y="5760229"/>
              <a:ext cx="1086311" cy="1086311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2797161" y="4050938"/>
              <a:ext cx="6311343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th-TH" sz="3200" b="1" dirty="0">
                  <a:ln w="0"/>
                  <a:effectLst>
                    <a:outerShdw blurRad="50800" dist="38100" dir="5400000" sx="1000" sy="1000" algn="t" rotWithShape="0">
                      <a:prstClr val="black">
                        <a:alpha val="35000"/>
                      </a:prstClr>
                    </a:outerShdw>
                    <a:reflection blurRad="6350" stA="60000" endA="900" endPos="0" dir="5400000" sy="-100000" algn="bl" rotWithShape="0"/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โครงการค่าสำรวจและประเมินสภาพโครงข่ายทางหลวง</a:t>
              </a:r>
              <a:endParaRPr lang="en-US" sz="3200" b="1" dirty="0">
                <a:ln w="0"/>
                <a:effectLst>
                  <a:outerShdw blurRad="50800" dist="38100" dir="5400000" sx="1000" sy="1000" algn="t" rotWithShape="0">
                    <a:prstClr val="black">
                      <a:alpha val="35000"/>
                    </a:prstClr>
                  </a:outerShdw>
                  <a:reflection blurRad="6350" stA="60000" endA="900" endPos="0" dir="5400000" sy="-10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r"/>
              <a:r>
                <a:rPr lang="th-TH" sz="3200" b="1" dirty="0">
                  <a:ln w="0"/>
                  <a:effectLst>
                    <a:outerShdw blurRad="50800" dist="38100" dir="5400000" sx="1000" sy="1000" algn="t" rotWithShape="0">
                      <a:prstClr val="black">
                        <a:alpha val="35000"/>
                      </a:prstClr>
                    </a:outerShdw>
                    <a:reflection blurRad="6350" stA="60000" endA="900" endPos="0" dir="5400000" sy="-100000" algn="bl" rotWithShape="0"/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เพื่อเพิ่มประสิทธิผลการใช้จ่ายงบประมาณบำรุงรักษา</a:t>
              </a:r>
              <a:endParaRPr lang="en-US" sz="3200" b="1" dirty="0">
                <a:ln w="0"/>
                <a:effectLst>
                  <a:outerShdw blurRad="50800" dist="38100" dir="5400000" sx="1000" sy="1000" algn="t" rotWithShape="0">
                    <a:prstClr val="black">
                      <a:alpha val="35000"/>
                    </a:prstClr>
                  </a:outerShdw>
                  <a:reflection blurRad="6350" stA="60000" endA="900" endPos="0" dir="5400000" sy="-10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r"/>
              <a:r>
                <a:rPr lang="th-TH" sz="3200" b="1" dirty="0">
                  <a:ln w="0"/>
                  <a:effectLst>
                    <a:outerShdw blurRad="50800" dist="38100" dir="5400000" sx="1000" sy="1000" algn="t" rotWithShape="0">
                      <a:prstClr val="black">
                        <a:alpha val="35000"/>
                      </a:prstClr>
                    </a:outerShdw>
                    <a:reflection blurRad="6350" stA="60000" endA="900" endPos="0" dir="5400000" sy="-100000" algn="bl" rotWithShape="0"/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ทางหลวงในระยะยาว</a:t>
              </a:r>
              <a:r>
                <a:rPr lang="en-US" sz="3200" b="1" dirty="0">
                  <a:ln w="0"/>
                  <a:effectLst>
                    <a:outerShdw blurRad="50800" dist="38100" dir="5400000" sx="1000" sy="1000" algn="t" rotWithShape="0">
                      <a:prstClr val="black">
                        <a:alpha val="35000"/>
                      </a:prstClr>
                    </a:outerShdw>
                    <a:reflection blurRad="6350" stA="60000" endA="900" endPos="0" dir="5400000" sy="-100000" algn="bl" rotWithShape="0"/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200" b="1" dirty="0">
                  <a:ln w="0"/>
                  <a:effectLst>
                    <a:outerShdw blurRad="50800" dist="38100" dir="5400000" sx="1000" sy="1000" algn="t" rotWithShape="0">
                      <a:prstClr val="black">
                        <a:alpha val="35000"/>
                      </a:prstClr>
                    </a:outerShdw>
                    <a:reflection blurRad="6350" stA="60000" endA="900" endPos="0" dir="5400000" sy="-100000" algn="bl" rotWithShape="0"/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ปี </a:t>
              </a:r>
              <a:r>
                <a:rPr lang="en-US" sz="3200" b="1" dirty="0">
                  <a:ln w="0"/>
                  <a:effectLst>
                    <a:outerShdw blurRad="50800" dist="38100" dir="5400000" sx="1000" sy="1000" algn="t" rotWithShape="0">
                      <a:prstClr val="black">
                        <a:alpha val="35000"/>
                      </a:prstClr>
                    </a:outerShdw>
                    <a:reflection blurRad="6350" stA="60000" endA="900" endPos="0" dir="5400000" sy="-100000" algn="bl" rotWithShape="0"/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2563</a:t>
              </a:r>
              <a:endParaRPr lang="th-TH" sz="3200" b="1" dirty="0">
                <a:ln w="0"/>
                <a:effectLst>
                  <a:outerShdw blurRad="50800" dist="38100" dir="5400000" sx="1000" sy="1000" algn="t" rotWithShape="0">
                    <a:prstClr val="black">
                      <a:alpha val="35000"/>
                    </a:prstClr>
                  </a:outerShdw>
                  <a:reflection blurRad="6350" stA="60000" endA="900" endPos="0" dir="5400000" sy="-10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801608" y="5936755"/>
            <a:ext cx="137890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2400" b="1" dirty="0">
                <a:ln w="0"/>
                <a:effectLst>
                  <a:outerShdw blurRad="50800" dist="38100" dir="5400000" sx="1000" sy="1000" algn="t" rotWithShape="0">
                    <a:prstClr val="black">
                      <a:alpha val="35000"/>
                    </a:prstClr>
                  </a:outerShdw>
                  <a:reflection blurRad="6350" stA="60000" endA="900" endPos="0" dir="5400000" sy="-10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Final Report</a:t>
            </a:r>
            <a:endParaRPr lang="en-US" sz="2400" b="1" cap="none" spc="0" dirty="0">
              <a:ln w="0"/>
              <a:solidFill>
                <a:schemeClr val="tx1"/>
              </a:solidFill>
              <a:effectLst>
                <a:outerShdw blurRad="50800" dist="38100" dir="5400000" sx="1000" sy="1000" algn="t" rotWithShape="0">
                  <a:prstClr val="black">
                    <a:alpha val="35000"/>
                  </a:prstClr>
                </a:outerShdw>
                <a:reflection blurRad="6350" stA="60000" endA="900" endPos="0" dir="5400000" sy="-10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59077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DB46FA-B109-4BBC-AB52-5737A95B5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26" y="3601847"/>
            <a:ext cx="4314970" cy="3236958"/>
          </a:xfrm>
          <a:prstGeom prst="ellipse">
            <a:avLst/>
          </a:prstGeom>
          <a:ln>
            <a:noFill/>
          </a:ln>
          <a:effectLst>
            <a:glow rad="520700">
              <a:schemeClr val="bg1">
                <a:alpha val="40000"/>
              </a:schemeClr>
            </a:glow>
            <a:outerShdw blurRad="139700" dist="50800" dir="5400000" sx="131000" sy="131000" algn="ctr" rotWithShape="0">
              <a:srgbClr val="000000">
                <a:alpha val="0"/>
              </a:srgbClr>
            </a:outerShdw>
            <a:softEdge rad="317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-107504" y="6401580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AutoShape 4">
            <a:extLst>
              <a:ext uri="{FF2B5EF4-FFF2-40B4-BE49-F238E27FC236}">
                <a16:creationId xmlns:a16="http://schemas.microsoft.com/office/drawing/2014/main" id="{97427DDC-FDBF-423A-9973-EA0B54B32F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30745" y="3022666"/>
            <a:ext cx="387640" cy="38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4882599-2EDF-4969-9323-A61178AF572C}"/>
              </a:ext>
            </a:extLst>
          </p:cNvPr>
          <p:cNvSpPr/>
          <p:nvPr/>
        </p:nvSpPr>
        <p:spPr>
          <a:xfrm>
            <a:off x="1161970" y="371304"/>
            <a:ext cx="67986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3600" b="1" u="sng" dirty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แขวงทางหลวงฉะเชิงเทราและจันทบุรี</a:t>
            </a:r>
            <a:r>
              <a:rPr lang="th-TH" sz="3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ติดอันดับสูงสุด</a:t>
            </a:r>
            <a:endParaRPr kumimoji="1" lang="en-US" altLang="ko-KR" sz="3600" b="1" dirty="0">
              <a:latin typeface="TH SarabunPSK" panose="020B0500040200020003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1AD3826-71CD-4116-845E-C20E992602D9}"/>
              </a:ext>
            </a:extLst>
          </p:cNvPr>
          <p:cNvSpPr/>
          <p:nvPr/>
        </p:nvSpPr>
        <p:spPr>
          <a:xfrm>
            <a:off x="4805514" y="1565976"/>
            <a:ext cx="4272733" cy="16505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b="1" spc="-2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สำนักงานทางหลวงที่ 14 (ชลบุรี) พบว่าข้อมูลเปอร์เซ็นต์รถใหญ่</a:t>
            </a:r>
            <a:r>
              <a:rPr lang="en-US" b="1" spc="-2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*</a:t>
            </a:r>
            <a:r>
              <a:rPr lang="th-TH" b="1" spc="-2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ของสำนักงานทางหลวงที่ 14 (ชลบุรี) อยู่ที่ร้อยละ </a:t>
            </a:r>
            <a:r>
              <a:rPr lang="en-US" b="1" spc="-2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27.28 </a:t>
            </a:r>
            <a:r>
              <a:rPr lang="th-TH" b="1" spc="-2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ตรวจสอบปริมาณการจราจรของสำนักอำนวยความปลอดภัย ในปี </a:t>
            </a:r>
            <a:r>
              <a:rPr lang="en-US" b="1" spc="-2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2562</a:t>
            </a:r>
            <a:r>
              <a:rPr lang="th-TH" b="1" spc="-2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ระบบ </a:t>
            </a:r>
            <a:r>
              <a:rPr lang="en-US" b="1" spc="-2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TIMS </a:t>
            </a:r>
            <a:r>
              <a:rPr lang="th-TH" b="1" spc="-2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สาเหตุหลักที่ทำให้ค่าความลึกร่องล้อ เกินกว่าค่าเฉลี่ยรวมเป็นเนื่องจากมีรถบรรทุกจำนวนมากผ่านพื้นที่สำนักงานทางหลวงแห่งนี้</a:t>
            </a:r>
            <a:endParaRPr lang="en-US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id="{12569F17-655C-4E32-A2AB-E9065C9453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9435285"/>
              </p:ext>
            </p:extLst>
          </p:nvPr>
        </p:nvGraphicFramePr>
        <p:xfrm>
          <a:off x="11900" y="1031129"/>
          <a:ext cx="4716006" cy="2678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8" name="Chart 47">
            <a:extLst>
              <a:ext uri="{FF2B5EF4-FFF2-40B4-BE49-F238E27FC236}">
                <a16:creationId xmlns:a16="http://schemas.microsoft.com/office/drawing/2014/main" id="{2649C69B-8171-4DCD-835B-8E04A0F563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3044684"/>
              </p:ext>
            </p:extLst>
          </p:nvPr>
        </p:nvGraphicFramePr>
        <p:xfrm>
          <a:off x="4506444" y="3553145"/>
          <a:ext cx="4550904" cy="2630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987503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3E67DB-13DE-4773-AEB8-8EFFE8383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648" y="4651027"/>
            <a:ext cx="3620847" cy="1843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0B925B-1141-42D3-9F79-02B245945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40" y="4359862"/>
            <a:ext cx="4851648" cy="20973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715BC8EE-F215-4A8F-A696-95D8B018219D}"/>
              </a:ext>
            </a:extLst>
          </p:cNvPr>
          <p:cNvSpPr/>
          <p:nvPr/>
        </p:nvSpPr>
        <p:spPr>
          <a:xfrm>
            <a:off x="-5739" y="1065991"/>
            <a:ext cx="2849547" cy="995145"/>
          </a:xfrm>
          <a:prstGeom prst="wedgeRoundRectCallout">
            <a:avLst>
              <a:gd name="adj1" fmla="val 55358"/>
              <a:gd name="adj2" fmla="val 7267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ในการจัดอันดับค่าเฉลี่ย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Rutting </a:t>
            </a:r>
            <a:r>
              <a:rPr lang="th-TH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ได้แก่</a:t>
            </a:r>
          </a:p>
          <a:p>
            <a:pPr algn="ctr"/>
            <a:r>
              <a:rPr lang="th-TH" b="1" u="sng" dirty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แขวงทางหลวงฉะเชิงเทรา</a:t>
            </a:r>
          </a:p>
          <a:p>
            <a:pPr algn="ctr"/>
            <a:r>
              <a:rPr lang="th-TH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ติดอันดับสูงสุด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EC4ACB7-70B8-47C3-B300-53C4B7F7A674}"/>
              </a:ext>
            </a:extLst>
          </p:cNvPr>
          <p:cNvSpPr/>
          <p:nvPr/>
        </p:nvSpPr>
        <p:spPr>
          <a:xfrm>
            <a:off x="138277" y="2339517"/>
            <a:ext cx="2612415" cy="904423"/>
          </a:xfrm>
          <a:prstGeom prst="round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อันดับค่าเฉลี่ย 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Rutting</a:t>
            </a:r>
            <a:r>
              <a:rPr lang="th-TH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สูงสุด ได้แก่</a:t>
            </a:r>
          </a:p>
          <a:p>
            <a:pPr algn="ctr"/>
            <a:r>
              <a:rPr lang="th-TH" sz="1800" b="1" u="none" strike="noStrik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ผิวลาดยาง </a:t>
            </a:r>
            <a:r>
              <a:rPr lang="th-TH" sz="18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สายทาง </a:t>
            </a:r>
            <a:r>
              <a:rPr lang="en-US" sz="1800" b="1" i="0" u="none" strike="noStrik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315</a:t>
            </a:r>
            <a:r>
              <a:rPr lang="th-TH" sz="18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ตอน</a:t>
            </a:r>
            <a:r>
              <a:rPr lang="en-US" sz="18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b="1" i="0" u="none" strike="noStrik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100  </a:t>
            </a:r>
            <a:r>
              <a:rPr lang="th-TH" sz="18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algn="ctr"/>
            <a:r>
              <a:rPr lang="th-TH" sz="1800" b="1" strike="noStrik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ผิวคอนกรีต </a:t>
            </a:r>
            <a:r>
              <a:rPr lang="th-TH" sz="18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สายทาง </a:t>
            </a:r>
            <a:r>
              <a:rPr lang="en-US" sz="1800" b="1" i="0" strike="noStrik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18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ตอน </a:t>
            </a:r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602</a:t>
            </a:r>
            <a:endParaRPr lang="en-US" sz="1800" b="1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A052126-16D3-48F0-B33A-B20E95297CDE}"/>
              </a:ext>
            </a:extLst>
          </p:cNvPr>
          <p:cNvSpPr/>
          <p:nvPr/>
        </p:nvSpPr>
        <p:spPr>
          <a:xfrm>
            <a:off x="107504" y="3429000"/>
            <a:ext cx="2701013" cy="8323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r>
              <a:rPr lang="en-US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หมายเลขทางหลวง</a:t>
            </a:r>
          </a:p>
          <a:p>
            <a:pPr algn="ctr"/>
            <a:r>
              <a:rPr lang="en-US" sz="1600" b="1" i="0" u="none" strike="noStrike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315</a:t>
            </a:r>
            <a:r>
              <a:rPr lang="th-TH" sz="1600" b="1" i="0" u="none" strike="noStrike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ตอน</a:t>
            </a:r>
            <a:r>
              <a:rPr lang="en-US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100  </a:t>
            </a:r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ฉะเชิงเทรา - หัวไผ่</a:t>
            </a:r>
            <a:endParaRPr lang="en-US" sz="1600" b="1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algn="ctr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th-TH" sz="1600" b="1" i="0" u="none" strike="noStrike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0+000 - 5+298 (5.298 </a:t>
            </a:r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กม.</a:t>
            </a:r>
            <a:r>
              <a:rPr lang="en-US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2670DD9-F66B-4C67-9D83-A10627B6ADC0}"/>
              </a:ext>
            </a:extLst>
          </p:cNvPr>
          <p:cNvSpPr/>
          <p:nvPr/>
        </p:nvSpPr>
        <p:spPr>
          <a:xfrm>
            <a:off x="2603835" y="433227"/>
            <a:ext cx="45480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lang="th-TH" sz="3600" b="1" i="0" u="none" strike="noStrike" baseline="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อันดับค่าเฉลี่ย</a:t>
            </a:r>
            <a:r>
              <a:rPr lang="en-US" sz="3600" b="1" i="0" u="none" strike="noStrike" baseline="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Rutting </a:t>
            </a:r>
            <a:r>
              <a:rPr kumimoji="1" lang="th-TH" altLang="ko-KR" sz="3600" b="1" dirty="0">
                <a:latin typeface="TH SarabunPSK" panose="020B0500040200020003" pitchFamily="34" charset="-34"/>
                <a:ea typeface="굴림" pitchFamily="50" charset="-127"/>
                <a:cs typeface="TH SarabunPSK" pitchFamily="34" charset="-34"/>
              </a:rPr>
              <a:t>รายผิวทาง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A5BFAA50-43A7-4564-B117-D21918628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253815"/>
              </p:ext>
            </p:extLst>
          </p:nvPr>
        </p:nvGraphicFramePr>
        <p:xfrm>
          <a:off x="2890582" y="1041349"/>
          <a:ext cx="6145913" cy="3723616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889330">
                  <a:extLst>
                    <a:ext uri="{9D8B030D-6E8A-4147-A177-3AD203B41FA5}">
                      <a16:colId xmlns:a16="http://schemas.microsoft.com/office/drawing/2014/main" val="997323784"/>
                    </a:ext>
                  </a:extLst>
                </a:gridCol>
                <a:gridCol w="1090445">
                  <a:extLst>
                    <a:ext uri="{9D8B030D-6E8A-4147-A177-3AD203B41FA5}">
                      <a16:colId xmlns:a16="http://schemas.microsoft.com/office/drawing/2014/main" val="2530880348"/>
                    </a:ext>
                  </a:extLst>
                </a:gridCol>
                <a:gridCol w="616047">
                  <a:extLst>
                    <a:ext uri="{9D8B030D-6E8A-4147-A177-3AD203B41FA5}">
                      <a16:colId xmlns:a16="http://schemas.microsoft.com/office/drawing/2014/main" val="881223889"/>
                    </a:ext>
                  </a:extLst>
                </a:gridCol>
                <a:gridCol w="613064">
                  <a:extLst>
                    <a:ext uri="{9D8B030D-6E8A-4147-A177-3AD203B41FA5}">
                      <a16:colId xmlns:a16="http://schemas.microsoft.com/office/drawing/2014/main" val="2614543692"/>
                    </a:ext>
                  </a:extLst>
                </a:gridCol>
                <a:gridCol w="562410">
                  <a:extLst>
                    <a:ext uri="{9D8B030D-6E8A-4147-A177-3AD203B41FA5}">
                      <a16:colId xmlns:a16="http://schemas.microsoft.com/office/drawing/2014/main" val="1021217013"/>
                    </a:ext>
                  </a:extLst>
                </a:gridCol>
                <a:gridCol w="812369">
                  <a:extLst>
                    <a:ext uri="{9D8B030D-6E8A-4147-A177-3AD203B41FA5}">
                      <a16:colId xmlns:a16="http://schemas.microsoft.com/office/drawing/2014/main" val="1789146810"/>
                    </a:ext>
                  </a:extLst>
                </a:gridCol>
                <a:gridCol w="812369">
                  <a:extLst>
                    <a:ext uri="{9D8B030D-6E8A-4147-A177-3AD203B41FA5}">
                      <a16:colId xmlns:a16="http://schemas.microsoft.com/office/drawing/2014/main" val="3310298194"/>
                    </a:ext>
                  </a:extLst>
                </a:gridCol>
                <a:gridCol w="749879">
                  <a:extLst>
                    <a:ext uri="{9D8B030D-6E8A-4147-A177-3AD203B41FA5}">
                      <a16:colId xmlns:a16="http://schemas.microsoft.com/office/drawing/2014/main" val="592574247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ผิวลาดยาง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7777" marR="97777" marT="48889" marB="48889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th-TH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7777" marR="97777" marT="48889" marB="48889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1262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แขวงทางหลวง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หมายเลขทางหลวง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ตอนควบคุม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กม.เริ่มต้น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กม.สิ้นสุด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ระยะทาง</a:t>
                      </a:r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th-TH" sz="1400" b="1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กม.</a:t>
                      </a:r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ทิศทางสำรวจ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RUT</a:t>
                      </a:r>
                    </a:p>
                    <a:p>
                      <a:pPr algn="ctr" fontAlgn="b"/>
                      <a:r>
                        <a:rPr lang="en-US" sz="1400" b="1" i="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400" b="1" i="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มม.</a:t>
                      </a:r>
                      <a:r>
                        <a:rPr lang="en-US" sz="1400" b="1" i="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0190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ฉะเชิงเทรา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315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0+000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5+298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5.298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12.09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7823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ฉะเชิงเทรา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3304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3+290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9+341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6.051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12.02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408941"/>
                  </a:ext>
                </a:extLst>
              </a:tr>
              <a:tr h="107517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ฉะเชิงเทรา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75+751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75+466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0.285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11.88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5737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ฉะเชิงเทรา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304</a:t>
                      </a:r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106+519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108+000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1.481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11.06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002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ฉะเชิงเทรา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3701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52+000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47+500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4.500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11.01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110259"/>
                  </a:ext>
                </a:extLst>
              </a:tr>
              <a:tr h="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ผิวคอนกรีต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7777" marR="97777" marT="48889" marB="48889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h-TH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7777" marR="97777" marT="48889" marB="48889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6037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แขวงทางหลวง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หมายเลขทางหลวง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ตอนควบคุม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กม.เริ่มต้น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กม.สิ้นสุด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ระยะทาง</a:t>
                      </a:r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th-TH" sz="1400" b="1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กม.</a:t>
                      </a:r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ทิศทางสำรวจ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RUT</a:t>
                      </a:r>
                    </a:p>
                    <a:p>
                      <a:pPr algn="ctr" fontAlgn="b"/>
                      <a:r>
                        <a:rPr lang="en-US" sz="1400" b="1" i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400" b="1" i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มม.</a:t>
                      </a:r>
                      <a:r>
                        <a:rPr lang="en-US" sz="1400" b="1" i="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599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จันทบุรี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14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602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324+075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324+610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0.535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7.42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087998"/>
                  </a:ext>
                </a:extLst>
              </a:tr>
              <a:tr h="5277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จันทบุรี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14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601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288+003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288+253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0.250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7.14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014946"/>
                  </a:ext>
                </a:extLst>
              </a:tr>
              <a:tr h="4590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จันทบุรี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3249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0+000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0+035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0.035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6.95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91296"/>
                  </a:ext>
                </a:extLst>
              </a:tr>
              <a:tr h="1249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จันทบุรี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316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0+000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0+066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0.066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0173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จันทบุรี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3405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0+000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0+157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0.157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5.79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594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2013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597352"/>
            <a:ext cx="9144000" cy="260650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sp>
        <p:nvSpPr>
          <p:cNvPr id="13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11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4306" y="1152362"/>
            <a:ext cx="34788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th-TH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สรุปข้อมูลค่าความหยาบผิวทาง 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(MPD)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380884" y="1546130"/>
            <a:ext cx="8868077" cy="5051222"/>
            <a:chOff x="0" y="0"/>
            <a:chExt cx="7254061" cy="370332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217920" cy="370332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25" name="Text Box 14"/>
            <p:cNvSpPr txBox="1"/>
            <p:nvPr/>
          </p:nvSpPr>
          <p:spPr>
            <a:xfrm>
              <a:off x="6087219" y="1722360"/>
              <a:ext cx="1166842" cy="27051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MPD = 0.75 </a:t>
              </a:r>
              <a:r>
                <a:rPr lang="th-TH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มม. เฉลี่ยผิวคอนกรีต</a:t>
              </a:r>
              <a:endParaRPr lang="en-US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32" name="Text Box 15"/>
            <p:cNvSpPr txBox="1"/>
            <p:nvPr/>
          </p:nvSpPr>
          <p:spPr>
            <a:xfrm>
              <a:off x="6034040" y="1167586"/>
              <a:ext cx="1150013" cy="27051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MPD = 0.87 </a:t>
              </a:r>
              <a:r>
                <a:rPr lang="th-TH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มม. เฉลี่ยผิวลาดยาง</a:t>
              </a:r>
              <a:endParaRPr lang="en-US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436364" y="442424"/>
            <a:ext cx="60879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1.</a:t>
            </a:r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ผลสรุประยะทางในการนำส่ง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82829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580" y="44100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11374" y="468058"/>
            <a:ext cx="43428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lang="th-TH" sz="3200" b="1" u="sng" dirty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แขวงทางหลวงกาฬสินธุ์ และเลยที่ </a:t>
            </a:r>
            <a:r>
              <a:rPr lang="en-US" sz="3200" b="1" u="sng" dirty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r>
              <a:rPr lang="th-TH" sz="3200" b="1" u="sng" dirty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kumimoji="1" lang="en-US" altLang="ko-KR" sz="3200" b="1" dirty="0">
              <a:latin typeface="TH SarabunPSK" panose="020B0500040200020003" pitchFamily="34" charset="-34"/>
              <a:ea typeface="굴림" pitchFamily="50" charset="-127"/>
              <a:cs typeface="TH SarabunPSK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F285B76-A82A-40E0-B31C-4AFC1909E207}"/>
              </a:ext>
            </a:extLst>
          </p:cNvPr>
          <p:cNvSpPr/>
          <p:nvPr/>
        </p:nvSpPr>
        <p:spPr>
          <a:xfrm>
            <a:off x="94846" y="4443881"/>
            <a:ext cx="8986872" cy="19820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000" b="1" spc="-20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ในส่วนภาพรวมค่าเฉลี่ย </a:t>
            </a:r>
            <a:r>
              <a:rPr lang="en-US" sz="2000" b="1" spc="-20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MPD </a:t>
            </a:r>
            <a:r>
              <a:rPr lang="th-TH" sz="2000" b="1" spc="-20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รวมทั้ง 18 สำนักงานทางหลวง ค่าเฉลี่ยของผิวลาดยางอยู่ประมาณ 0.87 มิลลิเมตร สำนักงานทางหลวงที่มีค่าเฉลี่ยน้อยที่สุดคือ </a:t>
            </a:r>
            <a:r>
              <a:rPr lang="th-TH" sz="2000" b="1" u="sng" spc="-20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สำนักงานทางหลวงที่ 8 (มหาสารคาม) ที่มีค่าเฉลี่ยผิวลาดยางอยู่ที่ 0.50 มิลลิเมตร</a:t>
            </a:r>
            <a:r>
              <a:rPr lang="en-US" sz="2000" b="1" spc="-20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2000" b="1" spc="-20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และในส่วนผิวคอนกรีตเมื่อมีการคิดค่าเฉลี่ยคำนวณตามระยะทางที่วิ่งภายในสำนักงานทางหลวงที่ 6 (เพชรบูรณ์) พบว่ามีการวิ่งสำรวจภายในผิวคอนกรีตอยู่ที่ 43.717 กิโลเมตร และมีระยะทางที่ต่ำกว่าเกณฑ์มาตราฐานอยู่ที่ 42.695 กิโลเมตร คิดเป็นร้อยละที่ถนนมีความหยาบเฉลี่ยของพื้นผิวทางน้อยที่สุดอยู่ร้อยละ 98 ซึ่งหมายความว่าถนนที่มีความหยาบเฉลี่ยของพื้นผิวทางน้อยเกินกว่าเกณฑ์ 0.5 มิลลิเมตรมีเกณฑ์ที่อาจจะทำให้ถนนมีความลื่นและเกิดอุบัติเหตุได้ง่าย</a:t>
            </a:r>
            <a:endParaRPr lang="en-US" sz="2000" b="1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E255EBDE-5224-44E4-B281-4125237774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4255849"/>
              </p:ext>
            </p:extLst>
          </p:nvPr>
        </p:nvGraphicFramePr>
        <p:xfrm>
          <a:off x="62281" y="1141009"/>
          <a:ext cx="4477692" cy="3099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id="{12983EDB-98E3-407A-8F2B-9F5F0B67F4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8020971"/>
              </p:ext>
            </p:extLst>
          </p:nvPr>
        </p:nvGraphicFramePr>
        <p:xfrm>
          <a:off x="4592580" y="1141009"/>
          <a:ext cx="4489138" cy="3099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th-TH" sz="1200" b="1" dirty="0">
              <a:solidFill>
                <a:schemeClr val="accent4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032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69B565-5A25-4D02-B7A9-3714349F2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8" y="4439355"/>
            <a:ext cx="4379376" cy="1928926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3BCFF30-E0C1-40F3-B6ED-1B90961971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482927"/>
              </p:ext>
            </p:extLst>
          </p:nvPr>
        </p:nvGraphicFramePr>
        <p:xfrm>
          <a:off x="2928713" y="998944"/>
          <a:ext cx="6129289" cy="306859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067223">
                  <a:extLst>
                    <a:ext uri="{9D8B030D-6E8A-4147-A177-3AD203B41FA5}">
                      <a16:colId xmlns:a16="http://schemas.microsoft.com/office/drawing/2014/main" val="99732378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058676096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57263755"/>
                    </a:ext>
                  </a:extLst>
                </a:gridCol>
                <a:gridCol w="762346">
                  <a:extLst>
                    <a:ext uri="{9D8B030D-6E8A-4147-A177-3AD203B41FA5}">
                      <a16:colId xmlns:a16="http://schemas.microsoft.com/office/drawing/2014/main" val="630987033"/>
                    </a:ext>
                  </a:extLst>
                </a:gridCol>
                <a:gridCol w="677814">
                  <a:extLst>
                    <a:ext uri="{9D8B030D-6E8A-4147-A177-3AD203B41FA5}">
                      <a16:colId xmlns:a16="http://schemas.microsoft.com/office/drawing/2014/main" val="1342447232"/>
                    </a:ext>
                  </a:extLst>
                </a:gridCol>
                <a:gridCol w="588890">
                  <a:extLst>
                    <a:ext uri="{9D8B030D-6E8A-4147-A177-3AD203B41FA5}">
                      <a16:colId xmlns:a16="http://schemas.microsoft.com/office/drawing/2014/main" val="2242724768"/>
                    </a:ext>
                  </a:extLst>
                </a:gridCol>
                <a:gridCol w="691776">
                  <a:extLst>
                    <a:ext uri="{9D8B030D-6E8A-4147-A177-3AD203B41FA5}">
                      <a16:colId xmlns:a16="http://schemas.microsoft.com/office/drawing/2014/main" val="3854675786"/>
                    </a:ext>
                  </a:extLst>
                </a:gridCol>
                <a:gridCol w="541040">
                  <a:extLst>
                    <a:ext uri="{9D8B030D-6E8A-4147-A177-3AD203B41FA5}">
                      <a16:colId xmlns:a16="http://schemas.microsoft.com/office/drawing/2014/main" val="953224397"/>
                    </a:ext>
                  </a:extLst>
                </a:gridCol>
              </a:tblGrid>
              <a:tr h="252612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ผิวลาดยาง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7777" marR="97777" marT="48889" marB="48889" anchor="ctr">
                    <a:solidFill>
                      <a:srgbClr val="FEB4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th-TH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7777" marR="97777" marT="48889" marB="48889" anchor="ctr">
                    <a:solidFill>
                      <a:srgbClr val="FD95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126275"/>
                  </a:ext>
                </a:extLst>
              </a:tr>
              <a:tr h="385406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แขวงทางหลวง</a:t>
                      </a:r>
                      <a:endParaRPr lang="th-TH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0185" marR="10185" marT="10185" marB="0" anchor="ctr">
                    <a:solidFill>
                      <a:srgbClr val="FEB4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หมายเลขทางหลวง</a:t>
                      </a:r>
                      <a:endParaRPr lang="th-TH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0185" marR="10185" marT="10185" marB="0" anchor="ctr">
                    <a:solidFill>
                      <a:srgbClr val="FEB4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ตอนควบคุม</a:t>
                      </a:r>
                      <a:endParaRPr lang="th-TH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0185" marR="10185" marT="10185" marB="0" anchor="ctr">
                    <a:solidFill>
                      <a:srgbClr val="FEB4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กม.เริ่มต้น</a:t>
                      </a:r>
                      <a:endParaRPr lang="th-TH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rgbClr val="FEB4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กม.สิ้นสุด</a:t>
                      </a:r>
                      <a:endParaRPr lang="th-TH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rgbClr val="FEB4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ระยะทาง</a:t>
                      </a:r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th-TH" sz="1400" b="1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กม.</a:t>
                      </a:r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endParaRPr lang="th-TH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0185" marR="10185" marT="10185" marB="0" anchor="ctr">
                    <a:solidFill>
                      <a:srgbClr val="FEB4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ทิศทางสำรวจ</a:t>
                      </a:r>
                    </a:p>
                  </a:txBody>
                  <a:tcPr marL="10185" marR="10185" marT="10185" marB="0" anchor="ctr">
                    <a:solidFill>
                      <a:srgbClr val="FEB4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baseline="0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MPD</a:t>
                      </a:r>
                      <a:endParaRPr lang="en-US" sz="1400" b="1" i="0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algn="ctr" fontAlgn="b"/>
                      <a:r>
                        <a:rPr lang="en-US" sz="1400" b="1" i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400" b="1" i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มม.</a:t>
                      </a:r>
                      <a:r>
                        <a:rPr lang="en-US" sz="1400" b="1" i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0185" marR="10185" marT="10185" marB="0" anchor="ctr">
                    <a:solidFill>
                      <a:srgbClr val="FEB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0190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กาฬสินธุ์</a:t>
                      </a:r>
                    </a:p>
                  </a:txBody>
                  <a:tcPr marL="9525" marR="9525" marT="9525" marB="0" anchor="ctr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2441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0+000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0+331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0.331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0.21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7823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กาฬสินธุ์</a:t>
                      </a:r>
                    </a:p>
                  </a:txBody>
                  <a:tcPr marL="9525" marR="9525" marT="9525" marB="0" anchor="ctr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2367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201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21+975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23+200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1.225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0.31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408941"/>
                  </a:ext>
                </a:extLst>
              </a:tr>
              <a:tr h="23519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กาฬสินธุ์</a:t>
                      </a:r>
                    </a:p>
                  </a:txBody>
                  <a:tcPr marL="9525" marR="9525" marT="9525" marB="0" anchor="ctr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902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625+874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620+627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5.247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0.32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5737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กาฬสินธุ์</a:t>
                      </a:r>
                    </a:p>
                  </a:txBody>
                  <a:tcPr marL="9525" marR="9525" marT="9525" marB="0" anchor="ctr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213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201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25+788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22+378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3.410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0.32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002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กาฬสินธุ์</a:t>
                      </a:r>
                    </a:p>
                  </a:txBody>
                  <a:tcPr marL="9525" marR="9525" marT="9525" marB="0" anchor="ctr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2041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12+784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12+400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0.384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0.33</a:t>
                      </a:r>
                    </a:p>
                  </a:txBody>
                  <a:tcPr marL="9525" marR="9525" marT="9525" marB="0" anchor="b">
                    <a:solidFill>
                      <a:srgbClr val="FE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110259"/>
                  </a:ext>
                </a:extLst>
              </a:tr>
              <a:tr h="284805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ผิวคอนกรีต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7777" marR="97777" marT="48889" marB="48889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h-TH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7777" marR="97777" marT="48889" marB="48889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603729"/>
                  </a:ext>
                </a:extLst>
              </a:tr>
              <a:tr h="318049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แขวงทางหลวง</a:t>
                      </a:r>
                      <a:endParaRPr lang="th-TH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0185" marR="10185" marT="1018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หมายเลขทางหลวง</a:t>
                      </a:r>
                      <a:endParaRPr lang="th-TH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0185" marR="10185" marT="1018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ตอนควบคุม</a:t>
                      </a:r>
                      <a:endParaRPr lang="th-TH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0185" marR="10185" marT="1018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กม.เริ่มต้น</a:t>
                      </a:r>
                      <a:endParaRPr lang="th-TH" sz="14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กม.สิ้นสุด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ระยะทาง</a:t>
                      </a:r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th-TH" sz="1400" b="1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กม.</a:t>
                      </a:r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endParaRPr lang="en-US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0185" marR="10185" marT="1018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ทิศทางสำรวจ</a:t>
                      </a:r>
                    </a:p>
                  </a:txBody>
                  <a:tcPr marL="10185" marR="10185" marT="1018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baseline="0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MPD</a:t>
                      </a:r>
                      <a:endParaRPr lang="en-US" sz="1400" b="1" u="none" strike="noStrik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400" b="1" i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มม.</a:t>
                      </a:r>
                      <a:r>
                        <a:rPr lang="en-US" sz="1400" b="1" i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0185" marR="10185" marT="1018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59965"/>
                  </a:ext>
                </a:extLst>
              </a:tr>
              <a:tr h="994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เลยที่ 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700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412+874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412+655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0.219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0.26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0879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เลยที่ 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700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412+629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412+874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0.245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0.35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014946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38533" y="430475"/>
            <a:ext cx="41665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lang="th-TH" sz="3600" b="1" i="0" u="none" strike="noStrike" baseline="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อันดับค่าเฉลี่ย</a:t>
            </a:r>
            <a:r>
              <a:rPr lang="en-US" sz="3600" b="1" i="0" u="none" strike="noStrike" baseline="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MPD </a:t>
            </a:r>
            <a:r>
              <a:rPr kumimoji="1" lang="th-TH" altLang="ko-KR" sz="3600" b="1" dirty="0">
                <a:latin typeface="TH SarabunPSK" panose="020B0500040200020003" pitchFamily="34" charset="-34"/>
                <a:ea typeface="굴림" pitchFamily="50" charset="-127"/>
                <a:cs typeface="TH SarabunPSK" pitchFamily="34" charset="-34"/>
              </a:rPr>
              <a:t>รายผิวทาง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13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C461703A-E50E-4777-B297-C612BAEC1899}"/>
              </a:ext>
            </a:extLst>
          </p:cNvPr>
          <p:cNvSpPr/>
          <p:nvPr/>
        </p:nvSpPr>
        <p:spPr>
          <a:xfrm>
            <a:off x="48608" y="1324143"/>
            <a:ext cx="2746807" cy="936104"/>
          </a:xfrm>
          <a:prstGeom prst="wedgeRoundRectCallout">
            <a:avLst>
              <a:gd name="adj1" fmla="val 52399"/>
              <a:gd name="adj2" fmla="val 6353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ในการจัดอันดับค่าเฉลี่ย</a:t>
            </a:r>
            <a:r>
              <a:rPr lang="en-US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MPD </a:t>
            </a:r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ได้แก่</a:t>
            </a:r>
          </a:p>
          <a:p>
            <a:pPr algn="ctr" fontAlgn="b"/>
            <a:r>
              <a:rPr lang="th-TH" sz="1600" b="1" i="0" u="none" strike="noStrike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กาฬสินธุ์ และ</a:t>
            </a:r>
            <a:r>
              <a:rPr lang="th-TH" sz="1600" b="1" u="none" strike="noStrike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เลยที่ </a:t>
            </a:r>
            <a:r>
              <a:rPr lang="en-US" sz="1600" b="1" u="none" strike="noStrike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</a:t>
            </a:r>
            <a:r>
              <a:rPr lang="th-TH" sz="1600" b="1" u="none" strike="noStrik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ติดอันดับต่ำสุด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51C3CF0-A2D9-4EC6-8B28-EE4ADDD2FD93}"/>
              </a:ext>
            </a:extLst>
          </p:cNvPr>
          <p:cNvSpPr/>
          <p:nvPr/>
        </p:nvSpPr>
        <p:spPr>
          <a:xfrm>
            <a:off x="84281" y="2407814"/>
            <a:ext cx="2790682" cy="832345"/>
          </a:xfrm>
          <a:prstGeom prst="round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อันดับค่าเฉลี่ย </a:t>
            </a:r>
            <a:r>
              <a:rPr lang="en-US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MPD</a:t>
            </a:r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ต่ำสุด</a:t>
            </a:r>
          </a:p>
          <a:p>
            <a:pPr algn="ctr"/>
            <a:r>
              <a:rPr lang="th-TH" sz="1600" b="1" u="none" strike="noStrik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ผิวลาดยาง </a:t>
            </a:r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สายทาง </a:t>
            </a:r>
            <a:r>
              <a:rPr lang="en-US" sz="1600" b="1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2441</a:t>
            </a:r>
            <a:r>
              <a:rPr lang="th-TH" sz="1600" b="1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ตอน </a:t>
            </a:r>
            <a:r>
              <a:rPr lang="en-US" sz="1600" b="1" i="0" u="none" strike="noStrik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100</a:t>
            </a:r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</a:p>
          <a:p>
            <a:pPr algn="ctr"/>
            <a:r>
              <a:rPr lang="th-TH" sz="1600" b="1" strike="noStrik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ผิว</a:t>
            </a:r>
            <a:r>
              <a:rPr lang="th-TH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คอนกรีต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สายทาง </a:t>
            </a:r>
            <a:r>
              <a:rPr lang="en-US" sz="1600" b="1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21</a:t>
            </a:r>
            <a:r>
              <a:rPr lang="th-TH" sz="1600" b="1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ตอน </a:t>
            </a:r>
            <a:r>
              <a:rPr lang="en-US" sz="1600" b="1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700</a:t>
            </a:r>
            <a:endParaRPr lang="en-US" sz="1600" b="1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A975CDB-D17B-466E-9050-D6A5ABD83E74}"/>
              </a:ext>
            </a:extLst>
          </p:cNvPr>
          <p:cNvSpPr/>
          <p:nvPr/>
        </p:nvSpPr>
        <p:spPr>
          <a:xfrm>
            <a:off x="138277" y="3388927"/>
            <a:ext cx="2701013" cy="976177"/>
          </a:xfrm>
          <a:prstGeom prst="roundRect">
            <a:avLst>
              <a:gd name="adj" fmla="val 2271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ตัวอย่าง</a:t>
            </a:r>
          </a:p>
          <a:p>
            <a:pPr algn="ctr"/>
            <a:r>
              <a:rPr lang="th-TH" sz="1600" b="1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ทางหลวงหมายเล</a:t>
            </a:r>
            <a:r>
              <a:rPr lang="th-TH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 </a:t>
            </a:r>
            <a:r>
              <a:rPr lang="en-US" sz="1600" b="1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213</a:t>
            </a:r>
            <a:r>
              <a:rPr lang="th-TH" sz="1600" b="1" i="0" u="none" strike="noStrike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ตอน</a:t>
            </a:r>
            <a:r>
              <a:rPr lang="en-US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201</a:t>
            </a:r>
          </a:p>
          <a:p>
            <a:pPr algn="ctr"/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ห้วยปลาหลด – สี่แยกยางตลาด </a:t>
            </a:r>
          </a:p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i="0" u="none" strike="noStrike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22+378-25+788</a:t>
            </a:r>
            <a:r>
              <a:rPr lang="en-US" sz="1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3.41</a:t>
            </a:r>
            <a:r>
              <a:rPr lang="en-US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0 </a:t>
            </a:r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กม.</a:t>
            </a:r>
            <a:r>
              <a:rPr lang="en-US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77D884-3138-4BC6-BC66-3ADBBBC34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4163807"/>
            <a:ext cx="4588641" cy="215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55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597352"/>
            <a:ext cx="9144000" cy="260650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sp>
        <p:nvSpPr>
          <p:cNvPr id="13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14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436364" y="442424"/>
            <a:ext cx="60879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1.</a:t>
            </a:r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ผลสรุประยะทางในการนำส่ง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247" y="3632206"/>
            <a:ext cx="4256235" cy="2644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005" y="2404380"/>
            <a:ext cx="4298226" cy="22456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4247" y="164665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ข้อมูลสภาพความเสียหายของผิวลาดยางจากการประเมินข้อมูลผ่านโปรแกรมประเมินความเสียหายผิวทาง มีรายละเอียดดังนี้ 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1143" y="1241022"/>
            <a:ext cx="2848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ข้อมูลค่าความเสียหายของผิวลาดยาง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29351" y="288283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ข้อมูลสภาพความเสียหายของผิวคอนกรีตจากการประเมินข้อมูลผ่านโปรแกรมประเมินความเสียหายผิวทาง มีรายละเอียดดังนี้ 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736247" y="2477202"/>
            <a:ext cx="2746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ข้อมูลค่าความเสียหายของคอนกรีต </a:t>
            </a:r>
          </a:p>
        </p:txBody>
      </p:sp>
    </p:spTree>
    <p:extLst>
      <p:ext uri="{BB962C8B-B14F-4D97-AF65-F5344CB8AC3E}">
        <p14:creationId xmlns:p14="http://schemas.microsoft.com/office/powerpoint/2010/main" val="3178995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15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36364" y="442424"/>
            <a:ext cx="60879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1.</a:t>
            </a:r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ผลสรุประยะทางในการนำส่ง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1390" y="1211522"/>
            <a:ext cx="5814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สรุปปัญหาและอุปสรรค พร้อมแนวทางการแก้ไขขณะลงพื้นที่สำรวจ</a:t>
            </a:r>
          </a:p>
        </p:txBody>
      </p:sp>
      <p:sp>
        <p:nvSpPr>
          <p:cNvPr id="2" name="Rectangle 1"/>
          <p:cNvSpPr/>
          <p:nvPr/>
        </p:nvSpPr>
        <p:spPr>
          <a:xfrm>
            <a:off x="343929" y="1841627"/>
            <a:ext cx="33297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1. </a:t>
            </a:r>
            <a:r>
              <a:rPr lang="th-TH" sz="22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ปัญหาสภาพทางไม่ตรงกับแผนสำรวจ 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5322" y="2270821"/>
            <a:ext cx="83108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06400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เหตุเกิดจากเมื่อการลงพื้นที่สำรวจแต่ไม่พบรายละเอียดตามแผนสำรวจที่ได้ทำการดึงข้อมูลบัญชีผิวทางจากระบบ </a:t>
            </a:r>
            <a:r>
              <a:rPr lang="en-US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Roadnet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ยกตัวอย่างปัญหาที่พบเช่น 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แผนสำรวจแจ้งรายละเอียดว่าเป็นถนน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4 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ช่องจราจร แต่เมื่อลงพื้นที่กลับพบเพียงแค่ </a:t>
            </a:r>
            <a:r>
              <a:rPr lang="en-US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 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ช่องจราจร หรือไม่พบทางขนานตามแผนสำรวจ  และแนวเส้นทางภายในแผนไม่ตรงกับสภาพพื้นที่จริง เป็นต้น 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3929" y="3453231"/>
            <a:ext cx="154241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แนวทางการแก้ไข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5322" y="3889709"/>
            <a:ext cx="83108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06400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กรณีที่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รายละเอียดในแผนไม่ตรงกับสภาพพื้นที่ ดำเนินการสำรวจตามสภาพพื้นที่จริง และบันทึกรายละเอียดตามข้อมูลที่ถูกต้องจากการลงพื้นที่สำรวจ พร้อมทั้งแจ้งปัญหา เพื่อเป็นข้อเสนอแนะในการแก้ไขข้อมูลบนระบบ </a:t>
            </a:r>
            <a:r>
              <a:rPr lang="en-US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Roadnet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ให้ถูกต้องตามสภาพพื้นที่จริง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35322" y="5099876"/>
            <a:ext cx="83108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06400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กรณีที่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ข้อมูลเส้นทางแผนที่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GIS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ในระบบ </a:t>
            </a:r>
            <a:r>
              <a:rPr lang="en-US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Roadnet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ผิด ดำเนินการประสานงานกับเจ้าหน้าที่แขวงทางหลวงภายในพื้นที่และทำการสอบถามแนวเส้นที่ถูกต้อง แล้วจึงทำการสำรวจพื้นที่ดังกล่าว โดยการบันทึกข้อมูลตามความจริง พร้อมทั้งเพิ่มเติมรายละเอียดของปัญหาให้สามารถแก้ไขข้อมูลบัญชีทางหลวงและเส้น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GIS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ในระบบ </a:t>
            </a:r>
            <a:r>
              <a:rPr lang="en-US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Roadnet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ให้ถูกต้องต่อไป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69137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16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36364" y="442424"/>
            <a:ext cx="60879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1.</a:t>
            </a:r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ผลสรุประยะทางในการนำส่ง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1390" y="1211522"/>
            <a:ext cx="6280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สรุปปัญหาและอุปสรรค พร้อมแนวทางการแก้ไขขณะลงพื้นที่สำรวจ (ต่อ)</a:t>
            </a:r>
          </a:p>
        </p:txBody>
      </p:sp>
      <p:sp>
        <p:nvSpPr>
          <p:cNvPr id="2" name="Rectangle 1"/>
          <p:cNvSpPr/>
          <p:nvPr/>
        </p:nvSpPr>
        <p:spPr>
          <a:xfrm>
            <a:off x="343929" y="1841627"/>
            <a:ext cx="313419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2. </a:t>
            </a:r>
            <a:r>
              <a:rPr lang="th-TH" sz="22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ปัญหาไม่สามารถเข้าพื้นที่สำรวจได้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5322" y="2270821"/>
            <a:ext cx="83108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06400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เหตุของปัญหาเกิดจากการลงพื้นที่สำรวจตามแผนการสำรวจแต่เนื่องด้วยสภาพพื้นที่จริงเป็นพื้นที่ส่วนราชการหรือลักษณะทางกายภาพของพื้นที่ไม่สามารถเข้าสำรวจได้ เช่น พื้นที่ป่าสงวน พื้นที่ค่ายทหาร พื้นที่ติดด่านพรหมแดน และพื้นที่สำรวจเป็นอุโมงค์ที่มีขนาดเล็ก </a:t>
            </a:r>
            <a:r>
              <a:rPr lang="th-TH" sz="20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เป็นต้น 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3929" y="3323866"/>
            <a:ext cx="154241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แนวทางการแก้ไข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35322" y="3771327"/>
            <a:ext cx="83108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06400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เมื่อพบช่วงที่ไม่สามารถเข้าพื้นที่สำรวจได้ จะดำเนินการตัดข้อมูลส่วนดังกล่าวออกไม่นำเข้าข้อมูลในระบบ </a:t>
            </a:r>
            <a:r>
              <a:rPr lang="en-US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Roadnet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และไม่นับระยะทางสำรวจ พร้อมทั้งบันทึกปัญหาและรายละเอียดของปัญหา สาเหตุที่ไม่สามารถเข้าพื้นที่สำรวจได้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3928" y="4549860"/>
            <a:ext cx="81291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3. </a:t>
            </a:r>
            <a:r>
              <a:rPr lang="th-TH" sz="22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อุปสรรคติดงานก่อสร้าง</a:t>
            </a:r>
            <a:r>
              <a:rPr lang="en-US" sz="22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แนวทางการแก้ไข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ทำการตัดช่วงที่มีการก่อสร้างออกไม่นำเข้าข้อมูลสำรวจลงบน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 </a:t>
            </a:r>
            <a:r>
              <a:rPr lang="en-US" sz="2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Roadnet</a:t>
            </a:r>
            <a:r>
              <a:rPr lang="en-US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และไม่นำส่งบัญชีสำรวจดังกล่าวในการตรวจรับงาน</a:t>
            </a:r>
            <a:r>
              <a:rPr lang="th-TH" sz="22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73712" y="5471098"/>
            <a:ext cx="85282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4. </a:t>
            </a:r>
            <a:r>
              <a:rPr lang="th-TH" sz="22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อุปสรรคพบฝนตกระหว่างการสำรวจ</a:t>
            </a:r>
            <a:r>
              <a:rPr lang="en-US" sz="22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แนวทางการแก้ไข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ดำเนินการสำรวจสายทางที่อยู่ใกล้เคียงที่ไม่พบฝนตก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หรือถนนเปียก หลังจากนั้นเมื่อผิวจราจรแห้งจึงทำการสำรวจอีกครั้ง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77581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36364" y="442424"/>
            <a:ext cx="60879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63500" algn="ctr" latinLnBrk="1"/>
            <a:endParaRPr kumimoji="1" lang="th-TH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17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AutoShape 4">
            <a:extLst>
              <a:ext uri="{FF2B5EF4-FFF2-40B4-BE49-F238E27FC236}">
                <a16:creationId xmlns:a16="http://schemas.microsoft.com/office/drawing/2014/main" id="{867DC608-7786-4F33-8318-3A26E4CBE7C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9512" y="1238471"/>
            <a:ext cx="7828025" cy="369307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28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th-TH" altLang="ko-KR" sz="28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ทางด้านการสำรวจ</a:t>
            </a:r>
            <a:endParaRPr kumimoji="1" lang="en-US" altLang="ko-KR" sz="28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97D0AC-5542-4B91-804B-60914A7B95C8}"/>
              </a:ext>
            </a:extLst>
          </p:cNvPr>
          <p:cNvSpPr/>
          <p:nvPr/>
        </p:nvSpPr>
        <p:spPr>
          <a:xfrm>
            <a:off x="3573970" y="385335"/>
            <a:ext cx="15840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th-TH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ข้อเสนอแนะ</a:t>
            </a:r>
            <a:endParaRPr kumimoji="1" lang="en-US" altLang="ko-KR" sz="32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6702" y="1748589"/>
            <a:ext cx="807377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5138">
              <a:tabLst>
                <a:tab pos="973138" algn="l"/>
              </a:tabLst>
            </a:pP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ควรมีการศึกษาเงื่อนไขและรอบระยะเวลาของการสำรวจค่าความเสียหายที่เหมาะสม เพื่อให้ครอบคลุมโครงข่ายทางหลวงทั่วประเทศ โดยพิจารณาประกอบกับปัจจัยหลายประเภท เช่น การเสื่อมสภาพทาง ปริมาณจราจร สัดส่วนรถบรรทุก เป็นต้น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44437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36364" y="442424"/>
            <a:ext cx="60879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63500" algn="ctr" latinLnBrk="1"/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2</a:t>
            </a:r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. สรุปผลงานศึกษาพร้อมข้อเสนอแนะ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AutoShape 4">
            <a:extLst>
              <a:ext uri="{FF2B5EF4-FFF2-40B4-BE49-F238E27FC236}">
                <a16:creationId xmlns:a16="http://schemas.microsoft.com/office/drawing/2014/main" id="{867DC608-7786-4F33-8318-3A26E4CBE7CC}"/>
              </a:ext>
            </a:extLst>
          </p:cNvPr>
          <p:cNvSpPr>
            <a:spLocks noChangeArrowheads="1"/>
          </p:cNvSpPr>
          <p:nvPr/>
        </p:nvSpPr>
        <p:spPr bwMode="gray">
          <a:xfrm>
            <a:off x="742280" y="1562944"/>
            <a:ext cx="7752710" cy="952863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1.</a:t>
            </a:r>
            <a:r>
              <a:rPr kumimoji="1" lang="th-TH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ศึกษาการปฏิบัติงานและเพิ่มประสิทธิภาพระบบ </a:t>
            </a:r>
            <a:r>
              <a:rPr kumimoji="1" lang="en-US" altLang="ko-KR" sz="3200" b="1" dirty="0" err="1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Roadnet</a:t>
            </a:r>
            <a:endParaRPr kumimoji="1" lang="en-US" altLang="ko-KR" sz="32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32" name="AutoShape 4">
            <a:extLst>
              <a:ext uri="{FF2B5EF4-FFF2-40B4-BE49-F238E27FC236}">
                <a16:creationId xmlns:a16="http://schemas.microsoft.com/office/drawing/2014/main" id="{867DC608-7786-4F33-8318-3A26E4CBE7CC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2814" y="2734452"/>
            <a:ext cx="7752710" cy="952863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3200" b="1" dirty="0">
                <a:solidFill>
                  <a:schemeClr val="bg1">
                    <a:lumMod val="75000"/>
                  </a:schemeClr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200" b="1" dirty="0">
                <a:solidFill>
                  <a:schemeClr val="bg1">
                    <a:lumMod val="75000"/>
                  </a:schemeClr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2.</a:t>
            </a:r>
            <a:r>
              <a:rPr kumimoji="1" lang="th-TH" altLang="ko-KR" sz="3200" b="1" dirty="0">
                <a:solidFill>
                  <a:schemeClr val="bg1">
                    <a:lumMod val="75000"/>
                  </a:schemeClr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งานศึกษาเปรียบเทียบทางโค้งวกวนและลาดชัน </a:t>
            </a:r>
            <a:r>
              <a:rPr kumimoji="1" lang="en-US" altLang="ko-KR" sz="3200" b="1" dirty="0">
                <a:solidFill>
                  <a:schemeClr val="bg1">
                    <a:lumMod val="75000"/>
                  </a:schemeClr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R&lt;50 </a:t>
            </a:r>
            <a:r>
              <a:rPr kumimoji="1" lang="th-TH" altLang="ko-KR" sz="3200" b="1" dirty="0">
                <a:solidFill>
                  <a:schemeClr val="bg1">
                    <a:lumMod val="75000"/>
                  </a:schemeClr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ม. </a:t>
            </a:r>
            <a:endParaRPr kumimoji="1" lang="en-US" altLang="ko-KR" sz="3200" b="1" dirty="0">
              <a:solidFill>
                <a:schemeClr val="bg1">
                  <a:lumMod val="75000"/>
                </a:schemeClr>
              </a:solidFill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33" name="AutoShape 4">
            <a:extLst>
              <a:ext uri="{FF2B5EF4-FFF2-40B4-BE49-F238E27FC236}">
                <a16:creationId xmlns:a16="http://schemas.microsoft.com/office/drawing/2014/main" id="{867DC608-7786-4F33-8318-3A26E4CBE7CC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2814" y="3904086"/>
            <a:ext cx="7752710" cy="952863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3200" b="1" dirty="0">
                <a:solidFill>
                  <a:schemeClr val="bg1">
                    <a:lumMod val="75000"/>
                  </a:schemeClr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200" b="1" dirty="0">
                <a:solidFill>
                  <a:schemeClr val="bg1">
                    <a:lumMod val="75000"/>
                  </a:schemeClr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3.</a:t>
            </a:r>
            <a:r>
              <a:rPr kumimoji="1" lang="th-TH" altLang="ko-KR" sz="3200" b="1" dirty="0">
                <a:solidFill>
                  <a:schemeClr val="bg1">
                    <a:lumMod val="75000"/>
                  </a:schemeClr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ศึกษาและวิเคราะห์เพื่อนำมาพัฒนาระบบ </a:t>
            </a:r>
            <a:r>
              <a:rPr kumimoji="1" lang="en-US" altLang="ko-KR" sz="3200" b="1" dirty="0">
                <a:solidFill>
                  <a:schemeClr val="bg1">
                    <a:lumMod val="75000"/>
                  </a:schemeClr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TPMS</a:t>
            </a:r>
          </a:p>
        </p:txBody>
      </p:sp>
    </p:spTree>
    <p:extLst>
      <p:ext uri="{BB962C8B-B14F-4D97-AF65-F5344CB8AC3E}">
        <p14:creationId xmlns:p14="http://schemas.microsoft.com/office/powerpoint/2010/main" val="3224064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54" b="38547"/>
          <a:stretch/>
        </p:blipFill>
        <p:spPr>
          <a:xfrm>
            <a:off x="0" y="6741368"/>
            <a:ext cx="9144000" cy="116632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sp>
        <p:nvSpPr>
          <p:cNvPr id="13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25317" y="358327"/>
            <a:ext cx="26933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th-TH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หัวข้อการนำเสนอ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utoShape 4"/>
          <p:cNvSpPr>
            <a:spLocks noChangeArrowheads="1"/>
          </p:cNvSpPr>
          <p:nvPr/>
        </p:nvSpPr>
        <p:spPr bwMode="gray">
          <a:xfrm>
            <a:off x="1244884" y="1196752"/>
            <a:ext cx="6942929" cy="609600"/>
          </a:xfrm>
          <a:prstGeom prst="roundRect">
            <a:avLst>
              <a:gd name="adj" fmla="val 16667"/>
            </a:avLst>
          </a:prstGeom>
          <a:solidFill>
            <a:srgbClr val="FF0000">
              <a:alpha val="25000"/>
            </a:srgbClr>
          </a:solidFill>
          <a:ln w="3810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1.</a:t>
            </a:r>
            <a:r>
              <a:rPr kumimoji="1" lang="th-TH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ผลสรุประยะทางในการนำส่ง</a:t>
            </a:r>
            <a:endParaRPr kumimoji="1" lang="en-US" altLang="ko-KR" sz="32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28" name="AutoShape 4">
            <a:extLst>
              <a:ext uri="{FF2B5EF4-FFF2-40B4-BE49-F238E27FC236}">
                <a16:creationId xmlns:a16="http://schemas.microsoft.com/office/drawing/2014/main" id="{03E05255-E58D-4E20-80AA-FB27A87EBCF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38462" y="1936891"/>
            <a:ext cx="6942929" cy="609600"/>
          </a:xfrm>
          <a:prstGeom prst="roundRect">
            <a:avLst>
              <a:gd name="adj" fmla="val 16667"/>
            </a:avLst>
          </a:prstGeom>
          <a:solidFill>
            <a:srgbClr val="00B050">
              <a:alpha val="25000"/>
            </a:srgbClr>
          </a:solidFill>
          <a:ln w="3810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indent="63500" latinLnBrk="1"/>
            <a:r>
              <a:rPr kumimoji="1" lang="en-US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2</a:t>
            </a:r>
            <a:r>
              <a:rPr kumimoji="1" lang="th-TH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. สรุปผลงานศึกษาพร้อมข้อเสนอแนะ</a:t>
            </a:r>
          </a:p>
        </p:txBody>
      </p:sp>
      <p:sp>
        <p:nvSpPr>
          <p:cNvPr id="33" name="AutoShape 4">
            <a:extLst>
              <a:ext uri="{FF2B5EF4-FFF2-40B4-BE49-F238E27FC236}">
                <a16:creationId xmlns:a16="http://schemas.microsoft.com/office/drawing/2014/main" id="{03E05255-E58D-4E20-80AA-FB27A87EBCF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55454" y="2678968"/>
            <a:ext cx="6942929" cy="60960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  <a:alpha val="25000"/>
            </a:schemeClr>
          </a:solidFill>
          <a:ln w="3810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3. </a:t>
            </a:r>
            <a:r>
              <a:rPr kumimoji="1" lang="th-TH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การ</a:t>
            </a:r>
            <a:r>
              <a:rPr lang="th-TH" altLang="ko-KR" sz="3200" b="1" dirty="0">
                <a:latin typeface="TH SarabunPSK" pitchFamily="34" charset="-34"/>
                <a:cs typeface="TH SarabunPSK" pitchFamily="34" charset="-34"/>
              </a:rPr>
              <a:t>ส่งมอบและรายงาน</a:t>
            </a:r>
            <a:endParaRPr kumimoji="1" lang="en-US" altLang="ko-KR" sz="32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48178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19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AutoShape 4">
            <a:extLst>
              <a:ext uri="{FF2B5EF4-FFF2-40B4-BE49-F238E27FC236}">
                <a16:creationId xmlns:a16="http://schemas.microsoft.com/office/drawing/2014/main" id="{867DC608-7786-4F33-8318-3A26E4CBE7C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9512" y="1238471"/>
            <a:ext cx="7828025" cy="369307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28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28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1.</a:t>
            </a:r>
            <a:r>
              <a:rPr kumimoji="1" lang="th-TH" altLang="ko-KR" sz="28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การศึกษาวิเคราะห์ระบบ </a:t>
            </a:r>
            <a:r>
              <a:rPr kumimoji="1" lang="en-US" altLang="ko-KR" sz="2800" b="1" dirty="0" err="1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Roadnet</a:t>
            </a:r>
            <a:r>
              <a:rPr kumimoji="1" lang="en-US" altLang="ko-KR" sz="28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th-TH" altLang="ko-KR" sz="28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และการนำเสนอข้อมูล</a:t>
            </a:r>
            <a:endParaRPr kumimoji="1" lang="en-US" altLang="ko-KR" sz="28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26" name="AutoShape 4">
            <a:extLst>
              <a:ext uri="{FF2B5EF4-FFF2-40B4-BE49-F238E27FC236}">
                <a16:creationId xmlns:a16="http://schemas.microsoft.com/office/drawing/2014/main" id="{867DC608-7786-4F33-8318-3A26E4CBE7C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6854" y="2788258"/>
            <a:ext cx="8307194" cy="609600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28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28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2.</a:t>
            </a:r>
            <a:r>
              <a:rPr kumimoji="1" lang="th-TH" altLang="ko-KR" sz="28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งานศึกษาความต้องการอุปกรณ์เพื่อเพิ่มประสิทธิภาพระบบ </a:t>
            </a:r>
            <a:r>
              <a:rPr kumimoji="1" lang="en-US" altLang="ko-KR" sz="2800" b="1" dirty="0" err="1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Roadnet</a:t>
            </a:r>
            <a:endParaRPr kumimoji="1" lang="en-US" altLang="ko-KR" sz="28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30" name="AutoShape 4">
            <a:extLst>
              <a:ext uri="{FF2B5EF4-FFF2-40B4-BE49-F238E27FC236}">
                <a16:creationId xmlns:a16="http://schemas.microsoft.com/office/drawing/2014/main" id="{867DC608-7786-4F33-8318-3A26E4CBE7C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9512" y="4509810"/>
            <a:ext cx="8307193" cy="609600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28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28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3.</a:t>
            </a:r>
            <a:r>
              <a:rPr kumimoji="1" lang="th-TH" altLang="ko-KR" sz="28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การศึกษารูปแบบการจัดเก็บข้อมูลทางหลวงที่ยังไม่มีในการสำรวจ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66044" y="1621346"/>
            <a:ext cx="634660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th-TH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- </a:t>
            </a:r>
            <a:r>
              <a:rPr kumimoji="1" lang="th-TH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ออกแบบสอบถามสำหรับเจ้าหน้าที่ และประชาชนทั่วไป ใน </a:t>
            </a:r>
            <a:r>
              <a:rPr kumimoji="1" lang="en-US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Google Form</a:t>
            </a:r>
          </a:p>
          <a:p>
            <a:pPr latinLnBrk="1"/>
            <a:r>
              <a:rPr kumimoji="1" lang="en-US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- </a:t>
            </a:r>
            <a:r>
              <a:rPr kumimoji="1" lang="th-TH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แสดงข้อมูลสภาพทางในรูปแบบภาพรวม</a:t>
            </a:r>
          </a:p>
          <a:p>
            <a:pPr latinLnBrk="1"/>
            <a:r>
              <a:rPr kumimoji="1" lang="en-US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- </a:t>
            </a:r>
            <a:r>
              <a:rPr kumimoji="1" lang="th-TH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การส่งออกข้อมูลจากฐานข้อมูลระบบ </a:t>
            </a:r>
            <a:r>
              <a:rPr kumimoji="1" lang="en-US" altLang="ko-KR" sz="2400" dirty="0" err="1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Roadnet</a:t>
            </a:r>
            <a:endParaRPr kumimoji="1" lang="en-US" altLang="ko-KR" sz="2400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28545" y="3297869"/>
            <a:ext cx="77861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th-TH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- </a:t>
            </a:r>
            <a:r>
              <a:rPr kumimoji="1" lang="th-TH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เพิ่มประสิทธิภาพเครื่องแม่ข่ายประมวลผล (</a:t>
            </a:r>
            <a:r>
              <a:rPr kumimoji="1" lang="en-US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Web Base Application)</a:t>
            </a:r>
          </a:p>
          <a:p>
            <a:pPr latinLnBrk="1"/>
            <a:r>
              <a:rPr kumimoji="1" lang="en-US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- </a:t>
            </a:r>
            <a:r>
              <a:rPr kumimoji="1" lang="th-TH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เพิ่มประสิทธิภาพระบบ </a:t>
            </a:r>
            <a:r>
              <a:rPr kumimoji="1" lang="en-US" altLang="ko-KR" sz="2400" dirty="0" err="1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Roadnet</a:t>
            </a:r>
            <a:r>
              <a:rPr kumimoji="1" lang="en-US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th-TH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เพื่อการจัดเก็บข้อมูลภาพผิวทางจากการสำรวจในอนาคต</a:t>
            </a:r>
            <a:endParaRPr kumimoji="1" lang="en-US" altLang="ko-KR" sz="2400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  <a:p>
            <a:pPr latinLnBrk="1"/>
            <a:r>
              <a:rPr kumimoji="1" lang="en-US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- </a:t>
            </a:r>
            <a:r>
              <a:rPr kumimoji="1" lang="th-TH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ตรวจสอบระบบการเชื่อมโยงข้อมูลต่าง ๆ ภายในระบบ </a:t>
            </a:r>
            <a:r>
              <a:rPr kumimoji="1" lang="en-US" altLang="ko-KR" sz="2400" dirty="0" err="1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Roadnet</a:t>
            </a:r>
            <a:r>
              <a:rPr kumimoji="1" lang="th-TH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ที่มีการให้บริการในปัจจุบัน</a:t>
            </a:r>
            <a:endParaRPr kumimoji="1" lang="en-US" altLang="ko-KR" sz="2400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37001" y="4975752"/>
            <a:ext cx="421140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th-TH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- </a:t>
            </a:r>
            <a:r>
              <a:rPr kumimoji="1" lang="th-TH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สะพานข้ามแยก </a:t>
            </a:r>
            <a:r>
              <a:rPr kumimoji="1" lang="en-US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(Bridge Across Intersection)</a:t>
            </a:r>
          </a:p>
          <a:p>
            <a:pPr latinLnBrk="1"/>
            <a:r>
              <a:rPr kumimoji="1" lang="th-TH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- </a:t>
            </a:r>
            <a:r>
              <a:rPr kumimoji="1" lang="th-TH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อุโมงค์หรือทางลอด (</a:t>
            </a:r>
            <a:r>
              <a:rPr kumimoji="1" lang="en-US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Tunnel)</a:t>
            </a:r>
          </a:p>
          <a:p>
            <a:pPr latinLnBrk="1"/>
            <a:r>
              <a:rPr kumimoji="1" lang="en-US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- </a:t>
            </a:r>
            <a:r>
              <a:rPr kumimoji="1" lang="th-TH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สะพานกลับรถ หรือสะพาน </a:t>
            </a:r>
            <a:r>
              <a:rPr kumimoji="1" lang="en-US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U-Turn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999982" y="5011350"/>
            <a:ext cx="300755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th-TH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- </a:t>
            </a:r>
            <a:r>
              <a:rPr kumimoji="1" lang="th-TH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สะพานต่างระดับ (</a:t>
            </a:r>
            <a:r>
              <a:rPr kumimoji="1" lang="en-US" altLang="ko-KR" sz="2400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Interchange)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436364" y="442424"/>
            <a:ext cx="60879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63500" algn="ctr" latinLnBrk="1"/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2</a:t>
            </a:r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. สรุปผลงานศึกษาพร้อมข้อเสนอแนะ</a:t>
            </a:r>
          </a:p>
        </p:txBody>
      </p:sp>
    </p:spTree>
    <p:extLst>
      <p:ext uri="{BB962C8B-B14F-4D97-AF65-F5344CB8AC3E}">
        <p14:creationId xmlns:p14="http://schemas.microsoft.com/office/powerpoint/2010/main" val="579478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36364" y="442424"/>
            <a:ext cx="60879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63500" algn="ctr" latinLnBrk="1"/>
            <a:endParaRPr kumimoji="1" lang="th-TH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AutoShape 4">
            <a:extLst>
              <a:ext uri="{FF2B5EF4-FFF2-40B4-BE49-F238E27FC236}">
                <a16:creationId xmlns:a16="http://schemas.microsoft.com/office/drawing/2014/main" id="{867DC608-7786-4F33-8318-3A26E4CBE7C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9512" y="1238471"/>
            <a:ext cx="7828025" cy="369307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28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th-TH" altLang="ko-KR" sz="28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ทางด้านระบบ </a:t>
            </a:r>
            <a:r>
              <a:rPr kumimoji="1" lang="en-US" altLang="ko-KR" sz="2800" b="1" dirty="0" err="1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Roadnet</a:t>
            </a:r>
            <a:endParaRPr kumimoji="1" lang="en-US" altLang="ko-KR" sz="28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97D0AC-5542-4B91-804B-60914A7B95C8}"/>
              </a:ext>
            </a:extLst>
          </p:cNvPr>
          <p:cNvSpPr/>
          <p:nvPr/>
        </p:nvSpPr>
        <p:spPr>
          <a:xfrm>
            <a:off x="3573970" y="385335"/>
            <a:ext cx="15840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th-TH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ข้อเสนอแนะ</a:t>
            </a:r>
            <a:endParaRPr kumimoji="1" lang="en-US" altLang="ko-KR" sz="32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6702" y="1748589"/>
            <a:ext cx="807377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ควรมีการตรวจสอบข้อมูลบนระบบทั้งจุดเริ่มต้นและสิ้นสุด ทิศทาง ช่องจราจร และข้อมูลทางขนาน ให้มีความถูกต้องตรงกับรายละเอียดบัญชีตอนควบคุม ผ่านบนระบบ </a:t>
            </a:r>
            <a:r>
              <a:rPr lang="en-US" sz="2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Roadnet</a:t>
            </a:r>
            <a:endParaRPr lang="th-TH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AutoNum type="arabicParenR"/>
            </a:pP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ควรให้เจ้าหน้าที่ทั้งส่วนกลาง และส่วนภูมิภาค แต่ละหน่วยที่ใช้ประโยชน์บนระบบ </a:t>
            </a:r>
            <a:r>
              <a:rPr lang="en-US" sz="2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Roadnet</a:t>
            </a:r>
            <a:r>
              <a:rPr lang="en-US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เข้าร่วมการประเมินความพึงพอใจระบบ ผ่าน </a:t>
            </a:r>
            <a:r>
              <a:rPr lang="en-US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Google Form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ที่ได้ทำการออกแบบศึกษา เพื่อนำมาปรับปรุงเพิ่มประสิทธิภาพในอนาคต</a:t>
            </a:r>
          </a:p>
          <a:p>
            <a:pPr marL="342900" indent="-342900">
              <a:buAutoNum type="arabicParenR"/>
            </a:pP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ควรมีการศึกษาระบบการเรียกรายงานจากระบบฐานข้อมูลให้สามารถเลือกข้อมูลนำมาแสดงผลได้อย่างอิสระ และควรศึกษาความสัมพันธ์ระหว่างข้อมูลพื้นที่ให้สามารถวิเคราะห์ข้อมูลเชิงพื้นที่ (</a:t>
            </a:r>
            <a:r>
              <a:rPr lang="en-US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Spatial Analysis)</a:t>
            </a:r>
            <a:endParaRPr lang="th-TH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AutoNum type="arabicParenR"/>
            </a:pP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ควรดำเนินการศึกษาและวิเคราะห์การปฏิบัติงานของระบบสารสนเทศโครงข่ายทางหลวง (</a:t>
            </a:r>
            <a:r>
              <a:rPr lang="en-US" sz="2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Roadnet</a:t>
            </a:r>
            <a:r>
              <a:rPr lang="en-US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การให้บริการข้อมูลรัศมีโค้ง และค่าความชันของสายทาง</a:t>
            </a:r>
          </a:p>
        </p:txBody>
      </p:sp>
    </p:spTree>
    <p:extLst>
      <p:ext uri="{BB962C8B-B14F-4D97-AF65-F5344CB8AC3E}">
        <p14:creationId xmlns:p14="http://schemas.microsoft.com/office/powerpoint/2010/main" val="1682009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36364" y="442424"/>
            <a:ext cx="60879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63500" algn="ctr" latinLnBrk="1"/>
            <a:endParaRPr kumimoji="1" lang="th-TH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21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AutoShape 4">
            <a:extLst>
              <a:ext uri="{FF2B5EF4-FFF2-40B4-BE49-F238E27FC236}">
                <a16:creationId xmlns:a16="http://schemas.microsoft.com/office/drawing/2014/main" id="{867DC608-7786-4F33-8318-3A26E4CBE7C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9512" y="1238471"/>
            <a:ext cx="7828025" cy="369307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28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th-TH" altLang="ko-KR" sz="28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ทางด้านระบบ </a:t>
            </a:r>
            <a:r>
              <a:rPr kumimoji="1" lang="en-US" altLang="ko-KR" sz="2800" b="1" dirty="0" err="1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Roadnet</a:t>
            </a:r>
            <a:r>
              <a:rPr kumimoji="1" lang="th-TH" altLang="ko-KR" sz="28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(ต่อ)</a:t>
            </a:r>
            <a:endParaRPr kumimoji="1" lang="en-US" altLang="ko-KR" sz="28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97D0AC-5542-4B91-804B-60914A7B95C8}"/>
              </a:ext>
            </a:extLst>
          </p:cNvPr>
          <p:cNvSpPr/>
          <p:nvPr/>
        </p:nvSpPr>
        <p:spPr>
          <a:xfrm>
            <a:off x="3573970" y="385335"/>
            <a:ext cx="15840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th-TH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ข้อเสนอแนะ</a:t>
            </a:r>
            <a:endParaRPr kumimoji="1" lang="en-US" altLang="ko-KR" sz="32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6702" y="1748589"/>
            <a:ext cx="807377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arenR" startAt="5"/>
              <a:tabLst>
                <a:tab pos="973138" algn="l"/>
              </a:tabLst>
            </a:pP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ในกรณีที่ทางเจ้าหน้าที่แขวงทางหลวงหรือหมวดทางหลวง อยู่ภายในพื้นที่ของตนต้องการนำเข้าข้อมูลสำรวจที่ได้จากเครื่องมือการสำรวจของกรมทางหลวงและระบบ </a:t>
            </a:r>
            <a:r>
              <a:rPr lang="en-US" sz="2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Roadnet</a:t>
            </a:r>
            <a:r>
              <a:rPr lang="en-US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ควรจะพัฒนาและแสดงผลข้อมูลทั้ง 2 ส่วน ทั้งข้อมูลการสำรวจโดยสำนักบริหารบำรุงทาง และข้อมูลจากหน่วยงานในพื้นที่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AutoNum type="arabicParenR" startAt="5"/>
              <a:tabLst>
                <a:tab pos="973138" algn="l"/>
              </a:tabLst>
            </a:pP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ควรพัฒนาระบบ </a:t>
            </a:r>
            <a:r>
              <a:rPr lang="en-US" sz="2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Roadnet</a:t>
            </a:r>
            <a:r>
              <a:rPr lang="en-US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ให้สามารถตรวจสอบหรือแจ้งเตือนผ่านหน้าระบบ เมื่อมีข้อมูลระยะทางที่ไม่สอดคล้องกัน และควรเพิ่มประสิทธิภาพระบบให้สามารถแสดงข้อมูลภาพรวมในรูปแบบ </a:t>
            </a:r>
            <a:r>
              <a:rPr lang="en-US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Dashboard 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ที่เกี่ยวเนื่องกับภาระกิจหลักของสำนักบริหารบำรุงทาง กรมทางหลวง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AutoNum type="arabicParenR" startAt="5"/>
              <a:tabLst>
                <a:tab pos="973138" algn="l"/>
              </a:tabLst>
            </a:pP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ในการศึกษาการจัดเก็บข้อมูลสะพานต่างระดับ (</a:t>
            </a:r>
            <a:r>
              <a:rPr lang="en-US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Interchange)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พบว่าการค้นหาข้อมูลที่สามารถมองเห็นภาพรวมจุดตัดทางแยกระบบ </a:t>
            </a:r>
            <a:r>
              <a:rPr lang="en-US" sz="2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Roadnet</a:t>
            </a:r>
            <a:r>
              <a:rPr lang="en-US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ยังไม่สามารถค้นหาได้ จึงควรพัฒนาระบบฐานข้อมูล </a:t>
            </a:r>
            <a:r>
              <a:rPr lang="en-US" sz="2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Roadnet</a:t>
            </a:r>
            <a:r>
              <a:rPr lang="en-US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และระบบให้สามารถค้นหา และแสดงผลได้อย่างมีประสิทธิภาพ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AutoNum type="arabicParenR" startAt="5"/>
              <a:tabLst>
                <a:tab pos="973138" algn="l"/>
              </a:tabLst>
            </a:pP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ในการศึกษาการจัดเก็บข้อมูลอุโมงค์หรือทางลอด (</a:t>
            </a:r>
            <a:r>
              <a:rPr lang="en-US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Tunnel) 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พบว่าอุโมงค์หรือทางลอดไม่มีระบุความสูงขั้นต่ำรถสามารถผ่านได้ จึงควรพัฒนาระบบฐานข้อมูล </a:t>
            </a:r>
            <a:r>
              <a:rPr lang="en-US" sz="2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Roadnet</a:t>
            </a:r>
            <a:r>
              <a:rPr lang="en-US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ให้สามารถจัดเก็บและแสดงผลข้อมูลดังกล่าวได้อย่างมีประสิทธิภาพ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60321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22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AutoShape 4">
            <a:extLst>
              <a:ext uri="{FF2B5EF4-FFF2-40B4-BE49-F238E27FC236}">
                <a16:creationId xmlns:a16="http://schemas.microsoft.com/office/drawing/2014/main" id="{867DC608-7786-4F33-8318-3A26E4CBE7CC}"/>
              </a:ext>
            </a:extLst>
          </p:cNvPr>
          <p:cNvSpPr>
            <a:spLocks noChangeArrowheads="1"/>
          </p:cNvSpPr>
          <p:nvPr/>
        </p:nvSpPr>
        <p:spPr bwMode="gray">
          <a:xfrm>
            <a:off x="742280" y="1562944"/>
            <a:ext cx="7752710" cy="952863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3200" b="1" dirty="0">
                <a:solidFill>
                  <a:schemeClr val="bg1">
                    <a:lumMod val="75000"/>
                  </a:schemeClr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200" b="1" dirty="0">
                <a:solidFill>
                  <a:schemeClr val="bg1">
                    <a:lumMod val="75000"/>
                  </a:schemeClr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1.</a:t>
            </a:r>
            <a:r>
              <a:rPr kumimoji="1" lang="th-TH" altLang="ko-KR" sz="3200" b="1" dirty="0">
                <a:solidFill>
                  <a:schemeClr val="bg1">
                    <a:lumMod val="75000"/>
                  </a:schemeClr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ศึกษาการปฏิบัติงานและเพิ่มประสิทธิภาพระบบ </a:t>
            </a:r>
            <a:r>
              <a:rPr kumimoji="1" lang="en-US" altLang="ko-KR" sz="3200" b="1" dirty="0" err="1">
                <a:solidFill>
                  <a:schemeClr val="bg1">
                    <a:lumMod val="75000"/>
                  </a:schemeClr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Roadnet</a:t>
            </a:r>
            <a:endParaRPr kumimoji="1" lang="en-US" altLang="ko-KR" sz="3200" b="1" dirty="0">
              <a:solidFill>
                <a:schemeClr val="bg1">
                  <a:lumMod val="75000"/>
                </a:schemeClr>
              </a:solidFill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32" name="AutoShape 4">
            <a:extLst>
              <a:ext uri="{FF2B5EF4-FFF2-40B4-BE49-F238E27FC236}">
                <a16:creationId xmlns:a16="http://schemas.microsoft.com/office/drawing/2014/main" id="{867DC608-7786-4F33-8318-3A26E4CBE7CC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2814" y="2734452"/>
            <a:ext cx="7752710" cy="952863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2.</a:t>
            </a:r>
            <a:r>
              <a:rPr kumimoji="1" lang="th-TH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งานศึกษาเปรียบเทียบทางโค้งวกวนและลาดชัน </a:t>
            </a:r>
            <a:r>
              <a:rPr kumimoji="1" lang="en-US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R&lt;50 </a:t>
            </a:r>
            <a:r>
              <a:rPr kumimoji="1" lang="th-TH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ม. </a:t>
            </a:r>
            <a:endParaRPr kumimoji="1" lang="en-US" altLang="ko-KR" sz="32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33" name="AutoShape 4">
            <a:extLst>
              <a:ext uri="{FF2B5EF4-FFF2-40B4-BE49-F238E27FC236}">
                <a16:creationId xmlns:a16="http://schemas.microsoft.com/office/drawing/2014/main" id="{867DC608-7786-4F33-8318-3A26E4CBE7CC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2814" y="3904086"/>
            <a:ext cx="7752710" cy="952863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3200" b="1" dirty="0">
                <a:solidFill>
                  <a:schemeClr val="bg1">
                    <a:lumMod val="75000"/>
                  </a:schemeClr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200" b="1" dirty="0">
                <a:solidFill>
                  <a:schemeClr val="bg1">
                    <a:lumMod val="75000"/>
                  </a:schemeClr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3.</a:t>
            </a:r>
            <a:r>
              <a:rPr kumimoji="1" lang="th-TH" altLang="ko-KR" sz="3200" b="1" dirty="0">
                <a:solidFill>
                  <a:schemeClr val="bg1">
                    <a:lumMod val="75000"/>
                  </a:schemeClr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ศึกษาและวิเคราะห์เพื่อนำมาพัฒนาระบบ </a:t>
            </a:r>
            <a:r>
              <a:rPr kumimoji="1" lang="en-US" altLang="ko-KR" sz="3200" b="1" dirty="0">
                <a:solidFill>
                  <a:schemeClr val="bg1">
                    <a:lumMod val="75000"/>
                  </a:schemeClr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TPMS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436364" y="442424"/>
            <a:ext cx="60879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63500" algn="ctr" latinLnBrk="1"/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2</a:t>
            </a:r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. สรุปผลงานศึกษาพร้อมข้อเสนอแนะ</a:t>
            </a:r>
          </a:p>
        </p:txBody>
      </p:sp>
    </p:spTree>
    <p:extLst>
      <p:ext uri="{BB962C8B-B14F-4D97-AF65-F5344CB8AC3E}">
        <p14:creationId xmlns:p14="http://schemas.microsoft.com/office/powerpoint/2010/main" val="3533030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2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sp>
        <p:nvSpPr>
          <p:cNvPr id="13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23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5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25318" y="358328"/>
            <a:ext cx="26933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th-TH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หัวข้อการนำเสนอ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utoShape 4"/>
          <p:cNvSpPr>
            <a:spLocks noChangeArrowheads="1"/>
          </p:cNvSpPr>
          <p:nvPr/>
        </p:nvSpPr>
        <p:spPr bwMode="gray">
          <a:xfrm>
            <a:off x="960961" y="1191549"/>
            <a:ext cx="7139431" cy="2381467"/>
          </a:xfrm>
          <a:prstGeom prst="roundRect">
            <a:avLst>
              <a:gd name="adj" fmla="val 16667"/>
            </a:avLst>
          </a:prstGeom>
          <a:solidFill>
            <a:srgbClr val="FF0000">
              <a:alpha val="25000"/>
            </a:srgbClr>
          </a:solidFill>
          <a:ln w="3810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endParaRPr kumimoji="1" lang="en-US" altLang="ko-KR" sz="32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35E635-6766-4150-938F-3CF9477E9771}"/>
              </a:ext>
            </a:extLst>
          </p:cNvPr>
          <p:cNvSpPr txBox="1"/>
          <p:nvPr/>
        </p:nvSpPr>
        <p:spPr>
          <a:xfrm>
            <a:off x="1115616" y="1344420"/>
            <a:ext cx="67687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1.การศึกษาและวิเคราะห์ผลกระทบจากการวัดค่าความเรียบของผิวทาง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IRI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ในพื้นที่ทางโค้งวกวนและลาดชัน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R&lt;50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ม. โดยเปรียบเทียบอุปกรณ์เลเซอร์กับเครื่องมือวัดค่า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IRI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ประเภทอื่น (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Walking Profiler)</a:t>
            </a:r>
          </a:p>
        </p:txBody>
      </p:sp>
    </p:spTree>
    <p:extLst>
      <p:ext uri="{BB962C8B-B14F-4D97-AF65-F5344CB8AC3E}">
        <p14:creationId xmlns:p14="http://schemas.microsoft.com/office/powerpoint/2010/main" val="4207119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2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5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994810" y="385214"/>
            <a:ext cx="51876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International Roughness Index, IRI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AF1D25-C954-4484-BEC3-56637AB02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10" y="1740712"/>
            <a:ext cx="6088380" cy="3319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hlinkClick r:id="rId5" action="ppaction://hlinkfile"/>
            <a:extLst>
              <a:ext uri="{FF2B5EF4-FFF2-40B4-BE49-F238E27FC236}">
                <a16:creationId xmlns:a16="http://schemas.microsoft.com/office/drawing/2014/main" id="{738335FA-24DC-43CC-AECF-6E8FE47E5769}"/>
              </a:ext>
            </a:extLst>
          </p:cNvPr>
          <p:cNvSpPr txBox="1"/>
          <p:nvPr/>
        </p:nvSpPr>
        <p:spPr>
          <a:xfrm>
            <a:off x="1521451" y="5177060"/>
            <a:ext cx="5987806" cy="409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189">
              <a:lnSpc>
                <a:spcPct val="107000"/>
              </a:lnSpc>
            </a:pP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คำจำกัดความง่ายๆ</a:t>
            </a:r>
            <a:r>
              <a:rPr lang="en-US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= </a:t>
            </a: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ความขรุขระ คือ </a:t>
            </a:r>
            <a:r>
              <a:rPr lang="en-US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“</a:t>
            </a: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ความกระเทือน</a:t>
            </a:r>
            <a:r>
              <a:rPr lang="en-US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” </a:t>
            </a: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ของถนน </a:t>
            </a:r>
            <a:endParaRPr lang="th-TH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" name="TextBox 1">
            <a:hlinkClick r:id="rId5" action="ppaction://hlinkfile"/>
            <a:extLst>
              <a:ext uri="{FF2B5EF4-FFF2-40B4-BE49-F238E27FC236}">
                <a16:creationId xmlns:a16="http://schemas.microsoft.com/office/drawing/2014/main" id="{E730CF3B-AA28-41F3-9B95-308033627C1A}"/>
              </a:ext>
            </a:extLst>
          </p:cNvPr>
          <p:cNvSpPr txBox="1"/>
          <p:nvPr/>
        </p:nvSpPr>
        <p:spPr>
          <a:xfrm>
            <a:off x="341784" y="1221597"/>
            <a:ext cx="8460432" cy="409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189">
              <a:lnSpc>
                <a:spcPct val="107000"/>
              </a:lnSpc>
            </a:pP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ค่าดัชนีความขรุขระสากล (</a:t>
            </a:r>
            <a:r>
              <a:rPr lang="en-US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International Roughness Index, IRI) </a:t>
            </a: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คือ ค่าดัชนีที่ใช้ระบุความขรุขระของผิวทาง </a:t>
            </a:r>
            <a:endParaRPr lang="th-TH" sz="2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24087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2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5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13483" y="403673"/>
            <a:ext cx="29706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การเปรียบเทียบค่า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IRI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421223-A0C6-4331-A402-9CDF20B5184D}"/>
              </a:ext>
            </a:extLst>
          </p:cNvPr>
          <p:cNvSpPr txBox="1"/>
          <p:nvPr/>
        </p:nvSpPr>
        <p:spPr>
          <a:xfrm>
            <a:off x="2766531" y="324433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เครื่องมือเลเซอร์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Laser Profilometer)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7A0BE3-98B8-44E9-BFD4-A5B18F5A826C}"/>
              </a:ext>
            </a:extLst>
          </p:cNvPr>
          <p:cNvSpPr txBox="1"/>
          <p:nvPr/>
        </p:nvSpPr>
        <p:spPr>
          <a:xfrm>
            <a:off x="2554008" y="5989661"/>
            <a:ext cx="435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เครื่องมือวัดความเรียบของผิวทางชนิดรถเข็น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Walking Profiler)</a:t>
            </a:r>
          </a:p>
        </p:txBody>
      </p:sp>
      <p:pic>
        <p:nvPicPr>
          <p:cNvPr id="10" name="Picture 9" descr="A truck parked on the side of a road&#10;&#10;Description automatically generated">
            <a:extLst>
              <a:ext uri="{FF2B5EF4-FFF2-40B4-BE49-F238E27FC236}">
                <a16:creationId xmlns:a16="http://schemas.microsoft.com/office/drawing/2014/main" id="{AD4E55AB-5EAC-4E37-9742-17BA11A54B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068" y="1178232"/>
            <a:ext cx="2771961" cy="2078033"/>
          </a:xfrm>
          <a:prstGeom prst="rect">
            <a:avLst/>
          </a:prstGeom>
        </p:spPr>
      </p:pic>
      <p:pic>
        <p:nvPicPr>
          <p:cNvPr id="31" name="Picture 30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8E1F1AB4-1C3F-46E6-91BF-3B06D75957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512" y="1178232"/>
            <a:ext cx="2771961" cy="2078033"/>
          </a:xfrm>
          <a:prstGeom prst="rect">
            <a:avLst/>
          </a:prstGeom>
        </p:spPr>
      </p:pic>
      <p:pic>
        <p:nvPicPr>
          <p:cNvPr id="33" name="Picture 32" descr="A group of people standing in a parking lot&#10;&#10;Description automatically generated">
            <a:extLst>
              <a:ext uri="{FF2B5EF4-FFF2-40B4-BE49-F238E27FC236}">
                <a16:creationId xmlns:a16="http://schemas.microsoft.com/office/drawing/2014/main" id="{F65B4348-E07E-4719-985E-B47ACB7254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17" y="3925160"/>
            <a:ext cx="2771961" cy="2078033"/>
          </a:xfrm>
          <a:prstGeom prst="rect">
            <a:avLst/>
          </a:prstGeom>
        </p:spPr>
      </p:pic>
      <p:pic>
        <p:nvPicPr>
          <p:cNvPr id="37" name="Picture 36" descr="A person riding a skateboard up the side of a road&#10;&#10;Description automatically generated">
            <a:extLst>
              <a:ext uri="{FF2B5EF4-FFF2-40B4-BE49-F238E27FC236}">
                <a16:creationId xmlns:a16="http://schemas.microsoft.com/office/drawing/2014/main" id="{81B858C3-B82B-4EEA-A2EE-5E3B15E699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911629"/>
            <a:ext cx="2771961" cy="20780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B328F5-7A16-4553-90DB-536201558D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997" b="9037"/>
          <a:stretch/>
        </p:blipFill>
        <p:spPr>
          <a:xfrm>
            <a:off x="323528" y="1173876"/>
            <a:ext cx="2771962" cy="207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4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2"/>
            <a:ext cx="9144000" cy="432049"/>
          </a:xfrm>
          <a:prstGeom prst="rect">
            <a:avLst/>
          </a:prstGeom>
        </p:spPr>
      </p:pic>
      <p:sp>
        <p:nvSpPr>
          <p:cNvPr id="13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26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5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20260" y="347126"/>
            <a:ext cx="29594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th-TH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รายละเอียดสายทาง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76AA0E8-6D9F-40A9-B3D8-1115B8C06082}"/>
              </a:ext>
            </a:extLst>
          </p:cNvPr>
          <p:cNvGraphicFramePr>
            <a:graphicFrameLocks noGrp="1"/>
          </p:cNvGraphicFramePr>
          <p:nvPr/>
        </p:nvGraphicFramePr>
        <p:xfrm>
          <a:off x="385496" y="1328936"/>
          <a:ext cx="8434976" cy="400447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210949">
                  <a:extLst>
                    <a:ext uri="{9D8B030D-6E8A-4147-A177-3AD203B41FA5}">
                      <a16:colId xmlns:a16="http://schemas.microsoft.com/office/drawing/2014/main" val="1298093614"/>
                    </a:ext>
                  </a:extLst>
                </a:gridCol>
                <a:gridCol w="1270845">
                  <a:extLst>
                    <a:ext uri="{9D8B030D-6E8A-4147-A177-3AD203B41FA5}">
                      <a16:colId xmlns:a16="http://schemas.microsoft.com/office/drawing/2014/main" val="2167585677"/>
                    </a:ext>
                  </a:extLst>
                </a:gridCol>
                <a:gridCol w="1139361">
                  <a:extLst>
                    <a:ext uri="{9D8B030D-6E8A-4147-A177-3AD203B41FA5}">
                      <a16:colId xmlns:a16="http://schemas.microsoft.com/office/drawing/2014/main" val="2678008038"/>
                    </a:ext>
                  </a:extLst>
                </a:gridCol>
                <a:gridCol w="516673">
                  <a:extLst>
                    <a:ext uri="{9D8B030D-6E8A-4147-A177-3AD203B41FA5}">
                      <a16:colId xmlns:a16="http://schemas.microsoft.com/office/drawing/2014/main" val="2560959557"/>
                    </a:ext>
                  </a:extLst>
                </a:gridCol>
                <a:gridCol w="1742033">
                  <a:extLst>
                    <a:ext uri="{9D8B030D-6E8A-4147-A177-3AD203B41FA5}">
                      <a16:colId xmlns:a16="http://schemas.microsoft.com/office/drawing/2014/main" val="2512352700"/>
                    </a:ext>
                  </a:extLst>
                </a:gridCol>
                <a:gridCol w="1476210">
                  <a:extLst>
                    <a:ext uri="{9D8B030D-6E8A-4147-A177-3AD203B41FA5}">
                      <a16:colId xmlns:a16="http://schemas.microsoft.com/office/drawing/2014/main" val="2547181976"/>
                    </a:ext>
                  </a:extLst>
                </a:gridCol>
                <a:gridCol w="1078905">
                  <a:extLst>
                    <a:ext uri="{9D8B030D-6E8A-4147-A177-3AD203B41FA5}">
                      <a16:colId xmlns:a16="http://schemas.microsoft.com/office/drawing/2014/main" val="3483226143"/>
                    </a:ext>
                  </a:extLst>
                </a:gridCol>
              </a:tblGrid>
              <a:tr h="26696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สำนักงานทางหลวง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แขวงทางหลวง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หมายเลขทางหลวง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ตอน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ชื่อตอน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ตำแหน่ง กม.สำรวจ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ระยะทาง (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km)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491978"/>
                  </a:ext>
                </a:extLst>
              </a:tr>
              <a:tr h="26696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แม่ฮ่องสอน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1095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กิ่วคอหมา - แม่นะ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80+600 - 81+600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extLst>
                  <a:ext uri="{0D108BD9-81ED-4DB2-BD59-A6C34878D82A}">
                    <a16:rowId xmlns:a16="http://schemas.microsoft.com/office/drawing/2014/main" val="3053649086"/>
                  </a:ext>
                </a:extLst>
              </a:tr>
              <a:tr h="2669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แม่ฮ่องสอน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1095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แม่นะ - ท่าไคร้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145+500 - 146+100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extLst>
                  <a:ext uri="{0D108BD9-81ED-4DB2-BD59-A6C34878D82A}">
                    <a16:rowId xmlns:a16="http://schemas.microsoft.com/office/drawing/2014/main" val="3106705334"/>
                  </a:ext>
                </a:extLst>
              </a:tr>
              <a:tr h="26696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น่านที่ 1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1243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ห้วยไผ่ - หาดไร่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76+000 - 77+000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extLst>
                  <a:ext uri="{0D108BD9-81ED-4DB2-BD59-A6C34878D82A}">
                    <a16:rowId xmlns:a16="http://schemas.microsoft.com/office/drawing/2014/main" val="4008148476"/>
                  </a:ext>
                </a:extLst>
              </a:tr>
              <a:tr h="2669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1243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ห้วยไผ่ - หาดไร่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90+700 - 91+700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extLst>
                  <a:ext uri="{0D108BD9-81ED-4DB2-BD59-A6C34878D82A}">
                    <a16:rowId xmlns:a16="http://schemas.microsoft.com/office/drawing/2014/main" val="2029039732"/>
                  </a:ext>
                </a:extLst>
              </a:tr>
              <a:tr h="2669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แพร่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ห้วยแก๊ต - ขุนสถาน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10+500 - 11+000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extLst>
                  <a:ext uri="{0D108BD9-81ED-4DB2-BD59-A6C34878D82A}">
                    <a16:rowId xmlns:a16="http://schemas.microsoft.com/office/drawing/2014/main" val="2594640486"/>
                  </a:ext>
                </a:extLst>
              </a:tr>
              <a:tr h="2669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1216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ห้วยแก๊ต - ขุนสถาน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13+300 - 13+800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extLst>
                  <a:ext uri="{0D108BD9-81ED-4DB2-BD59-A6C34878D82A}">
                    <a16:rowId xmlns:a16="http://schemas.microsoft.com/office/drawing/2014/main" val="813330911"/>
                  </a:ext>
                </a:extLst>
              </a:tr>
              <a:tr h="2669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น่านที่ 2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1256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0101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ปัว - อุทยานแห่งชาติดอยภูคา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10+500- 11+000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extLst>
                  <a:ext uri="{0D108BD9-81ED-4DB2-BD59-A6C34878D82A}">
                    <a16:rowId xmlns:a16="http://schemas.microsoft.com/office/drawing/2014/main" val="2888579150"/>
                  </a:ext>
                </a:extLst>
              </a:tr>
              <a:tr h="2669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สกลนครที่ 1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0301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สมเด็จ-สร้างค้อ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100+340 - 100+640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extLst>
                  <a:ext uri="{0D108BD9-81ED-4DB2-BD59-A6C34878D82A}">
                    <a16:rowId xmlns:a16="http://schemas.microsoft.com/office/drawing/2014/main" val="3094506753"/>
                  </a:ext>
                </a:extLst>
              </a:tr>
              <a:tr h="2669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0301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สมเด็จ-สร้างค้อ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100+650 - 100+350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extLst>
                  <a:ext uri="{0D108BD9-81ED-4DB2-BD59-A6C34878D82A}">
                    <a16:rowId xmlns:a16="http://schemas.microsoft.com/office/drawing/2014/main" val="535694849"/>
                  </a:ext>
                </a:extLst>
              </a:tr>
              <a:tr h="2669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กาญจนบุรี</a:t>
                      </a:r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0206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ทองผาภูมิ – เจดีย์สามองค์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239+000 - 239+500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extLst>
                  <a:ext uri="{0D108BD9-81ED-4DB2-BD59-A6C34878D82A}">
                    <a16:rowId xmlns:a16="http://schemas.microsoft.com/office/drawing/2014/main" val="1787171275"/>
                  </a:ext>
                </a:extLst>
              </a:tr>
              <a:tr h="2669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0206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ทองผาภูมิ – เจดีย์สามองค์ 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263+300 - 263+800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extLst>
                  <a:ext uri="{0D108BD9-81ED-4DB2-BD59-A6C34878D82A}">
                    <a16:rowId xmlns:a16="http://schemas.microsoft.com/office/drawing/2014/main" val="30472196"/>
                  </a:ext>
                </a:extLst>
              </a:tr>
              <a:tr h="2669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600" b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พังงา</a:t>
                      </a:r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0903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คลองบางดินสอ - นาเหนือ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895+140 - 895+570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extLst>
                  <a:ext uri="{0D108BD9-81ED-4DB2-BD59-A6C34878D82A}">
                    <a16:rowId xmlns:a16="http://schemas.microsoft.com/office/drawing/2014/main" val="2776781809"/>
                  </a:ext>
                </a:extLst>
              </a:tr>
              <a:tr h="2669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0903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คลองบางดินสอ - นาเหนือ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896+180 - 896+605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0.425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extLst>
                  <a:ext uri="{0D108BD9-81ED-4DB2-BD59-A6C34878D82A}">
                    <a16:rowId xmlns:a16="http://schemas.microsoft.com/office/drawing/2014/main" val="3101001182"/>
                  </a:ext>
                </a:extLst>
              </a:tr>
              <a:tr h="26696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th-TH" sz="1600" b="1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รวมระยะทาง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7.555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312" marR="7312" marT="7312" marB="0" anchor="b"/>
                </a:tc>
                <a:extLst>
                  <a:ext uri="{0D108BD9-81ED-4DB2-BD59-A6C34878D82A}">
                    <a16:rowId xmlns:a16="http://schemas.microsoft.com/office/drawing/2014/main" val="1313754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2285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2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5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586830" y="347509"/>
            <a:ext cx="19960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th-TH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สรุปวิเคราะห์ผล</a:t>
            </a:r>
            <a:endParaRPr kumimoji="1" lang="en-US" altLang="ko-KR" sz="32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27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495F601-A352-4DC4-9A66-22849664A77F}"/>
              </a:ext>
            </a:extLst>
          </p:cNvPr>
          <p:cNvGraphicFramePr>
            <a:graphicFrameLocks noGrp="1"/>
          </p:cNvGraphicFramePr>
          <p:nvPr/>
        </p:nvGraphicFramePr>
        <p:xfrm>
          <a:off x="572328" y="1440556"/>
          <a:ext cx="8028891" cy="42677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5183">
                  <a:extLst>
                    <a:ext uri="{9D8B030D-6E8A-4147-A177-3AD203B41FA5}">
                      <a16:colId xmlns:a16="http://schemas.microsoft.com/office/drawing/2014/main" val="2119398925"/>
                    </a:ext>
                  </a:extLst>
                </a:gridCol>
                <a:gridCol w="824750">
                  <a:extLst>
                    <a:ext uri="{9D8B030D-6E8A-4147-A177-3AD203B41FA5}">
                      <a16:colId xmlns:a16="http://schemas.microsoft.com/office/drawing/2014/main" val="1749897638"/>
                    </a:ext>
                  </a:extLst>
                </a:gridCol>
                <a:gridCol w="826418">
                  <a:extLst>
                    <a:ext uri="{9D8B030D-6E8A-4147-A177-3AD203B41FA5}">
                      <a16:colId xmlns:a16="http://schemas.microsoft.com/office/drawing/2014/main" val="105628307"/>
                    </a:ext>
                  </a:extLst>
                </a:gridCol>
                <a:gridCol w="826418">
                  <a:extLst>
                    <a:ext uri="{9D8B030D-6E8A-4147-A177-3AD203B41FA5}">
                      <a16:colId xmlns:a16="http://schemas.microsoft.com/office/drawing/2014/main" val="4286293486"/>
                    </a:ext>
                  </a:extLst>
                </a:gridCol>
                <a:gridCol w="3566122">
                  <a:extLst>
                    <a:ext uri="{9D8B030D-6E8A-4147-A177-3AD203B41FA5}">
                      <a16:colId xmlns:a16="http://schemas.microsoft.com/office/drawing/2014/main" val="393148954"/>
                    </a:ext>
                  </a:extLst>
                </a:gridCol>
              </a:tblGrid>
              <a:tr h="26655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สถิติ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ค่าทางสถิติ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การแปลผลข้อมูล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616012"/>
                  </a:ext>
                </a:extLst>
              </a:tr>
              <a:tr h="5331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ทางตรง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ทางโค้ง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R&gt;50 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ทางโค้ง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R&lt;50 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0732866"/>
                  </a:ext>
                </a:extLst>
              </a:tr>
              <a:tr h="2665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RMSE_</a:t>
                      </a:r>
                      <a:r>
                        <a:rPr lang="en-US" sz="1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Walking Profiler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0.178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0.171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0.224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ค่าใกล้ 0 แสดงว่าข้อมูลต่างจาก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mean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น้อยมาก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/>
                </a:tc>
                <a:extLst>
                  <a:ext uri="{0D108BD9-81ED-4DB2-BD59-A6C34878D82A}">
                    <a16:rowId xmlns:a16="http://schemas.microsoft.com/office/drawing/2014/main" val="3640853930"/>
                  </a:ext>
                </a:extLst>
              </a:tr>
              <a:tr h="5331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RMSE_ Laser Profilometer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0.201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0.179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0.264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ค่าใกล้ 0 แสดงว่าข้อมูลต่างจาก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mean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น้อยมาก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/>
                </a:tc>
                <a:extLst>
                  <a:ext uri="{0D108BD9-81ED-4DB2-BD59-A6C34878D82A}">
                    <a16:rowId xmlns:a16="http://schemas.microsoft.com/office/drawing/2014/main" val="1536289712"/>
                  </a:ext>
                </a:extLst>
              </a:tr>
              <a:tr h="5331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RMSE_</a:t>
                      </a:r>
                      <a:r>
                        <a:rPr lang="en-US" sz="1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Walking Profiler &amp; Laser Profilometer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0.144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0.131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0.246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/>
                </a:tc>
                <a:tc>
                  <a:txBody>
                    <a:bodyPr/>
                    <a:lstStyle/>
                    <a:p>
                      <a:pPr marL="60325" marR="0" indent="-6032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ค่าใกล้ 0 แสดงว่าข้อมูลสองชนิดที่นำมาเปรียบเทียบกันมี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ค่าต่างกันน้อยมาก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/>
                </a:tc>
                <a:extLst>
                  <a:ext uri="{0D108BD9-81ED-4DB2-BD59-A6C34878D82A}">
                    <a16:rowId xmlns:a16="http://schemas.microsoft.com/office/drawing/2014/main" val="2578607965"/>
                  </a:ext>
                </a:extLst>
              </a:tr>
              <a:tr h="5331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สัมประสิทธิ์สหสัมพันธ์ภายในชั้น (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ICC)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0.834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0.840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0.673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/>
                </a:tc>
                <a:tc>
                  <a:txBody>
                    <a:bodyPr/>
                    <a:lstStyle/>
                    <a:p>
                      <a:pPr marL="60325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ค่าใกล้ 1.0 ความน่าเชื่อถือของข้อมูลมีความสอดคล้องดีมาก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/>
                </a:tc>
                <a:extLst>
                  <a:ext uri="{0D108BD9-81ED-4DB2-BD59-A6C34878D82A}">
                    <a16:rowId xmlns:a16="http://schemas.microsoft.com/office/drawing/2014/main" val="3306355874"/>
                  </a:ext>
                </a:extLst>
              </a:tr>
              <a:tr h="13327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สัมประสิทธิ์สหสัมพันธ์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(r)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0.729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0.724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536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6032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มีค่าอยู่ระหว่าง -1.0 ถึง +1.0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342900" marR="0" lvl="0" indent="-23177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H Sarabun New" panose="020B0500040200020003" pitchFamily="34" charset="-34"/>
                        <a:buChar char="-"/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ค่าใกล้ -1.0 สัมพันธ์กันอย่างมากในเชิงตรงกันข้าม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342900" marR="0" lvl="0" indent="-23177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H Sarabun New" panose="020B0500040200020003" pitchFamily="34" charset="-34"/>
                        <a:buChar char="-"/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ค่าใกล้ +1.0 สัมพันธ์กันโดยตรงอย่างมาก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60325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ค่าเป็น 0 ไม่มีความสัมพันธ์ต่อกัน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46086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98F415CF-1C83-4298-8EC1-41F3DC084F9D}"/>
              </a:ext>
            </a:extLst>
          </p:cNvPr>
          <p:cNvGrpSpPr/>
          <p:nvPr/>
        </p:nvGrpSpPr>
        <p:grpSpPr>
          <a:xfrm>
            <a:off x="3176953" y="2272813"/>
            <a:ext cx="1915310" cy="358618"/>
            <a:chOff x="3176953" y="2272813"/>
            <a:chExt cx="1915310" cy="35861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7E68ED7-3037-474C-A2A9-9B3643244671}"/>
                </a:ext>
              </a:extLst>
            </p:cNvPr>
            <p:cNvGrpSpPr/>
            <p:nvPr/>
          </p:nvGrpSpPr>
          <p:grpSpPr>
            <a:xfrm>
              <a:off x="3176953" y="2276872"/>
              <a:ext cx="275276" cy="354559"/>
              <a:chOff x="3688899" y="5209419"/>
              <a:chExt cx="275276" cy="354559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2D9E6AB-DD25-4FB3-89A3-2366E38B96E5}"/>
                  </a:ext>
                </a:extLst>
              </p:cNvPr>
              <p:cNvSpPr/>
              <p:nvPr/>
            </p:nvSpPr>
            <p:spPr>
              <a:xfrm>
                <a:off x="3688899" y="5265760"/>
                <a:ext cx="275276" cy="24782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E3FB884-65C2-4C7B-A89E-CF0C83CD9F97}"/>
                  </a:ext>
                </a:extLst>
              </p:cNvPr>
              <p:cNvSpPr txBox="1"/>
              <p:nvPr/>
            </p:nvSpPr>
            <p:spPr>
              <a:xfrm>
                <a:off x="3753040" y="5209419"/>
                <a:ext cx="113163" cy="354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4008" tIns="38405" rIns="64008" bIns="38405" rtlCol="0">
                <a:spAutoFit/>
              </a:bodyPr>
              <a:lstStyle/>
              <a:p>
                <a:pPr algn="ctr"/>
                <a:r>
                  <a:rPr lang="en-US" b="1" spc="-28" dirty="0">
                    <a:effectLst>
                      <a:glow>
                        <a:schemeClr val="tx1"/>
                      </a:glow>
                    </a:effectLst>
                    <a:latin typeface="FreesiaUPC" panose="020B0604020202020204" pitchFamily="34" charset="-34"/>
                    <a:cs typeface="FreesiaUPC" panose="020B0604020202020204" pitchFamily="34" charset="-34"/>
                  </a:rPr>
                  <a:t>2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F1EE155-0C21-4227-B103-80FE6D8ECEA3}"/>
                </a:ext>
              </a:extLst>
            </p:cNvPr>
            <p:cNvGrpSpPr/>
            <p:nvPr/>
          </p:nvGrpSpPr>
          <p:grpSpPr>
            <a:xfrm>
              <a:off x="3985178" y="2272814"/>
              <a:ext cx="275276" cy="354559"/>
              <a:chOff x="3688899" y="5209419"/>
              <a:chExt cx="275276" cy="354559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AD30EA4-8F9F-45D7-8A07-FB10A8C683D4}"/>
                  </a:ext>
                </a:extLst>
              </p:cNvPr>
              <p:cNvSpPr/>
              <p:nvPr/>
            </p:nvSpPr>
            <p:spPr>
              <a:xfrm>
                <a:off x="3688899" y="5265760"/>
                <a:ext cx="275276" cy="24782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F7670BE-BC2F-4C48-9F6E-75A72AFD8C07}"/>
                  </a:ext>
                </a:extLst>
              </p:cNvPr>
              <p:cNvSpPr txBox="1"/>
              <p:nvPr/>
            </p:nvSpPr>
            <p:spPr>
              <a:xfrm>
                <a:off x="3753040" y="5209419"/>
                <a:ext cx="113163" cy="354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4008" tIns="38405" rIns="64008" bIns="38405" rtlCol="0">
                <a:spAutoFit/>
              </a:bodyPr>
              <a:lstStyle/>
              <a:p>
                <a:pPr algn="ctr"/>
                <a:r>
                  <a:rPr lang="en-US" b="1" spc="-28" dirty="0">
                    <a:effectLst>
                      <a:glow>
                        <a:schemeClr val="tx1"/>
                      </a:glow>
                    </a:effectLst>
                    <a:latin typeface="FreesiaUPC" panose="020B0604020202020204" pitchFamily="34" charset="-34"/>
                    <a:cs typeface="FreesiaUPC" panose="020B0604020202020204" pitchFamily="34" charset="-34"/>
                  </a:rPr>
                  <a:t>1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C3CB530-DED7-4DC1-959C-A6DF04A588E0}"/>
                </a:ext>
              </a:extLst>
            </p:cNvPr>
            <p:cNvGrpSpPr/>
            <p:nvPr/>
          </p:nvGrpSpPr>
          <p:grpSpPr>
            <a:xfrm>
              <a:off x="4816987" y="2272813"/>
              <a:ext cx="275276" cy="354559"/>
              <a:chOff x="3688899" y="5209419"/>
              <a:chExt cx="275276" cy="354559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2F635D0-6CDB-419C-AF51-6CDE30B6B1DA}"/>
                  </a:ext>
                </a:extLst>
              </p:cNvPr>
              <p:cNvSpPr/>
              <p:nvPr/>
            </p:nvSpPr>
            <p:spPr>
              <a:xfrm>
                <a:off x="3688899" y="5265760"/>
                <a:ext cx="275276" cy="24782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EF65981-CB99-48D4-B761-813FCE4AA581}"/>
                  </a:ext>
                </a:extLst>
              </p:cNvPr>
              <p:cNvSpPr txBox="1"/>
              <p:nvPr/>
            </p:nvSpPr>
            <p:spPr>
              <a:xfrm>
                <a:off x="3753040" y="5209419"/>
                <a:ext cx="113163" cy="354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4008" tIns="38405" rIns="64008" bIns="38405" rtlCol="0">
                <a:spAutoFit/>
              </a:bodyPr>
              <a:lstStyle/>
              <a:p>
                <a:pPr algn="ctr"/>
                <a:r>
                  <a:rPr lang="en-US" b="1" spc="-28" dirty="0">
                    <a:effectLst>
                      <a:glow>
                        <a:schemeClr val="tx1"/>
                      </a:glow>
                    </a:effectLst>
                    <a:latin typeface="FreesiaUPC" panose="020B0604020202020204" pitchFamily="34" charset="-34"/>
                    <a:cs typeface="FreesiaUPC" panose="020B0604020202020204" pitchFamily="34" charset="-34"/>
                  </a:rPr>
                  <a:t>3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AF3CBE4-786B-44FA-867A-9299C539162B}"/>
              </a:ext>
            </a:extLst>
          </p:cNvPr>
          <p:cNvGrpSpPr/>
          <p:nvPr/>
        </p:nvGrpSpPr>
        <p:grpSpPr>
          <a:xfrm>
            <a:off x="3176953" y="2817694"/>
            <a:ext cx="1915310" cy="358618"/>
            <a:chOff x="3176953" y="2272813"/>
            <a:chExt cx="1915310" cy="35861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0AF1C26-34C3-43B9-9E2A-29C0922E66F1}"/>
                </a:ext>
              </a:extLst>
            </p:cNvPr>
            <p:cNvGrpSpPr/>
            <p:nvPr/>
          </p:nvGrpSpPr>
          <p:grpSpPr>
            <a:xfrm>
              <a:off x="3176953" y="2276872"/>
              <a:ext cx="275276" cy="354559"/>
              <a:chOff x="3688899" y="5209419"/>
              <a:chExt cx="275276" cy="354559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A79D96D-577F-4DCB-A729-E3920D06B4E6}"/>
                  </a:ext>
                </a:extLst>
              </p:cNvPr>
              <p:cNvSpPr/>
              <p:nvPr/>
            </p:nvSpPr>
            <p:spPr>
              <a:xfrm>
                <a:off x="3688899" y="5265760"/>
                <a:ext cx="275276" cy="24782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619AA0B-7076-44F3-A0D3-A073BA1D1ADB}"/>
                  </a:ext>
                </a:extLst>
              </p:cNvPr>
              <p:cNvSpPr txBox="1"/>
              <p:nvPr/>
            </p:nvSpPr>
            <p:spPr>
              <a:xfrm>
                <a:off x="3753040" y="5209419"/>
                <a:ext cx="113163" cy="354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4008" tIns="38405" rIns="64008" bIns="38405" rtlCol="0">
                <a:spAutoFit/>
              </a:bodyPr>
              <a:lstStyle/>
              <a:p>
                <a:pPr algn="ctr"/>
                <a:r>
                  <a:rPr lang="en-US" b="1" spc="-28" dirty="0">
                    <a:effectLst>
                      <a:glow>
                        <a:schemeClr val="tx1"/>
                      </a:glow>
                    </a:effectLst>
                    <a:latin typeface="FreesiaUPC" panose="020B0604020202020204" pitchFamily="34" charset="-34"/>
                    <a:cs typeface="FreesiaUPC" panose="020B0604020202020204" pitchFamily="34" charset="-34"/>
                  </a:rPr>
                  <a:t>2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C6CE90A-D3DE-4688-B1C5-7B5E9A6F42EC}"/>
                </a:ext>
              </a:extLst>
            </p:cNvPr>
            <p:cNvGrpSpPr/>
            <p:nvPr/>
          </p:nvGrpSpPr>
          <p:grpSpPr>
            <a:xfrm>
              <a:off x="3985178" y="2272814"/>
              <a:ext cx="275276" cy="354559"/>
              <a:chOff x="3688899" y="5209419"/>
              <a:chExt cx="275276" cy="354559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697F7428-0228-4E77-B96E-D550F37F2959}"/>
                  </a:ext>
                </a:extLst>
              </p:cNvPr>
              <p:cNvSpPr/>
              <p:nvPr/>
            </p:nvSpPr>
            <p:spPr>
              <a:xfrm>
                <a:off x="3688899" y="5265760"/>
                <a:ext cx="275276" cy="24782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9C8B363-C761-4070-B571-20D9B138DE5C}"/>
                  </a:ext>
                </a:extLst>
              </p:cNvPr>
              <p:cNvSpPr txBox="1"/>
              <p:nvPr/>
            </p:nvSpPr>
            <p:spPr>
              <a:xfrm>
                <a:off x="3753040" y="5209419"/>
                <a:ext cx="113163" cy="354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4008" tIns="38405" rIns="64008" bIns="38405" rtlCol="0">
                <a:spAutoFit/>
              </a:bodyPr>
              <a:lstStyle/>
              <a:p>
                <a:pPr algn="ctr"/>
                <a:r>
                  <a:rPr lang="en-US" b="1" spc="-28" dirty="0">
                    <a:effectLst>
                      <a:glow>
                        <a:schemeClr val="tx1"/>
                      </a:glow>
                    </a:effectLst>
                    <a:latin typeface="FreesiaUPC" panose="020B0604020202020204" pitchFamily="34" charset="-34"/>
                    <a:cs typeface="FreesiaUPC" panose="020B0604020202020204" pitchFamily="34" charset="-34"/>
                  </a:rPr>
                  <a:t>1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564CDA2-D34B-4315-9B4D-74F12A40252D}"/>
                </a:ext>
              </a:extLst>
            </p:cNvPr>
            <p:cNvGrpSpPr/>
            <p:nvPr/>
          </p:nvGrpSpPr>
          <p:grpSpPr>
            <a:xfrm>
              <a:off x="4816987" y="2272813"/>
              <a:ext cx="275276" cy="354559"/>
              <a:chOff x="3688899" y="5209419"/>
              <a:chExt cx="275276" cy="354559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34677E2-A3BA-46E0-91BC-8A68A29E5236}"/>
                  </a:ext>
                </a:extLst>
              </p:cNvPr>
              <p:cNvSpPr/>
              <p:nvPr/>
            </p:nvSpPr>
            <p:spPr>
              <a:xfrm>
                <a:off x="3688899" y="5265760"/>
                <a:ext cx="275276" cy="24782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C4B8B94-0963-494D-B9F3-B9DC037BB210}"/>
                  </a:ext>
                </a:extLst>
              </p:cNvPr>
              <p:cNvSpPr txBox="1"/>
              <p:nvPr/>
            </p:nvSpPr>
            <p:spPr>
              <a:xfrm>
                <a:off x="3753040" y="5209419"/>
                <a:ext cx="113163" cy="354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4008" tIns="38405" rIns="64008" bIns="38405" rtlCol="0">
                <a:spAutoFit/>
              </a:bodyPr>
              <a:lstStyle/>
              <a:p>
                <a:pPr algn="ctr"/>
                <a:r>
                  <a:rPr lang="en-US" b="1" spc="-28" dirty="0">
                    <a:effectLst>
                      <a:glow>
                        <a:schemeClr val="tx1"/>
                      </a:glow>
                    </a:effectLst>
                    <a:latin typeface="FreesiaUPC" panose="020B0604020202020204" pitchFamily="34" charset="-34"/>
                    <a:cs typeface="FreesiaUPC" panose="020B0604020202020204" pitchFamily="34" charset="-34"/>
                  </a:rPr>
                  <a:t>3</a:t>
                </a: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D12A1EC-BBF2-4AF3-A83E-56B67E28E716}"/>
              </a:ext>
            </a:extLst>
          </p:cNvPr>
          <p:cNvGrpSpPr/>
          <p:nvPr/>
        </p:nvGrpSpPr>
        <p:grpSpPr>
          <a:xfrm>
            <a:off x="3176953" y="3384723"/>
            <a:ext cx="1915310" cy="358618"/>
            <a:chOff x="3176953" y="2272813"/>
            <a:chExt cx="1915310" cy="35861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67DB3F8-6AF2-48BC-BD1D-20428F27B8D1}"/>
                </a:ext>
              </a:extLst>
            </p:cNvPr>
            <p:cNvGrpSpPr/>
            <p:nvPr/>
          </p:nvGrpSpPr>
          <p:grpSpPr>
            <a:xfrm>
              <a:off x="3176953" y="2276872"/>
              <a:ext cx="275276" cy="354559"/>
              <a:chOff x="3688899" y="5209419"/>
              <a:chExt cx="275276" cy="354559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35E62CFA-55E0-4465-8049-883FF2A70FC6}"/>
                  </a:ext>
                </a:extLst>
              </p:cNvPr>
              <p:cNvSpPr/>
              <p:nvPr/>
            </p:nvSpPr>
            <p:spPr>
              <a:xfrm>
                <a:off x="3688899" y="5265760"/>
                <a:ext cx="275276" cy="24782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04929C5-262B-4F3A-85F5-59C745ACC24C}"/>
                  </a:ext>
                </a:extLst>
              </p:cNvPr>
              <p:cNvSpPr txBox="1"/>
              <p:nvPr/>
            </p:nvSpPr>
            <p:spPr>
              <a:xfrm>
                <a:off x="3753040" y="5209419"/>
                <a:ext cx="113163" cy="354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4008" tIns="38405" rIns="64008" bIns="38405" rtlCol="0">
                <a:spAutoFit/>
              </a:bodyPr>
              <a:lstStyle/>
              <a:p>
                <a:pPr algn="ctr"/>
                <a:r>
                  <a:rPr lang="en-US" b="1" spc="-28" dirty="0">
                    <a:effectLst>
                      <a:glow>
                        <a:schemeClr val="tx1"/>
                      </a:glow>
                    </a:effectLst>
                    <a:latin typeface="FreesiaUPC" panose="020B0604020202020204" pitchFamily="34" charset="-34"/>
                    <a:cs typeface="FreesiaUPC" panose="020B0604020202020204" pitchFamily="34" charset="-34"/>
                  </a:rPr>
                  <a:t>2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05B0165-E550-4585-A5C3-D253F8A86B09}"/>
                </a:ext>
              </a:extLst>
            </p:cNvPr>
            <p:cNvGrpSpPr/>
            <p:nvPr/>
          </p:nvGrpSpPr>
          <p:grpSpPr>
            <a:xfrm>
              <a:off x="3985178" y="2272814"/>
              <a:ext cx="275276" cy="354559"/>
              <a:chOff x="3688899" y="5209419"/>
              <a:chExt cx="275276" cy="354559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30388838-EA05-44DD-90EA-47DDB455D074}"/>
                  </a:ext>
                </a:extLst>
              </p:cNvPr>
              <p:cNvSpPr/>
              <p:nvPr/>
            </p:nvSpPr>
            <p:spPr>
              <a:xfrm>
                <a:off x="3688899" y="5265760"/>
                <a:ext cx="275276" cy="24782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60EA28F-B1C1-4D26-BDEA-8767F51245B3}"/>
                  </a:ext>
                </a:extLst>
              </p:cNvPr>
              <p:cNvSpPr txBox="1"/>
              <p:nvPr/>
            </p:nvSpPr>
            <p:spPr>
              <a:xfrm>
                <a:off x="3753040" y="5209419"/>
                <a:ext cx="113163" cy="354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4008" tIns="38405" rIns="64008" bIns="38405" rtlCol="0">
                <a:spAutoFit/>
              </a:bodyPr>
              <a:lstStyle/>
              <a:p>
                <a:pPr algn="ctr"/>
                <a:r>
                  <a:rPr lang="en-US" b="1" spc="-28" dirty="0">
                    <a:effectLst>
                      <a:glow>
                        <a:schemeClr val="tx1"/>
                      </a:glow>
                    </a:effectLst>
                    <a:latin typeface="FreesiaUPC" panose="020B0604020202020204" pitchFamily="34" charset="-34"/>
                    <a:cs typeface="FreesiaUPC" panose="020B0604020202020204" pitchFamily="34" charset="-34"/>
                  </a:rPr>
                  <a:t>1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9C3745E-F9B1-487B-A94B-6C15B01EB860}"/>
                </a:ext>
              </a:extLst>
            </p:cNvPr>
            <p:cNvGrpSpPr/>
            <p:nvPr/>
          </p:nvGrpSpPr>
          <p:grpSpPr>
            <a:xfrm>
              <a:off x="4816987" y="2272813"/>
              <a:ext cx="275276" cy="354559"/>
              <a:chOff x="3688899" y="5209419"/>
              <a:chExt cx="275276" cy="354559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FAFA5EE-F142-4541-A95E-D1E7E97237EA}"/>
                  </a:ext>
                </a:extLst>
              </p:cNvPr>
              <p:cNvSpPr/>
              <p:nvPr/>
            </p:nvSpPr>
            <p:spPr>
              <a:xfrm>
                <a:off x="3688899" y="5265760"/>
                <a:ext cx="275276" cy="24782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8D4E90B-733B-4651-A4E1-C3C5D3960445}"/>
                  </a:ext>
                </a:extLst>
              </p:cNvPr>
              <p:cNvSpPr txBox="1"/>
              <p:nvPr/>
            </p:nvSpPr>
            <p:spPr>
              <a:xfrm>
                <a:off x="3753040" y="5209419"/>
                <a:ext cx="113163" cy="354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4008" tIns="38405" rIns="64008" bIns="38405" rtlCol="0">
                <a:spAutoFit/>
              </a:bodyPr>
              <a:lstStyle/>
              <a:p>
                <a:pPr algn="ctr"/>
                <a:r>
                  <a:rPr lang="en-US" b="1" spc="-28" dirty="0">
                    <a:effectLst>
                      <a:glow>
                        <a:schemeClr val="tx1"/>
                      </a:glow>
                    </a:effectLst>
                    <a:latin typeface="FreesiaUPC" panose="020B0604020202020204" pitchFamily="34" charset="-34"/>
                    <a:cs typeface="FreesiaUPC" panose="020B0604020202020204" pitchFamily="34" charset="-34"/>
                  </a:rPr>
                  <a:t>3</a:t>
                </a: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5A9F641-75C7-4E1B-8A76-7EB8B2CF3490}"/>
              </a:ext>
            </a:extLst>
          </p:cNvPr>
          <p:cNvGrpSpPr/>
          <p:nvPr/>
        </p:nvGrpSpPr>
        <p:grpSpPr>
          <a:xfrm>
            <a:off x="3176953" y="3952328"/>
            <a:ext cx="1915310" cy="358618"/>
            <a:chOff x="3176953" y="2272813"/>
            <a:chExt cx="1915310" cy="358618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C8E926E-3F5B-4166-BBE7-CE2CDFF4A149}"/>
                </a:ext>
              </a:extLst>
            </p:cNvPr>
            <p:cNvGrpSpPr/>
            <p:nvPr/>
          </p:nvGrpSpPr>
          <p:grpSpPr>
            <a:xfrm>
              <a:off x="3176953" y="2276872"/>
              <a:ext cx="275276" cy="354559"/>
              <a:chOff x="3688899" y="5209419"/>
              <a:chExt cx="275276" cy="354559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EC4B777F-1FC6-4879-930D-028547B7D9AF}"/>
                  </a:ext>
                </a:extLst>
              </p:cNvPr>
              <p:cNvSpPr/>
              <p:nvPr/>
            </p:nvSpPr>
            <p:spPr>
              <a:xfrm>
                <a:off x="3688899" y="5265760"/>
                <a:ext cx="275276" cy="24782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60FC168-364F-4579-BE29-C5C37B733C82}"/>
                  </a:ext>
                </a:extLst>
              </p:cNvPr>
              <p:cNvSpPr txBox="1"/>
              <p:nvPr/>
            </p:nvSpPr>
            <p:spPr>
              <a:xfrm>
                <a:off x="3753040" y="5209419"/>
                <a:ext cx="113163" cy="354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4008" tIns="38405" rIns="64008" bIns="38405" rtlCol="0">
                <a:spAutoFit/>
              </a:bodyPr>
              <a:lstStyle/>
              <a:p>
                <a:pPr algn="ctr"/>
                <a:r>
                  <a:rPr lang="en-US" b="1" spc="-28" dirty="0">
                    <a:effectLst>
                      <a:glow>
                        <a:schemeClr val="tx1"/>
                      </a:glow>
                    </a:effectLst>
                    <a:latin typeface="FreesiaUPC" panose="020B0604020202020204" pitchFamily="34" charset="-34"/>
                    <a:cs typeface="FreesiaUPC" panose="020B0604020202020204" pitchFamily="34" charset="-34"/>
                  </a:rPr>
                  <a:t>2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BFD7559-9EB4-48C9-9F08-F727680781EC}"/>
                </a:ext>
              </a:extLst>
            </p:cNvPr>
            <p:cNvGrpSpPr/>
            <p:nvPr/>
          </p:nvGrpSpPr>
          <p:grpSpPr>
            <a:xfrm>
              <a:off x="3985178" y="2272814"/>
              <a:ext cx="275276" cy="354559"/>
              <a:chOff x="3688899" y="5209419"/>
              <a:chExt cx="275276" cy="354559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0FDB8A3-1374-4381-A816-B41784CEC522}"/>
                  </a:ext>
                </a:extLst>
              </p:cNvPr>
              <p:cNvSpPr/>
              <p:nvPr/>
            </p:nvSpPr>
            <p:spPr>
              <a:xfrm>
                <a:off x="3688899" y="5265760"/>
                <a:ext cx="275276" cy="24782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BC1BF524-25CD-4FD4-B86A-FAD0CDA75183}"/>
                  </a:ext>
                </a:extLst>
              </p:cNvPr>
              <p:cNvSpPr txBox="1"/>
              <p:nvPr/>
            </p:nvSpPr>
            <p:spPr>
              <a:xfrm>
                <a:off x="3753040" y="5209419"/>
                <a:ext cx="113163" cy="354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4008" tIns="38405" rIns="64008" bIns="38405" rtlCol="0">
                <a:spAutoFit/>
              </a:bodyPr>
              <a:lstStyle/>
              <a:p>
                <a:pPr algn="ctr"/>
                <a:r>
                  <a:rPr lang="en-US" b="1" spc="-28" dirty="0">
                    <a:effectLst>
                      <a:glow>
                        <a:schemeClr val="tx1"/>
                      </a:glow>
                    </a:effectLst>
                    <a:latin typeface="FreesiaUPC" panose="020B0604020202020204" pitchFamily="34" charset="-34"/>
                    <a:cs typeface="FreesiaUPC" panose="020B0604020202020204" pitchFamily="34" charset="-34"/>
                  </a:rPr>
                  <a:t>1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87F3203-E19A-4ADA-8F80-9218A1F47745}"/>
                </a:ext>
              </a:extLst>
            </p:cNvPr>
            <p:cNvGrpSpPr/>
            <p:nvPr/>
          </p:nvGrpSpPr>
          <p:grpSpPr>
            <a:xfrm>
              <a:off x="4816987" y="2272813"/>
              <a:ext cx="275276" cy="354559"/>
              <a:chOff x="3688899" y="5209419"/>
              <a:chExt cx="275276" cy="354559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ED690EA8-6019-479B-BFE2-1FC913391B54}"/>
                  </a:ext>
                </a:extLst>
              </p:cNvPr>
              <p:cNvSpPr/>
              <p:nvPr/>
            </p:nvSpPr>
            <p:spPr>
              <a:xfrm>
                <a:off x="3688899" y="5265760"/>
                <a:ext cx="275276" cy="24782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C36E216-2CEC-449E-BA31-592D0D56233A}"/>
                  </a:ext>
                </a:extLst>
              </p:cNvPr>
              <p:cNvSpPr txBox="1"/>
              <p:nvPr/>
            </p:nvSpPr>
            <p:spPr>
              <a:xfrm>
                <a:off x="3753040" y="5209419"/>
                <a:ext cx="113163" cy="354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4008" tIns="38405" rIns="64008" bIns="38405" rtlCol="0">
                <a:spAutoFit/>
              </a:bodyPr>
              <a:lstStyle/>
              <a:p>
                <a:pPr algn="ctr"/>
                <a:r>
                  <a:rPr lang="en-US" b="1" spc="-28" dirty="0">
                    <a:effectLst>
                      <a:glow>
                        <a:schemeClr val="tx1"/>
                      </a:glow>
                    </a:effectLst>
                    <a:latin typeface="FreesiaUPC" panose="020B0604020202020204" pitchFamily="34" charset="-34"/>
                    <a:cs typeface="FreesiaUPC" panose="020B0604020202020204" pitchFamily="34" charset="-34"/>
                  </a:rPr>
                  <a:t>3</a:t>
                </a:r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D7E5720-D579-40A9-8257-36B1B91AAF02}"/>
              </a:ext>
            </a:extLst>
          </p:cNvPr>
          <p:cNvGrpSpPr/>
          <p:nvPr/>
        </p:nvGrpSpPr>
        <p:grpSpPr>
          <a:xfrm>
            <a:off x="3176953" y="4941168"/>
            <a:ext cx="1915310" cy="358618"/>
            <a:chOff x="3176953" y="2272813"/>
            <a:chExt cx="1915310" cy="358618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982DE0E-1AE3-4FC4-AF15-1444F2389923}"/>
                </a:ext>
              </a:extLst>
            </p:cNvPr>
            <p:cNvGrpSpPr/>
            <p:nvPr/>
          </p:nvGrpSpPr>
          <p:grpSpPr>
            <a:xfrm>
              <a:off x="3176953" y="2276872"/>
              <a:ext cx="275276" cy="354559"/>
              <a:chOff x="3688899" y="5209419"/>
              <a:chExt cx="275276" cy="354559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3B0B23DB-F35A-44FE-81EA-942D13E3372C}"/>
                  </a:ext>
                </a:extLst>
              </p:cNvPr>
              <p:cNvSpPr/>
              <p:nvPr/>
            </p:nvSpPr>
            <p:spPr>
              <a:xfrm>
                <a:off x="3688899" y="5265760"/>
                <a:ext cx="275276" cy="24782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310F3F0-57EA-496B-9C8A-859F11E1042D}"/>
                  </a:ext>
                </a:extLst>
              </p:cNvPr>
              <p:cNvSpPr txBox="1"/>
              <p:nvPr/>
            </p:nvSpPr>
            <p:spPr>
              <a:xfrm>
                <a:off x="3753040" y="5209419"/>
                <a:ext cx="113163" cy="354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4008" tIns="38405" rIns="64008" bIns="38405" rtlCol="0">
                <a:spAutoFit/>
              </a:bodyPr>
              <a:lstStyle/>
              <a:p>
                <a:pPr algn="ctr"/>
                <a:r>
                  <a:rPr lang="en-US" b="1" spc="-28" dirty="0">
                    <a:effectLst>
                      <a:glow>
                        <a:schemeClr val="tx1"/>
                      </a:glow>
                    </a:effectLst>
                    <a:latin typeface="FreesiaUPC" panose="020B0604020202020204" pitchFamily="34" charset="-34"/>
                    <a:cs typeface="FreesiaUPC" panose="020B0604020202020204" pitchFamily="34" charset="-34"/>
                  </a:rPr>
                  <a:t>1</a:t>
                </a: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D95B34FD-42A8-4273-8339-87E08F7C7FA0}"/>
                </a:ext>
              </a:extLst>
            </p:cNvPr>
            <p:cNvGrpSpPr/>
            <p:nvPr/>
          </p:nvGrpSpPr>
          <p:grpSpPr>
            <a:xfrm>
              <a:off x="3985178" y="2272814"/>
              <a:ext cx="275276" cy="354559"/>
              <a:chOff x="3688899" y="5209419"/>
              <a:chExt cx="275276" cy="354559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412F299-5522-4823-BFE5-86CD37AC2E91}"/>
                  </a:ext>
                </a:extLst>
              </p:cNvPr>
              <p:cNvSpPr/>
              <p:nvPr/>
            </p:nvSpPr>
            <p:spPr>
              <a:xfrm>
                <a:off x="3688899" y="5265760"/>
                <a:ext cx="275276" cy="24782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30E9108-E13D-4458-A4B0-BF1767AD6129}"/>
                  </a:ext>
                </a:extLst>
              </p:cNvPr>
              <p:cNvSpPr txBox="1"/>
              <p:nvPr/>
            </p:nvSpPr>
            <p:spPr>
              <a:xfrm>
                <a:off x="3753040" y="5209419"/>
                <a:ext cx="113163" cy="354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4008" tIns="38405" rIns="64008" bIns="38405" rtlCol="0">
                <a:spAutoFit/>
              </a:bodyPr>
              <a:lstStyle/>
              <a:p>
                <a:pPr algn="ctr"/>
                <a:r>
                  <a:rPr lang="en-US" b="1" spc="-28" dirty="0">
                    <a:effectLst>
                      <a:glow>
                        <a:schemeClr val="tx1"/>
                      </a:glow>
                    </a:effectLst>
                    <a:latin typeface="FreesiaUPC" panose="020B0604020202020204" pitchFamily="34" charset="-34"/>
                    <a:cs typeface="FreesiaUPC" panose="020B0604020202020204" pitchFamily="34" charset="-34"/>
                  </a:rPr>
                  <a:t>2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23BECF5-7410-4390-A975-E348683D3753}"/>
                </a:ext>
              </a:extLst>
            </p:cNvPr>
            <p:cNvGrpSpPr/>
            <p:nvPr/>
          </p:nvGrpSpPr>
          <p:grpSpPr>
            <a:xfrm>
              <a:off x="4816987" y="2272813"/>
              <a:ext cx="275276" cy="354559"/>
              <a:chOff x="3688899" y="5209419"/>
              <a:chExt cx="275276" cy="354559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24326409-909F-443C-BD9A-5808B03A724E}"/>
                  </a:ext>
                </a:extLst>
              </p:cNvPr>
              <p:cNvSpPr/>
              <p:nvPr/>
            </p:nvSpPr>
            <p:spPr>
              <a:xfrm>
                <a:off x="3688899" y="5265760"/>
                <a:ext cx="275276" cy="24782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2BE51B6-B4EB-4F04-9BAC-4F090FDAAD18}"/>
                  </a:ext>
                </a:extLst>
              </p:cNvPr>
              <p:cNvSpPr txBox="1"/>
              <p:nvPr/>
            </p:nvSpPr>
            <p:spPr>
              <a:xfrm>
                <a:off x="3753040" y="5209419"/>
                <a:ext cx="113163" cy="354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4008" tIns="38405" rIns="64008" bIns="38405" rtlCol="0">
                <a:spAutoFit/>
              </a:bodyPr>
              <a:lstStyle/>
              <a:p>
                <a:pPr algn="ctr"/>
                <a:r>
                  <a:rPr lang="en-US" b="1" spc="-28" dirty="0">
                    <a:effectLst>
                      <a:glow>
                        <a:schemeClr val="tx1"/>
                      </a:glow>
                    </a:effectLst>
                    <a:latin typeface="FreesiaUPC" panose="020B0604020202020204" pitchFamily="34" charset="-34"/>
                    <a:cs typeface="FreesiaUPC" panose="020B0604020202020204" pitchFamily="34" charset="-34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801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38309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5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28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240498E-2792-46CE-8D7B-A4EE790E2680}"/>
              </a:ext>
            </a:extLst>
          </p:cNvPr>
          <p:cNvGraphicFramePr>
            <a:graphicFrameLocks noGrp="1"/>
          </p:cNvGraphicFramePr>
          <p:nvPr/>
        </p:nvGraphicFramePr>
        <p:xfrm>
          <a:off x="616707" y="4284054"/>
          <a:ext cx="8028891" cy="8804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9134">
                  <a:extLst>
                    <a:ext uri="{9D8B030D-6E8A-4147-A177-3AD203B41FA5}">
                      <a16:colId xmlns:a16="http://schemas.microsoft.com/office/drawing/2014/main" val="5645971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552156355"/>
                    </a:ext>
                  </a:extLst>
                </a:gridCol>
                <a:gridCol w="764610">
                  <a:extLst>
                    <a:ext uri="{9D8B030D-6E8A-4147-A177-3AD203B41FA5}">
                      <a16:colId xmlns:a16="http://schemas.microsoft.com/office/drawing/2014/main" val="662880828"/>
                    </a:ext>
                  </a:extLst>
                </a:gridCol>
                <a:gridCol w="891574">
                  <a:extLst>
                    <a:ext uri="{9D8B030D-6E8A-4147-A177-3AD203B41FA5}">
                      <a16:colId xmlns:a16="http://schemas.microsoft.com/office/drawing/2014/main" val="1339555841"/>
                    </a:ext>
                  </a:extLst>
                </a:gridCol>
                <a:gridCol w="3581485">
                  <a:extLst>
                    <a:ext uri="{9D8B030D-6E8A-4147-A177-3AD203B41FA5}">
                      <a16:colId xmlns:a16="http://schemas.microsoft.com/office/drawing/2014/main" val="1374969305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ค่าดัชนีความขรุขระสากล (</a:t>
                      </a: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International Roughness Index, IRI)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1682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ค่าเฉลี่ย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รวมทั้ง 2 เครื่องมือ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(m/km)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3.333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3.360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4.490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–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5320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ACBDB18-FA08-4F9E-8B6D-C5183984679A}"/>
              </a:ext>
            </a:extLst>
          </p:cNvPr>
          <p:cNvGraphicFramePr>
            <a:graphicFrameLocks noGrp="1"/>
          </p:cNvGraphicFramePr>
          <p:nvPr/>
        </p:nvGraphicFramePr>
        <p:xfrm>
          <a:off x="628650" y="1654200"/>
          <a:ext cx="8028891" cy="8613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5183">
                  <a:extLst>
                    <a:ext uri="{9D8B030D-6E8A-4147-A177-3AD203B41FA5}">
                      <a16:colId xmlns:a16="http://schemas.microsoft.com/office/drawing/2014/main" val="916134431"/>
                    </a:ext>
                  </a:extLst>
                </a:gridCol>
                <a:gridCol w="824750">
                  <a:extLst>
                    <a:ext uri="{9D8B030D-6E8A-4147-A177-3AD203B41FA5}">
                      <a16:colId xmlns:a16="http://schemas.microsoft.com/office/drawing/2014/main" val="1338817962"/>
                    </a:ext>
                  </a:extLst>
                </a:gridCol>
                <a:gridCol w="826418">
                  <a:extLst>
                    <a:ext uri="{9D8B030D-6E8A-4147-A177-3AD203B41FA5}">
                      <a16:colId xmlns:a16="http://schemas.microsoft.com/office/drawing/2014/main" val="48035205"/>
                    </a:ext>
                  </a:extLst>
                </a:gridCol>
                <a:gridCol w="826418">
                  <a:extLst>
                    <a:ext uri="{9D8B030D-6E8A-4147-A177-3AD203B41FA5}">
                      <a16:colId xmlns:a16="http://schemas.microsoft.com/office/drawing/2014/main" val="3627068135"/>
                    </a:ext>
                  </a:extLst>
                </a:gridCol>
                <a:gridCol w="3566122">
                  <a:extLst>
                    <a:ext uri="{9D8B030D-6E8A-4147-A177-3AD203B41FA5}">
                      <a16:colId xmlns:a16="http://schemas.microsoft.com/office/drawing/2014/main" val="1849864069"/>
                    </a:ext>
                  </a:extLst>
                </a:gridCol>
              </a:tblGrid>
              <a:tr h="26655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สถิติ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ค่าทางสถิติ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การแปลผลข้อมูล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625916"/>
                  </a:ext>
                </a:extLst>
              </a:tr>
              <a:tr h="5331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ทางตรง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ทางโค้ง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R&gt;50 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ทางโค้ง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R&lt;50 </a:t>
                      </a:r>
                      <a:r>
                        <a:rPr lang="th-TH" sz="1800" b="1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01817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20BE4CA-D441-43BB-942A-88C01F85FA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355334"/>
              </p:ext>
            </p:extLst>
          </p:nvPr>
        </p:nvGraphicFramePr>
        <p:xfrm>
          <a:off x="628649" y="2531764"/>
          <a:ext cx="8028891" cy="17609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5183">
                  <a:extLst>
                    <a:ext uri="{9D8B030D-6E8A-4147-A177-3AD203B41FA5}">
                      <a16:colId xmlns:a16="http://schemas.microsoft.com/office/drawing/2014/main" val="1436434844"/>
                    </a:ext>
                  </a:extLst>
                </a:gridCol>
                <a:gridCol w="824750">
                  <a:extLst>
                    <a:ext uri="{9D8B030D-6E8A-4147-A177-3AD203B41FA5}">
                      <a16:colId xmlns:a16="http://schemas.microsoft.com/office/drawing/2014/main" val="4093341034"/>
                    </a:ext>
                  </a:extLst>
                </a:gridCol>
                <a:gridCol w="826418">
                  <a:extLst>
                    <a:ext uri="{9D8B030D-6E8A-4147-A177-3AD203B41FA5}">
                      <a16:colId xmlns:a16="http://schemas.microsoft.com/office/drawing/2014/main" val="2453144749"/>
                    </a:ext>
                  </a:extLst>
                </a:gridCol>
                <a:gridCol w="826418">
                  <a:extLst>
                    <a:ext uri="{9D8B030D-6E8A-4147-A177-3AD203B41FA5}">
                      <a16:colId xmlns:a16="http://schemas.microsoft.com/office/drawing/2014/main" val="19676904"/>
                    </a:ext>
                  </a:extLst>
                </a:gridCol>
                <a:gridCol w="3566122">
                  <a:extLst>
                    <a:ext uri="{9D8B030D-6E8A-4147-A177-3AD203B41FA5}">
                      <a16:colId xmlns:a16="http://schemas.microsoft.com/office/drawing/2014/main" val="2058066507"/>
                    </a:ext>
                  </a:extLst>
                </a:gridCol>
              </a:tblGrid>
              <a:tr h="8695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ความชันของกราฟ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Linear Regression (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กรณีที่มีค่าตัดแกน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Y =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1.025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0.970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1.038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ค่าใกล้ 1.00 แสดงว่าข้อมูลมีความแตกต่างกันน้อยมาก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546759"/>
                  </a:ext>
                </a:extLst>
              </a:tr>
              <a:tr h="2825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r>
                        <a:rPr lang="th-TH" sz="1800" baseline="30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0.864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0.886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ค่าใกล้ 1.00 แสดงว่าโมเดลทำนายผลได้ดีมาก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156367"/>
                  </a:ext>
                </a:extLst>
              </a:tr>
              <a:tr h="2825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kern="1200" dirty="0">
                          <a:solidFill>
                            <a:schemeClr val="lt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ค่าเฉลี่ยเปอร์เซ็นต์ความแตกต่าง (%)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27.12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28.48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35.08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ค่าใกล้ 0 แสดงว่าข้อมูลสองชนิดที่นำมาเปรียบเทียบกันมีค่าต่างกันน้อยมาก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4211" marR="6421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78155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2122A0E-87F9-4426-8E6B-8363BCDC7CA8}"/>
              </a:ext>
            </a:extLst>
          </p:cNvPr>
          <p:cNvSpPr/>
          <p:nvPr/>
        </p:nvSpPr>
        <p:spPr>
          <a:xfrm>
            <a:off x="3573970" y="385335"/>
            <a:ext cx="19960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th-TH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สรุปวิเคราะห์ผล</a:t>
            </a:r>
            <a:endParaRPr kumimoji="1" lang="en-US" altLang="ko-KR" sz="32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799244B-4BDF-46AE-85AF-2DCEBA90C325}"/>
              </a:ext>
            </a:extLst>
          </p:cNvPr>
          <p:cNvGrpSpPr/>
          <p:nvPr/>
        </p:nvGrpSpPr>
        <p:grpSpPr>
          <a:xfrm>
            <a:off x="3203848" y="2966958"/>
            <a:ext cx="1915310" cy="358618"/>
            <a:chOff x="3176953" y="2272813"/>
            <a:chExt cx="1915310" cy="35861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690F0E-36CC-4A93-B092-1FC80DF02CDE}"/>
                </a:ext>
              </a:extLst>
            </p:cNvPr>
            <p:cNvGrpSpPr/>
            <p:nvPr/>
          </p:nvGrpSpPr>
          <p:grpSpPr>
            <a:xfrm>
              <a:off x="3176953" y="2276872"/>
              <a:ext cx="275276" cy="354559"/>
              <a:chOff x="3688899" y="5209419"/>
              <a:chExt cx="275276" cy="354559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A1C3E7C-B979-4817-8D69-79E388C29AE2}"/>
                  </a:ext>
                </a:extLst>
              </p:cNvPr>
              <p:cNvSpPr/>
              <p:nvPr/>
            </p:nvSpPr>
            <p:spPr>
              <a:xfrm>
                <a:off x="3688899" y="5265760"/>
                <a:ext cx="275276" cy="24782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CC872E5-420A-496D-AEF8-8A6140066457}"/>
                  </a:ext>
                </a:extLst>
              </p:cNvPr>
              <p:cNvSpPr txBox="1"/>
              <p:nvPr/>
            </p:nvSpPr>
            <p:spPr>
              <a:xfrm>
                <a:off x="3753040" y="5209419"/>
                <a:ext cx="113163" cy="354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4008" tIns="38405" rIns="64008" bIns="38405" rtlCol="0">
                <a:spAutoFit/>
              </a:bodyPr>
              <a:lstStyle/>
              <a:p>
                <a:pPr algn="ctr"/>
                <a:r>
                  <a:rPr lang="en-US" b="1" spc="-28" dirty="0">
                    <a:effectLst>
                      <a:glow>
                        <a:schemeClr val="tx1"/>
                      </a:glow>
                    </a:effectLst>
                    <a:latin typeface="FreesiaUPC" panose="020B0604020202020204" pitchFamily="34" charset="-34"/>
                    <a:cs typeface="FreesiaUPC" panose="020B0604020202020204" pitchFamily="34" charset="-34"/>
                  </a:rPr>
                  <a:t>1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C6195ED-6524-4896-860A-5372D89A186A}"/>
                </a:ext>
              </a:extLst>
            </p:cNvPr>
            <p:cNvGrpSpPr/>
            <p:nvPr/>
          </p:nvGrpSpPr>
          <p:grpSpPr>
            <a:xfrm>
              <a:off x="3985178" y="2272814"/>
              <a:ext cx="275276" cy="354559"/>
              <a:chOff x="3688899" y="5209419"/>
              <a:chExt cx="275276" cy="354559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58BCA6D-70F5-41C8-A94C-18964AF071F6}"/>
                  </a:ext>
                </a:extLst>
              </p:cNvPr>
              <p:cNvSpPr/>
              <p:nvPr/>
            </p:nvSpPr>
            <p:spPr>
              <a:xfrm>
                <a:off x="3688899" y="5265760"/>
                <a:ext cx="275276" cy="24782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565103C-0342-4227-8824-9302234D750D}"/>
                  </a:ext>
                </a:extLst>
              </p:cNvPr>
              <p:cNvSpPr txBox="1"/>
              <p:nvPr/>
            </p:nvSpPr>
            <p:spPr>
              <a:xfrm>
                <a:off x="3753040" y="5209419"/>
                <a:ext cx="113163" cy="354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4008" tIns="38405" rIns="64008" bIns="38405" rtlCol="0">
                <a:spAutoFit/>
              </a:bodyPr>
              <a:lstStyle/>
              <a:p>
                <a:pPr algn="ctr"/>
                <a:r>
                  <a:rPr lang="en-US" b="1" spc="-28" dirty="0">
                    <a:effectLst>
                      <a:glow>
                        <a:schemeClr val="tx1"/>
                      </a:glow>
                    </a:effectLst>
                    <a:latin typeface="FreesiaUPC" panose="020B0604020202020204" pitchFamily="34" charset="-34"/>
                    <a:cs typeface="FreesiaUPC" panose="020B0604020202020204" pitchFamily="34" charset="-34"/>
                  </a:rPr>
                  <a:t>2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8F10088-0474-40DA-BC63-AEFD71FE58B5}"/>
                </a:ext>
              </a:extLst>
            </p:cNvPr>
            <p:cNvGrpSpPr/>
            <p:nvPr/>
          </p:nvGrpSpPr>
          <p:grpSpPr>
            <a:xfrm>
              <a:off x="4816987" y="2272813"/>
              <a:ext cx="275276" cy="354559"/>
              <a:chOff x="3688899" y="5209419"/>
              <a:chExt cx="275276" cy="35455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AAC5833-E3A5-4D91-A54B-F69E29C38DC7}"/>
                  </a:ext>
                </a:extLst>
              </p:cNvPr>
              <p:cNvSpPr/>
              <p:nvPr/>
            </p:nvSpPr>
            <p:spPr>
              <a:xfrm>
                <a:off x="3688899" y="5265760"/>
                <a:ext cx="275276" cy="24782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E3386AC-2580-457F-B860-74B880E72AFB}"/>
                  </a:ext>
                </a:extLst>
              </p:cNvPr>
              <p:cNvSpPr txBox="1"/>
              <p:nvPr/>
            </p:nvSpPr>
            <p:spPr>
              <a:xfrm>
                <a:off x="3753040" y="5209419"/>
                <a:ext cx="113163" cy="354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4008" tIns="38405" rIns="64008" bIns="38405" rtlCol="0">
                <a:spAutoFit/>
              </a:bodyPr>
              <a:lstStyle/>
              <a:p>
                <a:pPr algn="ctr"/>
                <a:r>
                  <a:rPr lang="en-US" b="1" spc="-28" dirty="0">
                    <a:effectLst>
                      <a:glow>
                        <a:schemeClr val="tx1"/>
                      </a:glow>
                    </a:effectLst>
                    <a:latin typeface="FreesiaUPC" panose="020B0604020202020204" pitchFamily="34" charset="-34"/>
                    <a:cs typeface="FreesiaUPC" panose="020B0604020202020204" pitchFamily="34" charset="-34"/>
                  </a:rPr>
                  <a:t>3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3822F07-938D-4521-9DD5-5503A26B6A07}"/>
              </a:ext>
            </a:extLst>
          </p:cNvPr>
          <p:cNvGrpSpPr/>
          <p:nvPr/>
        </p:nvGrpSpPr>
        <p:grpSpPr>
          <a:xfrm>
            <a:off x="3203848" y="3938217"/>
            <a:ext cx="1915310" cy="358618"/>
            <a:chOff x="3176953" y="2272813"/>
            <a:chExt cx="1915310" cy="35861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E8FD0CD-355E-45CB-9462-B6F29D8D96F7}"/>
                </a:ext>
              </a:extLst>
            </p:cNvPr>
            <p:cNvGrpSpPr/>
            <p:nvPr/>
          </p:nvGrpSpPr>
          <p:grpSpPr>
            <a:xfrm>
              <a:off x="3176953" y="2276872"/>
              <a:ext cx="275276" cy="354559"/>
              <a:chOff x="3688899" y="5209419"/>
              <a:chExt cx="275276" cy="354559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6ABCB029-15EC-48FB-AEFB-CD6E01048C16}"/>
                  </a:ext>
                </a:extLst>
              </p:cNvPr>
              <p:cNvSpPr/>
              <p:nvPr/>
            </p:nvSpPr>
            <p:spPr>
              <a:xfrm>
                <a:off x="3688899" y="5265760"/>
                <a:ext cx="275276" cy="24782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0752922-A2FE-4E8B-A2D4-37C5753351B9}"/>
                  </a:ext>
                </a:extLst>
              </p:cNvPr>
              <p:cNvSpPr txBox="1"/>
              <p:nvPr/>
            </p:nvSpPr>
            <p:spPr>
              <a:xfrm>
                <a:off x="3753040" y="5209419"/>
                <a:ext cx="113163" cy="354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4008" tIns="38405" rIns="64008" bIns="38405" rtlCol="0">
                <a:spAutoFit/>
              </a:bodyPr>
              <a:lstStyle/>
              <a:p>
                <a:pPr algn="ctr"/>
                <a:r>
                  <a:rPr lang="en-US" b="1" spc="-28" dirty="0">
                    <a:effectLst>
                      <a:glow>
                        <a:schemeClr val="tx1"/>
                      </a:glow>
                    </a:effectLst>
                    <a:latin typeface="FreesiaUPC" panose="020B0604020202020204" pitchFamily="34" charset="-34"/>
                    <a:cs typeface="FreesiaUPC" panose="020B0604020202020204" pitchFamily="34" charset="-34"/>
                  </a:rPr>
                  <a:t>1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7B88076-5676-4ED6-80BC-E3F223D6B454}"/>
                </a:ext>
              </a:extLst>
            </p:cNvPr>
            <p:cNvGrpSpPr/>
            <p:nvPr/>
          </p:nvGrpSpPr>
          <p:grpSpPr>
            <a:xfrm>
              <a:off x="3985178" y="2272814"/>
              <a:ext cx="275276" cy="354559"/>
              <a:chOff x="3688899" y="5209419"/>
              <a:chExt cx="275276" cy="354559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9111EC24-DFDF-400E-8315-4011F510EA84}"/>
                  </a:ext>
                </a:extLst>
              </p:cNvPr>
              <p:cNvSpPr/>
              <p:nvPr/>
            </p:nvSpPr>
            <p:spPr>
              <a:xfrm>
                <a:off x="3688899" y="5265760"/>
                <a:ext cx="275276" cy="24782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9C6AC1F-8D64-486D-8F6F-8AAE545092AD}"/>
                  </a:ext>
                </a:extLst>
              </p:cNvPr>
              <p:cNvSpPr txBox="1"/>
              <p:nvPr/>
            </p:nvSpPr>
            <p:spPr>
              <a:xfrm>
                <a:off x="3753040" y="5209419"/>
                <a:ext cx="113163" cy="354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4008" tIns="38405" rIns="64008" bIns="38405" rtlCol="0">
                <a:spAutoFit/>
              </a:bodyPr>
              <a:lstStyle/>
              <a:p>
                <a:pPr algn="ctr"/>
                <a:r>
                  <a:rPr lang="en-US" b="1" spc="-28" dirty="0">
                    <a:effectLst>
                      <a:glow>
                        <a:schemeClr val="tx1"/>
                      </a:glow>
                    </a:effectLst>
                    <a:latin typeface="FreesiaUPC" panose="020B0604020202020204" pitchFamily="34" charset="-34"/>
                    <a:cs typeface="FreesiaUPC" panose="020B0604020202020204" pitchFamily="34" charset="-34"/>
                  </a:rPr>
                  <a:t>2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68BF84A-905A-4175-8343-3C19D1EFFB1E}"/>
                </a:ext>
              </a:extLst>
            </p:cNvPr>
            <p:cNvGrpSpPr/>
            <p:nvPr/>
          </p:nvGrpSpPr>
          <p:grpSpPr>
            <a:xfrm>
              <a:off x="4816987" y="2272813"/>
              <a:ext cx="275276" cy="354559"/>
              <a:chOff x="3688899" y="5209419"/>
              <a:chExt cx="275276" cy="354559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B1B91D4-B11E-47C3-8AA1-336EC354754D}"/>
                  </a:ext>
                </a:extLst>
              </p:cNvPr>
              <p:cNvSpPr/>
              <p:nvPr/>
            </p:nvSpPr>
            <p:spPr>
              <a:xfrm>
                <a:off x="3688899" y="5265760"/>
                <a:ext cx="275276" cy="247827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F67002F-EF26-48EA-8E9B-CA3065BB467D}"/>
                  </a:ext>
                </a:extLst>
              </p:cNvPr>
              <p:cNvSpPr txBox="1"/>
              <p:nvPr/>
            </p:nvSpPr>
            <p:spPr>
              <a:xfrm>
                <a:off x="3753040" y="5209419"/>
                <a:ext cx="113163" cy="354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4008" tIns="38405" rIns="64008" bIns="38405" rtlCol="0">
                <a:spAutoFit/>
              </a:bodyPr>
              <a:lstStyle/>
              <a:p>
                <a:pPr algn="ctr"/>
                <a:r>
                  <a:rPr lang="en-US" b="1" spc="-28" dirty="0">
                    <a:effectLst>
                      <a:glow>
                        <a:schemeClr val="tx1"/>
                      </a:glow>
                    </a:effectLst>
                    <a:latin typeface="FreesiaUPC" panose="020B0604020202020204" pitchFamily="34" charset="-34"/>
                    <a:cs typeface="FreesiaUPC" panose="020B0604020202020204" pitchFamily="34" charset="-34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597352"/>
            <a:ext cx="9144000" cy="260650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28644" y="1099701"/>
            <a:ext cx="68451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th-TH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สรุประยะบัญชีสายทางนำส่งสำนักงานทางหลวง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65" y="1653847"/>
            <a:ext cx="8995036" cy="494350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436364" y="442424"/>
            <a:ext cx="60879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1.</a:t>
            </a:r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ผลสรุประยะทางในการนำส่ง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13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29023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35E635-6766-4150-938F-3CF9477E9771}"/>
              </a:ext>
            </a:extLst>
          </p:cNvPr>
          <p:cNvSpPr txBox="1"/>
          <p:nvPr/>
        </p:nvSpPr>
        <p:spPr>
          <a:xfrm>
            <a:off x="334015" y="1073660"/>
            <a:ext cx="847596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ในพื้นที่ทางตรงและทางโค้ง 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 &gt; 50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ม. พบว่าความสอดคล้องและความสัมพันธ์กันของข้อมูลมีมาก และมีค่าทางสถิติที่คำนวณได้ค่อนข้างใกล้เคียงกัน ดังนั้นการสำรวจในเส้นทางโค้ง 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 &gt; 50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ม. จึงส่งผลกระทบถึงค่า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IRI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ที่สำรวจได้จากทั้ง 2 เครื่องมือน้อย	</a:t>
            </a:r>
            <a:endParaRPr lang="en-US" sz="2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2.)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ในพื้นที่ทางโค้ง 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 &lt; 50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ม. พบว่าความสอดคล้องและความสัมพันธ์กันของข้อมูลมีน้อยที่สุดเพราะเกิดจากสาเหตุดังนี้</a:t>
            </a:r>
          </a:p>
          <a:p>
            <a:r>
              <a:rPr lang="th-TH" sz="2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เครื่องมือเลเซอร์ (</a:t>
            </a:r>
            <a:r>
              <a:rPr lang="en-US" sz="2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Laser Profilometer)</a:t>
            </a:r>
          </a:p>
          <a:p>
            <a:pPr>
              <a:tabLst>
                <a:tab pos="461963" algn="l"/>
              </a:tabLst>
            </a:pP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•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ทางหลวงที่มีความลาดชันสูง เมื่อต้องวิ่งสำรวจขึ้นทางลาดชันอาจต้องเร่งเครื่องยนต์รถสำรวจ และเมื่อต้องลงทางลาดชันอาจต้องเหยียบเบรคหรือเปลี่ยนใช้เกียร์ต่ำ</a:t>
            </a:r>
          </a:p>
          <a:p>
            <a:pPr defTabSz="461963"/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ทางหลวงในพื้นที่ทางโค้งรัศมีแคบ พนักงานขับรถสำรวจอาจต้องเหยียบเบรคเพื่อลดความเร็วก่อนเข้าโค้ง และอาจต้องเร่งเครื่องยนต์เมื่อออกจากโค้งเพื่อเพิ่มความเร็ว</a:t>
            </a:r>
          </a:p>
          <a:p>
            <a:r>
              <a:rPr lang="th-TH" sz="2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เครื่องมือวัดความเรียบของผิวทางชนิดรถเข็น (</a:t>
            </a:r>
            <a:r>
              <a:rPr lang="en-US" sz="22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Walking Profiler)</a:t>
            </a:r>
          </a:p>
          <a:p>
            <a:pPr indent="461963"/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ทางหลวงในพื้นที่ทางโค้งรัศมีแคบ เนื่องจากรถเข็น (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Walking Profiler)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ล้อไม่สามารถเลี้ยวได้ ผู้สำรวจจึงต้องฝืนให้เลี้ยวไปตามโค้ง </a:t>
            </a:r>
          </a:p>
          <a:p>
            <a:pPr indent="461963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•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ความเร็วในการเข็นไม่คงที่ หากผู้สำรวจเร่งหรือหน่วงความเร็วรถเข็น (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Walking Profiler)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แบบทันทีทันใด</a:t>
            </a:r>
          </a:p>
          <a:p>
            <a:endParaRPr lang="th-TH" sz="2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2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sp>
        <p:nvSpPr>
          <p:cNvPr id="13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9055" y="633239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29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5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297D0AC-5542-4B91-804B-60914A7B95C8}"/>
              </a:ext>
            </a:extLst>
          </p:cNvPr>
          <p:cNvSpPr/>
          <p:nvPr/>
        </p:nvSpPr>
        <p:spPr>
          <a:xfrm>
            <a:off x="3573970" y="385335"/>
            <a:ext cx="19960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th-TH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สรุปวิเคราะห์ผล</a:t>
            </a:r>
            <a:endParaRPr kumimoji="1" lang="en-US" altLang="ko-KR" sz="32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3835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2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sp>
        <p:nvSpPr>
          <p:cNvPr id="13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5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335E635-6766-4150-938F-3CF9477E9771}"/>
              </a:ext>
            </a:extLst>
          </p:cNvPr>
          <p:cNvSpPr txBox="1"/>
          <p:nvPr/>
        </p:nvSpPr>
        <p:spPr>
          <a:xfrm>
            <a:off x="179513" y="1111486"/>
            <a:ext cx="885698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ปรึกษามีข้อเสนอแนะเพิ่มเติมเพื่อให้ได้ข้อมูลการเปรียบเทียบที่มีความน่าเชื่อถือมากขึ้นดังนี้</a:t>
            </a:r>
          </a:p>
          <a:p>
            <a:endParaRPr lang="th-TH" sz="2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31775" indent="-231775">
              <a:buAutoNum type="arabicParenR"/>
            </a:pP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สำหรับแต่ละอุปกรณ์ควรมีการทดสอบซ้ำในเส้นทางเดียวกันอย่างน้อย 3 เที่ยว เพื่อตรวจสอบความถูกต้องของอุปกรณ์ก่อนนำข้อมูลมาศึกษาและวิเคราะห์ผล</a:t>
            </a:r>
          </a:p>
          <a:p>
            <a:endParaRPr lang="th-TH" sz="2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2) ควรแยกประเภทการทดสอบตามลักษณะทางกายภาพของถนน เช่น ทางตรง ทางโค้ง 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R&gt;50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ม. ทางโค้ง 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R&lt;50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ม. ความลาดชันสูงขึ้น ความลาดชันต่ำลง เป็นต้น เพื่อป้องกันความคลาดเคลื่อนที่เกิดจากผู้ทดสอบและอุปกรณ์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97D0AC-5542-4B91-804B-60914A7B95C8}"/>
              </a:ext>
            </a:extLst>
          </p:cNvPr>
          <p:cNvSpPr/>
          <p:nvPr/>
        </p:nvSpPr>
        <p:spPr>
          <a:xfrm>
            <a:off x="3573970" y="385335"/>
            <a:ext cx="15840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th-TH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ข้อเสนอแนะ</a:t>
            </a:r>
            <a:endParaRPr kumimoji="1" lang="en-US" altLang="ko-KR" sz="32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9040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31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AutoShape 4">
            <a:extLst>
              <a:ext uri="{FF2B5EF4-FFF2-40B4-BE49-F238E27FC236}">
                <a16:creationId xmlns:a16="http://schemas.microsoft.com/office/drawing/2014/main" id="{867DC608-7786-4F33-8318-3A26E4CBE7CC}"/>
              </a:ext>
            </a:extLst>
          </p:cNvPr>
          <p:cNvSpPr>
            <a:spLocks noChangeArrowheads="1"/>
          </p:cNvSpPr>
          <p:nvPr/>
        </p:nvSpPr>
        <p:spPr bwMode="gray">
          <a:xfrm>
            <a:off x="742280" y="1562944"/>
            <a:ext cx="7752710" cy="952863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3200" b="1" dirty="0">
                <a:solidFill>
                  <a:schemeClr val="bg1">
                    <a:lumMod val="75000"/>
                  </a:schemeClr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200" b="1" dirty="0">
                <a:solidFill>
                  <a:schemeClr val="bg1">
                    <a:lumMod val="75000"/>
                  </a:schemeClr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1.</a:t>
            </a:r>
            <a:r>
              <a:rPr kumimoji="1" lang="th-TH" altLang="ko-KR" sz="3200" b="1" dirty="0">
                <a:solidFill>
                  <a:schemeClr val="bg1">
                    <a:lumMod val="75000"/>
                  </a:schemeClr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ศึกษาการปฏิบัติงานและเพิ่มประสิทธิภาพระบบ </a:t>
            </a:r>
            <a:r>
              <a:rPr kumimoji="1" lang="en-US" altLang="ko-KR" sz="3200" b="1" dirty="0" err="1">
                <a:solidFill>
                  <a:schemeClr val="bg1">
                    <a:lumMod val="75000"/>
                  </a:schemeClr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Roadnet</a:t>
            </a:r>
            <a:endParaRPr kumimoji="1" lang="en-US" altLang="ko-KR" sz="3200" b="1" dirty="0">
              <a:solidFill>
                <a:schemeClr val="bg1">
                  <a:lumMod val="75000"/>
                </a:schemeClr>
              </a:solidFill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32" name="AutoShape 4">
            <a:extLst>
              <a:ext uri="{FF2B5EF4-FFF2-40B4-BE49-F238E27FC236}">
                <a16:creationId xmlns:a16="http://schemas.microsoft.com/office/drawing/2014/main" id="{867DC608-7786-4F33-8318-3A26E4CBE7CC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2814" y="2734452"/>
            <a:ext cx="7752710" cy="952863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3200" b="1" dirty="0">
                <a:solidFill>
                  <a:schemeClr val="bg1">
                    <a:lumMod val="75000"/>
                  </a:schemeClr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200" b="1" dirty="0">
                <a:solidFill>
                  <a:schemeClr val="bg1">
                    <a:lumMod val="75000"/>
                  </a:schemeClr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2.</a:t>
            </a:r>
            <a:r>
              <a:rPr kumimoji="1" lang="th-TH" altLang="ko-KR" sz="3200" b="1" dirty="0">
                <a:solidFill>
                  <a:schemeClr val="bg1">
                    <a:lumMod val="75000"/>
                  </a:schemeClr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งานศึกษาเปรียบเทียบทางโค้งวกวนและลาดชัน </a:t>
            </a:r>
            <a:r>
              <a:rPr kumimoji="1" lang="en-US" altLang="ko-KR" sz="3200" b="1" dirty="0">
                <a:solidFill>
                  <a:schemeClr val="bg1">
                    <a:lumMod val="75000"/>
                  </a:schemeClr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R&lt;50 </a:t>
            </a:r>
            <a:r>
              <a:rPr kumimoji="1" lang="th-TH" altLang="ko-KR" sz="3200" b="1" dirty="0">
                <a:solidFill>
                  <a:schemeClr val="bg1">
                    <a:lumMod val="75000"/>
                  </a:schemeClr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ม. </a:t>
            </a:r>
            <a:endParaRPr kumimoji="1" lang="en-US" altLang="ko-KR" sz="3200" b="1" dirty="0">
              <a:solidFill>
                <a:schemeClr val="bg1">
                  <a:lumMod val="75000"/>
                </a:schemeClr>
              </a:solidFill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33" name="AutoShape 4">
            <a:extLst>
              <a:ext uri="{FF2B5EF4-FFF2-40B4-BE49-F238E27FC236}">
                <a16:creationId xmlns:a16="http://schemas.microsoft.com/office/drawing/2014/main" id="{867DC608-7786-4F33-8318-3A26E4CBE7CC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2814" y="3904086"/>
            <a:ext cx="7752710" cy="952863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3.</a:t>
            </a:r>
            <a:r>
              <a:rPr kumimoji="1" lang="th-TH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ศึกษาและวิเคราะห์เพื่อนำมาพัฒนาระบบ </a:t>
            </a:r>
            <a:r>
              <a:rPr kumimoji="1" lang="en-US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TPMS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436364" y="442424"/>
            <a:ext cx="60879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63500" algn="ctr" latinLnBrk="1"/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2</a:t>
            </a:r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. สรุปผลงานศึกษาพร้อมข้อเสนอแนะ</a:t>
            </a:r>
          </a:p>
        </p:txBody>
      </p:sp>
    </p:spTree>
    <p:extLst>
      <p:ext uri="{BB962C8B-B14F-4D97-AF65-F5344CB8AC3E}">
        <p14:creationId xmlns:p14="http://schemas.microsoft.com/office/powerpoint/2010/main" val="1560668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19672" y="3882207"/>
            <a:ext cx="55959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แผนงานกิจกรรมบำรุงรักษาทางหลวงประจำปี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8DC41460-7086-A142-8FF6-D8D13AD316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35" name="AutoShape 4" descr="Thailand - Wikipedia">
            <a:extLst>
              <a:ext uri="{FF2B5EF4-FFF2-40B4-BE49-F238E27FC236}">
                <a16:creationId xmlns:a16="http://schemas.microsoft.com/office/drawing/2014/main" id="{1D410032-AEF6-7146-A594-D8E8507F2B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555045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6" name="AutoShape 6" descr="Thailand - Wikipedia">
            <a:extLst>
              <a:ext uri="{FF2B5EF4-FFF2-40B4-BE49-F238E27FC236}">
                <a16:creationId xmlns:a16="http://schemas.microsoft.com/office/drawing/2014/main" id="{FA6907EB-19C7-BD44-A969-14BACF9F2A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01752" y="3767283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7" name="AutoShape 8" descr="Thailand - Wikipedia">
            <a:extLst>
              <a:ext uri="{FF2B5EF4-FFF2-40B4-BE49-F238E27FC236}">
                <a16:creationId xmlns:a16="http://schemas.microsoft.com/office/drawing/2014/main" id="{BC829121-79F8-4745-B84C-A55641307D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65370" y="2181949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D5D459-49BF-48CC-8665-C91C4FFF4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pPr/>
              <a:t>33</a:t>
            </a:fld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F76D2EF-B59D-4151-8358-123784240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788827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h-TH" sz="4000" b="1" dirty="0">
                <a:effectLst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ผลการวิเคราะห์แผนงานบำรุงทางด้วยโปรแกรม </a:t>
            </a:r>
            <a:r>
              <a:rPr lang="en-US" sz="4000" b="1" dirty="0">
                <a:effectLst/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TPMS</a:t>
            </a:r>
            <a:endParaRPr lang="en-US" sz="6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32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462374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8DC41460-7086-A142-8FF6-D8D13AD316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E7334B4-2051-BC4C-89B1-48D972209B5C}"/>
              </a:ext>
            </a:extLst>
          </p:cNvPr>
          <p:cNvGrpSpPr/>
          <p:nvPr/>
        </p:nvGrpSpPr>
        <p:grpSpPr>
          <a:xfrm>
            <a:off x="115029" y="1744904"/>
            <a:ext cx="8718114" cy="525085"/>
            <a:chOff x="-1" y="208607"/>
            <a:chExt cx="9005665" cy="70011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E240E9C-C118-534C-A885-443451D1753F}"/>
                </a:ext>
              </a:extLst>
            </p:cNvPr>
            <p:cNvSpPr/>
            <p:nvPr/>
          </p:nvSpPr>
          <p:spPr>
            <a:xfrm>
              <a:off x="479594" y="266359"/>
              <a:ext cx="8526070" cy="5680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D9701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40B0736-5EEA-6D48-9684-41F64462F4F1}"/>
                </a:ext>
              </a:extLst>
            </p:cNvPr>
            <p:cNvSpPr/>
            <p:nvPr/>
          </p:nvSpPr>
          <p:spPr>
            <a:xfrm>
              <a:off x="806905" y="293674"/>
              <a:ext cx="6369157" cy="584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เรื่องสืบเนื่อง </a:t>
              </a:r>
              <a:r>
                <a:rPr 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 </a:t>
              </a:r>
              <a:r>
                <a:rPr lang="th-TH" sz="24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ค่า </a:t>
              </a:r>
              <a:r>
                <a:rPr lang="en-US" sz="24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IRI </a:t>
              </a:r>
              <a:r>
                <a:rPr lang="th-TH" sz="24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จากการคาดการณ์และข้อมูลจริงที่ใช้ในการวิเคราะห์ </a:t>
              </a:r>
            </a:p>
          </p:txBody>
        </p:sp>
        <p:sp>
          <p:nvSpPr>
            <p:cNvPr id="30" name="Chevron 29">
              <a:extLst>
                <a:ext uri="{FF2B5EF4-FFF2-40B4-BE49-F238E27FC236}">
                  <a16:creationId xmlns:a16="http://schemas.microsoft.com/office/drawing/2014/main" id="{DF50A1C0-A57A-C647-89D0-037F2662559C}"/>
                </a:ext>
              </a:extLst>
            </p:cNvPr>
            <p:cNvSpPr/>
            <p:nvPr/>
          </p:nvSpPr>
          <p:spPr>
            <a:xfrm>
              <a:off x="-1" y="208607"/>
              <a:ext cx="813619" cy="700113"/>
            </a:xfrm>
            <a:prstGeom prst="chevron">
              <a:avLst/>
            </a:prstGeom>
            <a:solidFill>
              <a:srgbClr val="0467E9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28736F-C2EA-4D2E-A4D5-A08B66FA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/>
              <a:t>34</a:t>
            </a:fld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DC8742-6F16-44C2-AE54-D8D131930C2F}"/>
              </a:ext>
            </a:extLst>
          </p:cNvPr>
          <p:cNvSpPr/>
          <p:nvPr/>
        </p:nvSpPr>
        <p:spPr>
          <a:xfrm>
            <a:off x="1856352" y="476672"/>
            <a:ext cx="55959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แผนงานกิจกรรมบำรุงรักษาทางหลวงเชิงกลยุทธ์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A652370F-2730-40FB-8F7C-131D774043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1740501"/>
              </p:ext>
            </p:extLst>
          </p:nvPr>
        </p:nvGraphicFramePr>
        <p:xfrm>
          <a:off x="88504" y="2564904"/>
          <a:ext cx="6984776" cy="4489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33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EBB84B-165A-4756-8756-EFD9C7B1383D}"/>
              </a:ext>
            </a:extLst>
          </p:cNvPr>
          <p:cNvSpPr txBox="1"/>
          <p:nvPr/>
        </p:nvSpPr>
        <p:spPr>
          <a:xfrm>
            <a:off x="2178905" y="3963589"/>
            <a:ext cx="280397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ค่าคาดการณ์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TPMS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ปี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2564 : IRI = 2.98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ข้อมูลจริงที่ใช้วิเคราะห์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: IRI =  3.01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C635CA-6EC8-43EB-9971-19EC868CE46E}"/>
              </a:ext>
            </a:extLst>
          </p:cNvPr>
          <p:cNvSpPr txBox="1"/>
          <p:nvPr/>
        </p:nvSpPr>
        <p:spPr>
          <a:xfrm>
            <a:off x="6624621" y="3490275"/>
            <a:ext cx="2474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IRI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ที่เกิดจากการคาดการณ์ของ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TPMS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ในปี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2564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คือ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2.98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ซึ่งมีค่าน้อยกว่า ข้อมูลจริงที่ใช้วิเคราะห์คือ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3.01 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1E2B5584-E316-4156-83B4-7AFADE79E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348" y="324332"/>
            <a:ext cx="7886700" cy="1325563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h-TH" sz="40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ผลการวิเคราะห์แผนงานบำรุงทางด้วยโปรแกรม </a:t>
            </a:r>
            <a:r>
              <a:rPr lang="en-US" sz="40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TPMS</a:t>
            </a:r>
            <a:endParaRPr lang="en-US" sz="6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777080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8DC41460-7086-A142-8FF6-D8D13AD316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E7334B4-2051-BC4C-89B1-48D972209B5C}"/>
              </a:ext>
            </a:extLst>
          </p:cNvPr>
          <p:cNvGrpSpPr/>
          <p:nvPr/>
        </p:nvGrpSpPr>
        <p:grpSpPr>
          <a:xfrm>
            <a:off x="234864" y="1185410"/>
            <a:ext cx="8718114" cy="885652"/>
            <a:chOff x="-1" y="208607"/>
            <a:chExt cx="9005665" cy="118086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E240E9C-C118-534C-A885-443451D1753F}"/>
                </a:ext>
              </a:extLst>
            </p:cNvPr>
            <p:cNvSpPr/>
            <p:nvPr/>
          </p:nvSpPr>
          <p:spPr>
            <a:xfrm>
              <a:off x="479594" y="266359"/>
              <a:ext cx="8526070" cy="5680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D9701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40B0736-5EEA-6D48-9684-41F64462F4F1}"/>
                </a:ext>
              </a:extLst>
            </p:cNvPr>
            <p:cNvSpPr/>
            <p:nvPr/>
          </p:nvSpPr>
          <p:spPr>
            <a:xfrm>
              <a:off x="813618" y="312259"/>
              <a:ext cx="4719907" cy="107721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สัดส่วนประเภทการซ่อมตามค่าซ่อมบำรุงของปี 256</a:t>
              </a:r>
              <a:r>
                <a:rPr 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5</a:t>
              </a:r>
              <a:endPara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endParaRPr lang="th-TH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0" name="Chevron 29">
              <a:extLst>
                <a:ext uri="{FF2B5EF4-FFF2-40B4-BE49-F238E27FC236}">
                  <a16:creationId xmlns:a16="http://schemas.microsoft.com/office/drawing/2014/main" id="{DF50A1C0-A57A-C647-89D0-037F2662559C}"/>
                </a:ext>
              </a:extLst>
            </p:cNvPr>
            <p:cNvSpPr/>
            <p:nvPr/>
          </p:nvSpPr>
          <p:spPr>
            <a:xfrm>
              <a:off x="-1" y="208607"/>
              <a:ext cx="813619" cy="700113"/>
            </a:xfrm>
            <a:prstGeom prst="chevron">
              <a:avLst/>
            </a:prstGeom>
            <a:solidFill>
              <a:srgbClr val="0467E9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35" name="AutoShape 4" descr="Thailand - Wikipedia">
            <a:extLst>
              <a:ext uri="{FF2B5EF4-FFF2-40B4-BE49-F238E27FC236}">
                <a16:creationId xmlns:a16="http://schemas.microsoft.com/office/drawing/2014/main" id="{1D410032-AEF6-7146-A594-D8E8507F2B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555045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AutoShape 6" descr="Thailand - Wikipedia">
            <a:extLst>
              <a:ext uri="{FF2B5EF4-FFF2-40B4-BE49-F238E27FC236}">
                <a16:creationId xmlns:a16="http://schemas.microsoft.com/office/drawing/2014/main" id="{FA6907EB-19C7-BD44-A969-14BACF9F2A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01752" y="3767283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AutoShape 8" descr="Thailand - Wikipedia">
            <a:extLst>
              <a:ext uri="{FF2B5EF4-FFF2-40B4-BE49-F238E27FC236}">
                <a16:creationId xmlns:a16="http://schemas.microsoft.com/office/drawing/2014/main" id="{BC829121-79F8-4745-B84C-A55641307D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95936" y="230477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D5D459-49BF-48CC-8665-C91C4FFF4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/>
              <a:t>35</a:t>
            </a:fld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5F388D-A741-4DCE-8DC1-43E537E1BCA7}"/>
              </a:ext>
            </a:extLst>
          </p:cNvPr>
          <p:cNvSpPr/>
          <p:nvPr/>
        </p:nvSpPr>
        <p:spPr>
          <a:xfrm>
            <a:off x="1856352" y="476672"/>
            <a:ext cx="55959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แผนงานกิจกรรมบำรุงรักษาทางหลวงประจำปี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1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34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C9125625-5159-4F7B-9771-26C7351517DB}"/>
              </a:ext>
            </a:extLst>
          </p:cNvPr>
          <p:cNvGraphicFramePr/>
          <p:nvPr/>
        </p:nvGraphicFramePr>
        <p:xfrm>
          <a:off x="1361879" y="1772816"/>
          <a:ext cx="6311906" cy="469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C9125625-5159-4F7B-9771-26C7351517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8851395"/>
              </p:ext>
            </p:extLst>
          </p:nvPr>
        </p:nvGraphicFramePr>
        <p:xfrm>
          <a:off x="467544" y="1772816"/>
          <a:ext cx="8253832" cy="4535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276354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56352" y="476672"/>
            <a:ext cx="55959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แผนงานกิจกรรมบำรุงรักษาทางหลวงประจำปี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8DC41460-7086-A142-8FF6-D8D13AD316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D5D459-49BF-48CC-8665-C91C4FFF4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/>
              <a:t>36</a:t>
            </a:fld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1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35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551C810-F373-1E46-A810-AA1869041B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509580"/>
              </p:ext>
            </p:extLst>
          </p:nvPr>
        </p:nvGraphicFramePr>
        <p:xfrm>
          <a:off x="99453" y="1761937"/>
          <a:ext cx="4404729" cy="3967793"/>
        </p:xfrm>
        <a:graphic>
          <a:graphicData uri="http://schemas.openxmlformats.org/drawingml/2006/table">
            <a:tbl>
              <a:tblPr firstRow="1" firstCol="1" bandRow="1"/>
              <a:tblGrid>
                <a:gridCol w="2088232">
                  <a:extLst>
                    <a:ext uri="{9D8B030D-6E8A-4147-A177-3AD203B41FA5}">
                      <a16:colId xmlns:a16="http://schemas.microsoft.com/office/drawing/2014/main" val="427625833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587234083"/>
                    </a:ext>
                  </a:extLst>
                </a:gridCol>
                <a:gridCol w="1120991">
                  <a:extLst>
                    <a:ext uri="{9D8B030D-6E8A-4147-A177-3AD203B41FA5}">
                      <a16:colId xmlns:a16="http://schemas.microsoft.com/office/drawing/2014/main" val="267546286"/>
                    </a:ext>
                  </a:extLst>
                </a:gridCol>
                <a:gridCol w="619442">
                  <a:extLst>
                    <a:ext uri="{9D8B030D-6E8A-4147-A177-3AD203B41FA5}">
                      <a16:colId xmlns:a16="http://schemas.microsoft.com/office/drawing/2014/main" val="2781973637"/>
                    </a:ext>
                  </a:extLst>
                </a:gridCol>
              </a:tblGrid>
              <a:tr h="5601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กิจกรรมบำรุงรักษาทางหลวง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TH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600" b="1" dirty="0">
                          <a:effectLst/>
                          <a:latin typeface="TH SarabunPSK" panose="020B0500040200020003" pitchFamily="34" charset="-34"/>
                          <a:ea typeface="Open Sans"/>
                          <a:cs typeface="TH Sarabun New" panose="020B0500040200020003" pitchFamily="34" charset="-34"/>
                        </a:rPr>
                        <a:t>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lang="th-TH" sz="16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รูปแบบที่ 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1</a:t>
                      </a:r>
                      <a:endParaRPr lang="en-TH" sz="10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 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2113081"/>
                  </a:ext>
                </a:extLst>
              </a:tr>
              <a:tr h="3563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งานบำรุงตามกำหนดเวลา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20,476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ฉาบผิว</a:t>
                      </a:r>
                      <a:endParaRPr lang="en-TH" sz="1000" dirty="0">
                        <a:effectLst/>
                        <a:latin typeface="TH SarabunPSK" panose="020B0500040200020003" pitchFamily="34" charset="-34"/>
                        <a:ea typeface="Open Sans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2,825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7775996"/>
                  </a:ext>
                </a:extLst>
              </a:tr>
              <a:tr h="2687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(15%</a:t>
                      </a: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 ของระยะทาง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IRI&lt;3.5)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 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เสริมผิว</a:t>
                      </a:r>
                      <a:endParaRPr lang="en-TH" sz="1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17,651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9563529"/>
                  </a:ext>
                </a:extLst>
              </a:tr>
              <a:tr h="3456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งานบำรุงพิเศษและบูรณะ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26,111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kern="1200" dirty="0"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ซ่อมผิวทาง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4,351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3001239"/>
                  </a:ext>
                </a:extLst>
              </a:tr>
              <a:tr h="34567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 New" panose="020B0500040200020003" pitchFamily="34" charset="-34"/>
                        </a:rPr>
                        <a:t>100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%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ของระยะทาง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IRI &gt; 3.5)</a:t>
                      </a:r>
                      <a:endParaRPr lang="ar-SA" sz="1600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ea typeface="Open Sans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kern="1200"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บูรณะสายรอง</a:t>
                      </a:r>
                      <a:endParaRPr lang="en-TH" sz="1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16,314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944971"/>
                  </a:ext>
                </a:extLst>
              </a:tr>
              <a:tr h="537535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Open Sans"/>
                          <a:cs typeface="TH Sarabun New" panose="020B0500040200020003" pitchFamily="34" charset="-34"/>
                        </a:rPr>
                        <a:t> </a:t>
                      </a:r>
                      <a:endParaRPr lang="en-T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ea typeface="Open Sans"/>
                          <a:cs typeface="Cordia New" panose="020B0304020202020204" pitchFamily="34" charset="-34"/>
                        </a:rPr>
                        <a:t> </a:t>
                      </a:r>
                      <a:endParaRPr lang="en-T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บูรณะทางต่ำกว่ามาตรฐาน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5,445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1015186"/>
                  </a:ext>
                </a:extLst>
              </a:tr>
              <a:tr h="3712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แผนงานบูรณาการ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 </a:t>
                      </a:r>
                      <a:endParaRPr lang="en-TH" sz="1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 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 </a:t>
                      </a:r>
                      <a:endParaRPr lang="en-TH" sz="1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3779375"/>
                  </a:ext>
                </a:extLst>
              </a:tr>
              <a:tr h="8261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โครงการบูรณะทางหลวงสายหลัก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20,906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 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 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0833961"/>
                  </a:ext>
                </a:extLst>
              </a:tr>
              <a:tr h="35634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รวม</a:t>
                      </a:r>
                      <a:endParaRPr lang="en-TH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T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67,494</a:t>
                      </a:r>
                      <a:r>
                        <a:rPr lang="ar-SA" sz="2000" b="1" kern="1200" dirty="0">
                          <a:effectLst/>
                          <a:latin typeface="TH SarabunPSK" panose="020B0500040200020003" pitchFamily="34" charset="-34"/>
                          <a:ea typeface="Open Sans"/>
                          <a:cs typeface="TH Sarabun New" panose="020B0500040200020003" pitchFamily="34" charset="-34"/>
                        </a:rPr>
                        <a:t> </a:t>
                      </a:r>
                      <a:r>
                        <a:rPr lang="th-TH" sz="2000" b="1" kern="1200" dirty="0"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 ล้านบาท</a:t>
                      </a:r>
                      <a:endParaRPr lang="ar-SA" sz="2000" b="1" kern="1200" dirty="0">
                        <a:effectLst/>
                        <a:latin typeface="TH SarabunPSK" panose="020B0500040200020003" pitchFamily="34" charset="-34"/>
                        <a:ea typeface="Open Sans"/>
                        <a:cs typeface="TH Sarabun New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ea typeface="Open Sans"/>
                          <a:cs typeface="Cordia New" panose="020B0304020202020204" pitchFamily="34" charset="-34"/>
                        </a:rPr>
                        <a:t> </a:t>
                      </a:r>
                      <a:endParaRPr lang="en-T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161245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D0D6CEA-BD21-9043-A141-A2A82492DCEF}"/>
              </a:ext>
            </a:extLst>
          </p:cNvPr>
          <p:cNvSpPr txBox="1"/>
          <p:nvPr/>
        </p:nvSpPr>
        <p:spPr>
          <a:xfrm>
            <a:off x="888940" y="1063567"/>
            <a:ext cx="6915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จากการวิเคราะห์แบบไม่จำกัดงบประมาณโดย ระบบ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TPMS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คาดการณ์ว่าต้องใช้งบประมาณ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200,000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ล้านบาท </a:t>
            </a:r>
            <a:endParaRPr lang="en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0AA314-599B-E34B-957F-99A2CB91D5DA}"/>
              </a:ext>
            </a:extLst>
          </p:cNvPr>
          <p:cNvSpPr txBox="1"/>
          <p:nvPr/>
        </p:nvSpPr>
        <p:spPr>
          <a:xfrm>
            <a:off x="2080772" y="1363745"/>
            <a:ext cx="479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จากนั้น ดำเนินการวิเคราะห์ ตามความจำเป็นของแต่ละลักษณะงานซ่อมบำรุง</a:t>
            </a:r>
            <a:endParaRPr lang="en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C1BA75A1-E3A8-1A47-9BF8-BD8FC173B2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346885"/>
              </p:ext>
            </p:extLst>
          </p:nvPr>
        </p:nvGraphicFramePr>
        <p:xfrm>
          <a:off x="4572001" y="1746819"/>
          <a:ext cx="4404729" cy="3967792"/>
        </p:xfrm>
        <a:graphic>
          <a:graphicData uri="http://schemas.openxmlformats.org/drawingml/2006/table">
            <a:tbl>
              <a:tblPr firstRow="1" firstCol="1" bandRow="1"/>
              <a:tblGrid>
                <a:gridCol w="1727402">
                  <a:extLst>
                    <a:ext uri="{9D8B030D-6E8A-4147-A177-3AD203B41FA5}">
                      <a16:colId xmlns:a16="http://schemas.microsoft.com/office/drawing/2014/main" val="1334257233"/>
                    </a:ext>
                  </a:extLst>
                </a:gridCol>
                <a:gridCol w="576326">
                  <a:extLst>
                    <a:ext uri="{9D8B030D-6E8A-4147-A177-3AD203B41FA5}">
                      <a16:colId xmlns:a16="http://schemas.microsoft.com/office/drawing/2014/main" val="3462414050"/>
                    </a:ext>
                  </a:extLst>
                </a:gridCol>
                <a:gridCol w="346347">
                  <a:extLst>
                    <a:ext uri="{9D8B030D-6E8A-4147-A177-3AD203B41FA5}">
                      <a16:colId xmlns:a16="http://schemas.microsoft.com/office/drawing/2014/main" val="3297848866"/>
                    </a:ext>
                  </a:extLst>
                </a:gridCol>
                <a:gridCol w="924487">
                  <a:extLst>
                    <a:ext uri="{9D8B030D-6E8A-4147-A177-3AD203B41FA5}">
                      <a16:colId xmlns:a16="http://schemas.microsoft.com/office/drawing/2014/main" val="2284478712"/>
                    </a:ext>
                  </a:extLst>
                </a:gridCol>
                <a:gridCol w="170919">
                  <a:extLst>
                    <a:ext uri="{9D8B030D-6E8A-4147-A177-3AD203B41FA5}">
                      <a16:colId xmlns:a16="http://schemas.microsoft.com/office/drawing/2014/main" val="1771476055"/>
                    </a:ext>
                  </a:extLst>
                </a:gridCol>
                <a:gridCol w="659248">
                  <a:extLst>
                    <a:ext uri="{9D8B030D-6E8A-4147-A177-3AD203B41FA5}">
                      <a16:colId xmlns:a16="http://schemas.microsoft.com/office/drawing/2014/main" val="1890536275"/>
                    </a:ext>
                  </a:extLst>
                </a:gridCol>
              </a:tblGrid>
              <a:tr h="5740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กิจกรรมบำรุงรักษาทางหลวง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 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ar-SA" sz="1600" b="1" dirty="0">
                          <a:effectLst/>
                          <a:latin typeface="TH SarabunPSK" panose="020B0500040200020003" pitchFamily="34" charset="-34"/>
                          <a:ea typeface="Open Sans"/>
                          <a:cs typeface="TH Sarabun New" panose="020B0500040200020003" pitchFamily="34" charset="-34"/>
                        </a:rPr>
                        <a:t> </a:t>
                      </a:r>
                      <a:r>
                        <a:rPr lang="th-TH" sz="14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รูปแบบที่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 New" panose="020B0500040200020003" pitchFamily="34" charset="-34"/>
                        </a:rPr>
                        <a:t>2</a:t>
                      </a:r>
                      <a:endParaRPr lang="en-TH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ea typeface="Open Sans"/>
                          <a:cs typeface="Cordia New" panose="020B0304020202020204" pitchFamily="34" charset="-34"/>
                        </a:rPr>
                        <a:t> </a:t>
                      </a:r>
                      <a:endParaRPr lang="en-T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thaiDist"/>
                      <a:r>
                        <a:rPr lang="ar-SA" sz="1600" b="1">
                          <a:effectLst/>
                          <a:latin typeface="Open Sans"/>
                          <a:ea typeface="Open Sans"/>
                          <a:cs typeface="TH Sarabun New" panose="020B0500040200020003" pitchFamily="34" charset="-34"/>
                        </a:rPr>
                        <a:t> </a:t>
                      </a:r>
                      <a:endParaRPr lang="en-TH" sz="1000">
                        <a:effectLst/>
                        <a:latin typeface="Open Sans"/>
                        <a:ea typeface="Open Sans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 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2704571"/>
                  </a:ext>
                </a:extLst>
              </a:tr>
              <a:tr h="287019"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งานบำรุงตามกำหนดเวลา</a:t>
                      </a:r>
                      <a:endParaRPr lang="en-TH" sz="1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6,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 New" panose="020B0500040200020003" pitchFamily="34" charset="-34"/>
                        </a:rPr>
                        <a:t>825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ฉาบผิว</a:t>
                      </a:r>
                      <a:endParaRPr lang="en-TH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thaiDist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Open Sans"/>
                          <a:cs typeface="TH Sarabun New" panose="020B0500040200020003" pitchFamily="34" charset="-34"/>
                        </a:rPr>
                        <a:t>6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ea typeface="Open Sans"/>
                          <a:cs typeface="Cordia New" panose="020B0304020202020204" pitchFamily="34" charset="-34"/>
                        </a:rPr>
                        <a:t>,</a:t>
                      </a:r>
                      <a:r>
                        <a:rPr lang="ar-SA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Open Sans"/>
                          <a:cs typeface="TH Sarabun New" panose="020B0500040200020003" pitchFamily="34" charset="-34"/>
                        </a:rPr>
                        <a:t>825.58</a:t>
                      </a:r>
                      <a:endParaRPr lang="en-T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thaiDist"/>
                      <a:r>
                        <a:rPr lang="th-TH" sz="1600">
                          <a:effectLst/>
                          <a:latin typeface="Open Sans"/>
                          <a:ea typeface="Open Sans"/>
                          <a:cs typeface="TH Sarabun New" panose="020B0500040200020003" pitchFamily="34" charset="-34"/>
                        </a:rPr>
                        <a:t>ฉาบผิว</a:t>
                      </a:r>
                      <a:endParaRPr lang="en-TH" sz="1000">
                        <a:effectLst/>
                        <a:latin typeface="Open Sans"/>
                        <a:ea typeface="Open Sans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941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0411687"/>
                  </a:ext>
                </a:extLst>
              </a:tr>
              <a:tr h="287019"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 New" panose="020B0500040200020003" pitchFamily="34" charset="-34"/>
                        </a:rPr>
                        <a:t>5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%</a:t>
                      </a: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 ของระยะทาง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IRI &lt;3.5)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 </a:t>
                      </a:r>
                      <a:endParaRPr lang="en-TH" sz="1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เสริมผิว</a:t>
                      </a:r>
                      <a:endParaRPr lang="en-TH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ea typeface="Open Sans"/>
                          <a:cs typeface="Cordia New" panose="020B0304020202020204" pitchFamily="34" charset="-34"/>
                        </a:rPr>
                        <a:t> </a:t>
                      </a:r>
                      <a:endParaRPr lang="en-T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  <a:latin typeface="Calibri" panose="020F0502020204030204" pitchFamily="34" charset="0"/>
                          <a:ea typeface="Open Sans"/>
                          <a:cs typeface="TH Sarabun New" panose="020B0500040200020003" pitchFamily="34" charset="-34"/>
                        </a:rPr>
                        <a:t>เสริมผิว</a:t>
                      </a:r>
                      <a:endParaRPr lang="en-T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5,883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4877917"/>
                  </a:ext>
                </a:extLst>
              </a:tr>
              <a:tr h="287019"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งานบำรุงพิเศษและบูรณะ</a:t>
                      </a:r>
                      <a:endParaRPr lang="en-TH" sz="1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15,586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600" kern="1200" dirty="0"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ซ่อมผิวทาง</a:t>
                      </a:r>
                      <a:endParaRPr lang="en-TH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ea typeface="Open Sans"/>
                          <a:cs typeface="Cordia New" panose="020B0304020202020204" pitchFamily="34" charset="-34"/>
                        </a:rPr>
                        <a:t>15,586.69</a:t>
                      </a:r>
                      <a:endParaRPr lang="en-T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kern="1200">
                          <a:effectLst/>
                          <a:latin typeface="Calibri" panose="020F0502020204030204" pitchFamily="34" charset="0"/>
                          <a:ea typeface="Open Sans"/>
                          <a:cs typeface="TH Sarabun New" panose="020B0500040200020003" pitchFamily="34" charset="-34"/>
                        </a:rPr>
                        <a:t>ซ่อมผิวทาง</a:t>
                      </a:r>
                      <a:endParaRPr lang="en-T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2,566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9485359"/>
                  </a:ext>
                </a:extLst>
              </a:tr>
              <a:tr h="287019">
                <a:tc rowSpan="2" gridSpan="2">
                  <a:txBody>
                    <a:bodyPr/>
                    <a:lstStyle/>
                    <a:p>
                      <a:pPr marL="0" marR="0" indent="0" algn="thaiDist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เฉพาะจำนวนระยะทางที่ทำให้มีจำนวนถนนชำรุดเกินค่าเป้าหมายของเกณฑ์คุณภาพ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)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600" kern="1200" dirty="0"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บูรณะสายรอง</a:t>
                      </a:r>
                      <a:endParaRPr lang="en-TH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kern="1200">
                          <a:effectLst/>
                          <a:latin typeface="Calibri" panose="020F0502020204030204" pitchFamily="34" charset="0"/>
                          <a:ea typeface="Open Sans"/>
                          <a:cs typeface="TH Sarabun New" panose="020B0500040200020003" pitchFamily="34" charset="-34"/>
                        </a:rPr>
                        <a:t>บูรณะสายรอง</a:t>
                      </a:r>
                      <a:endParaRPr lang="en-T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8,590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1703715"/>
                  </a:ext>
                </a:extLst>
              </a:tr>
              <a:tr h="574038">
                <a:tc gridSpan="2" vMerge="1">
                  <a:txBody>
                    <a:bodyPr/>
                    <a:lstStyle/>
                    <a:p>
                      <a:endParaRPr lang="en-TH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บูรณะทางต่ำกว่ามาตรฐาน</a:t>
                      </a:r>
                      <a:endParaRPr lang="en-TH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Open Sans"/>
                          <a:cs typeface="TH Sarabun New" panose="020B0500040200020003" pitchFamily="34" charset="-34"/>
                        </a:rPr>
                        <a:t>บูรณะทางต่ำกว่ามาตรฐาน</a:t>
                      </a:r>
                      <a:endParaRPr lang="en-T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4,429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726748"/>
                  </a:ext>
                </a:extLst>
              </a:tr>
              <a:tr h="1084582">
                <a:tc gridSpan="5"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แผนงานบูรณาการ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เฉพาะจำนวนระยะทางที่ทำให้มีจำนวนถนนชำรุดเกินค่าเป้าหมายของเกณฑ์คุณภาพ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 New" panose="020B0500040200020003" pitchFamily="34" charset="-34"/>
                        </a:rPr>
                        <a:t>)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 </a:t>
                      </a:r>
                      <a:endParaRPr lang="en-TH" sz="1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500882"/>
                  </a:ext>
                </a:extLst>
              </a:tr>
              <a:tr h="257620">
                <a:tc gridSpan="3"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โครงการบูรณะทางหลวงสายหลัก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T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T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17,542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 </a:t>
                      </a:r>
                      <a:endParaRPr lang="en-TH" sz="1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 </a:t>
                      </a:r>
                      <a:endParaRPr lang="en-TH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9743889"/>
                  </a:ext>
                </a:extLst>
              </a:tr>
              <a:tr h="32200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0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รวม</a:t>
                      </a:r>
                      <a:endParaRPr lang="en-TH" sz="20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T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T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39,955</a:t>
                      </a:r>
                      <a:r>
                        <a:rPr lang="th-TH" sz="20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Open Sans"/>
                          <a:cs typeface="TH SarabunPSK" panose="020B0500040200020003" pitchFamily="34" charset="-34"/>
                        </a:rPr>
                        <a:t> ล้านบาท</a:t>
                      </a:r>
                      <a:endParaRPr lang="ar-SA" sz="2000" b="1" kern="1200" dirty="0">
                        <a:effectLst/>
                        <a:latin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1600" b="1" kern="1200">
                          <a:effectLst/>
                          <a:latin typeface="Calibri" panose="020F0502020204030204" pitchFamily="34" charset="0"/>
                          <a:ea typeface="Open Sans"/>
                          <a:cs typeface="TH Sarabun New" panose="020B0500040200020003" pitchFamily="34" charset="-34"/>
                        </a:rPr>
                        <a:t> </a:t>
                      </a:r>
                      <a:endParaRPr lang="en-TH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thaiDi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H Sarabun New" panose="020B0500040200020003" pitchFamily="34" charset="-34"/>
                          <a:ea typeface="Open Sans"/>
                          <a:cs typeface="Cordia New" panose="020B0304020202020204" pitchFamily="34" charset="-34"/>
                        </a:rPr>
                        <a:t> </a:t>
                      </a:r>
                      <a:endParaRPr lang="en-TH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22199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02915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8DC41460-7086-A142-8FF6-D8D13AD316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E7334B4-2051-BC4C-89B1-48D972209B5C}"/>
              </a:ext>
            </a:extLst>
          </p:cNvPr>
          <p:cNvGrpSpPr/>
          <p:nvPr/>
        </p:nvGrpSpPr>
        <p:grpSpPr>
          <a:xfrm>
            <a:off x="234864" y="1414480"/>
            <a:ext cx="8718114" cy="525085"/>
            <a:chOff x="-1" y="208607"/>
            <a:chExt cx="9005665" cy="70011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E240E9C-C118-534C-A885-443451D1753F}"/>
                </a:ext>
              </a:extLst>
            </p:cNvPr>
            <p:cNvSpPr/>
            <p:nvPr/>
          </p:nvSpPr>
          <p:spPr>
            <a:xfrm>
              <a:off x="479594" y="266359"/>
              <a:ext cx="8526070" cy="5680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D9701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40B0736-5EEA-6D48-9684-41F64462F4F1}"/>
                </a:ext>
              </a:extLst>
            </p:cNvPr>
            <p:cNvSpPr/>
            <p:nvPr/>
          </p:nvSpPr>
          <p:spPr>
            <a:xfrm>
              <a:off x="806905" y="293674"/>
              <a:ext cx="4799389" cy="584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จุดลงทุนที่จะให้ผลประโยชน์สุทธิสูงสุด</a:t>
              </a:r>
              <a:r>
                <a:rPr lang="en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ประจำปี</a:t>
              </a:r>
              <a:r>
                <a:rPr lang="th-TH" sz="2400" b="1" dirty="0">
                  <a:ln w="0"/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2565</a:t>
              </a:r>
            </a:p>
          </p:txBody>
        </p:sp>
        <p:sp>
          <p:nvSpPr>
            <p:cNvPr id="30" name="Chevron 29">
              <a:extLst>
                <a:ext uri="{FF2B5EF4-FFF2-40B4-BE49-F238E27FC236}">
                  <a16:creationId xmlns:a16="http://schemas.microsoft.com/office/drawing/2014/main" id="{DF50A1C0-A57A-C647-89D0-037F2662559C}"/>
                </a:ext>
              </a:extLst>
            </p:cNvPr>
            <p:cNvSpPr/>
            <p:nvPr/>
          </p:nvSpPr>
          <p:spPr>
            <a:xfrm>
              <a:off x="-1" y="208607"/>
              <a:ext cx="813619" cy="700113"/>
            </a:xfrm>
            <a:prstGeom prst="chevron">
              <a:avLst/>
            </a:prstGeom>
            <a:solidFill>
              <a:srgbClr val="0467E9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95439B-9F14-4345-B8F9-FC1102C8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/>
              <a:t>37</a:t>
            </a:fld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3CB4AD-38CD-4335-983C-2A6E8E03E347}"/>
              </a:ext>
            </a:extLst>
          </p:cNvPr>
          <p:cNvSpPr/>
          <p:nvPr/>
        </p:nvSpPr>
        <p:spPr>
          <a:xfrm>
            <a:off x="1856352" y="476672"/>
            <a:ext cx="55959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ผลการวิเคราะห์แผนงานบำรุงทางด้วยโปรแกรม </a:t>
            </a:r>
            <a:r>
              <a:rPr lang="en-US" sz="24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TPMS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1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36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7D9D055-6576-9B42-AA26-6FFFDCD26821}"/>
              </a:ext>
            </a:extLst>
          </p:cNvPr>
          <p:cNvGraphicFramePr/>
          <p:nvPr/>
        </p:nvGraphicFramePr>
        <p:xfrm>
          <a:off x="1524000" y="215691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29895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8DC41460-7086-A142-8FF6-D8D13AD316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E7334B4-2051-BC4C-89B1-48D972209B5C}"/>
              </a:ext>
            </a:extLst>
          </p:cNvPr>
          <p:cNvGrpSpPr/>
          <p:nvPr/>
        </p:nvGrpSpPr>
        <p:grpSpPr>
          <a:xfrm>
            <a:off x="234864" y="1414480"/>
            <a:ext cx="8718114" cy="525085"/>
            <a:chOff x="-1" y="208607"/>
            <a:chExt cx="9005665" cy="70011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E240E9C-C118-534C-A885-443451D1753F}"/>
                </a:ext>
              </a:extLst>
            </p:cNvPr>
            <p:cNvSpPr/>
            <p:nvPr/>
          </p:nvSpPr>
          <p:spPr>
            <a:xfrm>
              <a:off x="479594" y="266359"/>
              <a:ext cx="8526070" cy="5680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D9701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40B0736-5EEA-6D48-9684-41F64462F4F1}"/>
                </a:ext>
              </a:extLst>
            </p:cNvPr>
            <p:cNvSpPr/>
            <p:nvPr/>
          </p:nvSpPr>
          <p:spPr>
            <a:xfrm>
              <a:off x="806905" y="293674"/>
              <a:ext cx="4799389" cy="584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จุดลงทุนที่จะให้ผลประโยชน์สุทธิสูงสุด</a:t>
              </a:r>
              <a:r>
                <a:rPr lang="en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ประจำปี</a:t>
              </a:r>
              <a:r>
                <a:rPr lang="th-TH" sz="2400" b="1" dirty="0">
                  <a:ln w="0"/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2565</a:t>
              </a:r>
            </a:p>
          </p:txBody>
        </p:sp>
        <p:sp>
          <p:nvSpPr>
            <p:cNvPr id="30" name="Chevron 29">
              <a:extLst>
                <a:ext uri="{FF2B5EF4-FFF2-40B4-BE49-F238E27FC236}">
                  <a16:creationId xmlns:a16="http://schemas.microsoft.com/office/drawing/2014/main" id="{DF50A1C0-A57A-C647-89D0-037F2662559C}"/>
                </a:ext>
              </a:extLst>
            </p:cNvPr>
            <p:cNvSpPr/>
            <p:nvPr/>
          </p:nvSpPr>
          <p:spPr>
            <a:xfrm>
              <a:off x="-1" y="208607"/>
              <a:ext cx="813619" cy="700113"/>
            </a:xfrm>
            <a:prstGeom prst="chevron">
              <a:avLst/>
            </a:prstGeom>
            <a:solidFill>
              <a:srgbClr val="0467E9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95439B-9F14-4345-B8F9-FC1102C8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pPr/>
              <a:t>38</a:t>
            </a:fld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3CB4AD-38CD-4335-983C-2A6E8E03E347}"/>
              </a:ext>
            </a:extLst>
          </p:cNvPr>
          <p:cNvSpPr/>
          <p:nvPr/>
        </p:nvSpPr>
        <p:spPr>
          <a:xfrm>
            <a:off x="1856352" y="476672"/>
            <a:ext cx="55959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ผลการวิเคราะห์แผนงานบำรุงทางด้วยโปรแกรม </a:t>
            </a:r>
            <a:r>
              <a:rPr lang="en-US" sz="24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TPMS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1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37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4B20B034-8F0D-B048-B811-564B13B29013}"/>
              </a:ext>
            </a:extLst>
          </p:cNvPr>
          <p:cNvGraphicFramePr>
            <a:graphicFrameLocks/>
          </p:cNvGraphicFramePr>
          <p:nvPr/>
        </p:nvGraphicFramePr>
        <p:xfrm>
          <a:off x="107504" y="2027741"/>
          <a:ext cx="8845474" cy="4354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441254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8DC41460-7086-A142-8FF6-D8D13AD316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E7334B4-2051-BC4C-89B1-48D972209B5C}"/>
              </a:ext>
            </a:extLst>
          </p:cNvPr>
          <p:cNvGrpSpPr/>
          <p:nvPr/>
        </p:nvGrpSpPr>
        <p:grpSpPr>
          <a:xfrm>
            <a:off x="271390" y="1161635"/>
            <a:ext cx="8718114" cy="525085"/>
            <a:chOff x="-1" y="208607"/>
            <a:chExt cx="9005665" cy="70011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E240E9C-C118-534C-A885-443451D1753F}"/>
                </a:ext>
              </a:extLst>
            </p:cNvPr>
            <p:cNvSpPr/>
            <p:nvPr/>
          </p:nvSpPr>
          <p:spPr>
            <a:xfrm>
              <a:off x="479594" y="266359"/>
              <a:ext cx="8526070" cy="5680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D9701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40B0736-5EEA-6D48-9684-41F64462F4F1}"/>
                </a:ext>
              </a:extLst>
            </p:cNvPr>
            <p:cNvSpPr/>
            <p:nvPr/>
          </p:nvSpPr>
          <p:spPr>
            <a:xfrm>
              <a:off x="806905" y="293674"/>
              <a:ext cx="4799389" cy="584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จุดลงทุนที่จะให้ผลประโยชน์สุทธิสูงสุด</a:t>
              </a:r>
              <a:r>
                <a:rPr lang="en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ประจำปี</a:t>
              </a:r>
              <a:r>
                <a:rPr lang="th-TH" sz="2400" b="1" dirty="0">
                  <a:ln w="0"/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2565</a:t>
              </a:r>
            </a:p>
          </p:txBody>
        </p:sp>
        <p:sp>
          <p:nvSpPr>
            <p:cNvPr id="30" name="Chevron 29">
              <a:extLst>
                <a:ext uri="{FF2B5EF4-FFF2-40B4-BE49-F238E27FC236}">
                  <a16:creationId xmlns:a16="http://schemas.microsoft.com/office/drawing/2014/main" id="{DF50A1C0-A57A-C647-89D0-037F2662559C}"/>
                </a:ext>
              </a:extLst>
            </p:cNvPr>
            <p:cNvSpPr/>
            <p:nvPr/>
          </p:nvSpPr>
          <p:spPr>
            <a:xfrm>
              <a:off x="-1" y="208607"/>
              <a:ext cx="813619" cy="700113"/>
            </a:xfrm>
            <a:prstGeom prst="chevron">
              <a:avLst/>
            </a:prstGeom>
            <a:solidFill>
              <a:srgbClr val="0467E9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95439B-9F14-4345-B8F9-FC1102C8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/>
              <a:t>39</a:t>
            </a:fld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3CB4AD-38CD-4335-983C-2A6E8E03E347}"/>
              </a:ext>
            </a:extLst>
          </p:cNvPr>
          <p:cNvSpPr/>
          <p:nvPr/>
        </p:nvSpPr>
        <p:spPr>
          <a:xfrm>
            <a:off x="1856352" y="476672"/>
            <a:ext cx="55959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ผลการวิเคราะห์แผนงานบำรุงทางด้วยโปรแกรม </a:t>
            </a:r>
            <a:r>
              <a:rPr lang="en-US" sz="24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TPMS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1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38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1C354534-0B13-5549-AA61-9EABB57049EE}"/>
              </a:ext>
            </a:extLst>
          </p:cNvPr>
          <p:cNvGraphicFramePr>
            <a:graphicFrameLocks/>
          </p:cNvGraphicFramePr>
          <p:nvPr/>
        </p:nvGraphicFramePr>
        <p:xfrm>
          <a:off x="1534158" y="3694003"/>
          <a:ext cx="6330950" cy="3222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AD717CD6-A144-3C4E-9B54-4AE6FE4E7340}"/>
              </a:ext>
            </a:extLst>
          </p:cNvPr>
          <p:cNvGraphicFramePr>
            <a:graphicFrameLocks/>
          </p:cNvGraphicFramePr>
          <p:nvPr/>
        </p:nvGraphicFramePr>
        <p:xfrm>
          <a:off x="4699633" y="1832371"/>
          <a:ext cx="4007236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258549AD-4B5D-494F-995B-4B935B6D40D8}"/>
              </a:ext>
            </a:extLst>
          </p:cNvPr>
          <p:cNvGraphicFramePr>
            <a:graphicFrameLocks/>
          </p:cNvGraphicFramePr>
          <p:nvPr/>
        </p:nvGraphicFramePr>
        <p:xfrm>
          <a:off x="-11299" y="1883834"/>
          <a:ext cx="4007236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552522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597352"/>
            <a:ext cx="9144000" cy="260650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sp>
        <p:nvSpPr>
          <p:cNvPr id="13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4306" y="1152362"/>
            <a:ext cx="32223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th-TH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สรุปข้อมูลค่าความขุรขระสากล 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(IRI)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250812" y="1720986"/>
            <a:ext cx="8907416" cy="4876365"/>
            <a:chOff x="0" y="0"/>
            <a:chExt cx="7322848" cy="374904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215380" cy="374904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21" name="Text Box 7"/>
            <p:cNvSpPr txBox="1"/>
            <p:nvPr/>
          </p:nvSpPr>
          <p:spPr>
            <a:xfrm>
              <a:off x="6094123" y="1276712"/>
              <a:ext cx="1228725" cy="27051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IRI = 2.71 </a:t>
              </a:r>
              <a:r>
                <a:rPr lang="th-TH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ม./กม. </a:t>
              </a:r>
              <a:endParaRPr lang="en-US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th-TH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เฉลี่ยผิวลาดยาง</a:t>
              </a:r>
              <a:endParaRPr lang="en-US" sz="3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22" name="Text Box 6"/>
            <p:cNvSpPr txBox="1"/>
            <p:nvPr/>
          </p:nvSpPr>
          <p:spPr>
            <a:xfrm>
              <a:off x="6109974" y="647427"/>
              <a:ext cx="1192530" cy="27051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IRI = 4.03 </a:t>
              </a:r>
              <a:r>
                <a:rPr lang="th-TH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ม./กม. </a:t>
              </a:r>
              <a:endParaRPr lang="en-US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th-TH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เฉลี่ยผิวคอนกรีต</a:t>
              </a:r>
              <a:endParaRPr lang="en-US" sz="3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436364" y="442424"/>
            <a:ext cx="60879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1.</a:t>
            </a:r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ผลสรุประยะทางในการนำส่ง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043027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E7334B4-2051-BC4C-89B1-48D972209B5C}"/>
              </a:ext>
            </a:extLst>
          </p:cNvPr>
          <p:cNvGrpSpPr/>
          <p:nvPr/>
        </p:nvGrpSpPr>
        <p:grpSpPr>
          <a:xfrm>
            <a:off x="271390" y="1161635"/>
            <a:ext cx="8718114" cy="525085"/>
            <a:chOff x="-1" y="208607"/>
            <a:chExt cx="9005665" cy="70011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E240E9C-C118-534C-A885-443451D1753F}"/>
                </a:ext>
              </a:extLst>
            </p:cNvPr>
            <p:cNvSpPr/>
            <p:nvPr/>
          </p:nvSpPr>
          <p:spPr>
            <a:xfrm>
              <a:off x="479594" y="266359"/>
              <a:ext cx="8526070" cy="5680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D9701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40B0736-5EEA-6D48-9684-41F64462F4F1}"/>
                </a:ext>
              </a:extLst>
            </p:cNvPr>
            <p:cNvSpPr/>
            <p:nvPr/>
          </p:nvSpPr>
          <p:spPr>
            <a:xfrm>
              <a:off x="806905" y="293674"/>
              <a:ext cx="4799389" cy="584776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จุดลงทุนที่จะให้ผลประโยชน์สุทธิสูงสุด</a:t>
              </a:r>
              <a:r>
                <a:rPr lang="en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ประจำปี</a:t>
              </a:r>
              <a:r>
                <a:rPr lang="th-TH" sz="2400" b="1" dirty="0">
                  <a:ln w="0"/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2565</a:t>
              </a:r>
            </a:p>
          </p:txBody>
        </p:sp>
        <p:sp>
          <p:nvSpPr>
            <p:cNvPr id="30" name="Chevron 29">
              <a:extLst>
                <a:ext uri="{FF2B5EF4-FFF2-40B4-BE49-F238E27FC236}">
                  <a16:creationId xmlns:a16="http://schemas.microsoft.com/office/drawing/2014/main" id="{DF50A1C0-A57A-C647-89D0-037F2662559C}"/>
                </a:ext>
              </a:extLst>
            </p:cNvPr>
            <p:cNvSpPr/>
            <p:nvPr/>
          </p:nvSpPr>
          <p:spPr>
            <a:xfrm>
              <a:off x="-1" y="208607"/>
              <a:ext cx="813619" cy="700113"/>
            </a:xfrm>
            <a:prstGeom prst="chevron">
              <a:avLst/>
            </a:prstGeom>
            <a:solidFill>
              <a:srgbClr val="0467E9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23CB4AD-38CD-4335-983C-2A6E8E03E347}"/>
              </a:ext>
            </a:extLst>
          </p:cNvPr>
          <p:cNvSpPr/>
          <p:nvPr/>
        </p:nvSpPr>
        <p:spPr>
          <a:xfrm>
            <a:off x="1856352" y="476672"/>
            <a:ext cx="55959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ผลการวิเคราะห์แผนงานบำรุงทางด้วยโปรแกรม </a:t>
            </a:r>
            <a:r>
              <a:rPr lang="en-US" sz="24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TPMS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Rectangular Callout 35">
            <a:extLst>
              <a:ext uri="{FF2B5EF4-FFF2-40B4-BE49-F238E27FC236}">
                <a16:creationId xmlns:a16="http://schemas.microsoft.com/office/drawing/2014/main" id="{5219093C-9FED-E54C-8FB2-DC5D03E70190}"/>
              </a:ext>
            </a:extLst>
          </p:cNvPr>
          <p:cNvSpPr/>
          <p:nvPr/>
        </p:nvSpPr>
        <p:spPr>
          <a:xfrm>
            <a:off x="2267744" y="5157192"/>
            <a:ext cx="723900" cy="254000"/>
          </a:xfrm>
          <a:prstGeom prst="wedgeRectCallout">
            <a:avLst>
              <a:gd name="adj1" fmla="val -76973"/>
              <a:gd name="adj2" fmla="val -441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>
                <a:latin typeface="TH SarabunPSK" panose="020B0500040200020003" pitchFamily="34" charset="-34"/>
                <a:cs typeface="TH SarabunPSK" panose="020B0500040200020003" pitchFamily="34" charset="-34"/>
              </a:rPr>
              <a:t>10,000</a:t>
            </a:r>
          </a:p>
        </p:txBody>
      </p:sp>
      <p:sp>
        <p:nvSpPr>
          <p:cNvPr id="37" name="Rectangular Callout 36">
            <a:extLst>
              <a:ext uri="{FF2B5EF4-FFF2-40B4-BE49-F238E27FC236}">
                <a16:creationId xmlns:a16="http://schemas.microsoft.com/office/drawing/2014/main" id="{150C91D0-04DA-F84C-A6A1-76D4D12EE338}"/>
              </a:ext>
            </a:extLst>
          </p:cNvPr>
          <p:cNvSpPr/>
          <p:nvPr/>
        </p:nvSpPr>
        <p:spPr>
          <a:xfrm>
            <a:off x="3776092" y="3501008"/>
            <a:ext cx="723900" cy="254000"/>
          </a:xfrm>
          <a:prstGeom prst="wedgeRectCallout">
            <a:avLst>
              <a:gd name="adj1" fmla="val -76973"/>
              <a:gd name="adj2" fmla="val -441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70,000</a:t>
            </a:r>
          </a:p>
        </p:txBody>
      </p:sp>
      <p:sp>
        <p:nvSpPr>
          <p:cNvPr id="38" name="Rectangular Callout 37">
            <a:extLst>
              <a:ext uri="{FF2B5EF4-FFF2-40B4-BE49-F238E27FC236}">
                <a16:creationId xmlns:a16="http://schemas.microsoft.com/office/drawing/2014/main" id="{EED7665B-C8B7-0844-A0F1-8CCA34ACE9E8}"/>
              </a:ext>
            </a:extLst>
          </p:cNvPr>
          <p:cNvSpPr/>
          <p:nvPr/>
        </p:nvSpPr>
        <p:spPr>
          <a:xfrm>
            <a:off x="4292386" y="2671160"/>
            <a:ext cx="723900" cy="254000"/>
          </a:xfrm>
          <a:prstGeom prst="wedgeRectCallout">
            <a:avLst>
              <a:gd name="adj1" fmla="val 128799"/>
              <a:gd name="adj2" fmla="val 951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140,000</a:t>
            </a:r>
          </a:p>
        </p:txBody>
      </p:sp>
      <p:sp>
        <p:nvSpPr>
          <p:cNvPr id="39" name="Rectangular Callout 38">
            <a:extLst>
              <a:ext uri="{FF2B5EF4-FFF2-40B4-BE49-F238E27FC236}">
                <a16:creationId xmlns:a16="http://schemas.microsoft.com/office/drawing/2014/main" id="{1E58425A-4405-5542-AE0E-41466DD27E46}"/>
              </a:ext>
            </a:extLst>
          </p:cNvPr>
          <p:cNvSpPr/>
          <p:nvPr/>
        </p:nvSpPr>
        <p:spPr>
          <a:xfrm>
            <a:off x="6800428" y="3748303"/>
            <a:ext cx="723900" cy="254000"/>
          </a:xfrm>
          <a:prstGeom prst="wedgeRectCallout">
            <a:avLst>
              <a:gd name="adj1" fmla="val 77865"/>
              <a:gd name="adj2" fmla="val -1602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240,000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63EDDBD-959C-436C-8645-9C165120F3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31" name="วงรี 12">
            <a:extLst>
              <a:ext uri="{FF2B5EF4-FFF2-40B4-BE49-F238E27FC236}">
                <a16:creationId xmlns:a16="http://schemas.microsoft.com/office/drawing/2014/main" id="{0D2F4D49-77C3-453D-BA28-3A25AA3E95ED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39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Rectangular Callout 39">
            <a:extLst>
              <a:ext uri="{FF2B5EF4-FFF2-40B4-BE49-F238E27FC236}">
                <a16:creationId xmlns:a16="http://schemas.microsoft.com/office/drawing/2014/main" id="{3F4C4118-FFDB-0B46-A5CA-D599CB32159D}"/>
              </a:ext>
            </a:extLst>
          </p:cNvPr>
          <p:cNvSpPr/>
          <p:nvPr/>
        </p:nvSpPr>
        <p:spPr>
          <a:xfrm>
            <a:off x="6703308" y="2667637"/>
            <a:ext cx="723900" cy="254000"/>
          </a:xfrm>
          <a:prstGeom prst="wedgeRectCallout">
            <a:avLst>
              <a:gd name="adj1" fmla="val -74936"/>
              <a:gd name="adj2" fmla="val 1242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200,000</a:t>
            </a:r>
          </a:p>
        </p:txBody>
      </p:sp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B19FD768-77A9-CC42-A683-2BC76C92B8B1}"/>
              </a:ext>
            </a:extLst>
          </p:cNvPr>
          <p:cNvGraphicFramePr>
            <a:graphicFrameLocks/>
          </p:cNvGraphicFramePr>
          <p:nvPr/>
        </p:nvGraphicFramePr>
        <p:xfrm>
          <a:off x="271390" y="1854813"/>
          <a:ext cx="8718114" cy="4742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791598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56352" y="476672"/>
            <a:ext cx="2535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en-US" altLang="ko-KR" sz="2400" b="1" dirty="0">
                <a:latin typeface="TH SarabunPSK" panose="020B0500040200020003" pitchFamily="34" charset="-34"/>
                <a:ea typeface="굴림" pitchFamily="50" charset="-127"/>
                <a:cs typeface="TH SarabunPSK" panose="020B0500040200020003" pitchFamily="34" charset="-34"/>
              </a:rPr>
              <a:t> </a:t>
            </a:r>
            <a:endParaRPr kumimoji="1" lang="th-TH" altLang="ko-KR" sz="2400" b="1" dirty="0">
              <a:latin typeface="TH SarabunPSK" panose="020B0500040200020003" pitchFamily="34" charset="-34"/>
              <a:ea typeface="굴림" pitchFamily="50" charset="-127"/>
              <a:cs typeface="TH SarabunPSK" panose="020B0500040200020003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8DC41460-7086-A142-8FF6-D8D13AD316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E7334B4-2051-BC4C-89B1-48D972209B5C}"/>
              </a:ext>
            </a:extLst>
          </p:cNvPr>
          <p:cNvGrpSpPr/>
          <p:nvPr/>
        </p:nvGrpSpPr>
        <p:grpSpPr>
          <a:xfrm>
            <a:off x="98643" y="1083683"/>
            <a:ext cx="8718114" cy="1364156"/>
            <a:chOff x="-1" y="208607"/>
            <a:chExt cx="9005665" cy="181887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E240E9C-C118-534C-A885-443451D1753F}"/>
                </a:ext>
              </a:extLst>
            </p:cNvPr>
            <p:cNvSpPr/>
            <p:nvPr/>
          </p:nvSpPr>
          <p:spPr>
            <a:xfrm>
              <a:off x="479594" y="266359"/>
              <a:ext cx="8526070" cy="5680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D9701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40B0736-5EEA-6D48-9684-41F64462F4F1}"/>
                </a:ext>
              </a:extLst>
            </p:cNvPr>
            <p:cNvSpPr/>
            <p:nvPr/>
          </p:nvSpPr>
          <p:spPr>
            <a:xfrm>
              <a:off x="827366" y="293674"/>
              <a:ext cx="7017239" cy="1733807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marL="0" marR="0">
                <a:spcBef>
                  <a:spcPts val="400"/>
                </a:spcBef>
                <a:spcAft>
                  <a:spcPts val="0"/>
                </a:spcAft>
              </a:pPr>
              <a:r>
                <a:rPr lang="th-TH" sz="2400" b="1" dirty="0">
                  <a:effectLst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กราฟแสดงค่า </a:t>
              </a:r>
              <a:r>
                <a:rPr lang="en-US" sz="2400" b="1" dirty="0">
                  <a:effectLst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IRI </a:t>
              </a:r>
              <a:r>
                <a:rPr lang="th-TH" sz="2400" b="1" dirty="0">
                  <a:effectLst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>เฉลี่ยในระยะเวลา 5 ปี ตามงบประมาณที่ได้รับในแต่ละปี</a:t>
              </a:r>
              <a:endParaRPr lang="en-US" sz="24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endParaRPr>
            </a:p>
            <a:p>
              <a:r>
                <a:rPr lang="th-TH" sz="2400" b="1" dirty="0">
                  <a:effectLst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  <a:t/>
              </a:r>
              <a:br>
                <a:rPr lang="th-TH" sz="2400" b="1" dirty="0">
                  <a:effectLst/>
                  <a:latin typeface="TH SarabunPSK" panose="020B0500040200020003" pitchFamily="34" charset="-34"/>
                  <a:ea typeface="Times New Roman" panose="02020603050405020304" pitchFamily="18" charset="0"/>
                  <a:cs typeface="TH SarabunPSK" panose="020B0500040200020003" pitchFamily="34" charset="-34"/>
                </a:rPr>
              </a:br>
              <a:endParaRPr lang="th-TH" sz="32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0" name="Chevron 29">
              <a:extLst>
                <a:ext uri="{FF2B5EF4-FFF2-40B4-BE49-F238E27FC236}">
                  <a16:creationId xmlns:a16="http://schemas.microsoft.com/office/drawing/2014/main" id="{DF50A1C0-A57A-C647-89D0-037F2662559C}"/>
                </a:ext>
              </a:extLst>
            </p:cNvPr>
            <p:cNvSpPr/>
            <p:nvPr/>
          </p:nvSpPr>
          <p:spPr>
            <a:xfrm>
              <a:off x="-1" y="208607"/>
              <a:ext cx="813619" cy="700113"/>
            </a:xfrm>
            <a:prstGeom prst="chevron">
              <a:avLst/>
            </a:prstGeom>
            <a:solidFill>
              <a:srgbClr val="0467E9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35" name="AutoShape 4" descr="Thailand - Wikipedia">
            <a:extLst>
              <a:ext uri="{FF2B5EF4-FFF2-40B4-BE49-F238E27FC236}">
                <a16:creationId xmlns:a16="http://schemas.microsoft.com/office/drawing/2014/main" id="{1D410032-AEF6-7146-A594-D8E8507F2B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555045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AutoShape 6" descr="Thailand - Wikipedia">
            <a:extLst>
              <a:ext uri="{FF2B5EF4-FFF2-40B4-BE49-F238E27FC236}">
                <a16:creationId xmlns:a16="http://schemas.microsoft.com/office/drawing/2014/main" id="{FA6907EB-19C7-BD44-A969-14BACF9F2A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01752" y="3767283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AutoShape 8" descr="Thailand - Wikipedia">
            <a:extLst>
              <a:ext uri="{FF2B5EF4-FFF2-40B4-BE49-F238E27FC236}">
                <a16:creationId xmlns:a16="http://schemas.microsoft.com/office/drawing/2014/main" id="{BC829121-79F8-4745-B84C-A55641307D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65370" y="2181949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D5D459-49BF-48CC-8665-C91C4FFF4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>
                <a:latin typeface="TH SarabunPSK" panose="020B0500040200020003" pitchFamily="34" charset="-34"/>
                <a:cs typeface="TH SarabunPSK" panose="020B0500040200020003" pitchFamily="34" charset="-34"/>
              </a:rPr>
              <a:pPr/>
              <a:t>41</a:t>
            </a:fld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86105A-F09D-48EB-A732-1AB3535721D5}"/>
              </a:ext>
            </a:extLst>
          </p:cNvPr>
          <p:cNvSpPr/>
          <p:nvPr/>
        </p:nvSpPr>
        <p:spPr>
          <a:xfrm>
            <a:off x="1856352" y="476672"/>
            <a:ext cx="55959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แผนงานกิจกรรมบำรุงรักษาทางหลวงเชิงกลยุทธ์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1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40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7694995C-C0D1-4016-ADDA-32A7C811C2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2042540"/>
              </p:ext>
            </p:extLst>
          </p:nvPr>
        </p:nvGraphicFramePr>
        <p:xfrm>
          <a:off x="628650" y="1772816"/>
          <a:ext cx="7233070" cy="469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6883C2A0-A472-46F7-A982-DAEEA98B6D36}"/>
              </a:ext>
            </a:extLst>
          </p:cNvPr>
          <p:cNvSpPr/>
          <p:nvPr/>
        </p:nvSpPr>
        <p:spPr>
          <a:xfrm>
            <a:off x="1864348" y="2420777"/>
            <a:ext cx="156592" cy="2320705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1" name="TextBox 11">
            <a:extLst>
              <a:ext uri="{FF2B5EF4-FFF2-40B4-BE49-F238E27FC236}">
                <a16:creationId xmlns:a16="http://schemas.microsoft.com/office/drawing/2014/main" id="{60CC4A3B-D65B-4EE6-AFC4-D5D7711274F3}"/>
              </a:ext>
            </a:extLst>
          </p:cNvPr>
          <p:cNvSpPr txBox="1"/>
          <p:nvPr/>
        </p:nvSpPr>
        <p:spPr>
          <a:xfrm>
            <a:off x="1758042" y="3149965"/>
            <a:ext cx="450215" cy="436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kern="12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3.01</a:t>
            </a:r>
            <a:endParaRPr lang="en-US" sz="1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008114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56352" y="476672"/>
            <a:ext cx="2535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en-US" altLang="ko-KR" sz="2400" b="1" dirty="0">
                <a:latin typeface="TH Sarabun New" panose="020B0500040200020003" pitchFamily="34" charset="-34"/>
                <a:ea typeface="굴림" pitchFamily="50" charset="-127"/>
                <a:cs typeface="TH Sarabun New" panose="020B0500040200020003" pitchFamily="34" charset="-34"/>
              </a:rPr>
              <a:t> </a:t>
            </a:r>
            <a:endParaRPr kumimoji="1" lang="th-TH" altLang="ko-KR" sz="2400" b="1" dirty="0">
              <a:latin typeface="TH Sarabun New" panose="020B0500040200020003" pitchFamily="34" charset="-34"/>
              <a:ea typeface="굴림" pitchFamily="50" charset="-127"/>
              <a:cs typeface="TH Sarabun New" panose="020B0500040200020003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8DC41460-7086-A142-8FF6-D8D13AD316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E7334B4-2051-BC4C-89B1-48D972209B5C}"/>
              </a:ext>
            </a:extLst>
          </p:cNvPr>
          <p:cNvGrpSpPr/>
          <p:nvPr/>
        </p:nvGrpSpPr>
        <p:grpSpPr>
          <a:xfrm>
            <a:off x="98643" y="1083683"/>
            <a:ext cx="8718114" cy="525085"/>
            <a:chOff x="-1" y="208607"/>
            <a:chExt cx="9005665" cy="70011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E240E9C-C118-534C-A885-443451D1753F}"/>
                </a:ext>
              </a:extLst>
            </p:cNvPr>
            <p:cNvSpPr/>
            <p:nvPr/>
          </p:nvSpPr>
          <p:spPr>
            <a:xfrm>
              <a:off x="479594" y="266359"/>
              <a:ext cx="8526070" cy="5680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D9701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40B0736-5EEA-6D48-9684-41F64462F4F1}"/>
                </a:ext>
              </a:extLst>
            </p:cNvPr>
            <p:cNvSpPr/>
            <p:nvPr/>
          </p:nvSpPr>
          <p:spPr>
            <a:xfrm>
              <a:off x="827366" y="293674"/>
              <a:ext cx="7017239" cy="584776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marL="0" marR="0">
                <a:spcBef>
                  <a:spcPts val="400"/>
                </a:spcBef>
                <a:spcAft>
                  <a:spcPts val="0"/>
                </a:spcAft>
              </a:pPr>
              <a:r>
                <a:rPr lang="th-TH" sz="24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ข้อเสนอแนะสำหรับ ระบบ </a:t>
              </a:r>
              <a:r>
                <a:rPr lang="en-US" sz="2400" b="1" dirty="0">
                  <a:ln w="0"/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TPMS</a:t>
              </a:r>
              <a:endParaRPr lang="th-TH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0" name="Chevron 29">
              <a:extLst>
                <a:ext uri="{FF2B5EF4-FFF2-40B4-BE49-F238E27FC236}">
                  <a16:creationId xmlns:a16="http://schemas.microsoft.com/office/drawing/2014/main" id="{DF50A1C0-A57A-C647-89D0-037F2662559C}"/>
                </a:ext>
              </a:extLst>
            </p:cNvPr>
            <p:cNvSpPr/>
            <p:nvPr/>
          </p:nvSpPr>
          <p:spPr>
            <a:xfrm>
              <a:off x="-1" y="208607"/>
              <a:ext cx="813619" cy="700113"/>
            </a:xfrm>
            <a:prstGeom prst="chevron">
              <a:avLst/>
            </a:prstGeom>
            <a:solidFill>
              <a:srgbClr val="0467E9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35" name="AutoShape 4" descr="Thailand - Wikipedia">
            <a:extLst>
              <a:ext uri="{FF2B5EF4-FFF2-40B4-BE49-F238E27FC236}">
                <a16:creationId xmlns:a16="http://schemas.microsoft.com/office/drawing/2014/main" id="{1D410032-AEF6-7146-A594-D8E8507F2B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555045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6" name="AutoShape 6" descr="Thailand - Wikipedia">
            <a:extLst>
              <a:ext uri="{FF2B5EF4-FFF2-40B4-BE49-F238E27FC236}">
                <a16:creationId xmlns:a16="http://schemas.microsoft.com/office/drawing/2014/main" id="{FA6907EB-19C7-BD44-A969-14BACF9F2A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01752" y="3767283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7" name="AutoShape 8" descr="Thailand - Wikipedia">
            <a:extLst>
              <a:ext uri="{FF2B5EF4-FFF2-40B4-BE49-F238E27FC236}">
                <a16:creationId xmlns:a16="http://schemas.microsoft.com/office/drawing/2014/main" id="{BC829121-79F8-4745-B84C-A55641307D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65370" y="2181949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D5D459-49BF-48CC-8665-C91C4FFF4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pPr/>
              <a:t>42</a:t>
            </a:fld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86105A-F09D-48EB-A732-1AB3535721D5}"/>
              </a:ext>
            </a:extLst>
          </p:cNvPr>
          <p:cNvSpPr/>
          <p:nvPr/>
        </p:nvSpPr>
        <p:spPr>
          <a:xfrm>
            <a:off x="1856352" y="476672"/>
            <a:ext cx="55959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ข้อเสนอแนะ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1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41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C285E8-6284-7B4A-9828-A7B3C0E7883E}"/>
              </a:ext>
            </a:extLst>
          </p:cNvPr>
          <p:cNvSpPr txBox="1"/>
          <p:nvPr/>
        </p:nvSpPr>
        <p:spPr>
          <a:xfrm>
            <a:off x="288784" y="1890254"/>
            <a:ext cx="85279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ดำเนินการศึกษาความต้องการของผู้ใช้งานระบบวิเคราะห์งบประมาณบำรุงทางหลวง </a:t>
            </a:r>
            <a:r>
              <a:rPr lang="en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(TPMS)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ในระดับพื้นที่ เช่น ระดับสำนักงานทางหลวง ระดับแขวงทางหลวง เป็นต้น</a:t>
            </a:r>
            <a:endParaRPr lang="en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ดำเนินการศึกษาแนวทางการบริการจัดการงานซ่อมบำรุงของทางประเทศเพื่อนำมาพัฒนาและปรับปรุงในระบบ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TPMS</a:t>
            </a:r>
            <a:endParaRPr lang="en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ปรับปรุง และสอบเทียบ แบบจำลองการเสื่อมสภาพทางหลวง ในประเทศไทย</a:t>
            </a:r>
            <a:endParaRPr lang="en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ปรับปรุงระบบ </a:t>
            </a:r>
            <a:r>
              <a:rPr lang="en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TPMS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ให้ตอบสนองต่อความต้องการในการกระจายงบเชิงพื้นที่ได้</a:t>
            </a:r>
            <a:endParaRPr lang="en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เพิ่มเติมดัชนี หรือตัวแปร ในการบริหารจัดการงานซ่อมบำรุง เช่น ค่าความเสียดทาน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Soft Spot</a:t>
            </a:r>
            <a:endParaRPr lang="en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พัฒนาการวิเคราะห์ในระดับรายโครงการ เพื่อตอบสนองความต้องการระดับพื้นที่ได้</a:t>
            </a:r>
            <a:endParaRPr lang="en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875477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28379" y="414413"/>
            <a:ext cx="35605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3. การส่งมอบและรายงาน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388424" y="6337775"/>
            <a:ext cx="648072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42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84" y="1166783"/>
            <a:ext cx="8676691" cy="422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113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6896" y="5205072"/>
            <a:ext cx="9144000" cy="165292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Rectangle 1"/>
          <p:cNvSpPr/>
          <p:nvPr/>
        </p:nvSpPr>
        <p:spPr>
          <a:xfrm>
            <a:off x="2836588" y="5622752"/>
            <a:ext cx="34708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6000" b="1" kern="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จบการนำเสนอ</a:t>
            </a:r>
            <a:endParaRPr lang="en-US" sz="4400" b="1" kern="0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19672" y="235057"/>
            <a:ext cx="5748782" cy="504056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03512" y="423680"/>
            <a:ext cx="5181102" cy="4663313"/>
          </a:xfrm>
          <a:prstGeom prst="ellipse">
            <a:avLst/>
          </a:prstGeom>
          <a:noFill/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118666" y="667526"/>
            <a:ext cx="4757589" cy="41904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54886"/>
            <a:ext cx="8443114" cy="69128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49447"/>
            <a:ext cx="1104691" cy="11046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036" y="1676914"/>
            <a:ext cx="995257" cy="9952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68" y="3464113"/>
            <a:ext cx="1133929" cy="113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646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45</a:t>
            </a:fld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744218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6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46</a:t>
            </a:fld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971479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44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47</a:t>
            </a:fld>
            <a:endParaRPr lang="th-TH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92107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6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265821"/>
            <a:ext cx="2057400" cy="365125"/>
          </a:xfrm>
        </p:spPr>
        <p:txBody>
          <a:bodyPr/>
          <a:lstStyle/>
          <a:p>
            <a:fld id="{2E186A56-C948-4A6D-8E53-F54F5F292524}" type="slidenum">
              <a:rPr lang="th-TH" smtClean="0"/>
              <a:pPr/>
              <a:t>48</a:t>
            </a:fld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246212" y="207822"/>
            <a:ext cx="39036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th-TH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สรุป 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CC </a:t>
            </a:r>
            <a:r>
              <a:rPr lang="th-TH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สำนักงานทางหลวงที่ 6(เพชรบูรณ์)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AA42F20-A8AB-4131-A880-DC3378C9C1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863625"/>
              </p:ext>
            </p:extLst>
          </p:nvPr>
        </p:nvGraphicFramePr>
        <p:xfrm>
          <a:off x="143509" y="669487"/>
          <a:ext cx="8856981" cy="59532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3989">
                  <a:extLst>
                    <a:ext uri="{9D8B030D-6E8A-4147-A177-3AD203B41FA5}">
                      <a16:colId xmlns:a16="http://schemas.microsoft.com/office/drawing/2014/main" val="4101528047"/>
                    </a:ext>
                  </a:extLst>
                </a:gridCol>
                <a:gridCol w="612648">
                  <a:extLst>
                    <a:ext uri="{9D8B030D-6E8A-4147-A177-3AD203B41FA5}">
                      <a16:colId xmlns:a16="http://schemas.microsoft.com/office/drawing/2014/main" val="1103377525"/>
                    </a:ext>
                  </a:extLst>
                </a:gridCol>
                <a:gridCol w="612648">
                  <a:extLst>
                    <a:ext uri="{9D8B030D-6E8A-4147-A177-3AD203B41FA5}">
                      <a16:colId xmlns:a16="http://schemas.microsoft.com/office/drawing/2014/main" val="3034808485"/>
                    </a:ext>
                  </a:extLst>
                </a:gridCol>
                <a:gridCol w="1119666">
                  <a:extLst>
                    <a:ext uri="{9D8B030D-6E8A-4147-A177-3AD203B41FA5}">
                      <a16:colId xmlns:a16="http://schemas.microsoft.com/office/drawing/2014/main" val="2512103019"/>
                    </a:ext>
                  </a:extLst>
                </a:gridCol>
                <a:gridCol w="628492">
                  <a:extLst>
                    <a:ext uri="{9D8B030D-6E8A-4147-A177-3AD203B41FA5}">
                      <a16:colId xmlns:a16="http://schemas.microsoft.com/office/drawing/2014/main" val="1856138817"/>
                    </a:ext>
                  </a:extLst>
                </a:gridCol>
                <a:gridCol w="628492">
                  <a:extLst>
                    <a:ext uri="{9D8B030D-6E8A-4147-A177-3AD203B41FA5}">
                      <a16:colId xmlns:a16="http://schemas.microsoft.com/office/drawing/2014/main" val="3440929292"/>
                    </a:ext>
                  </a:extLst>
                </a:gridCol>
                <a:gridCol w="628492">
                  <a:extLst>
                    <a:ext uri="{9D8B030D-6E8A-4147-A177-3AD203B41FA5}">
                      <a16:colId xmlns:a16="http://schemas.microsoft.com/office/drawing/2014/main" val="3170925841"/>
                    </a:ext>
                  </a:extLst>
                </a:gridCol>
                <a:gridCol w="628492">
                  <a:extLst>
                    <a:ext uri="{9D8B030D-6E8A-4147-A177-3AD203B41FA5}">
                      <a16:colId xmlns:a16="http://schemas.microsoft.com/office/drawing/2014/main" val="1485973294"/>
                    </a:ext>
                  </a:extLst>
                </a:gridCol>
                <a:gridCol w="628492">
                  <a:extLst>
                    <a:ext uri="{9D8B030D-6E8A-4147-A177-3AD203B41FA5}">
                      <a16:colId xmlns:a16="http://schemas.microsoft.com/office/drawing/2014/main" val="917664953"/>
                    </a:ext>
                  </a:extLst>
                </a:gridCol>
                <a:gridCol w="628492">
                  <a:extLst>
                    <a:ext uri="{9D8B030D-6E8A-4147-A177-3AD203B41FA5}">
                      <a16:colId xmlns:a16="http://schemas.microsoft.com/office/drawing/2014/main" val="3139089810"/>
                    </a:ext>
                  </a:extLst>
                </a:gridCol>
                <a:gridCol w="628492">
                  <a:extLst>
                    <a:ext uri="{9D8B030D-6E8A-4147-A177-3AD203B41FA5}">
                      <a16:colId xmlns:a16="http://schemas.microsoft.com/office/drawing/2014/main" val="681543786"/>
                    </a:ext>
                  </a:extLst>
                </a:gridCol>
                <a:gridCol w="522862">
                  <a:extLst>
                    <a:ext uri="{9D8B030D-6E8A-4147-A177-3AD203B41FA5}">
                      <a16:colId xmlns:a16="http://schemas.microsoft.com/office/drawing/2014/main" val="4128302983"/>
                    </a:ext>
                  </a:extLst>
                </a:gridCol>
                <a:gridCol w="522862">
                  <a:extLst>
                    <a:ext uri="{9D8B030D-6E8A-4147-A177-3AD203B41FA5}">
                      <a16:colId xmlns:a16="http://schemas.microsoft.com/office/drawing/2014/main" val="4130884291"/>
                    </a:ext>
                  </a:extLst>
                </a:gridCol>
                <a:gridCol w="522862">
                  <a:extLst>
                    <a:ext uri="{9D8B030D-6E8A-4147-A177-3AD203B41FA5}">
                      <a16:colId xmlns:a16="http://schemas.microsoft.com/office/drawing/2014/main" val="3114293924"/>
                    </a:ext>
                  </a:extLst>
                </a:gridCol>
              </a:tblGrid>
              <a:tr h="38967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รหัสแขวง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หมายเลขทางหลวง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หมายเลขควบคุม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ชื่อสายทาง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กม.เริ่มต้น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กม.สิ้นสุด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ระยะทาง (กม.)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ทิศทางสำรวจ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จำนวนช่องจราจร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วันที่สำรวจ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ประเภทผิวทาง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 (</a:t>
                      </a:r>
                      <a:r>
                        <a:rPr lang="th-TH" sz="16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ม./กม.)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Rutting (</a:t>
                      </a:r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มม.)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MPD (</a:t>
                      </a:r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มม.)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208510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0601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เข็กน้อย - แยกอาเซียน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350+811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351+359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455843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0601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เข็กน้อย - แยกอาเซียน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351+149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350+604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088266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0602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แยกอาเซียน - น้ำดุก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352+178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352+769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0.591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3.78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2.79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297638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0602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แยกอาเซียน - น้ำดุก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353+687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353+097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3.46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2.93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359861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0602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แยกอาเซียน - น้ำดุก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357+386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357+920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0.534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2.45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474622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0602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แยกอาเซียน - น้ำดุก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358+844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358+303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0.541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53769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0602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แยกอาเซียน - น้ำดุก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359+706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360+239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416472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0602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แยกอาเซียน - น้ำดุก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361+182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360+627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0.555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3.38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622918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0603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น้ำดุก - ห้วยซำมะคาว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365+292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366+159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0.867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936034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0603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น้ำดุก - ห้วยซำมะคาว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366+260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365+400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36344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0501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วังชมภู - บ้านโตก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214+797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215+586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0.789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3.96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035162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0501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วังชมภู - บ้านโตก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215+519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214+747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0.772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4.44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490038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0503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หัวนา - สักหลง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249+362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249+783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3.92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459442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0503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หัวนา - สักหลง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249+653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249+243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383161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0503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หัวนา - สักหลง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262+700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263+327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0.627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184804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0503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หัวนา - สักหลง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263+185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262+674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3.84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041354"/>
                  </a:ext>
                </a:extLst>
              </a:tr>
              <a:tr h="2082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0503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หัวนา - สักหลง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273+775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273+654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2.56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755289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0503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หัวนา - สักหลง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273+797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273+913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4.76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600034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0504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สักหลง - กกกะทอน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273+775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274+056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0.281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825865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0504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สักหลง - กกกะทอน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274+075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273+775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2.67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063398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0504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สักหลง - กกกะทอน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279+622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280+048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0.426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958477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0504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สักหลง - กกกะทอน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280+121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279+706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3.86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927721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0234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ทางเลี่ยงเมืองเพชรบูรณ์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0+180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3.61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147533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0234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ทางเลี่ยงเมืองเพชรบูรณ์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0+192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0.192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809370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หล่มเก่า - วังบาล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0+171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0.171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3.54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000932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2008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หล่มสัก - น้ำก้อ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0+050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2.93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260667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บุ่งน้ำเต้า - บ้านกลาง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0+035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88308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บุ่งน้ำเต้า - บ้านกลาง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0+031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0+000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3.66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6.72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530249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0303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น้ำเดื่อ - น้ำดุก</a:t>
                      </a:r>
                      <a:endParaRPr lang="th-TH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194+661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194+778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4.37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498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6594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49</a:t>
            </a:fld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246212" y="298352"/>
            <a:ext cx="39036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th-TH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สรุป 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CC </a:t>
            </a:r>
            <a:r>
              <a:rPr lang="th-TH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สำนักงานทางหลวงที่ 6(เพชรบูรณ์)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7F23902-AEA1-44A9-8D17-8F1265F7D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390299"/>
              </p:ext>
            </p:extLst>
          </p:nvPr>
        </p:nvGraphicFramePr>
        <p:xfrm>
          <a:off x="107504" y="760017"/>
          <a:ext cx="8928992" cy="4480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8411">
                  <a:extLst>
                    <a:ext uri="{9D8B030D-6E8A-4147-A177-3AD203B41FA5}">
                      <a16:colId xmlns:a16="http://schemas.microsoft.com/office/drawing/2014/main" val="3112714529"/>
                    </a:ext>
                  </a:extLst>
                </a:gridCol>
                <a:gridCol w="617628">
                  <a:extLst>
                    <a:ext uri="{9D8B030D-6E8A-4147-A177-3AD203B41FA5}">
                      <a16:colId xmlns:a16="http://schemas.microsoft.com/office/drawing/2014/main" val="1211927267"/>
                    </a:ext>
                  </a:extLst>
                </a:gridCol>
                <a:gridCol w="617628">
                  <a:extLst>
                    <a:ext uri="{9D8B030D-6E8A-4147-A177-3AD203B41FA5}">
                      <a16:colId xmlns:a16="http://schemas.microsoft.com/office/drawing/2014/main" val="4277029274"/>
                    </a:ext>
                  </a:extLst>
                </a:gridCol>
                <a:gridCol w="1128769">
                  <a:extLst>
                    <a:ext uri="{9D8B030D-6E8A-4147-A177-3AD203B41FA5}">
                      <a16:colId xmlns:a16="http://schemas.microsoft.com/office/drawing/2014/main" val="2141628313"/>
                    </a:ext>
                  </a:extLst>
                </a:gridCol>
                <a:gridCol w="633602">
                  <a:extLst>
                    <a:ext uri="{9D8B030D-6E8A-4147-A177-3AD203B41FA5}">
                      <a16:colId xmlns:a16="http://schemas.microsoft.com/office/drawing/2014/main" val="3980389745"/>
                    </a:ext>
                  </a:extLst>
                </a:gridCol>
                <a:gridCol w="633602">
                  <a:extLst>
                    <a:ext uri="{9D8B030D-6E8A-4147-A177-3AD203B41FA5}">
                      <a16:colId xmlns:a16="http://schemas.microsoft.com/office/drawing/2014/main" val="562608979"/>
                    </a:ext>
                  </a:extLst>
                </a:gridCol>
                <a:gridCol w="633602">
                  <a:extLst>
                    <a:ext uri="{9D8B030D-6E8A-4147-A177-3AD203B41FA5}">
                      <a16:colId xmlns:a16="http://schemas.microsoft.com/office/drawing/2014/main" val="1634900884"/>
                    </a:ext>
                  </a:extLst>
                </a:gridCol>
                <a:gridCol w="633602">
                  <a:extLst>
                    <a:ext uri="{9D8B030D-6E8A-4147-A177-3AD203B41FA5}">
                      <a16:colId xmlns:a16="http://schemas.microsoft.com/office/drawing/2014/main" val="2876330338"/>
                    </a:ext>
                  </a:extLst>
                </a:gridCol>
                <a:gridCol w="633602">
                  <a:extLst>
                    <a:ext uri="{9D8B030D-6E8A-4147-A177-3AD203B41FA5}">
                      <a16:colId xmlns:a16="http://schemas.microsoft.com/office/drawing/2014/main" val="1319913625"/>
                    </a:ext>
                  </a:extLst>
                </a:gridCol>
                <a:gridCol w="633602">
                  <a:extLst>
                    <a:ext uri="{9D8B030D-6E8A-4147-A177-3AD203B41FA5}">
                      <a16:colId xmlns:a16="http://schemas.microsoft.com/office/drawing/2014/main" val="3066411410"/>
                    </a:ext>
                  </a:extLst>
                </a:gridCol>
                <a:gridCol w="633602">
                  <a:extLst>
                    <a:ext uri="{9D8B030D-6E8A-4147-A177-3AD203B41FA5}">
                      <a16:colId xmlns:a16="http://schemas.microsoft.com/office/drawing/2014/main" val="979272311"/>
                    </a:ext>
                  </a:extLst>
                </a:gridCol>
                <a:gridCol w="527114">
                  <a:extLst>
                    <a:ext uri="{9D8B030D-6E8A-4147-A177-3AD203B41FA5}">
                      <a16:colId xmlns:a16="http://schemas.microsoft.com/office/drawing/2014/main" val="1145008337"/>
                    </a:ext>
                  </a:extLst>
                </a:gridCol>
                <a:gridCol w="527114">
                  <a:extLst>
                    <a:ext uri="{9D8B030D-6E8A-4147-A177-3AD203B41FA5}">
                      <a16:colId xmlns:a16="http://schemas.microsoft.com/office/drawing/2014/main" val="207879225"/>
                    </a:ext>
                  </a:extLst>
                </a:gridCol>
                <a:gridCol w="527114">
                  <a:extLst>
                    <a:ext uri="{9D8B030D-6E8A-4147-A177-3AD203B41FA5}">
                      <a16:colId xmlns:a16="http://schemas.microsoft.com/office/drawing/2014/main" val="4015015099"/>
                    </a:ext>
                  </a:extLst>
                </a:gridCol>
              </a:tblGrid>
              <a:tr h="28279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รหัสแขวง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หมายเลขทางหลวง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หมายเลขควบคุม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ชื่อสายทาง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กม.เริ่มต้น</a:t>
                      </a:r>
                      <a:endParaRPr lang="th-TH" sz="16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กม.สิ้นสุด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ระยะทาง (กม.)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ทิศทางสำรวจ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จำนวนช่องจราจร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วันที่สำรวจ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ประเภทผิวทาง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 (</a:t>
                      </a:r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ม./กม.)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Rutting (</a:t>
                      </a:r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มม.)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MPD (</a:t>
                      </a:r>
                      <a:r>
                        <a:rPr lang="th-TH" sz="16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มม.)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981246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2275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0303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น้ำเดื่อ - น้ำดุก</a:t>
                      </a:r>
                      <a:endParaRPr lang="th-TH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194+778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194+646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0.132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787560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2278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หัวนา - กกโอ</a:t>
                      </a:r>
                      <a:endParaRPr lang="th-TH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18+102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18+252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1400098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2278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หัวนา - กกโอ</a:t>
                      </a:r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18+400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18+164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0.236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4.69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3.13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492823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2326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เพชรบูรณ์ - ห้วยใหญ่</a:t>
                      </a:r>
                      <a:endParaRPr lang="th-TH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0+289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0.289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021295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2326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เพชรบูรณ์ - ห้วยใหญ่</a:t>
                      </a:r>
                      <a:endParaRPr lang="th-TH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0+300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0+000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4.89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3.79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501244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2372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ห้วยแล้ง - น้ำชุน</a:t>
                      </a:r>
                      <a:endParaRPr lang="th-TH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16+549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16+811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0.262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4.88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809403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2372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0102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ห้วยแล้ง - น้ำชุน</a:t>
                      </a:r>
                      <a:endParaRPr lang="th-TH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16+811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16+592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0.219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4.46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3.14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223852"/>
                  </a:ext>
                </a:extLst>
              </a:tr>
              <a:tr h="2172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2466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0101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โคกหนองม่วง - หล่มสัก</a:t>
                      </a:r>
                      <a:endParaRPr lang="th-TH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6+324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6+532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0.208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5.24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3.85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367390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2466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โคกหนองม่วง - หล่มสัก</a:t>
                      </a:r>
                      <a:endParaRPr lang="th-TH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6+582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6+344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0.238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4.95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588962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2466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หล่มสัก - สักหลง</a:t>
                      </a:r>
                      <a:endParaRPr lang="th-TH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14+665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14+907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0.242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4.75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2.72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073461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2466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หล่มสัก - สักหลง</a:t>
                      </a:r>
                      <a:endParaRPr lang="th-TH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14+882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14+637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0.245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3.81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2.76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684482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0401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คลองกระจัง - ศรีเทพ</a:t>
                      </a:r>
                      <a:endParaRPr lang="th-TH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101+928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102+424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0.496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336496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0401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คลองกระจัง - ศรีเทพ</a:t>
                      </a:r>
                      <a:endParaRPr lang="th-TH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102+363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101+867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0.496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4.29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2.93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460871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0402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ศรีเทพ - ซับสมอทอด</a:t>
                      </a:r>
                      <a:endParaRPr lang="th-TH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125+312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125+492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4.41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2.56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6119186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0402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ศรีเทพ - ซับสมอทอด</a:t>
                      </a:r>
                      <a:endParaRPr lang="th-TH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125+577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125+248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0.329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3.97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64550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0403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ซับสมอทอด - หนองไผ่</a:t>
                      </a:r>
                      <a:endParaRPr lang="th-TH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140+828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141+013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0.185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2.93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669342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0403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ซับสมอทอด - หนองไผ่</a:t>
                      </a:r>
                      <a:endParaRPr lang="th-TH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140+947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140+770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0.177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4.84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124692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0403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ซับสมอทอด - หนองไผ่</a:t>
                      </a:r>
                      <a:endParaRPr lang="th-TH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146+211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146+712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4.26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377513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0403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ซับสมอทอด - หนองไผ่</a:t>
                      </a:r>
                      <a:endParaRPr lang="th-TH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146+662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146+139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0.523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95555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0403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ซับสมอทอด - หนองไผ่</a:t>
                      </a:r>
                      <a:endParaRPr lang="th-TH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152+900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152+100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5.39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3.86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096944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0404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หนองไผ่ - นาเฉลียง</a:t>
                      </a:r>
                      <a:endParaRPr lang="th-TH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165+452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165+854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2.78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510224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0404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หนองไผ่ - นาเฉลียง</a:t>
                      </a:r>
                      <a:endParaRPr lang="th-TH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165+786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165+383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3.69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2.45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68711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0300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ศรีมงคล - น้ำอ้อม</a:t>
                      </a:r>
                      <a:endParaRPr lang="th-TH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116+616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116+870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0.254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4.49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31698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0300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ศรีมงคล - น้ำอ้อม</a:t>
                      </a:r>
                      <a:endParaRPr lang="th-TH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116+947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116+699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0.248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4.27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3.51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162902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0225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0300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ศรีมงคล - น้ำอ้อม</a:t>
                      </a:r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128+716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129+162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0.446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3.68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70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2270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sp>
        <p:nvSpPr>
          <p:cNvPr id="13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436364" y="442424"/>
            <a:ext cx="60879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1.</a:t>
            </a:r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ผลสรุประยะทางในการนำส่ง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1390" y="1123380"/>
            <a:ext cx="172515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วิเคราะห์ข้อมูล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IRI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9171" y="1499372"/>
            <a:ext cx="36227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06400" algn="thaiDist"/>
            <a:r>
              <a:rPr lang="th-T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ค่า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IRI </a:t>
            </a:r>
            <a:r>
              <a:rPr lang="th-T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กับข้อมูลปริมาณจราจร</a:t>
            </a:r>
            <a:r>
              <a:rPr lang="th-TH" sz="20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ที่ได้จากการเชื่อมโยงข้อมูลระบบ </a:t>
            </a:r>
            <a:r>
              <a:rPr lang="en-US" sz="20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TIMS </a:t>
            </a:r>
            <a:r>
              <a:rPr lang="th-TH" sz="20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ของสำนักอำนวยความปลอดภัย (ปี </a:t>
            </a:r>
            <a:r>
              <a:rPr lang="en-US" sz="20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2562 </a:t>
            </a:r>
            <a:r>
              <a:rPr lang="th-TH" sz="20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ปีล่าสุด</a:t>
            </a:r>
            <a:r>
              <a:rPr lang="en-US" sz="20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160" y="1086046"/>
            <a:ext cx="4782317" cy="2190698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2403" y="6492781"/>
            <a:ext cx="86705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*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ปริมาณจราจรรวม 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=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ไม่รวม รถจักรยาน 2 ล้อและรถจักรยาน 3 ล้อ รถจักรยานสามเครื่องและรถจักรยานยนต์ และรถเครื่องจักรและรถดัดแปลง</a:t>
            </a:r>
            <a:endParaRPr lang="en-US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4159" y="3360771"/>
            <a:ext cx="4782317" cy="312040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85167" y="2620737"/>
            <a:ext cx="36227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06400" algn="thaiDist"/>
            <a:r>
              <a:rPr lang="th-T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สามารถสรุปสาเหตุเบื้องต้นว่าปริมาณจราจรอาจเป็นสาเหตุหนึ่งที่ส่งผลกระทบต่อความเสียหายของถนน จากค่าเฉลี่ย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IRI </a:t>
            </a:r>
            <a:r>
              <a:rPr lang="th-T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ในสำนักงานทางหลวงที่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13 </a:t>
            </a:r>
            <a:r>
              <a:rPr lang="th-T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(กรุงเทพ) ค่าเฉลี่ยผิวลาดยางอยู่ที่ 3.05 เมตร/กิโลเมตร ในส่วนผิวคอนกรีตค่าเฉลี่ยอยู่ที่ 4.03 เมตร/กิโลเมตร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874356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50</a:t>
            </a:fld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246212" y="298352"/>
            <a:ext cx="39036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th-TH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สรุป 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CC </a:t>
            </a:r>
            <a:r>
              <a:rPr lang="th-TH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สำนักงานทางหลวงที่ 6(เพชรบูรณ์)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3D16BE-84A0-477A-9437-A67C070B3F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072682"/>
              </p:ext>
            </p:extLst>
          </p:nvPr>
        </p:nvGraphicFramePr>
        <p:xfrm>
          <a:off x="179512" y="760017"/>
          <a:ext cx="8830005" cy="53534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2332">
                  <a:extLst>
                    <a:ext uri="{9D8B030D-6E8A-4147-A177-3AD203B41FA5}">
                      <a16:colId xmlns:a16="http://schemas.microsoft.com/office/drawing/2014/main" val="3843829282"/>
                    </a:ext>
                  </a:extLst>
                </a:gridCol>
                <a:gridCol w="610781">
                  <a:extLst>
                    <a:ext uri="{9D8B030D-6E8A-4147-A177-3AD203B41FA5}">
                      <a16:colId xmlns:a16="http://schemas.microsoft.com/office/drawing/2014/main" val="3993308207"/>
                    </a:ext>
                  </a:extLst>
                </a:gridCol>
                <a:gridCol w="610781">
                  <a:extLst>
                    <a:ext uri="{9D8B030D-6E8A-4147-A177-3AD203B41FA5}">
                      <a16:colId xmlns:a16="http://schemas.microsoft.com/office/drawing/2014/main" val="608245956"/>
                    </a:ext>
                  </a:extLst>
                </a:gridCol>
                <a:gridCol w="1116255">
                  <a:extLst>
                    <a:ext uri="{9D8B030D-6E8A-4147-A177-3AD203B41FA5}">
                      <a16:colId xmlns:a16="http://schemas.microsoft.com/office/drawing/2014/main" val="3391326939"/>
                    </a:ext>
                  </a:extLst>
                </a:gridCol>
                <a:gridCol w="626578">
                  <a:extLst>
                    <a:ext uri="{9D8B030D-6E8A-4147-A177-3AD203B41FA5}">
                      <a16:colId xmlns:a16="http://schemas.microsoft.com/office/drawing/2014/main" val="763110379"/>
                    </a:ext>
                  </a:extLst>
                </a:gridCol>
                <a:gridCol w="626578">
                  <a:extLst>
                    <a:ext uri="{9D8B030D-6E8A-4147-A177-3AD203B41FA5}">
                      <a16:colId xmlns:a16="http://schemas.microsoft.com/office/drawing/2014/main" val="2141076792"/>
                    </a:ext>
                  </a:extLst>
                </a:gridCol>
                <a:gridCol w="626578">
                  <a:extLst>
                    <a:ext uri="{9D8B030D-6E8A-4147-A177-3AD203B41FA5}">
                      <a16:colId xmlns:a16="http://schemas.microsoft.com/office/drawing/2014/main" val="3099590290"/>
                    </a:ext>
                  </a:extLst>
                </a:gridCol>
                <a:gridCol w="626578">
                  <a:extLst>
                    <a:ext uri="{9D8B030D-6E8A-4147-A177-3AD203B41FA5}">
                      <a16:colId xmlns:a16="http://schemas.microsoft.com/office/drawing/2014/main" val="3704653025"/>
                    </a:ext>
                  </a:extLst>
                </a:gridCol>
                <a:gridCol w="626578">
                  <a:extLst>
                    <a:ext uri="{9D8B030D-6E8A-4147-A177-3AD203B41FA5}">
                      <a16:colId xmlns:a16="http://schemas.microsoft.com/office/drawing/2014/main" val="2285747923"/>
                    </a:ext>
                  </a:extLst>
                </a:gridCol>
                <a:gridCol w="626578">
                  <a:extLst>
                    <a:ext uri="{9D8B030D-6E8A-4147-A177-3AD203B41FA5}">
                      <a16:colId xmlns:a16="http://schemas.microsoft.com/office/drawing/2014/main" val="1016215560"/>
                    </a:ext>
                  </a:extLst>
                </a:gridCol>
                <a:gridCol w="626578">
                  <a:extLst>
                    <a:ext uri="{9D8B030D-6E8A-4147-A177-3AD203B41FA5}">
                      <a16:colId xmlns:a16="http://schemas.microsoft.com/office/drawing/2014/main" val="3671839023"/>
                    </a:ext>
                  </a:extLst>
                </a:gridCol>
                <a:gridCol w="521270">
                  <a:extLst>
                    <a:ext uri="{9D8B030D-6E8A-4147-A177-3AD203B41FA5}">
                      <a16:colId xmlns:a16="http://schemas.microsoft.com/office/drawing/2014/main" val="2596588851"/>
                    </a:ext>
                  </a:extLst>
                </a:gridCol>
                <a:gridCol w="521270">
                  <a:extLst>
                    <a:ext uri="{9D8B030D-6E8A-4147-A177-3AD203B41FA5}">
                      <a16:colId xmlns:a16="http://schemas.microsoft.com/office/drawing/2014/main" val="628252128"/>
                    </a:ext>
                  </a:extLst>
                </a:gridCol>
                <a:gridCol w="521270">
                  <a:extLst>
                    <a:ext uri="{9D8B030D-6E8A-4147-A177-3AD203B41FA5}">
                      <a16:colId xmlns:a16="http://schemas.microsoft.com/office/drawing/2014/main" val="4251730292"/>
                    </a:ext>
                  </a:extLst>
                </a:gridCol>
              </a:tblGrid>
              <a:tr h="28279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รหัสแขวง</a:t>
                      </a:r>
                      <a:endParaRPr lang="th-TH" sz="11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หมายเลขทางหลวง</a:t>
                      </a:r>
                      <a:endParaRPr lang="th-TH" sz="11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หมายเลขควบคุม</a:t>
                      </a:r>
                      <a:endParaRPr lang="th-TH" sz="11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ชื่อสายทาง</a:t>
                      </a:r>
                      <a:endParaRPr lang="th-TH" sz="11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กม.เริ่มต้น</a:t>
                      </a:r>
                      <a:endParaRPr lang="th-TH" sz="11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กม.สิ้นสุด</a:t>
                      </a:r>
                      <a:endParaRPr lang="th-TH" sz="11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ระยะทาง (กม.)</a:t>
                      </a:r>
                      <a:endParaRPr lang="th-TH" sz="11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ทิศทางสำรวจ</a:t>
                      </a:r>
                      <a:endParaRPr lang="th-TH" sz="11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จำนวนช่องจราจร</a:t>
                      </a:r>
                      <a:endParaRPr lang="th-TH" sz="11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วันที่สำรวจ</a:t>
                      </a:r>
                      <a:endParaRPr lang="th-TH" sz="11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ประเภทผิวทาง</a:t>
                      </a:r>
                      <a:endParaRPr lang="th-TH" sz="11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 (</a:t>
                      </a:r>
                      <a:r>
                        <a:rPr lang="th-TH" sz="11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ม./กม.)</a:t>
                      </a:r>
                      <a:endParaRPr lang="th-TH" sz="11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Rutting (</a:t>
                      </a:r>
                      <a:r>
                        <a:rPr lang="th-TH" sz="11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มม.)</a:t>
                      </a:r>
                      <a:endParaRPr lang="th-TH" sz="11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MPD (</a:t>
                      </a:r>
                      <a:r>
                        <a:rPr lang="th-TH" sz="11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มม.)</a:t>
                      </a:r>
                      <a:endParaRPr lang="th-TH" sz="11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256692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0300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ศรีมงคล - น้ำอ้อม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129+229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128+783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238243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0300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ศรีมงคล - น้ำอ้อม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134+006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134+378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373587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0300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ศรีมงคล - น้ำอ้อม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134+442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134+068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672361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0225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0300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ศรีมงคล - น้ำอ้อม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143+258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145+776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2.518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896025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0300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ศรีมงคล - น้ำอ้อม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145+372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143+294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15905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0300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ศรีมงคล - น้ำอ้อม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147+569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153+338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5.769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315342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0300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ศรีมงคล - น้ำอ้อม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153+300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147+611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5.689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071230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บ้านสามแยก - วิเชียรบุรี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0+122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296080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บ้านสามแยก - วิเชียรบุรี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0+137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740915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แยกศรีเทพ - ซับบอน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73+235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73+271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169701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แยกศรีเทพ - ซับบอน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73+271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73+224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512032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หนองแดง - ห้วยไร่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78+513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78+404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324427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หนองแดง - ห้วยไร่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78+516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78+601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519357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0700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ภูสวรรค์ - เลย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412+629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412+874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712553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0700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ภูสวรรค์ - เลย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412+874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412+655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940771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ทางเข้าสะพานข้ามแม่น้ำเหือง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0+259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0+744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81736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ทางเข้าสะพานข้ามแม่น้ำเหือง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0+393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0+241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917575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นิคมเชียงพิณ - หนองบัวลำภู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20+252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20+946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933267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นิคมเชียงพิณ - หนองบัวลำภู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20+877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20+188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030995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นิคมเชียงพิณ - หนองบัวลำภู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38+300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38+923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534947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นิคมเชียงพิณ - หนองบัวลำภู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38+841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37+523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198622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นิคมเชียงพิณ - หนองบัวลำภู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43+947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44+309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041895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นิคมเชียงพิณ - หนองบัวลำภู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44+044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44+092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184676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นิคมเชียงพิณ - หนองบัวลำภู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44+100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44+032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68191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0201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นิคมเชียงพิณ - หนองบัวลำภู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44+220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43+861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022476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หนองบัวลำภู - เขื่อนอุบลรัตน์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39+267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38+876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940765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หนองวัวซอ - อูบมุง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0+056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852728"/>
                  </a:ext>
                </a:extLst>
              </a:tr>
              <a:tr h="1178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ทางเข้าโนนสัง</a:t>
                      </a:r>
                      <a:endParaRPr lang="th-TH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0+136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2020-06-14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405624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th-TH" sz="1200" b="1" u="none" strike="noStrike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รวมระยะทั้งสิ้น </a:t>
                      </a:r>
                      <a:endParaRPr lang="th-TH" sz="1200" b="1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43.717</a:t>
                      </a: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713" marR="4713" marT="47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364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2784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51</a:t>
            </a:fld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78273"/>
            <a:ext cx="4219289" cy="57606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212" y="298352"/>
            <a:ext cx="307167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th-TH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สรุป </a:t>
            </a:r>
            <a:r>
              <a:rPr lang="en-US" altLang="ko-K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aadt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รายสำนักงานทางหลวง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778273"/>
            <a:ext cx="349409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1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52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539552" y="404664"/>
            <a:ext cx="820891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thaiDist">
              <a:buAutoNum type="arabicPeriod"/>
              <a:tabLst>
                <a:tab pos="347663" algn="l"/>
              </a:tabLst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รอยแตกแบบต่อเนื่องหลายทิศทาง (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ICRACK)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ผลจากการวิเคราะห์ข้อมูลความเสียหายชนิดรอยแตกแบบต่อเนื่องหลายทิศทางที่มีค่าสูงที่สุด เท่ากับ 566.58 ตารางเมตร ซึ่งเป็นถนนหมายเลข 1209 ตอนควบคุมที่ 0100 สำรวจช่วงช่องทางซ้ายทาง กม. เริ่มต้น 6+075 ถึง กม. ที่ 10+000 ระยะทาง 3.93 กิโลเมตร ของแขวงทางหลวงเชียงรายที่ 1 </a:t>
            </a:r>
          </a:p>
          <a:p>
            <a:pPr marL="342900" indent="-342900" algn="thaiDist">
              <a:buFontTx/>
              <a:buAutoNum type="arabicPeriod"/>
              <a:tabLst>
                <a:tab pos="347663" algn="l"/>
              </a:tabLst>
            </a:pPr>
            <a:r>
              <a:rPr lang="th-TH" sz="2000" b="1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รอยแตกแบบไม่ต่อเนื่องหลายทิศทาง </a:t>
            </a:r>
            <a:r>
              <a:rPr lang="en-US" sz="2000" b="1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(UCRACK) </a:t>
            </a:r>
            <a:r>
              <a:rPr lang="th-TH" sz="2000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ผลจากการวิเคราะห์ข้อมูลความเสียหายชนิดรอยแตกแบบไม่ต่อเนื่องหลายทิศทางที่มีค่าสูงที่สุด เท่ากับ </a:t>
            </a:r>
            <a:r>
              <a:rPr lang="en-US" sz="2000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3825.89 </a:t>
            </a:r>
            <a:r>
              <a:rPr lang="th-TH" sz="2000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เมตร ซึ่งเป็นถนนหมายเลข </a:t>
            </a:r>
            <a:r>
              <a:rPr lang="en-US" sz="2000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1 </a:t>
            </a:r>
            <a:r>
              <a:rPr lang="th-TH" sz="2000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ตอนควบคุมที่ </a:t>
            </a:r>
            <a:r>
              <a:rPr lang="en-US" sz="2000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0501 </a:t>
            </a:r>
            <a:r>
              <a:rPr lang="th-TH" sz="2000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สำรวจช่วงช่องทางขวาทาง กม</a:t>
            </a:r>
            <a:r>
              <a:rPr lang="en-US" sz="2000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. </a:t>
            </a:r>
            <a:r>
              <a:rPr lang="th-TH" sz="2000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เริ่มต้น </a:t>
            </a:r>
            <a:r>
              <a:rPr lang="en-US" sz="2000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143+120</a:t>
            </a:r>
            <a:r>
              <a:rPr lang="th-TH" sz="2000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 ถึง กม</a:t>
            </a:r>
            <a:r>
              <a:rPr lang="en-US" sz="2000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. </a:t>
            </a:r>
            <a:r>
              <a:rPr lang="th-TH" sz="2000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ที่ </a:t>
            </a:r>
            <a:r>
              <a:rPr lang="en-US" sz="2000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137+465 </a:t>
            </a:r>
            <a:r>
              <a:rPr lang="th-TH" sz="2000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ระยะทาง</a:t>
            </a:r>
            <a:r>
              <a:rPr lang="en-US" sz="2000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 5.66 </a:t>
            </a:r>
            <a:r>
              <a:rPr lang="th-TH" sz="2000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กิโลเมตร ของแขวงทางหลวงเชียงรายที่ </a:t>
            </a:r>
            <a:r>
              <a:rPr lang="en-US" sz="2000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2</a:t>
            </a:r>
            <a:endParaRPr lang="en-US" sz="2000" dirty="0"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endParaRPr>
          </a:p>
          <a:p>
            <a:pPr marL="342900" indent="-342900" algn="thaiDist">
              <a:buAutoNum type="arabicPeriod"/>
              <a:tabLst>
                <a:tab pos="347663" algn="l"/>
              </a:tabLst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พื้นที่การเยิ้มของยาง (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BLEEDING)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ผลจากการวิเคราะห์ข้อมูลความเสียหายชนิดพื้นที่การเยิ้มของยางที่มีค่าสูงที่สุด เท่ากับ 767.15 เมตร ซึ่งเป็นถนนหมายเลข 3543 ตอนควบคุมที่ 0100 สำรวจช่วงช่องทางซ้ายทาง กม. เริ่มต้น 0+000 ถึง กม. ที่ 1+041 ระยะทาง 1.04 กิโลเมตร ของแขวงทางหลวงสุพรรณบุรีที่ 1</a:t>
            </a:r>
          </a:p>
          <a:p>
            <a:pPr marL="342900" indent="-342900" algn="thaiDist">
              <a:buAutoNum type="arabicPeriod"/>
              <a:tabLst>
                <a:tab pos="347663" algn="l"/>
              </a:tabLst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พื้นที่หลุมบ่อ (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PHOLE AREA)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ผลจากการวิเคราะห์ข้อมูลความเสียหายชนิดพื้นที่หลุมบ่อที่มีค่าสูงที่สุด เท่ากับ 65.10 ตารางเมตร ซึ่งเป็นถนนหมายเลข 3 ตอนควบคุมที่ 0502 สำรวจช่วงช่องทางซ้ายทาง กม. เริ่มต้น 207+003 ถึง กม. ที่ 210+243 ระยะทาง 3.24 กิโลเมตรของแขวงทางหลวงระยอง</a:t>
            </a:r>
          </a:p>
          <a:p>
            <a:pPr marL="342900" indent="-342900" algn="thaiDist">
              <a:buFontTx/>
              <a:buAutoNum type="arabicPeriod"/>
              <a:tabLst>
                <a:tab pos="347663" algn="l"/>
              </a:tabLst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พื้นที่รอยปะซ่อม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(PATCH AREA)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ผลจากการวิเคราะห์ข้อมูลความเสียหายชนิดพื้นที่รอยปะซ่อมที่มีค่าสูงที่สุด เท่ากับ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1,994.27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ตารางเมตร ซึ่งเป็นถนนหมายเลข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102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ตอนควบคุมที่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0102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สำรวจช่วงช่องทางขวาทาง กม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เริ่มต้น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6+594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ถึง กม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4+584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ระยะทาง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2.01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กิโลเมตร ของแขวงทางหลวงอุตรดิตถ์ที่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</a:p>
          <a:p>
            <a:pPr marL="342900" indent="-342900" algn="thaiDist">
              <a:buFontTx/>
              <a:buAutoNum type="arabicPeriod"/>
              <a:tabLst>
                <a:tab pos="347663" algn="l"/>
              </a:tabLst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พื้นที่การหลุดร่อน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(REV AREA)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ผลจากการวิเคราะห์ข้อมูลความเสียหายชนิดพื้นที่การหลุดร่อนที่มีค่าสูงที่สุด เท่ากับ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803.67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ตารางเมตร ซึ่งเป็นถนนหมายเลข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4018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ตอนควบคุมที่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0200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สำรวจช่วงช่องทางซ้ายทาง กม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เริ่มต้น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34+353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ถึง กม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34+763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ระยะทาง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0.41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กิโลเมตร ของแขวงทางหลวงพัทลุง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 algn="thaiDist">
              <a:buAutoNum type="arabicPeriod"/>
              <a:tabLst>
                <a:tab pos="347663" algn="l"/>
              </a:tabLst>
            </a:pP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27061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512" y="332656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th-TH" b="1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การแตกตามขวางและรอยแตกตามแนวทแยงมุม (</a:t>
            </a:r>
            <a:r>
              <a:rPr lang="en-US" b="1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Transverse and Diagonal Cracks) </a:t>
            </a:r>
            <a:r>
              <a:rPr lang="th-TH" b="1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/>
            </a:r>
            <a:br>
              <a:rPr lang="th-TH" b="1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</a:br>
            <a:r>
              <a:rPr lang="th-TH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ผลจากการวิเคราะห์ข้อมูลความเสียหายชนิดการแตกตามขวางและรอยแตกตามแนวทแยงมุมที่มีค่าสูงเฉลี่ยประมาณ</a:t>
            </a:r>
            <a:r>
              <a:rPr lang="en-US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 310 </a:t>
            </a:r>
            <a:r>
              <a:rPr lang="th-TH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แผ่น ซึ่งเป็นถนนหมายเลข </a:t>
            </a:r>
            <a:r>
              <a:rPr lang="en-US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1401 </a:t>
            </a:r>
            <a:r>
              <a:rPr lang="th-TH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ตอนควบคุมที่ </a:t>
            </a:r>
            <a:r>
              <a:rPr lang="en-US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0100 </a:t>
            </a:r>
            <a:r>
              <a:rPr lang="th-TH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สำรวจช่วงช่องทางขวาทาง กม</a:t>
            </a:r>
            <a:r>
              <a:rPr lang="en-US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. </a:t>
            </a:r>
            <a:r>
              <a:rPr lang="th-TH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เริ่มต้น </a:t>
            </a:r>
            <a:r>
              <a:rPr lang="en-US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3+719</a:t>
            </a:r>
            <a:r>
              <a:rPr lang="th-TH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 ถึง กม</a:t>
            </a:r>
            <a:r>
              <a:rPr lang="en-US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. </a:t>
            </a:r>
            <a:r>
              <a:rPr lang="th-TH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ที่ </a:t>
            </a:r>
            <a:r>
              <a:rPr lang="en-US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1+679 </a:t>
            </a:r>
            <a:r>
              <a:rPr lang="th-TH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ระยะทาง</a:t>
            </a:r>
            <a:r>
              <a:rPr lang="en-US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 2.04 </a:t>
            </a:r>
            <a:r>
              <a:rPr lang="th-TH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กิโลเมตร ของแขวงทางหลวงตากที่ </a:t>
            </a:r>
            <a:r>
              <a:rPr lang="en-US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2 </a:t>
            </a:r>
            <a:r>
              <a:rPr lang="th-TH" spc="-20" dirty="0">
                <a:latin typeface="TH SarabunPSK" panose="020B0500040200020003" pitchFamily="34" charset="-34"/>
                <a:ea typeface="SimSun" panose="02010600030101010101" pitchFamily="2" charset="-122"/>
                <a:cs typeface="TH SarabunPSK" panose="020B0500040200020003" pitchFamily="34" charset="-34"/>
              </a:rPr>
              <a:t>(แม่สอด) </a:t>
            </a:r>
          </a:p>
          <a:p>
            <a:pPr marL="342900" indent="-342900" algn="thaiDist">
              <a:buFont typeface="+mj-lt"/>
              <a:buAutoNum type="arabicPeriod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รอยบิ่นกะเทาะที่รอยต่อ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Spalling)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ผลจากการวิเคราะห์ข้อมูลความเสียหายชนิดรอยบิ่นกะเทาะที่รอยต่อที่มีค่าสูงเฉลี่ยประมาณ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129.41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 ซึ่งเป็นถนนหมายเลข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401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ตอนควบคุมที่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0402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สำรวจช่วงช่องทางซ้ายทาง กม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เริ่มต้น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175+329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ถึง กม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175+624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ระยะทาง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0.295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กิโลเมตร ของแขวงทางหลวงสุราษฎร์ธานีที่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(กาญจนดิษฐ์)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 algn="thaiDist">
              <a:buFont typeface="+mj-lt"/>
              <a:buAutoNum type="arabicPeriod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การแตกตามยาว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Longitudinal Cracks)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ผลจากการวิเคราะห์ข้อมูลความเสียหายชนิด</a:t>
            </a:r>
            <a:b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การแตกตามยาวที่มีค่าสูงเฉลี่ยประมาณ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314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แผ่น ซึ่งเป็นถนนหมายเลข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1401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ตอนควบคุมที่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0100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สำรวจช่วงช่องทางขวาทาง กม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เริ่มต้น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3+719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ถึง กม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1+679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ระยะทาง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2.04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กิโลเมตร ของแขวงทางหลวงตากที่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(แม่สอด)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 algn="thaiDist">
              <a:buFont typeface="+mj-lt"/>
              <a:buAutoNum type="arabicPeriod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รอยแตกที่มุม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Corner Breaks)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ผลจากการวิเคราะห์ข้อมูลความเสียหายชนิดรอยแตกที่มุมที่มีค่าสูงที่สุด เท่ากับ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99.29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 ซึ่งเป็นถนนหมายเลข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ตอนควบคุมที่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0204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สำรวจช่วงช่องทางขวาทาง กม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เริ่มต้น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119+722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ถึง กม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119+581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ระยะทาง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0.14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กิโลเมตร ของแขวงทางหลวงนครราชสีมาที่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</a:p>
          <a:p>
            <a:pPr marL="342900" indent="-342900" algn="thaiDist">
              <a:buFont typeface="+mj-lt"/>
              <a:buAutoNum type="arabicPeriod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วัสดุยาแนวรอยต่อเสียหาย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Joint Seal Damage)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ผลจากการวิเคราะห์ข้อมูลความเสียหายชนิดวัสดุยาแนวรอยต่อเสียหาย เท่ากับ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490.09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เมตร ซึ่งเป็นถนนหมายเลข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4308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ตอนควบคุมที่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0100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สำรวจช่วงช่องทางขวาทาง กม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เริ่มต้น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0+108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ถึง กม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0+000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ระยะทาง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0.11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กิโลเมตร ของแขวงทางหลวงสงขลาที่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</a:p>
          <a:p>
            <a:pPr marL="342900" indent="-342900" algn="thaiDist">
              <a:buFont typeface="+mj-lt"/>
              <a:buAutoNum type="arabicPeriod"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รอยปะซ่อม 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Patching)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ผลจากการวิเคราะห์ข้อมูลความเสียหาย ชนิดรอยปะซ่อม เท่ากับ มุมที่มีค่าสูงที่สุด เท่ากับ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595.24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ตารางเมตร ซึ่งเป็นถนนหมายเลข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4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ตอนควบคุมที่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0903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สำรวจช่วงช่องทางขวาทาง กม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เริ่มต้น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870+122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ถึง กม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869+965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ระยะทาง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0.16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กิโลเมตร ของแขวงทางหลวงพังงา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marR="0" lvl="0" indent="-342900" algn="thaiDi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TH SarabunPSK" panose="020B0500040200020003" pitchFamily="34" charset="-34"/>
              <a:ea typeface="SimSun" panose="02010600030101010101" pitchFamily="2" charset="-122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57743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54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323528" y="1196752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1)	กรณีมีแผนสำรวจสายทาง แต่เมื่อลงสำรวจสภาพพื้นที่กลับไม่พบรายละเอียดดังกล่าว เช่น ไม่พบช่องจราจรตามแผน ประเภทผิวทางแสดงในแผนผิด และไม่พบทางทางขนาน ยกตัวอย่างการรายงานข้อมูลปัญหาจากการสำรวจเมื่อวันที่ 25 พฤษภาคม พ.ศ.2563 ภายในแขวงทางหลวงนครพนม หมายเลขทางหลวง 227 ตอนควบคุม 100 ซึ่งแผนสำรวจแจ้งว่าช่วงดังกล่าวเป็นถนน 4 ช่องจราจร ต้องวิ่งสำรวจทั้งด้านซ้ายทางและขวาทาง แต่เมื่อลงพื้นที่พบว่ามีเพียง 2 ช่องจราจรเท่านั้น ดังรูปที่ 2-3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3528" y="803710"/>
            <a:ext cx="2573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ea typeface="Cordia New" panose="020B0304020202020204" pitchFamily="34" charset="-34"/>
                <a:cs typeface="TH SarabunPSK" panose="020B0500040200020003" pitchFamily="34" charset="-34"/>
              </a:rPr>
              <a:t>ปัญหาสภาพทางไม่ตรงกับแผนสำรวจ </a:t>
            </a:r>
            <a:endParaRPr lang="en-US" dirty="0"/>
          </a:p>
        </p:txBody>
      </p:sp>
      <p:pic>
        <p:nvPicPr>
          <p:cNvPr id="8" name="รูปภาพ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78100"/>
            <a:ext cx="4536504" cy="3597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578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55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323528" y="1196752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/>
              <a:t>2)	กรณีข้อมูลเส้นทางแผนที่ </a:t>
            </a:r>
            <a:r>
              <a:rPr lang="en-US" dirty="0"/>
              <a:t>GIS </a:t>
            </a:r>
            <a:r>
              <a:rPr lang="th-TH" dirty="0"/>
              <a:t>ในระบบ </a:t>
            </a:r>
            <a:r>
              <a:rPr lang="en-US" dirty="0" err="1"/>
              <a:t>Roadnet</a:t>
            </a:r>
            <a:r>
              <a:rPr lang="en-US" dirty="0"/>
              <a:t> </a:t>
            </a:r>
            <a:r>
              <a:rPr lang="th-TH" dirty="0"/>
              <a:t>ที่ได้เชื่อมโยงข้อมูลจากระบบ </a:t>
            </a:r>
            <a:r>
              <a:rPr lang="en-US" dirty="0"/>
              <a:t>HRIS </a:t>
            </a:r>
            <a:r>
              <a:rPr lang="th-TH" dirty="0"/>
              <a:t>สำนักแผนงาน ไม่ตรงกับข้อมูลบัญชีทางหลวงของแขวงทางหลวง ยกตัวอย่างข้อมูลสำรวจเมื่อวันที่ 24 พฤษภาคม พ.ศ.2563 ภายในแขวงทางหลวงกำแพงเพชร หมายเลขทางหลวง 1116 ตอนควบคุม 101 และ 102 ซึ่งเส้นทางแผนที่ </a:t>
            </a:r>
            <a:r>
              <a:rPr lang="en-US" dirty="0"/>
              <a:t>GIS </a:t>
            </a:r>
            <a:r>
              <a:rPr lang="th-TH" dirty="0"/>
              <a:t>ในระบบ </a:t>
            </a:r>
            <a:r>
              <a:rPr lang="en-US" dirty="0" err="1"/>
              <a:t>Roadnet</a:t>
            </a:r>
            <a:r>
              <a:rPr lang="en-US" dirty="0"/>
              <a:t> </a:t>
            </a:r>
            <a:r>
              <a:rPr lang="th-TH" dirty="0"/>
              <a:t>ไม่ตรงกับสภาพพื้นที่จริง เนื่องจากตรวจสอบข้อมูลป้ายบอกรายละเอียดการดูแลภายในพื้นที่ถนนพบว่าหน่วยงานที่ดูแลเป็นถนนขององค์การบริหารส่วนจังหวัด (อบจ.) ดังแสดงในรูปที่ 2-4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3528" y="803710"/>
            <a:ext cx="2573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ea typeface="Cordia New" panose="020B0304020202020204" pitchFamily="34" charset="-34"/>
                <a:cs typeface="TH SarabunPSK" panose="020B0500040200020003" pitchFamily="34" charset="-34"/>
              </a:rPr>
              <a:t>ปัญหาสภาพทางไม่ตรงกับแผนสำรวจ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75" y="2924944"/>
            <a:ext cx="5354385" cy="3150651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5724128" y="2924944"/>
            <a:ext cx="3301026" cy="165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51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56</a:t>
            </a:fld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1654792" y="3933056"/>
            <a:ext cx="5814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รูปที่ </a:t>
            </a:r>
            <a:r>
              <a:rPr lang="en-US" dirty="0">
                <a:latin typeface="TH SarabunPSK" panose="020B0500040200020003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>2-5 </a:t>
            </a:r>
            <a:r>
              <a:rPr lang="th-TH" dirty="0">
                <a:latin typeface="TH SarabunPSK" panose="020B0500040200020003" pitchFamily="34" charset="-34"/>
                <a:ea typeface="Cordia New" panose="020B0304020202020204" pitchFamily="34" charset="-34"/>
              </a:rPr>
              <a:t>แสดงปัญหาไม่สามารถเข้าพื้นที่สำรวจได้</a:t>
            </a:r>
            <a:endParaRPr lang="en-US" sz="1600" dirty="0"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pPr algn="ctr"/>
            <a:r>
              <a:rPr lang="th-TH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ของหมายเลขทางหลวง </a:t>
            </a:r>
            <a:r>
              <a:rPr lang="en-US" dirty="0">
                <a:latin typeface="TH SarabunPSK" panose="020B0500040200020003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>2233 </a:t>
            </a:r>
            <a:r>
              <a:rPr lang="th-TH" dirty="0">
                <a:latin typeface="TH SarabunPSK" panose="020B0500040200020003" pitchFamily="34" charset="-34"/>
                <a:ea typeface="Cordia New" panose="020B0304020202020204" pitchFamily="34" charset="-34"/>
              </a:rPr>
              <a:t>ตอนควบคุม </a:t>
            </a:r>
            <a:r>
              <a:rPr lang="en-US" dirty="0">
                <a:latin typeface="TH SarabunPSK" panose="020B0500040200020003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>100</a:t>
            </a:r>
            <a:r>
              <a:rPr lang="th-TH" dirty="0">
                <a:latin typeface="TH SarabunPSK" panose="020B0500040200020003" pitchFamily="34" charset="-34"/>
                <a:ea typeface="Cordia New" panose="020B0304020202020204" pitchFamily="34" charset="-34"/>
              </a:rPr>
              <a:t> ในแขวงทางหลวงขอนแก่นที่ </a:t>
            </a:r>
            <a:r>
              <a:rPr lang="en-US" dirty="0">
                <a:latin typeface="TH SarabunPSK" panose="020B0500040200020003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>3</a:t>
            </a:r>
            <a:r>
              <a:rPr lang="th-TH" dirty="0">
                <a:latin typeface="TH SarabunPSK" panose="020B0500040200020003" pitchFamily="34" charset="-34"/>
                <a:ea typeface="Cordia New" panose="020B0304020202020204" pitchFamily="34" charset="-34"/>
              </a:rPr>
              <a:t> </a:t>
            </a:r>
            <a:endParaRPr lang="en-US" sz="1600" dirty="0"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pPr algn="ctr"/>
            <a:r>
              <a:rPr lang="th-TH" dirty="0">
                <a:latin typeface="Cordia New" panose="020B0304020202020204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ในวันที่ 1</a:t>
            </a:r>
            <a:r>
              <a:rPr lang="en-US" dirty="0">
                <a:latin typeface="TH SarabunPSK" panose="020B0500040200020003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>1</a:t>
            </a:r>
            <a:r>
              <a:rPr lang="th-TH" dirty="0">
                <a:latin typeface="TH SarabunPSK" panose="020B0500040200020003" pitchFamily="34" charset="-34"/>
                <a:ea typeface="Cordia New" panose="020B0304020202020204" pitchFamily="34" charset="-34"/>
              </a:rPr>
              <a:t> มิถุนายน พ</a:t>
            </a:r>
            <a:r>
              <a:rPr lang="en-US" dirty="0">
                <a:latin typeface="TH SarabunPSK" panose="020B0500040200020003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>.</a:t>
            </a:r>
            <a:r>
              <a:rPr lang="th-TH" dirty="0">
                <a:latin typeface="TH SarabunPSK" panose="020B0500040200020003" pitchFamily="34" charset="-34"/>
                <a:ea typeface="Cordia New" panose="020B0304020202020204" pitchFamily="34" charset="-34"/>
              </a:rPr>
              <a:t>ศ</a:t>
            </a:r>
            <a:r>
              <a:rPr lang="en-US" dirty="0">
                <a:latin typeface="TH SarabunPSK" panose="020B0500040200020003" pitchFamily="34" charset="-34"/>
                <a:ea typeface="Cordia New" panose="020B0304020202020204" pitchFamily="34" charset="-34"/>
                <a:cs typeface="Cordia New" panose="020B0304020202020204" pitchFamily="34" charset="-34"/>
              </a:rPr>
              <a:t>.2563</a:t>
            </a:r>
            <a:r>
              <a:rPr lang="th-TH" dirty="0">
                <a:latin typeface="TH SarabunPSK" panose="020B0500040200020003" pitchFamily="34" charset="-34"/>
                <a:ea typeface="Cordia New" panose="020B0304020202020204" pitchFamily="34" charset="-34"/>
              </a:rPr>
              <a:t> เนื่องจากทางเข้าอุโมงค์มีขนาดเล็กไม่สามารถเข้าสำรวจได้ </a:t>
            </a:r>
            <a:endParaRPr lang="en-US" sz="1600" dirty="0">
              <a:effectLst/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9" name="รูปภาพ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1" t="6334" b="32311"/>
          <a:stretch/>
        </p:blipFill>
        <p:spPr bwMode="auto">
          <a:xfrm>
            <a:off x="683568" y="476672"/>
            <a:ext cx="7344816" cy="3096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0234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18313CC-EB38-4A38-857D-F710E594BF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4"/>
            <a:ext cx="9144000" cy="432049"/>
          </a:xfrm>
          <a:prstGeom prst="rect">
            <a:avLst/>
          </a:prstGeom>
        </p:spPr>
      </p:pic>
      <p:sp>
        <p:nvSpPr>
          <p:cNvPr id="21" name="ชื่อเรื่อง 15">
            <a:extLst>
              <a:ext uri="{FF2B5EF4-FFF2-40B4-BE49-F238E27FC236}">
                <a16:creationId xmlns:a16="http://schemas.microsoft.com/office/drawing/2014/main" id="{7521B1CD-F57F-4D0A-AB4C-17AB50878286}"/>
              </a:ext>
            </a:extLst>
          </p:cNvPr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6D5159A-AE64-4FCA-9100-778301148E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5881AFA-C024-4E25-B019-B61B89C276E5}"/>
              </a:ext>
            </a:extLst>
          </p:cNvPr>
          <p:cNvSpPr/>
          <p:nvPr/>
        </p:nvSpPr>
        <p:spPr>
          <a:xfrm>
            <a:off x="0" y="387687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1D7EED-E436-4F93-80A3-100A683C6222}"/>
              </a:ext>
            </a:extLst>
          </p:cNvPr>
          <p:cNvCxnSpPr/>
          <p:nvPr/>
        </p:nvCxnSpPr>
        <p:spPr>
          <a:xfrm>
            <a:off x="0" y="765591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18DB013-5A60-411A-8EDA-53689B4D2510}"/>
              </a:ext>
            </a:extLst>
          </p:cNvPr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07DA84-6666-4DB7-B18E-24C815927F06}"/>
              </a:ext>
            </a:extLst>
          </p:cNvPr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5010B08-4074-418D-A1AB-D6EDDF41778F}"/>
              </a:ext>
            </a:extLst>
          </p:cNvPr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FADDA7-0F9F-435F-9AE1-4C039A91C541}"/>
              </a:ext>
            </a:extLst>
          </p:cNvPr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E92F8B-F45A-4D90-8D32-36A74271D2CC}"/>
              </a:ext>
            </a:extLst>
          </p:cNvPr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BAECAA5-681B-4CF3-858E-37B914EE8235}"/>
              </a:ext>
            </a:extLst>
          </p:cNvPr>
          <p:cNvCxnSpPr/>
          <p:nvPr/>
        </p:nvCxnSpPr>
        <p:spPr>
          <a:xfrm>
            <a:off x="8601220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E8A89A5-53A0-4E6B-AFD2-9B60B28B3DB8}"/>
              </a:ext>
            </a:extLst>
          </p:cNvPr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วงรี 12">
            <a:extLst>
              <a:ext uri="{FF2B5EF4-FFF2-40B4-BE49-F238E27FC236}">
                <a16:creationId xmlns:a16="http://schemas.microsoft.com/office/drawing/2014/main" id="{04041186-8991-4F82-9ACA-A99F7A3F3867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93FA67-8B56-422E-9858-6E8FE52165CB}"/>
              </a:ext>
            </a:extLst>
          </p:cNvPr>
          <p:cNvSpPr txBox="1"/>
          <p:nvPr/>
        </p:nvSpPr>
        <p:spPr>
          <a:xfrm>
            <a:off x="1381770" y="1145632"/>
            <a:ext cx="6142558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th-TH" sz="16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ผลการสำรวจค่าดัชนีความขรุขระสากล (</a:t>
            </a:r>
            <a:r>
              <a:rPr lang="en-US" sz="16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International Roughness Index, IRI) </a:t>
            </a:r>
            <a:r>
              <a:rPr lang="th-TH" sz="16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ทางหลวงหมายเลข 1216 ตอนควบคุม 0100 ห้วยแก๊ต - ขุนสถาน  ช่วง กม.10+500 - 11+000 แขวงทางหลวงแพร่</a:t>
            </a:r>
            <a:endParaRPr lang="en-US" sz="16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92F8319-260D-43ED-B68D-AAB832915380}"/>
              </a:ext>
            </a:extLst>
          </p:cNvPr>
          <p:cNvSpPr/>
          <p:nvPr/>
        </p:nvSpPr>
        <p:spPr>
          <a:xfrm>
            <a:off x="3624464" y="353544"/>
            <a:ext cx="18950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ผลการสำรวจ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6B238A1B-79AD-4645-935C-28619C421FD9}"/>
              </a:ext>
            </a:extLst>
          </p:cNvPr>
          <p:cNvGraphicFramePr/>
          <p:nvPr/>
        </p:nvGraphicFramePr>
        <p:xfrm>
          <a:off x="1381770" y="2045479"/>
          <a:ext cx="5943600" cy="4086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DEE31CEB-F435-4C32-B75A-C7F167A338C3}"/>
              </a:ext>
            </a:extLst>
          </p:cNvPr>
          <p:cNvGraphicFramePr/>
          <p:nvPr/>
        </p:nvGraphicFramePr>
        <p:xfrm>
          <a:off x="1818630" y="1751229"/>
          <a:ext cx="6057900" cy="3648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5">
            <a:extLst>
              <a:ext uri="{FF2B5EF4-FFF2-40B4-BE49-F238E27FC236}">
                <a16:creationId xmlns:a16="http://schemas.microsoft.com/office/drawing/2014/main" id="{5EFDE6B2-193C-4951-A07A-E381AB528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74" y="699904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6B30AB-B3B7-438F-9C7E-D1D356845117}"/>
              </a:ext>
            </a:extLst>
          </p:cNvPr>
          <p:cNvSpPr/>
          <p:nvPr/>
        </p:nvSpPr>
        <p:spPr>
          <a:xfrm>
            <a:off x="5724128" y="2259749"/>
            <a:ext cx="204592" cy="268845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3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18313CC-EB38-4A38-857D-F710E594BF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4"/>
            <a:ext cx="9144000" cy="432049"/>
          </a:xfrm>
          <a:prstGeom prst="rect">
            <a:avLst/>
          </a:prstGeom>
        </p:spPr>
      </p:pic>
      <p:sp>
        <p:nvSpPr>
          <p:cNvPr id="21" name="ชื่อเรื่อง 15">
            <a:extLst>
              <a:ext uri="{FF2B5EF4-FFF2-40B4-BE49-F238E27FC236}">
                <a16:creationId xmlns:a16="http://schemas.microsoft.com/office/drawing/2014/main" id="{7521B1CD-F57F-4D0A-AB4C-17AB50878286}"/>
              </a:ext>
            </a:extLst>
          </p:cNvPr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6D5159A-AE64-4FCA-9100-778301148E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5881AFA-C024-4E25-B019-B61B89C276E5}"/>
              </a:ext>
            </a:extLst>
          </p:cNvPr>
          <p:cNvSpPr/>
          <p:nvPr/>
        </p:nvSpPr>
        <p:spPr>
          <a:xfrm>
            <a:off x="0" y="387687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1D7EED-E436-4F93-80A3-100A683C6222}"/>
              </a:ext>
            </a:extLst>
          </p:cNvPr>
          <p:cNvCxnSpPr/>
          <p:nvPr/>
        </p:nvCxnSpPr>
        <p:spPr>
          <a:xfrm>
            <a:off x="0" y="765591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18DB013-5A60-411A-8EDA-53689B4D2510}"/>
              </a:ext>
            </a:extLst>
          </p:cNvPr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07DA84-6666-4DB7-B18E-24C815927F06}"/>
              </a:ext>
            </a:extLst>
          </p:cNvPr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5010B08-4074-418D-A1AB-D6EDDF41778F}"/>
              </a:ext>
            </a:extLst>
          </p:cNvPr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FADDA7-0F9F-435F-9AE1-4C039A91C541}"/>
              </a:ext>
            </a:extLst>
          </p:cNvPr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E92F8B-F45A-4D90-8D32-36A74271D2CC}"/>
              </a:ext>
            </a:extLst>
          </p:cNvPr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BAECAA5-681B-4CF3-858E-37B914EE8235}"/>
              </a:ext>
            </a:extLst>
          </p:cNvPr>
          <p:cNvCxnSpPr/>
          <p:nvPr/>
        </p:nvCxnSpPr>
        <p:spPr>
          <a:xfrm>
            <a:off x="8601220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E8A89A5-53A0-4E6B-AFD2-9B60B28B3DB8}"/>
              </a:ext>
            </a:extLst>
          </p:cNvPr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วงรี 12">
            <a:extLst>
              <a:ext uri="{FF2B5EF4-FFF2-40B4-BE49-F238E27FC236}">
                <a16:creationId xmlns:a16="http://schemas.microsoft.com/office/drawing/2014/main" id="{04041186-8991-4F82-9ACA-A99F7A3F3867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93FA67-8B56-422E-9858-6E8FE52165CB}"/>
              </a:ext>
            </a:extLst>
          </p:cNvPr>
          <p:cNvSpPr txBox="1"/>
          <p:nvPr/>
        </p:nvSpPr>
        <p:spPr>
          <a:xfrm>
            <a:off x="988037" y="1145632"/>
            <a:ext cx="7167923" cy="68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th-TH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ผลการสำรวจทางหลวงหมายเลข 1216 ตอนควบคุม 0100 ห้วยแก๊ต –</a:t>
            </a:r>
            <a:r>
              <a:rPr lang="en-US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ขุนสถาน แขวงทางหลวงแพร่ </a:t>
            </a:r>
            <a:endParaRPr lang="en-US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th-TH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ช่วง</a:t>
            </a:r>
            <a:r>
              <a:rPr lang="en-US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กม.10+900</a:t>
            </a:r>
            <a:endParaRPr lang="en-US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92F8319-260D-43ED-B68D-AAB832915380}"/>
              </a:ext>
            </a:extLst>
          </p:cNvPr>
          <p:cNvSpPr/>
          <p:nvPr/>
        </p:nvSpPr>
        <p:spPr>
          <a:xfrm>
            <a:off x="3095471" y="345637"/>
            <a:ext cx="29530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วิเคราะห์ผลต่างค่า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IRI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FDE6B2-193C-4951-A07A-E381AB528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74" y="699904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068B9F6-86C6-4A14-B726-6FEB99BB13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5838" y="1973263"/>
          <a:ext cx="7110412" cy="417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5" imgW="5949456" imgH="3498719" progId="Word.Document.12">
                  <p:embed/>
                </p:oleObj>
              </mc:Choice>
              <mc:Fallback>
                <p:oleObj name="Document" r:id="rId5" imgW="5949456" imgH="3498719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068B9F6-86C6-4A14-B726-6FEB99BB13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5838" y="1973263"/>
                        <a:ext cx="7110412" cy="4170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7049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18313CC-EB38-4A38-857D-F710E594BF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4"/>
            <a:ext cx="9144000" cy="432049"/>
          </a:xfrm>
          <a:prstGeom prst="rect">
            <a:avLst/>
          </a:prstGeom>
        </p:spPr>
      </p:pic>
      <p:sp>
        <p:nvSpPr>
          <p:cNvPr id="21" name="ชื่อเรื่อง 15">
            <a:extLst>
              <a:ext uri="{FF2B5EF4-FFF2-40B4-BE49-F238E27FC236}">
                <a16:creationId xmlns:a16="http://schemas.microsoft.com/office/drawing/2014/main" id="{7521B1CD-F57F-4D0A-AB4C-17AB50878286}"/>
              </a:ext>
            </a:extLst>
          </p:cNvPr>
          <p:cNvSpPr txBox="1">
            <a:spLocks/>
          </p:cNvSpPr>
          <p:nvPr/>
        </p:nvSpPr>
        <p:spPr>
          <a:xfrm>
            <a:off x="-49868" y="5627590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/>
              <a:ea typeface="+mj-ea"/>
              <a:cs typeface="Angsana New" panose="02020603050405020304" pitchFamily="18" charset="-3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6D5159A-AE64-4FCA-9100-778301148E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5881AFA-C024-4E25-B019-B61B89C276E5}"/>
              </a:ext>
            </a:extLst>
          </p:cNvPr>
          <p:cNvSpPr/>
          <p:nvPr/>
        </p:nvSpPr>
        <p:spPr>
          <a:xfrm>
            <a:off x="0" y="387687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1D7EED-E436-4F93-80A3-100A683C6222}"/>
              </a:ext>
            </a:extLst>
          </p:cNvPr>
          <p:cNvCxnSpPr/>
          <p:nvPr/>
        </p:nvCxnSpPr>
        <p:spPr>
          <a:xfrm>
            <a:off x="0" y="765591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18DB013-5A60-411A-8EDA-53689B4D2510}"/>
              </a:ext>
            </a:extLst>
          </p:cNvPr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07DA84-6666-4DB7-B18E-24C815927F06}"/>
              </a:ext>
            </a:extLst>
          </p:cNvPr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5010B08-4074-418D-A1AB-D6EDDF41778F}"/>
              </a:ext>
            </a:extLst>
          </p:cNvPr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FADDA7-0F9F-435F-9AE1-4C039A91C541}"/>
              </a:ext>
            </a:extLst>
          </p:cNvPr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E92F8B-F45A-4D90-8D32-36A74271D2CC}"/>
              </a:ext>
            </a:extLst>
          </p:cNvPr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BAECAA5-681B-4CF3-858E-37B914EE8235}"/>
              </a:ext>
            </a:extLst>
          </p:cNvPr>
          <p:cNvCxnSpPr/>
          <p:nvPr/>
        </p:nvCxnSpPr>
        <p:spPr>
          <a:xfrm>
            <a:off x="8601220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E8A89A5-53A0-4E6B-AFD2-9B60B28B3DB8}"/>
              </a:ext>
            </a:extLst>
          </p:cNvPr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วงรี 12">
            <a:extLst>
              <a:ext uri="{FF2B5EF4-FFF2-40B4-BE49-F238E27FC236}">
                <a16:creationId xmlns:a16="http://schemas.microsoft.com/office/drawing/2014/main" id="{04041186-8991-4F82-9ACA-A99F7A3F3867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29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93FA67-8B56-422E-9858-6E8FE52165CB}"/>
              </a:ext>
            </a:extLst>
          </p:cNvPr>
          <p:cNvSpPr txBox="1"/>
          <p:nvPr/>
        </p:nvSpPr>
        <p:spPr>
          <a:xfrm>
            <a:off x="1342603" y="1033453"/>
            <a:ext cx="6181725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ผลการสำรวจค่าดัชนีความขรุขระสากล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International Roughness Index, IRI)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ทางหลวงหมายเลข 323 ตอนควบคุม 0206 ทองผาภูมิ – เจดีย์สามองค์ ช่วง กม.239+000 – 239+500 แขวงทางหลวงกาญจนบุรี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92F8319-260D-43ED-B68D-AAB832915380}"/>
              </a:ext>
            </a:extLst>
          </p:cNvPr>
          <p:cNvSpPr/>
          <p:nvPr/>
        </p:nvSpPr>
        <p:spPr>
          <a:xfrm>
            <a:off x="3624464" y="353544"/>
            <a:ext cx="18950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ผลการสำรวจ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70C97E56-87A5-4174-BFF7-5EFD1D6E0787}"/>
              </a:ext>
            </a:extLst>
          </p:cNvPr>
          <p:cNvGraphicFramePr/>
          <p:nvPr/>
        </p:nvGraphicFramePr>
        <p:xfrm>
          <a:off x="1295128" y="2138139"/>
          <a:ext cx="5943600" cy="366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5" name="Group 44">
            <a:extLst>
              <a:ext uri="{FF2B5EF4-FFF2-40B4-BE49-F238E27FC236}">
                <a16:creationId xmlns:a16="http://schemas.microsoft.com/office/drawing/2014/main" id="{8EFD654B-BF32-4C6B-9174-EEF54A0A0722}"/>
              </a:ext>
            </a:extLst>
          </p:cNvPr>
          <p:cNvGrpSpPr/>
          <p:nvPr/>
        </p:nvGrpSpPr>
        <p:grpSpPr>
          <a:xfrm>
            <a:off x="3419872" y="5229200"/>
            <a:ext cx="1605915" cy="768985"/>
            <a:chOff x="0" y="0"/>
            <a:chExt cx="1606450" cy="769276"/>
          </a:xfrm>
        </p:grpSpPr>
        <p:sp>
          <p:nvSpPr>
            <p:cNvPr id="46" name="Rectangle: Single Corner Snipped 45">
              <a:extLst>
                <a:ext uri="{FF2B5EF4-FFF2-40B4-BE49-F238E27FC236}">
                  <a16:creationId xmlns:a16="http://schemas.microsoft.com/office/drawing/2014/main" id="{BCAE7E9C-135C-47CA-86F9-DCC3E811C823}"/>
                </a:ext>
              </a:extLst>
            </p:cNvPr>
            <p:cNvSpPr/>
            <p:nvPr/>
          </p:nvSpPr>
          <p:spPr>
            <a:xfrm>
              <a:off x="0" y="85725"/>
              <a:ext cx="429895" cy="58420"/>
            </a:xfrm>
            <a:prstGeom prst="snip1Rect">
              <a:avLst/>
            </a:prstGeom>
            <a:solidFill>
              <a:srgbClr val="70AD47">
                <a:alpha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endParaRPr lang="en-US"/>
            </a:p>
          </p:txBody>
        </p:sp>
        <p:sp>
          <p:nvSpPr>
            <p:cNvPr id="47" name="Rectangle: Single Corner Snipped 46">
              <a:extLst>
                <a:ext uri="{FF2B5EF4-FFF2-40B4-BE49-F238E27FC236}">
                  <a16:creationId xmlns:a16="http://schemas.microsoft.com/office/drawing/2014/main" id="{EE0C14BB-533B-43AE-AA2C-95B18272AB0C}"/>
                </a:ext>
              </a:extLst>
            </p:cNvPr>
            <p:cNvSpPr/>
            <p:nvPr/>
          </p:nvSpPr>
          <p:spPr>
            <a:xfrm>
              <a:off x="0" y="257175"/>
              <a:ext cx="429895" cy="55880"/>
            </a:xfrm>
            <a:prstGeom prst="snip1Rect">
              <a:avLst/>
            </a:prstGeom>
            <a:solidFill>
              <a:srgbClr val="FFC000">
                <a:alpha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endParaRPr lang="en-US"/>
            </a:p>
          </p:txBody>
        </p:sp>
        <p:sp>
          <p:nvSpPr>
            <p:cNvPr id="48" name="Rectangle: Single Corner Snipped 47">
              <a:extLst>
                <a:ext uri="{FF2B5EF4-FFF2-40B4-BE49-F238E27FC236}">
                  <a16:creationId xmlns:a16="http://schemas.microsoft.com/office/drawing/2014/main" id="{0A26A093-EBB8-43A3-AC46-D0BEACC485D1}"/>
                </a:ext>
              </a:extLst>
            </p:cNvPr>
            <p:cNvSpPr/>
            <p:nvPr/>
          </p:nvSpPr>
          <p:spPr>
            <a:xfrm>
              <a:off x="0" y="419100"/>
              <a:ext cx="429895" cy="58420"/>
            </a:xfrm>
            <a:prstGeom prst="snip1Rect">
              <a:avLst/>
            </a:prstGeom>
            <a:solidFill>
              <a:srgbClr val="ED7D31">
                <a:alpha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endParaRPr lang="en-US"/>
            </a:p>
          </p:txBody>
        </p:sp>
        <p:sp>
          <p:nvSpPr>
            <p:cNvPr id="49" name="TextBox 8">
              <a:extLst>
                <a:ext uri="{FF2B5EF4-FFF2-40B4-BE49-F238E27FC236}">
                  <a16:creationId xmlns:a16="http://schemas.microsoft.com/office/drawing/2014/main" id="{BFF7B34C-8814-40BB-A633-77AF564EE1B0}"/>
                </a:ext>
              </a:extLst>
            </p:cNvPr>
            <p:cNvSpPr txBox="1"/>
            <p:nvPr/>
          </p:nvSpPr>
          <p:spPr>
            <a:xfrm>
              <a:off x="400050" y="0"/>
              <a:ext cx="1206400" cy="769276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txBody>
            <a:bodyPr wrap="square" rtlCol="0" anchor="t"/>
            <a:lstStyle/>
            <a:p>
              <a:pPr marL="0" marR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th-TH" sz="1200" dirty="0">
                  <a:solidFill>
                    <a:srgbClr val="595959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H Sarabun New" panose="020B0500040200020003" pitchFamily="34" charset="-34"/>
                </a:rPr>
                <a:t>ทางตรง</a:t>
              </a:r>
              <a:br>
                <a:rPr lang="th-TH" sz="1200" dirty="0">
                  <a:solidFill>
                    <a:srgbClr val="595959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H Sarabun New" panose="020B0500040200020003" pitchFamily="34" charset="-34"/>
                </a:rPr>
              </a:br>
              <a:r>
                <a:rPr lang="th-TH" sz="1200" dirty="0">
                  <a:solidFill>
                    <a:srgbClr val="595959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H Sarabun New" panose="020B0500040200020003" pitchFamily="34" charset="-34"/>
                </a:rPr>
                <a:t>ทางโค้ง </a:t>
              </a:r>
              <a:r>
                <a:rPr lang="en-US" sz="1200" dirty="0">
                  <a:solidFill>
                    <a:srgbClr val="595959"/>
                  </a:solidFill>
                  <a:effectLst/>
                  <a:latin typeface="TH Sarabun New" panose="020B0500040200020003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(R &gt; 50 </a:t>
              </a:r>
              <a:r>
                <a:rPr lang="th-TH" sz="1200" dirty="0">
                  <a:solidFill>
                    <a:srgbClr val="595959"/>
                  </a:solidFill>
                  <a:effectLst/>
                  <a:latin typeface="TH Sarabun New" panose="020B0500040200020003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ม.</a:t>
              </a:r>
              <a:r>
                <a:rPr lang="en-US" sz="1200" dirty="0">
                  <a:solidFill>
                    <a:srgbClr val="595959"/>
                  </a:solidFill>
                  <a:effectLst/>
                  <a:latin typeface="TH Sarabun New" panose="020B0500040200020003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)</a:t>
              </a:r>
              <a:br>
                <a:rPr lang="en-US" sz="1200" dirty="0">
                  <a:solidFill>
                    <a:srgbClr val="595959"/>
                  </a:solidFill>
                  <a:effectLst/>
                  <a:latin typeface="TH Sarabun New" panose="020B0500040200020003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</a:br>
              <a:r>
                <a:rPr lang="th-TH" sz="1200" dirty="0">
                  <a:solidFill>
                    <a:srgbClr val="595959"/>
                  </a:solidFill>
                  <a:effectLst/>
                  <a:latin typeface="TH Sarabun New" panose="020B0500040200020003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ทางโค้ง </a:t>
              </a:r>
              <a:r>
                <a:rPr lang="en-US" sz="1200" dirty="0">
                  <a:solidFill>
                    <a:srgbClr val="595959"/>
                  </a:solidFill>
                  <a:effectLst/>
                  <a:latin typeface="TH Sarabun New" panose="020B0500040200020003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(R &lt; 50 </a:t>
              </a:r>
              <a:r>
                <a:rPr lang="th-TH" sz="1200" dirty="0">
                  <a:solidFill>
                    <a:srgbClr val="595959"/>
                  </a:solidFill>
                  <a:effectLst/>
                  <a:latin typeface="TH Sarabun New" panose="020B0500040200020003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ม.</a:t>
              </a:r>
              <a:r>
                <a:rPr lang="en-US" sz="1200" dirty="0">
                  <a:solidFill>
                    <a:srgbClr val="595959"/>
                  </a:solidFill>
                  <a:effectLst/>
                  <a:latin typeface="TH Sarabun New" panose="020B0500040200020003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)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</p:grpSp>
      <p:graphicFrame>
        <p:nvGraphicFramePr>
          <p:cNvPr id="50" name="Chart 49">
            <a:extLst>
              <a:ext uri="{FF2B5EF4-FFF2-40B4-BE49-F238E27FC236}">
                <a16:creationId xmlns:a16="http://schemas.microsoft.com/office/drawing/2014/main" id="{A90264F0-F3FA-485F-ADB6-0BC688805A31}"/>
              </a:ext>
            </a:extLst>
          </p:cNvPr>
          <p:cNvGraphicFramePr/>
          <p:nvPr/>
        </p:nvGraphicFramePr>
        <p:xfrm>
          <a:off x="1727176" y="1881188"/>
          <a:ext cx="6181725" cy="3333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Rectangle 20">
            <a:extLst>
              <a:ext uri="{FF2B5EF4-FFF2-40B4-BE49-F238E27FC236}">
                <a16:creationId xmlns:a16="http://schemas.microsoft.com/office/drawing/2014/main" id="{C6EA7C1A-64E1-4FCD-8404-F72BF7297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3BB10248-C94D-48A0-8600-FF8DCD278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24">
            <a:extLst>
              <a:ext uri="{FF2B5EF4-FFF2-40B4-BE49-F238E27FC236}">
                <a16:creationId xmlns:a16="http://schemas.microsoft.com/office/drawing/2014/main" id="{812091A9-0608-4AA7-B836-D03D74E66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0528" y="43468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FB4DC6-2753-4FE4-9F1A-54955402DAF2}"/>
              </a:ext>
            </a:extLst>
          </p:cNvPr>
          <p:cNvSpPr/>
          <p:nvPr/>
        </p:nvSpPr>
        <p:spPr>
          <a:xfrm>
            <a:off x="3453124" y="2311897"/>
            <a:ext cx="204592" cy="245112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9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>
              <a:latin typeface="Circular" panose="02000000000000000000" pitchFamily="2" charset="0"/>
              <a:cs typeface="Circular" panose="020000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ircular" panose="02000000000000000000" pitchFamily="2" charset="0"/>
              <a:cs typeface="Circular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4026" y="382032"/>
            <a:ext cx="75608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600" b="1" u="sng" dirty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แขวงทางหลวงนนทบุรีและกรุงเทพ</a:t>
            </a:r>
            <a:r>
              <a:rPr lang="th-TH" sz="32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ติดอันดับสูงสุด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utoShape 4">
            <a:extLst>
              <a:ext uri="{FF2B5EF4-FFF2-40B4-BE49-F238E27FC236}">
                <a16:creationId xmlns:a16="http://schemas.microsoft.com/office/drawing/2014/main" id="{97427DDC-FDBF-423A-9973-EA0B54B32F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32580" y="2941295"/>
            <a:ext cx="348265" cy="34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ircular" panose="02000000000000000000" pitchFamily="2" charset="0"/>
              <a:cs typeface="Circular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64FC52-0F52-4D5A-8784-A2FF8A390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044" y="1004862"/>
            <a:ext cx="3708358" cy="2470694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  <p:graphicFrame>
        <p:nvGraphicFramePr>
          <p:cNvPr id="60" name="Chart 59">
            <a:extLst>
              <a:ext uri="{FF2B5EF4-FFF2-40B4-BE49-F238E27FC236}">
                <a16:creationId xmlns:a16="http://schemas.microsoft.com/office/drawing/2014/main" id="{72D6371E-ABA4-4629-99CD-926EDBC07E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8821571"/>
              </p:ext>
            </p:extLst>
          </p:nvPr>
        </p:nvGraphicFramePr>
        <p:xfrm>
          <a:off x="64892" y="960897"/>
          <a:ext cx="4976791" cy="2900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1" name="Chart 60">
            <a:extLst>
              <a:ext uri="{FF2B5EF4-FFF2-40B4-BE49-F238E27FC236}">
                <a16:creationId xmlns:a16="http://schemas.microsoft.com/office/drawing/2014/main" id="{A522FDA8-3D56-4A2C-AACE-39E288BCE1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2647496"/>
              </p:ext>
            </p:extLst>
          </p:nvPr>
        </p:nvGraphicFramePr>
        <p:xfrm>
          <a:off x="4307602" y="3497189"/>
          <a:ext cx="4754914" cy="2879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6" name="Rectangle: Rounded Corners 46">
            <a:extLst>
              <a:ext uri="{FF2B5EF4-FFF2-40B4-BE49-F238E27FC236}">
                <a16:creationId xmlns:a16="http://schemas.microsoft.com/office/drawing/2014/main" id="{D3B309B2-A85C-4E9D-B5CF-8461CA1ACA53}"/>
              </a:ext>
            </a:extLst>
          </p:cNvPr>
          <p:cNvSpPr/>
          <p:nvPr/>
        </p:nvSpPr>
        <p:spPr>
          <a:xfrm>
            <a:off x="28600" y="4280021"/>
            <a:ext cx="4202733" cy="13070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pc="-20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สำนักงานทางหลวงที่ </a:t>
            </a:r>
            <a:r>
              <a:rPr lang="en-US" spc="-20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13 </a:t>
            </a:r>
            <a:r>
              <a:rPr lang="th-TH" spc="-20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(กรุงเทพ) ประกอบไปด้วยแขวงทางหลวงที่มีปริมาณจราจรที่คับคั่ง ตรวจสอบปริมาณจราจรจาก</a:t>
            </a:r>
            <a:endParaRPr lang="en-US" spc="-20" dirty="0">
              <a:solidFill>
                <a:schemeClr val="tx1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/>
            <a:r>
              <a:rPr lang="th-TH" b="1" spc="-2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ข้อมูลปริมาณจราจร ระบบ </a:t>
            </a:r>
            <a:r>
              <a:rPr lang="en-US" b="1" spc="-2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TIMS </a:t>
            </a:r>
            <a:r>
              <a:rPr lang="th-TH" spc="-20" dirty="0">
                <a:ln w="0"/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โดย</a:t>
            </a:r>
            <a:r>
              <a:rPr lang="th-TH" spc="-20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ปริมาณจราจรรวม</a:t>
            </a:r>
          </a:p>
          <a:p>
            <a:pPr algn="ctr"/>
            <a:r>
              <a:rPr lang="th-TH" spc="-20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สำนักงานทางหลวงที่ </a:t>
            </a:r>
            <a:r>
              <a:rPr lang="en-US" spc="-20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13 </a:t>
            </a:r>
            <a:r>
              <a:rPr lang="th-TH" spc="-20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(กรุงเทพ) อยู่ที่ </a:t>
            </a:r>
            <a:r>
              <a:rPr lang="en-US" spc="-20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12,586,936 </a:t>
            </a:r>
            <a:r>
              <a:rPr lang="th-TH" spc="-20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คัน</a:t>
            </a:r>
            <a:r>
              <a:rPr lang="en-US" spc="-20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/</a:t>
            </a:r>
            <a:r>
              <a:rPr lang="th-TH" spc="-20" dirty="0">
                <a:solidFill>
                  <a:schemeClr val="tx1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วัน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29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endParaRPr lang="th-TH" sz="1600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972006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18313CC-EB38-4A38-857D-F710E594BF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4"/>
            <a:ext cx="9144000" cy="432049"/>
          </a:xfrm>
          <a:prstGeom prst="rect">
            <a:avLst/>
          </a:prstGeom>
        </p:spPr>
      </p:pic>
      <p:sp>
        <p:nvSpPr>
          <p:cNvPr id="21" name="ชื่อเรื่อง 15">
            <a:extLst>
              <a:ext uri="{FF2B5EF4-FFF2-40B4-BE49-F238E27FC236}">
                <a16:creationId xmlns:a16="http://schemas.microsoft.com/office/drawing/2014/main" id="{7521B1CD-F57F-4D0A-AB4C-17AB50878286}"/>
              </a:ext>
            </a:extLst>
          </p:cNvPr>
          <p:cNvSpPr txBox="1">
            <a:spLocks/>
          </p:cNvSpPr>
          <p:nvPr/>
        </p:nvSpPr>
        <p:spPr>
          <a:xfrm>
            <a:off x="-49868" y="5627590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/>
              <a:ea typeface="+mj-ea"/>
              <a:cs typeface="Angsana New" panose="02020603050405020304" pitchFamily="18" charset="-3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6D5159A-AE64-4FCA-9100-778301148E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5881AFA-C024-4E25-B019-B61B89C276E5}"/>
              </a:ext>
            </a:extLst>
          </p:cNvPr>
          <p:cNvSpPr/>
          <p:nvPr/>
        </p:nvSpPr>
        <p:spPr>
          <a:xfrm>
            <a:off x="0" y="387687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1D7EED-E436-4F93-80A3-100A683C6222}"/>
              </a:ext>
            </a:extLst>
          </p:cNvPr>
          <p:cNvCxnSpPr/>
          <p:nvPr/>
        </p:nvCxnSpPr>
        <p:spPr>
          <a:xfrm>
            <a:off x="0" y="765591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18DB013-5A60-411A-8EDA-53689B4D2510}"/>
              </a:ext>
            </a:extLst>
          </p:cNvPr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07DA84-6666-4DB7-B18E-24C815927F06}"/>
              </a:ext>
            </a:extLst>
          </p:cNvPr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5010B08-4074-418D-A1AB-D6EDDF41778F}"/>
              </a:ext>
            </a:extLst>
          </p:cNvPr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FADDA7-0F9F-435F-9AE1-4C039A91C541}"/>
              </a:ext>
            </a:extLst>
          </p:cNvPr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E92F8B-F45A-4D90-8D32-36A74271D2CC}"/>
              </a:ext>
            </a:extLst>
          </p:cNvPr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BAECAA5-681B-4CF3-858E-37B914EE8235}"/>
              </a:ext>
            </a:extLst>
          </p:cNvPr>
          <p:cNvCxnSpPr/>
          <p:nvPr/>
        </p:nvCxnSpPr>
        <p:spPr>
          <a:xfrm>
            <a:off x="8601220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E8A89A5-53A0-4E6B-AFD2-9B60B28B3DB8}"/>
              </a:ext>
            </a:extLst>
          </p:cNvPr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วงรี 12">
            <a:extLst>
              <a:ext uri="{FF2B5EF4-FFF2-40B4-BE49-F238E27FC236}">
                <a16:creationId xmlns:a16="http://schemas.microsoft.com/office/drawing/2014/main" id="{04041186-8991-4F82-9ACA-A99F7A3F3867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30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93FA67-8B56-422E-9858-6E8FE52165CB}"/>
              </a:ext>
            </a:extLst>
          </p:cNvPr>
          <p:cNvSpPr txBox="1"/>
          <p:nvPr/>
        </p:nvSpPr>
        <p:spPr>
          <a:xfrm>
            <a:off x="951906" y="1124744"/>
            <a:ext cx="7076478" cy="673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th-TH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ผลสำรวจทางหลวงหมายเลข 323 ตอนควบคุม 0206 ทองผาภูมิ - เจดีย์สามองค์ แขวงทางหลวงกาญจนบุรี </a:t>
            </a:r>
            <a:endParaRPr lang="en-US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marR="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th-TH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ช่วง</a:t>
            </a:r>
            <a:r>
              <a:rPr lang="en-US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กม.239+175</a:t>
            </a:r>
            <a:endParaRPr lang="en-US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C6EA7C1A-64E1-4FCD-8404-F72BF7297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3BB10248-C94D-48A0-8600-FF8DCD278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4CE532-D4C1-4171-BD1D-21D6F51DB39E}"/>
              </a:ext>
            </a:extLst>
          </p:cNvPr>
          <p:cNvSpPr/>
          <p:nvPr/>
        </p:nvSpPr>
        <p:spPr>
          <a:xfrm>
            <a:off x="3114945" y="353544"/>
            <a:ext cx="29530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altLang="ko-KR" sz="3600" b="1" dirty="0">
                <a:solidFill>
                  <a:prstClr val="black"/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วิเคราะห์ผลต่างค่า </a:t>
            </a:r>
            <a:r>
              <a:rPr kumimoji="1" lang="en-US" altLang="ko-KR" sz="3600" b="1" dirty="0">
                <a:solidFill>
                  <a:prstClr val="black"/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IRI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5F5FAA3-1A4B-490C-BBA3-30EAA07E4A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7750" y="1941513"/>
          <a:ext cx="7048500" cy="417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Document" r:id="rId5" imgW="5942845" imgH="3525462" progId="Word.Document.12">
                  <p:embed/>
                </p:oleObj>
              </mc:Choice>
              <mc:Fallback>
                <p:oleObj name="Document" r:id="rId5" imgW="5942845" imgH="3525462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5F5FAA3-1A4B-490C-BBA3-30EAA07E4A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7750" y="1941513"/>
                        <a:ext cx="7048500" cy="417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8430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18313CC-EB38-4A38-857D-F710E594BF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4"/>
            <a:ext cx="9144000" cy="432049"/>
          </a:xfrm>
          <a:prstGeom prst="rect">
            <a:avLst/>
          </a:prstGeom>
        </p:spPr>
      </p:pic>
      <p:sp>
        <p:nvSpPr>
          <p:cNvPr id="21" name="ชื่อเรื่อง 15">
            <a:extLst>
              <a:ext uri="{FF2B5EF4-FFF2-40B4-BE49-F238E27FC236}">
                <a16:creationId xmlns:a16="http://schemas.microsoft.com/office/drawing/2014/main" id="{7521B1CD-F57F-4D0A-AB4C-17AB50878286}"/>
              </a:ext>
            </a:extLst>
          </p:cNvPr>
          <p:cNvSpPr txBox="1">
            <a:spLocks/>
          </p:cNvSpPr>
          <p:nvPr/>
        </p:nvSpPr>
        <p:spPr>
          <a:xfrm>
            <a:off x="-324544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/>
              <a:ea typeface="+mj-ea"/>
              <a:cs typeface="Angsana New" panose="02020603050405020304" pitchFamily="18" charset="-3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6D5159A-AE64-4FCA-9100-778301148E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5881AFA-C024-4E25-B019-B61B89C276E5}"/>
              </a:ext>
            </a:extLst>
          </p:cNvPr>
          <p:cNvSpPr/>
          <p:nvPr/>
        </p:nvSpPr>
        <p:spPr>
          <a:xfrm>
            <a:off x="0" y="387687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1D7EED-E436-4F93-80A3-100A683C6222}"/>
              </a:ext>
            </a:extLst>
          </p:cNvPr>
          <p:cNvCxnSpPr/>
          <p:nvPr/>
        </p:nvCxnSpPr>
        <p:spPr>
          <a:xfrm>
            <a:off x="0" y="765591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18DB013-5A60-411A-8EDA-53689B4D2510}"/>
              </a:ext>
            </a:extLst>
          </p:cNvPr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07DA84-6666-4DB7-B18E-24C815927F06}"/>
              </a:ext>
            </a:extLst>
          </p:cNvPr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5010B08-4074-418D-A1AB-D6EDDF41778F}"/>
              </a:ext>
            </a:extLst>
          </p:cNvPr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FADDA7-0F9F-435F-9AE1-4C039A91C541}"/>
              </a:ext>
            </a:extLst>
          </p:cNvPr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E92F8B-F45A-4D90-8D32-36A74271D2CC}"/>
              </a:ext>
            </a:extLst>
          </p:cNvPr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BAECAA5-681B-4CF3-858E-37B914EE8235}"/>
              </a:ext>
            </a:extLst>
          </p:cNvPr>
          <p:cNvCxnSpPr/>
          <p:nvPr/>
        </p:nvCxnSpPr>
        <p:spPr>
          <a:xfrm>
            <a:off x="8601220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E8A89A5-53A0-4E6B-AFD2-9B60B28B3DB8}"/>
              </a:ext>
            </a:extLst>
          </p:cNvPr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วงรี 12">
            <a:extLst>
              <a:ext uri="{FF2B5EF4-FFF2-40B4-BE49-F238E27FC236}">
                <a16:creationId xmlns:a16="http://schemas.microsoft.com/office/drawing/2014/main" id="{04041186-8991-4F82-9ACA-A99F7A3F3867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31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93FA67-8B56-422E-9858-6E8FE52165CB}"/>
              </a:ext>
            </a:extLst>
          </p:cNvPr>
          <p:cNvSpPr txBox="1"/>
          <p:nvPr/>
        </p:nvSpPr>
        <p:spPr>
          <a:xfrm>
            <a:off x="1619672" y="1033453"/>
            <a:ext cx="6206044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ผลการสำรวจค่าดัชนีความขรุขระสากล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International Roughness Index, IRI)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ทางหลวงหมายเลข 323 ตอนควบคุม 0206 </a:t>
            </a:r>
            <a:r>
              <a:rPr lang="th-TH" sz="16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ทองผาภูมิ – เจดีย์สามองค์ ช่วง กม.263+300 – 263+800 แขวงทางหลวงกาญจนบุรี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92F8319-260D-43ED-B68D-AAB832915380}"/>
              </a:ext>
            </a:extLst>
          </p:cNvPr>
          <p:cNvSpPr/>
          <p:nvPr/>
        </p:nvSpPr>
        <p:spPr>
          <a:xfrm>
            <a:off x="3624464" y="353544"/>
            <a:ext cx="18950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ผลการสำรวจ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190BBCCE-0EF4-414A-B7AB-4DCDF010E038}"/>
              </a:ext>
            </a:extLst>
          </p:cNvPr>
          <p:cNvGraphicFramePr/>
          <p:nvPr/>
        </p:nvGraphicFramePr>
        <p:xfrm>
          <a:off x="1328290" y="1999481"/>
          <a:ext cx="5943600" cy="4229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00104BBE-4A72-4C8F-8AFD-3E16FA77037C}"/>
              </a:ext>
            </a:extLst>
          </p:cNvPr>
          <p:cNvGraphicFramePr/>
          <p:nvPr/>
        </p:nvGraphicFramePr>
        <p:xfrm>
          <a:off x="1739241" y="1726010"/>
          <a:ext cx="6086475" cy="3676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Rectangle 3">
            <a:extLst>
              <a:ext uri="{FF2B5EF4-FFF2-40B4-BE49-F238E27FC236}">
                <a16:creationId xmlns:a16="http://schemas.microsoft.com/office/drawing/2014/main" id="{ABF49DE0-6634-40B0-9E1F-E34C1C46F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890D02-6217-4FBC-A1E2-1FBC72429007}"/>
              </a:ext>
            </a:extLst>
          </p:cNvPr>
          <p:cNvSpPr/>
          <p:nvPr/>
        </p:nvSpPr>
        <p:spPr>
          <a:xfrm>
            <a:off x="3414678" y="2225011"/>
            <a:ext cx="204592" cy="271615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62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18313CC-EB38-4A38-857D-F710E594BF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4"/>
            <a:ext cx="9144000" cy="432049"/>
          </a:xfrm>
          <a:prstGeom prst="rect">
            <a:avLst/>
          </a:prstGeom>
        </p:spPr>
      </p:pic>
      <p:sp>
        <p:nvSpPr>
          <p:cNvPr id="21" name="ชื่อเรื่อง 15">
            <a:extLst>
              <a:ext uri="{FF2B5EF4-FFF2-40B4-BE49-F238E27FC236}">
                <a16:creationId xmlns:a16="http://schemas.microsoft.com/office/drawing/2014/main" id="{7521B1CD-F57F-4D0A-AB4C-17AB50878286}"/>
              </a:ext>
            </a:extLst>
          </p:cNvPr>
          <p:cNvSpPr txBox="1">
            <a:spLocks/>
          </p:cNvSpPr>
          <p:nvPr/>
        </p:nvSpPr>
        <p:spPr>
          <a:xfrm>
            <a:off x="-324544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 Light" panose="020F0302020204030204"/>
              <a:ea typeface="+mj-ea"/>
              <a:cs typeface="Angsana New" panose="02020603050405020304" pitchFamily="18" charset="-3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6D5159A-AE64-4FCA-9100-778301148E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5881AFA-C024-4E25-B019-B61B89C276E5}"/>
              </a:ext>
            </a:extLst>
          </p:cNvPr>
          <p:cNvSpPr/>
          <p:nvPr/>
        </p:nvSpPr>
        <p:spPr>
          <a:xfrm>
            <a:off x="0" y="387687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1D7EED-E436-4F93-80A3-100A683C6222}"/>
              </a:ext>
            </a:extLst>
          </p:cNvPr>
          <p:cNvCxnSpPr/>
          <p:nvPr/>
        </p:nvCxnSpPr>
        <p:spPr>
          <a:xfrm>
            <a:off x="0" y="765591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18DB013-5A60-411A-8EDA-53689B4D2510}"/>
              </a:ext>
            </a:extLst>
          </p:cNvPr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07DA84-6666-4DB7-B18E-24C815927F06}"/>
              </a:ext>
            </a:extLst>
          </p:cNvPr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5010B08-4074-418D-A1AB-D6EDDF41778F}"/>
              </a:ext>
            </a:extLst>
          </p:cNvPr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FADDA7-0F9F-435F-9AE1-4C039A91C541}"/>
              </a:ext>
            </a:extLst>
          </p:cNvPr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E92F8B-F45A-4D90-8D32-36A74271D2CC}"/>
              </a:ext>
            </a:extLst>
          </p:cNvPr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BAECAA5-681B-4CF3-858E-37B914EE8235}"/>
              </a:ext>
            </a:extLst>
          </p:cNvPr>
          <p:cNvCxnSpPr/>
          <p:nvPr/>
        </p:nvCxnSpPr>
        <p:spPr>
          <a:xfrm>
            <a:off x="8601220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E8A89A5-53A0-4E6B-AFD2-9B60B28B3DB8}"/>
              </a:ext>
            </a:extLst>
          </p:cNvPr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วงรี 12">
            <a:extLst>
              <a:ext uri="{FF2B5EF4-FFF2-40B4-BE49-F238E27FC236}">
                <a16:creationId xmlns:a16="http://schemas.microsoft.com/office/drawing/2014/main" id="{04041186-8991-4F82-9ACA-A99F7A3F3867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32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93FA67-8B56-422E-9858-6E8FE52165CB}"/>
              </a:ext>
            </a:extLst>
          </p:cNvPr>
          <p:cNvSpPr txBox="1"/>
          <p:nvPr/>
        </p:nvSpPr>
        <p:spPr>
          <a:xfrm>
            <a:off x="960035" y="1153544"/>
            <a:ext cx="7213830" cy="673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ผลสำรวจทางหลวงหมายเลข 323 ตอนควบคุม 0206 ทองผาภูมิ – เจดีย์สามองค์ แขวงทางหลวงกาญจนบุรี </a:t>
            </a:r>
            <a:endParaRPr lang="en-US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ช่วง</a:t>
            </a:r>
            <a:r>
              <a:rPr lang="en-US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กม.263+475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BF49DE0-6634-40B0-9E1F-E34C1C46F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8331912-5C2F-4A79-A9D1-9235CB2C6B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0034" y="2028732"/>
          <a:ext cx="7213831" cy="4223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Document" r:id="rId5" imgW="5949456" imgH="3495476" progId="Word.Document.12">
                  <p:embed/>
                </p:oleObj>
              </mc:Choice>
              <mc:Fallback>
                <p:oleObj name="Document" r:id="rId5" imgW="5949456" imgH="3495476" progId="Word.Documen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8331912-5C2F-4A79-A9D1-9235CB2C6B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60034" y="2028732"/>
                        <a:ext cx="7213831" cy="42234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06344A5-652D-4985-A7DA-159CEDF067C2}"/>
              </a:ext>
            </a:extLst>
          </p:cNvPr>
          <p:cNvSpPr/>
          <p:nvPr/>
        </p:nvSpPr>
        <p:spPr>
          <a:xfrm>
            <a:off x="3114945" y="353544"/>
            <a:ext cx="29530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th-TH" altLang="ko-KR" sz="3600" b="1" dirty="0">
                <a:solidFill>
                  <a:prstClr val="black"/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วิเคราะห์ผลต่างค่า </a:t>
            </a:r>
            <a:r>
              <a:rPr kumimoji="1" lang="en-US" altLang="ko-KR" sz="3600" b="1" dirty="0">
                <a:solidFill>
                  <a:prstClr val="black"/>
                </a:solidFill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IRI</a:t>
            </a:r>
            <a:endParaRPr kumimoji="1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68799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EA01C0-8915-4E2C-9B0D-882644062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4465555"/>
            <a:ext cx="4120108" cy="2131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C62FCE-CCF9-4423-B2A9-45A0F9024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4303045"/>
            <a:ext cx="4896542" cy="21502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endParaRPr lang="th-TH" sz="1600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063269A-BF20-40EA-9EE0-48335F3A54F3}"/>
              </a:ext>
            </a:extLst>
          </p:cNvPr>
          <p:cNvSpPr/>
          <p:nvPr/>
        </p:nvSpPr>
        <p:spPr>
          <a:xfrm>
            <a:off x="78585" y="1125501"/>
            <a:ext cx="2664296" cy="936104"/>
          </a:xfrm>
          <a:prstGeom prst="wedgeRoundRectCallout">
            <a:avLst>
              <a:gd name="adj1" fmla="val 53713"/>
              <a:gd name="adj2" fmla="val 6988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ในการจัดอันดับค่าเฉลี่ย</a:t>
            </a:r>
            <a:r>
              <a:rPr lang="en-US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IRI </a:t>
            </a:r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ได้แก่</a:t>
            </a:r>
          </a:p>
          <a:p>
            <a:pPr algn="ctr"/>
            <a:r>
              <a:rPr lang="th-TH" sz="1600" b="1" u="sng" dirty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แขวงทางหลวงนนทบุรีและกรุงเทพ</a:t>
            </a:r>
          </a:p>
          <a:p>
            <a:pPr algn="ctr"/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ติดอันดับสูงสุด</a:t>
            </a:r>
          </a:p>
        </p:txBody>
      </p:sp>
      <p:sp>
        <p:nvSpPr>
          <p:cNvPr id="17" name="AutoShape 4">
            <a:extLst>
              <a:ext uri="{FF2B5EF4-FFF2-40B4-BE49-F238E27FC236}">
                <a16:creationId xmlns:a16="http://schemas.microsoft.com/office/drawing/2014/main" id="{97427DDC-FDBF-423A-9973-EA0B54B32F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93E0CC8-376D-437E-A8EE-7120C3D68AC4}"/>
              </a:ext>
            </a:extLst>
          </p:cNvPr>
          <p:cNvSpPr/>
          <p:nvPr/>
        </p:nvSpPr>
        <p:spPr>
          <a:xfrm>
            <a:off x="115782" y="3208084"/>
            <a:ext cx="2612415" cy="108011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r>
              <a:rPr lang="en-US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หมายเลขทางหลวง</a:t>
            </a:r>
          </a:p>
          <a:p>
            <a:pPr algn="ctr"/>
            <a:r>
              <a:rPr lang="en-US" sz="1600" b="1" i="0" u="none" strike="noStrik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340 </a:t>
            </a:r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ตอน </a:t>
            </a:r>
            <a:r>
              <a:rPr lang="en-US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100</a:t>
            </a:r>
          </a:p>
          <a:p>
            <a:pPr algn="ctr"/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บางบัวทอง – ลาดบัวหลวง</a:t>
            </a:r>
            <a:r>
              <a:rPr lang="en-US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algn="ctr"/>
            <a:r>
              <a:rPr lang="th-TH" sz="16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16+445 - 16+108 (0.337 </a:t>
            </a:r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กม.</a:t>
            </a:r>
            <a:r>
              <a:rPr lang="en-US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1600" b="1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69B35AD-11EA-439D-9508-926C1EEA9BE9}"/>
              </a:ext>
            </a:extLst>
          </p:cNvPr>
          <p:cNvSpPr/>
          <p:nvPr/>
        </p:nvSpPr>
        <p:spPr>
          <a:xfrm>
            <a:off x="2269758" y="375445"/>
            <a:ext cx="45393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en-US" altLang="ko-KR" sz="3600" b="1" dirty="0">
                <a:latin typeface="TH SarabunPSK" panose="020B0500040200020003" pitchFamily="34" charset="-34"/>
                <a:ea typeface="굴림" pitchFamily="50" charset="-127"/>
                <a:cs typeface="TH SarabunPSK" pitchFamily="34" charset="-34"/>
              </a:rPr>
              <a:t>AVG </a:t>
            </a:r>
            <a:r>
              <a:rPr lang="th-TH" sz="3600" b="1" i="0" u="none" strike="noStrike" baseline="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อันดับค่าเฉลี่ย</a:t>
            </a:r>
            <a:r>
              <a:rPr lang="en-US" sz="3600" b="1" i="0" u="none" strike="noStrike" baseline="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IRI</a:t>
            </a:r>
            <a:r>
              <a:rPr kumimoji="1" lang="th-TH" altLang="ko-KR" sz="3600" b="1" dirty="0">
                <a:latin typeface="TH SarabunPSK" panose="020B0500040200020003" pitchFamily="34" charset="-34"/>
                <a:ea typeface="굴림" pitchFamily="50" charset="-127"/>
                <a:cs typeface="TH SarabunPSK" pitchFamily="34" charset="-34"/>
              </a:rPr>
              <a:t> รายผิวทาง</a:t>
            </a:r>
            <a:endParaRPr kumimoji="1" lang="en-US" altLang="ko-KR" sz="3600" b="1" dirty="0">
              <a:latin typeface="TH SarabunPSK" panose="020B0500040200020003" pitchFamily="34" charset="-34"/>
              <a:ea typeface="굴림" pitchFamily="50" charset="-127"/>
              <a:cs typeface="TH SarabunPSK" pitchFamily="34" charset="-34"/>
            </a:endParaRP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6DFB0A1C-989D-42BD-8BFA-EA198C25F8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467306"/>
              </p:ext>
            </p:extLst>
          </p:nvPr>
        </p:nvGraphicFramePr>
        <p:xfrm>
          <a:off x="2915817" y="980728"/>
          <a:ext cx="6192685" cy="376101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034021">
                  <a:extLst>
                    <a:ext uri="{9D8B030D-6E8A-4147-A177-3AD203B41FA5}">
                      <a16:colId xmlns:a16="http://schemas.microsoft.com/office/drawing/2014/main" val="997323784"/>
                    </a:ext>
                  </a:extLst>
                </a:gridCol>
                <a:gridCol w="1023426">
                  <a:extLst>
                    <a:ext uri="{9D8B030D-6E8A-4147-A177-3AD203B41FA5}">
                      <a16:colId xmlns:a16="http://schemas.microsoft.com/office/drawing/2014/main" val="2531986853"/>
                    </a:ext>
                  </a:extLst>
                </a:gridCol>
                <a:gridCol w="639642">
                  <a:extLst>
                    <a:ext uri="{9D8B030D-6E8A-4147-A177-3AD203B41FA5}">
                      <a16:colId xmlns:a16="http://schemas.microsoft.com/office/drawing/2014/main" val="3200326524"/>
                    </a:ext>
                  </a:extLst>
                </a:gridCol>
                <a:gridCol w="777408">
                  <a:extLst>
                    <a:ext uri="{9D8B030D-6E8A-4147-A177-3AD203B41FA5}">
                      <a16:colId xmlns:a16="http://schemas.microsoft.com/office/drawing/2014/main" val="919374835"/>
                    </a:ext>
                  </a:extLst>
                </a:gridCol>
                <a:gridCol w="679547">
                  <a:extLst>
                    <a:ext uri="{9D8B030D-6E8A-4147-A177-3AD203B41FA5}">
                      <a16:colId xmlns:a16="http://schemas.microsoft.com/office/drawing/2014/main" val="377009493"/>
                    </a:ext>
                  </a:extLst>
                </a:gridCol>
                <a:gridCol w="679547">
                  <a:extLst>
                    <a:ext uri="{9D8B030D-6E8A-4147-A177-3AD203B41FA5}">
                      <a16:colId xmlns:a16="http://schemas.microsoft.com/office/drawing/2014/main" val="326153235"/>
                    </a:ext>
                  </a:extLst>
                </a:gridCol>
                <a:gridCol w="679547">
                  <a:extLst>
                    <a:ext uri="{9D8B030D-6E8A-4147-A177-3AD203B41FA5}">
                      <a16:colId xmlns:a16="http://schemas.microsoft.com/office/drawing/2014/main" val="1341217669"/>
                    </a:ext>
                  </a:extLst>
                </a:gridCol>
                <a:gridCol w="679547">
                  <a:extLst>
                    <a:ext uri="{9D8B030D-6E8A-4147-A177-3AD203B41FA5}">
                      <a16:colId xmlns:a16="http://schemas.microsoft.com/office/drawing/2014/main" val="543585010"/>
                    </a:ext>
                  </a:extLst>
                </a:gridCol>
              </a:tblGrid>
              <a:tr h="309300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ผิวลาดยาง 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7777" marR="97777" marT="48889" marB="4888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7777" marR="97777" marT="48889" marB="4888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7777" marR="97777" marT="48889" marB="4888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th-TH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7777" marR="97777" marT="48889" marB="4888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126275"/>
                  </a:ext>
                </a:extLst>
              </a:tr>
              <a:tr h="41358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แขวงทางหลวง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หมายเลขทางหลวง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ตอนควบคุม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กม.เริ่มต้น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กม.สิ้นสุด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ระยะทาง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กม.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ทิศทางสำรวจ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</a:t>
                      </a: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th-TH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ม./กม.)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019097"/>
                  </a:ext>
                </a:extLst>
              </a:tr>
              <a:tr h="21204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นนทบุรี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16+445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16+108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0.337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5.97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9782365"/>
                  </a:ext>
                </a:extLst>
              </a:tr>
              <a:tr h="21204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นนทบุรี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3215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7+225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0+000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7.225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5.88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2408941"/>
                  </a:ext>
                </a:extLst>
              </a:tr>
              <a:tr h="21204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นนทบุรี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49+142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49+366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0.224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5.81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6573740"/>
                  </a:ext>
                </a:extLst>
              </a:tr>
              <a:tr h="21204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นนทบุรี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40+642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43+031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2.389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4.43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100216"/>
                  </a:ext>
                </a:extLst>
              </a:tr>
              <a:tr h="21204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นนทบุรี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0+942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0+000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0.942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3.96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1110259"/>
                  </a:ext>
                </a:extLst>
              </a:tr>
              <a:tr h="19725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ผิวคอนกรีต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7777" marR="97777" marT="48889" marB="48889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h-TH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7777" marR="97777" marT="48889" marB="48889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h-TH" sz="12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7777" marR="97777" marT="48889" marB="48889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h-TH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7777" marR="97777" marT="48889" marB="48889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603729"/>
                  </a:ext>
                </a:extLst>
              </a:tr>
              <a:tr h="41358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แขวงทางหลวง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หมายเลขทางหลวง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ตอนควบคุม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กม.เริ่มต้น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กม.สิ้นสุด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ระยะทาง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กม.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)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ทิศทางสำรวจ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IRI</a:t>
                      </a: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th-TH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ม./กม.)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59965"/>
                  </a:ext>
                </a:extLst>
              </a:tr>
              <a:tr h="26028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กรุงเทพ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302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2+150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2+032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0.118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5.94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087998"/>
                  </a:ext>
                </a:extLst>
              </a:tr>
              <a:tr h="21204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กรุงเทพ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3119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102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10+909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11+003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0.094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5.94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014946"/>
                  </a:ext>
                </a:extLst>
              </a:tr>
              <a:tr h="21204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กรุงเทพ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5+532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4+900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0.632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5.85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91296"/>
                  </a:ext>
                </a:extLst>
              </a:tr>
              <a:tr h="21314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กรุงเทพ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336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0+000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0+851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0.851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5.26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017302"/>
                  </a:ext>
                </a:extLst>
              </a:tr>
              <a:tr h="21204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กรุงเทพ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3119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0+656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5+309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4.653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4.29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594311"/>
                  </a:ext>
                </a:extLst>
              </a:tr>
            </a:tbl>
          </a:graphicData>
        </a:graphic>
      </p:graphicFrame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D37D0BF-80FF-4CF6-BC0A-9CD04037CBD4}"/>
              </a:ext>
            </a:extLst>
          </p:cNvPr>
          <p:cNvSpPr/>
          <p:nvPr/>
        </p:nvSpPr>
        <p:spPr>
          <a:xfrm>
            <a:off x="77125" y="2244762"/>
            <a:ext cx="2763612" cy="832345"/>
          </a:xfrm>
          <a:prstGeom prst="round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อันดับค่าเฉลี่ย </a:t>
            </a:r>
            <a:r>
              <a:rPr lang="en-US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IRI</a:t>
            </a:r>
            <a:r>
              <a:rPr kumimoji="1" lang="th-TH" altLang="ko-KR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สูงสุด</a:t>
            </a:r>
          </a:p>
          <a:p>
            <a:pPr algn="ctr"/>
            <a:r>
              <a:rPr lang="th-TH" sz="1600" b="1" u="none" strike="noStrik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ผิวลาดยาง </a:t>
            </a:r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สายทาง </a:t>
            </a:r>
            <a:r>
              <a:rPr lang="en-US" sz="1600" b="1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340</a:t>
            </a:r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ตอน</a:t>
            </a:r>
            <a:r>
              <a:rPr lang="en-US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600" b="1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100  </a:t>
            </a:r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algn="ctr"/>
            <a:r>
              <a:rPr lang="th-TH" sz="1600" b="1" strike="noStrik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ผิวคอนกรีต </a:t>
            </a:r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สายทาง </a:t>
            </a:r>
            <a:r>
              <a:rPr lang="en-US" sz="1600" b="1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302</a:t>
            </a:r>
            <a:r>
              <a:rPr lang="th-T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ตอน </a:t>
            </a:r>
            <a:r>
              <a:rPr lang="en-US" sz="1600" b="1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100</a:t>
            </a:r>
            <a:endParaRPr lang="en-US" sz="1600" b="1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67455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37880" y="1637123"/>
            <a:ext cx="9210042" cy="5177324"/>
            <a:chOff x="0" y="0"/>
            <a:chExt cx="7253204" cy="368236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217920" cy="3682365"/>
            </a:xfrm>
            <a:prstGeom prst="rect">
              <a:avLst/>
            </a:prstGeom>
            <a:noFill/>
          </p:spPr>
        </p:pic>
        <p:sp>
          <p:nvSpPr>
            <p:cNvPr id="25" name="Text Box 9"/>
            <p:cNvSpPr txBox="1"/>
            <p:nvPr/>
          </p:nvSpPr>
          <p:spPr>
            <a:xfrm>
              <a:off x="6082772" y="968719"/>
              <a:ext cx="1163116" cy="27051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RUT = 5.84 </a:t>
              </a:r>
              <a:r>
                <a:rPr lang="th-TH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มม. เฉลี่ยผิวลาดยาง</a:t>
              </a:r>
              <a:endParaRPr lang="en-US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</p:txBody>
        </p:sp>
        <p:sp>
          <p:nvSpPr>
            <p:cNvPr id="32" name="Text Box 8"/>
            <p:cNvSpPr txBox="1"/>
            <p:nvPr/>
          </p:nvSpPr>
          <p:spPr>
            <a:xfrm>
              <a:off x="6082772" y="1436720"/>
              <a:ext cx="1170432" cy="27051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RUT = 4.19 </a:t>
              </a:r>
              <a:r>
                <a:rPr lang="th-TH" b="1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มม. เฉลี่ยผิวคอนกรีต</a:t>
              </a:r>
              <a:endParaRPr lang="en-US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597352"/>
            <a:ext cx="9144000" cy="260650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sp>
        <p:nvSpPr>
          <p:cNvPr id="13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4306" y="1152362"/>
            <a:ext cx="349166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th-TH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สรุปข้อมูลค่าความลึกล่องล้อ 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(Rutting)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436364" y="442424"/>
            <a:ext cx="60879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1.</a:t>
            </a:r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ผลสรุประยะทางในการนำส่ง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90339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sp>
        <p:nvSpPr>
          <p:cNvPr id="13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436364" y="442424"/>
            <a:ext cx="608796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1.</a:t>
            </a:r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ผลสรุประยะทางในการนำส่ง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1390" y="1123380"/>
            <a:ext cx="219643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วิเคราะห์ข้อมูล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Rutting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9171" y="1499372"/>
            <a:ext cx="36227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06400" algn="thaiDist"/>
            <a:r>
              <a:rPr lang="th-T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ค่า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Rutting </a:t>
            </a:r>
            <a:r>
              <a:rPr lang="th-T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กับข้อมูลปริมาณจราจร</a:t>
            </a:r>
            <a:r>
              <a:rPr lang="th-TH" sz="20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ที่ได้จากการเชื่อมโยงข้อมูลระบบ </a:t>
            </a:r>
            <a:r>
              <a:rPr lang="en-US" sz="20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TIMS </a:t>
            </a:r>
            <a:r>
              <a:rPr lang="th-TH" sz="20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ของสำนักอำนวยความปลอดภัย (ปี </a:t>
            </a:r>
            <a:r>
              <a:rPr lang="en-US" sz="20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2562 </a:t>
            </a:r>
            <a:r>
              <a:rPr lang="th-TH" sz="20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ปีล่าสุด</a:t>
            </a:r>
            <a:r>
              <a:rPr lang="en-US" sz="20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)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2403" y="6335549"/>
            <a:ext cx="86705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*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ข้อมูลเปอร์เซ็นต์รถใหญ่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=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ผลรวมปริมาณจราจรประเภทต่างๆ ดังนี้ รถโดยสารขนาดกลาง รถโดยสารขนาดใหญ่ รถบรรทุก (6 ล้อ) รถบรรทุก (10 ล้อ) รถบรรทุกพ่วง (มากกว่า 3 เพลา) และรถบรรทุกกึ่งพ่วง (มากกว่า 3 เพลา) แล้วนำมาหารกับปริมาณจราจรรวม</a:t>
            </a:r>
            <a:endParaRPr lang="en-US" sz="1600" dirty="0">
              <a:ln w="0"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85167" y="2620737"/>
            <a:ext cx="36227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06400" algn="thaiDist"/>
            <a:r>
              <a:rPr lang="th-T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สามารถสรุปสาเหตุเบื้องต้นว่าข้อมูลปริมาณรถบรรทุกที่มีขนาดใหญ่ ที่มีการจัดเก็บในรูปแบบเปอร์เซ็นต์รถใหม่ อาจเป็นสาเหตุหนึ่งที่ส่งผลกระทบต่อความเสียหายของถนน จากค่าเฉลี่ย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Rutting </a:t>
            </a:r>
            <a:r>
              <a:rPr lang="th-T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ในสำนักงานทางหลวงที่ 14 (ชลบุรี) ค่าเฉลี่ยผิวลาดยางอยู่ที่ 6.89 มิลลิเมตร ในส่วนผิวคอนกรีตค่าเฉลี่ยอยู่ที่ 4.19 มิลลิเมตร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830" y="1071267"/>
            <a:ext cx="4356099" cy="24096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830" y="3578722"/>
            <a:ext cx="4355605" cy="275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50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bg1">
                <a:shade val="30000"/>
                <a:satMod val="115000"/>
              </a:schemeClr>
            </a:gs>
            <a:gs pos="50000">
              <a:schemeClr val="bg1">
                <a:shade val="67500"/>
                <a:satMod val="115000"/>
              </a:schemeClr>
            </a:gs>
            <a:gs pos="100000">
              <a:schemeClr val="bg1">
                <a:shade val="100000"/>
                <a:satMod val="115000"/>
              </a:schemeClr>
            </a:gs>
          </a:gsLst>
          <a:lin ang="8100000" scaled="1"/>
          <a:tileRect/>
        </a:gra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23042</TotalTime>
  <Words>6766</Words>
  <Application>Microsoft Office PowerPoint</Application>
  <PresentationFormat>On-screen Show (4:3)</PresentationFormat>
  <Paragraphs>2101</Paragraphs>
  <Slides>62</Slides>
  <Notes>21</Notes>
  <HiddenSlides>18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81" baseType="lpstr">
      <vt:lpstr>맑은 고딕</vt:lpstr>
      <vt:lpstr>SimSun</vt:lpstr>
      <vt:lpstr>Angsana New</vt:lpstr>
      <vt:lpstr>AngsanaUPC</vt:lpstr>
      <vt:lpstr>Arial</vt:lpstr>
      <vt:lpstr>Calibri</vt:lpstr>
      <vt:lpstr>Calibri Light</vt:lpstr>
      <vt:lpstr>Circular</vt:lpstr>
      <vt:lpstr>Cordia New</vt:lpstr>
      <vt:lpstr>Courier New</vt:lpstr>
      <vt:lpstr>FreesiaUPC</vt:lpstr>
      <vt:lpstr>굴림</vt:lpstr>
      <vt:lpstr>Open Sans</vt:lpstr>
      <vt:lpstr>Tahoma</vt:lpstr>
      <vt:lpstr>TH Sarabun New</vt:lpstr>
      <vt:lpstr>TH SarabunPSK</vt:lpstr>
      <vt:lpstr>Times New Roman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ผลการวิเคราะห์แผนงานบำรุงทางด้วยโปรแกรม TPMS</vt:lpstr>
      <vt:lpstr>ผลการวิเคราะห์แผนงานบำรุงทางด้วยโปรแกรม TPMS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fujitsu</dc:creator>
  <cp:lastModifiedBy>Kanete</cp:lastModifiedBy>
  <cp:revision>1043</cp:revision>
  <cp:lastPrinted>2019-01-14T01:43:17Z</cp:lastPrinted>
  <dcterms:created xsi:type="dcterms:W3CDTF">2014-08-11T00:41:40Z</dcterms:created>
  <dcterms:modified xsi:type="dcterms:W3CDTF">2020-12-23T11:24:11Z</dcterms:modified>
</cp:coreProperties>
</file>