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6" r:id="rId2"/>
    <p:sldId id="292" r:id="rId3"/>
    <p:sldId id="294" r:id="rId4"/>
    <p:sldId id="312" r:id="rId5"/>
    <p:sldId id="301" r:id="rId6"/>
    <p:sldId id="302" r:id="rId7"/>
    <p:sldId id="313" r:id="rId8"/>
    <p:sldId id="315" r:id="rId9"/>
    <p:sldId id="306" r:id="rId10"/>
    <p:sldId id="307" r:id="rId11"/>
    <p:sldId id="308" r:id="rId12"/>
    <p:sldId id="309" r:id="rId13"/>
    <p:sldId id="303" r:id="rId14"/>
    <p:sldId id="314" r:id="rId15"/>
    <p:sldId id="318" r:id="rId16"/>
    <p:sldId id="316" r:id="rId17"/>
    <p:sldId id="310" r:id="rId18"/>
    <p:sldId id="317" r:id="rId1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5189069-9F77-426F-8ED6-2B662440F573}">
          <p14:sldIdLst>
            <p14:sldId id="286"/>
            <p14:sldId id="292"/>
            <p14:sldId id="294"/>
            <p14:sldId id="312"/>
            <p14:sldId id="301"/>
            <p14:sldId id="302"/>
            <p14:sldId id="313"/>
            <p14:sldId id="315"/>
            <p14:sldId id="306"/>
            <p14:sldId id="307"/>
            <p14:sldId id="308"/>
            <p14:sldId id="309"/>
            <p14:sldId id="303"/>
            <p14:sldId id="314"/>
            <p14:sldId id="318"/>
            <p14:sldId id="316"/>
            <p14:sldId id="310"/>
            <p14:sldId id="3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fraplus" initials="I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06" autoAdjust="0"/>
    <p:restoredTop sz="94434" autoAdjust="0"/>
  </p:normalViewPr>
  <p:slideViewPr>
    <p:cSldViewPr>
      <p:cViewPr>
        <p:scale>
          <a:sx n="80" d="100"/>
          <a:sy n="80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D5FCE9-95F9-4648-9B40-A236D9A6EB65}" type="datetimeFigureOut">
              <a:rPr lang="th-TH" smtClean="0"/>
              <a:pPr/>
              <a:t>14/09/60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8F121-FDE0-44A5-97F5-4BE417135BD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5256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76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604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104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216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8147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464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9968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5823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40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17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89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1563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26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136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97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196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C981C-A1FD-449D-8824-68752CB6B4E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08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3B049-CDE5-44C5-968B-F8C9089AB31F}" type="datetime1">
              <a:rPr lang="th-TH" smtClean="0"/>
              <a:pPr/>
              <a:t>14/09/60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531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6BB02-6E94-424F-9900-71BF05733AC5}" type="datetime1">
              <a:rPr lang="th-TH" smtClean="0"/>
              <a:pPr/>
              <a:t>14/09/60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378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13BF-ECBB-40D4-BACB-99637441D052}" type="datetime1">
              <a:rPr lang="th-TH" smtClean="0"/>
              <a:pPr/>
              <a:t>14/09/60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655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3AEBB-B1D1-4416-B4F5-175EBC668CA4}" type="datetime1">
              <a:rPr lang="th-TH" smtClean="0"/>
              <a:pPr/>
              <a:t>14/09/60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901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DCE26-9443-4E6D-B817-95C42F1415E7}" type="datetime1">
              <a:rPr lang="th-TH" smtClean="0"/>
              <a:pPr/>
              <a:t>14/09/60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4412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03A08-C95B-4D5E-882F-FFC117E91E8B}" type="datetime1">
              <a:rPr lang="th-TH" smtClean="0"/>
              <a:pPr/>
              <a:t>14/09/60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3113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EE249-A2B0-4840-AF0C-2D2D2849A588}" type="datetime1">
              <a:rPr lang="th-TH" smtClean="0"/>
              <a:pPr/>
              <a:t>14/09/60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9088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9CEA3-4BBF-41D4-BA6B-912C86F31F7D}" type="datetime1">
              <a:rPr lang="th-TH" smtClean="0"/>
              <a:pPr/>
              <a:t>14/09/60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8137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81606-7460-4BEE-A924-67DDD43C3BD5}" type="datetime1">
              <a:rPr lang="th-TH" smtClean="0"/>
              <a:pPr/>
              <a:t>14/09/60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9991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B3B82-0E43-4C14-AB76-1FC3D5C3DB88}" type="datetime1">
              <a:rPr lang="th-TH" smtClean="0"/>
              <a:pPr/>
              <a:t>14/09/60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9804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A5B8C-FB73-494D-85DC-BA813CE4BF15}" type="datetime1">
              <a:rPr lang="th-TH" smtClean="0"/>
              <a:pPr/>
              <a:t>14/09/60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6285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2E5AB-CB50-4714-851C-1F999CAD9CC1}" type="datetime1">
              <a:rPr lang="th-TH" smtClean="0"/>
              <a:pPr/>
              <a:t>14/09/60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BF44E-5E87-4E7F-9900-5A7031749E9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93617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KIHA-9zKE4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KIHA-9zKE4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KIHA-9zKE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KIHA-9zKE4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KIHA-9zKE4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KIHA-9zKE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KIHA-9zKE4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KIHA-9zKE4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KIHA-9zKE4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KIHA-9zKE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/>
              <a:pPr/>
              <a:t>1</a:t>
            </a:fld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2915816" y="2375766"/>
            <a:ext cx="58326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AngsanaUPC" charset="0"/>
                <a:ea typeface="AngsanaUPC" charset="0"/>
                <a:cs typeface="AngsanaUPC" charset="0"/>
              </a:rPr>
              <a:t>วิดีทัศน์สื่อการสอน การใช้งานโปรแกรม TPMS</a:t>
            </a:r>
          </a:p>
          <a:p>
            <a:pPr algn="ctr"/>
            <a:endParaRPr lang="th-TH" b="1" dirty="0" smtClean="0">
              <a:latin typeface="AngsanaUPC" charset="0"/>
              <a:ea typeface="AngsanaUPC" charset="0"/>
              <a:cs typeface="AngsanaUPC" charset="0"/>
            </a:endParaRPr>
          </a:p>
          <a:p>
            <a:pPr algn="ctr"/>
            <a:r>
              <a:rPr lang="th-TH" b="1" dirty="0">
                <a:latin typeface="AngsanaUPC" charset="0"/>
                <a:ea typeface="AngsanaUPC" charset="0"/>
                <a:cs typeface="AngsanaUPC" charset="0"/>
              </a:rPr>
              <a:t>โครงการปรับปรุงโปรแกรมบริหารงานบำรุงทาง </a:t>
            </a:r>
            <a:r>
              <a:rPr lang="th-TH" b="1" dirty="0" smtClean="0">
                <a:latin typeface="AngsanaUPC" charset="0"/>
                <a:ea typeface="AngsanaUPC" charset="0"/>
                <a:cs typeface="AngsanaUPC" charset="0"/>
              </a:rPr>
              <a:t>(</a:t>
            </a:r>
            <a:r>
              <a:rPr lang="th-TH" b="1" dirty="0">
                <a:latin typeface="AngsanaUPC" charset="0"/>
                <a:ea typeface="AngsanaUPC" charset="0"/>
                <a:cs typeface="AngsanaUPC" charset="0"/>
              </a:rPr>
              <a:t>TPMS)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3400" y="1996700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56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222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th-TH" sz="2800" b="1" dirty="0">
                <a:latin typeface="Cordia New" pitchFamily="34" charset="-34"/>
                <a:cs typeface="Cordia New" pitchFamily="34" charset="-34"/>
              </a:rPr>
              <a:t>วัตถุประสงค์</a:t>
            </a:r>
            <a:endParaRPr lang="en-US" sz="28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09961"/>
            <a:ext cx="615553" cy="1696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b="1" dirty="0">
                <a:latin typeface="Cordia New" pitchFamily="34" charset="-34"/>
                <a:cs typeface="Cordia New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" y="2354854"/>
            <a:ext cx="615553" cy="45209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800" b="1" dirty="0">
                <a:latin typeface="Cordia New" pitchFamily="34" charset="-34"/>
                <a:cs typeface="Cordia New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-324544" y="609600"/>
            <a:ext cx="96209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-26953" y="2306101"/>
            <a:ext cx="9448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1277" y="653245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rdia New" pitchFamily="34" charset="-34"/>
                <a:cs typeface="Cordia New" pitchFamily="34" charset="-34"/>
              </a:rPr>
              <a:t>1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>
                <a:latin typeface="Cordia New" pitchFamily="34" charset="-34"/>
                <a:cs typeface="Cordia New" pitchFamily="34" charset="-34"/>
              </a:rPr>
              <a:pPr/>
              <a:t>10</a:t>
            </a:fld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1277" y="2433935"/>
            <a:ext cx="8071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สามารถเรียกรายละเอียดของโครงการเดิมเพื่อนำมาแก้ไขหรือวิเคราะห์ใหม่ได้</a:t>
            </a:r>
            <a:endParaRPr lang="en-US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40097" y="653033"/>
            <a:ext cx="3754554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800" b="1" u="sng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https://www.youtube.com/watch?v=_KIHA-</a:t>
            </a:r>
            <a:r>
              <a:rPr lang="th-TH" sz="1800" b="1" u="sng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9</a:t>
            </a:r>
            <a:r>
              <a:rPr lang="en-US" sz="1800" b="1" u="sng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zKE</a:t>
            </a:r>
            <a:r>
              <a:rPr lang="th-TH" sz="1800" b="1" u="sng" dirty="0" smtClean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4</a:t>
            </a:r>
            <a:endParaRPr lang="th-TH" sz="18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endParaRPr lang="th-TH" sz="18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18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นาทีที่ </a:t>
            </a:r>
            <a:r>
              <a:rPr lang="en-US" sz="18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6.31-</a:t>
            </a:r>
            <a:r>
              <a:rPr lang="th-TH" sz="18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_</a:t>
            </a:r>
            <a:r>
              <a:rPr lang="en-US" sz="18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6.40</a:t>
            </a:r>
            <a:endParaRPr lang="en-US" sz="18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อ่านตาม </a:t>
            </a:r>
            <a:r>
              <a:rPr lang="en-US" sz="32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Script</a:t>
            </a:r>
            <a:endParaRPr lang="en-US" sz="32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9271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222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th-TH" sz="2800" b="1" dirty="0">
                <a:latin typeface="Cordia New" pitchFamily="34" charset="-34"/>
                <a:cs typeface="Cordia New" pitchFamily="34" charset="-34"/>
              </a:rPr>
              <a:t>วัตถุประสงค์</a:t>
            </a:r>
            <a:endParaRPr lang="en-US" sz="28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09961"/>
            <a:ext cx="615553" cy="1696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b="1" dirty="0">
                <a:latin typeface="Cordia New" pitchFamily="34" charset="-34"/>
                <a:cs typeface="Cordia New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" y="2354854"/>
            <a:ext cx="615553" cy="45209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800" b="1" dirty="0">
                <a:latin typeface="Cordia New" pitchFamily="34" charset="-34"/>
                <a:cs typeface="Cordia New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-324544" y="609600"/>
            <a:ext cx="96209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-26953" y="2306101"/>
            <a:ext cx="9448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1277" y="653245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rdia New" pitchFamily="34" charset="-34"/>
                <a:cs typeface="Cordia New" pitchFamily="34" charset="-34"/>
              </a:rPr>
              <a:t>1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>
                <a:latin typeface="Cordia New" pitchFamily="34" charset="-34"/>
                <a:cs typeface="Cordia New" pitchFamily="34" charset="-34"/>
              </a:rPr>
              <a:pPr/>
              <a:t>11</a:t>
            </a:fld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1277" y="2349682"/>
            <a:ext cx="80712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การส่งออก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ข้อมูลผลการวิเคราะห์</a:t>
            </a:r>
            <a:endParaRPr lang="en-US" sz="24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marL="342900" lvl="0" indent="-342900">
              <a:buFont typeface="Symbol" charset="2"/>
              <a:buChar char=""/>
            </a:pPr>
            <a:r>
              <a:rPr lang="th-TH" sz="24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กดปุ่มรายงาน เพื่อเรียกรายงานทั้งหมด ซึ่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ง</a:t>
            </a:r>
            <a:r>
              <a:rPr lang="th-TH" sz="24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สามารถ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ส่งออกในรูปแบบ</a:t>
            </a:r>
            <a:r>
              <a:rPr lang="en-US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 HTML PDF </a:t>
            </a:r>
            <a:r>
              <a:rPr lang="th-TH" sz="24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และ</a:t>
            </a:r>
            <a:r>
              <a:rPr lang="en-US" sz="24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CSV </a:t>
            </a:r>
            <a:r>
              <a:rPr lang="th-TH" sz="24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ได้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59688" y="642423"/>
            <a:ext cx="415370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0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https://www.youtube.com/watch?v=_KIHA-</a:t>
            </a:r>
            <a:r>
              <a:rPr lang="th-TH" sz="20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9</a:t>
            </a:r>
            <a:r>
              <a:rPr lang="en-US" sz="20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zKE</a:t>
            </a:r>
            <a:r>
              <a:rPr lang="th-TH" sz="20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4</a:t>
            </a:r>
            <a:endParaRPr lang="th-TH" sz="2000" b="1" u="sng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endParaRPr lang="th-TH" sz="2000" b="1" u="sng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20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นาทีที่ </a:t>
            </a:r>
            <a:r>
              <a:rPr lang="en-US" sz="20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7.11-</a:t>
            </a:r>
            <a:r>
              <a:rPr lang="th-TH" sz="20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_</a:t>
            </a:r>
            <a:r>
              <a:rPr lang="en-US" sz="20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7</a:t>
            </a:r>
            <a:r>
              <a:rPr lang="en-US" sz="20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.22</a:t>
            </a:r>
            <a:endParaRPr lang="en-US" sz="20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sz="40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อ่านตาม </a:t>
            </a:r>
            <a:r>
              <a:rPr lang="en-US" sz="40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Script</a:t>
            </a:r>
            <a:endParaRPr lang="en-US" sz="40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42451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222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th-TH" sz="2800" b="1" dirty="0">
                <a:latin typeface="Cordia New" pitchFamily="34" charset="-34"/>
                <a:cs typeface="Cordia New" pitchFamily="34" charset="-34"/>
              </a:rPr>
              <a:t>วัตถุประสงค์</a:t>
            </a:r>
            <a:endParaRPr lang="en-US" sz="28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09961"/>
            <a:ext cx="615553" cy="1696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b="1" dirty="0">
                <a:latin typeface="Cordia New" pitchFamily="34" charset="-34"/>
                <a:cs typeface="Cordia New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" y="2354854"/>
            <a:ext cx="615553" cy="45209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800" b="1" dirty="0">
                <a:latin typeface="Cordia New" pitchFamily="34" charset="-34"/>
                <a:cs typeface="Cordia New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605378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-26953" y="2306101"/>
            <a:ext cx="917095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1277" y="653245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rdia New" pitchFamily="34" charset="-34"/>
                <a:cs typeface="Cordia New" pitchFamily="34" charset="-34"/>
              </a:rPr>
              <a:t>1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>
                <a:latin typeface="Cordia New" pitchFamily="34" charset="-34"/>
                <a:cs typeface="Cordia New" pitchFamily="34" charset="-34"/>
              </a:rPr>
              <a:pPr/>
              <a:t>12</a:t>
            </a:fld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1277" y="2349682"/>
            <a:ext cx="8071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Symbol" charset="2"/>
              <a:buChar char=""/>
            </a:pPr>
            <a:r>
              <a:rPr lang="th-TH" sz="2400" dirty="0" smtClean="0">
                <a:solidFill>
                  <a:srgbClr val="454545"/>
                </a:solidFill>
                <a:latin typeface="Thonburi" charset="-34"/>
                <a:ea typeface="Calibri" charset="0"/>
              </a:rPr>
              <a:t>รวมถึงรายงานการกระจายตัวของค่า</a:t>
            </a:r>
            <a:r>
              <a:rPr lang="en-US" sz="2400" dirty="0" smtClean="0">
                <a:solidFill>
                  <a:srgbClr val="454545"/>
                </a:solidFill>
                <a:latin typeface="Cordia New" charset="0"/>
                <a:ea typeface="Calibri" charset="0"/>
              </a:rPr>
              <a:t> IRI </a:t>
            </a:r>
            <a:r>
              <a:rPr lang="th-TH" sz="2400" dirty="0" smtClean="0">
                <a:solidFill>
                  <a:srgbClr val="454545"/>
                </a:solidFill>
                <a:latin typeface="Cordia New" charset="0"/>
                <a:ea typeface="Calibri" charset="0"/>
              </a:rPr>
              <a:t>ในรูปแบบ</a:t>
            </a:r>
            <a:r>
              <a:rPr lang="en-US" sz="2400" dirty="0" smtClean="0">
                <a:solidFill>
                  <a:srgbClr val="454545"/>
                </a:solidFill>
                <a:latin typeface="Cordia New" charset="0"/>
                <a:ea typeface="Calibri" charset="0"/>
              </a:rPr>
              <a:t> Dynamic Report</a:t>
            </a:r>
            <a:endParaRPr lang="en-US" sz="1200" dirty="0">
              <a:solidFill>
                <a:srgbClr val="454545"/>
              </a:solidFill>
              <a:effectLst/>
              <a:latin typeface="Thonburi" charset="-34"/>
              <a:ea typeface="Calibri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8761" y="777172"/>
            <a:ext cx="415370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000" b="1" u="sng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https://www.youtube.com/watch?v=_KIHA-</a:t>
            </a:r>
            <a:r>
              <a:rPr lang="th-TH" sz="2000" b="1" u="sng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9</a:t>
            </a:r>
            <a:r>
              <a:rPr lang="en-US" sz="2000" b="1" u="sng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zKE</a:t>
            </a:r>
            <a:r>
              <a:rPr lang="th-TH" sz="2000" b="1" u="sng" dirty="0" smtClean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4</a:t>
            </a:r>
            <a:endParaRPr lang="th-TH" sz="20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endParaRPr lang="th-TH" sz="20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20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นาทีที่ </a:t>
            </a:r>
            <a:r>
              <a:rPr lang="en-US" sz="20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7.25 - 7.43</a:t>
            </a:r>
          </a:p>
          <a:p>
            <a:pPr lvl="0"/>
            <a:r>
              <a:rPr lang="th-TH" sz="2000" b="1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อ่านตาม </a:t>
            </a:r>
            <a:r>
              <a:rPr lang="en-US" sz="2000" b="1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Script</a:t>
            </a:r>
            <a:endParaRPr lang="en-US" sz="20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7414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222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endParaRPr lang="en-US" sz="28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09961"/>
            <a:ext cx="615553" cy="1696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b="1" dirty="0">
                <a:latin typeface="Cordia New" pitchFamily="34" charset="-34"/>
                <a:cs typeface="Cordia New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" y="2354854"/>
            <a:ext cx="615553" cy="45209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800" b="1" dirty="0">
                <a:latin typeface="Cordia New" pitchFamily="34" charset="-34"/>
                <a:cs typeface="Cordia New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-26953" y="605378"/>
            <a:ext cx="917095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-26953" y="2306101"/>
            <a:ext cx="917095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1277" y="653245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rdia New" pitchFamily="34" charset="-34"/>
                <a:cs typeface="Cordia New" pitchFamily="34" charset="-34"/>
              </a:rPr>
              <a:t>1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>
                <a:latin typeface="Cordia New" pitchFamily="34" charset="-34"/>
                <a:cs typeface="Cordia New" pitchFamily="34" charset="-34"/>
              </a:rPr>
              <a:pPr/>
              <a:t>13</a:t>
            </a:fld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1277" y="2439412"/>
            <a:ext cx="80712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 การวิเคราะห์การบำรุงรักษาประจำปี</a:t>
            </a:r>
            <a:r>
              <a:rPr lang="en-US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เป็น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การวางแผน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และ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จัดการงบประมาณในแต่ละปี เพื่อให้เหมาะสมกับความเสียหายของสายทาง และกำหนดแผนการซ่อมบำรุงรักษาให้มีประสิทธิภาพสูงสุด โดยประกอบด้วย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การวิเคราะห์ 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ลักษณะ 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ได้แก่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    </a:t>
            </a:r>
            <a:r>
              <a:rPr lang="en-US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 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ไม่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จำกัดงบประมาณ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</a:t>
            </a:r>
            <a:r>
              <a:rPr lang="en-US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II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จำกัด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งบประมาณทั้งประเทศ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</a:t>
            </a:r>
            <a:r>
              <a:rPr lang="en-US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III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จำกัด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งบประมาณตามหน่วยงาน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IV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จำกัด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งบประมาณตามวิธีซ่อม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    </a:t>
            </a:r>
            <a:r>
              <a:rPr lang="en-US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V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en-US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IRI 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98516" y="1192018"/>
            <a:ext cx="3857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เอาจาก 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script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มาทำเป็น 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bullet </a:t>
            </a:r>
            <a:r>
              <a:rPr lang="th-TH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ครับ</a:t>
            </a:r>
            <a:endParaRPr lang="th-TH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35295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7530" y="420806"/>
            <a:ext cx="507831" cy="18611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100" b="1" dirty="0">
                <a:latin typeface="Cordia New" pitchFamily="34" charset="-34"/>
                <a:cs typeface="Cordia New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7531" y="2281992"/>
            <a:ext cx="507831" cy="45760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100" b="1" dirty="0">
                <a:latin typeface="Cordia New" pitchFamily="34" charset="-34"/>
                <a:cs typeface="Cordia New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37531" y="420806"/>
            <a:ext cx="9106468" cy="1453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2286000"/>
            <a:ext cx="9143999" cy="2477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>
                <a:latin typeface="Cordia New" pitchFamily="34" charset="-34"/>
                <a:cs typeface="Cordia New" pitchFamily="34" charset="-34"/>
              </a:rPr>
              <a:pPr/>
              <a:t>14</a:t>
            </a:fld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82892" y="2445603"/>
            <a:ext cx="78753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โดยเริ่ม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การเลือก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สาย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ทางเช่นเดียวกับการวิเคราะห์เชิงกลยุทธ์ ทั้งนี้การวิเคราะห์แบบประจำปีสามารถเลือกผิวทางได้ทั้งผิวทางคอนกรีตและผิวทางลาดยาง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7530" y="-36394"/>
            <a:ext cx="9106469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100" b="1">
                <a:latin typeface="TH SarabunPSK" panose="020B0500040200020003" pitchFamily="34" charset="-34"/>
                <a:cs typeface="TH SarabunPSK" panose="020B0500040200020003" pitchFamily="34" charset="-34"/>
              </a:rPr>
              <a:t>แก้ไข</a:t>
            </a:r>
            <a:endParaRPr lang="en-US" sz="21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479" y="502882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rdia New" pitchFamily="34" charset="-34"/>
                <a:cs typeface="Cordia New" pitchFamily="34" charset="-34"/>
              </a:rPr>
              <a:t>1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0082" y="612349"/>
            <a:ext cx="335220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6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https://www.youtube.com/watch?v=_KIHA-</a:t>
            </a:r>
            <a:r>
              <a:rPr lang="th-TH" sz="16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9</a:t>
            </a:r>
            <a:r>
              <a:rPr lang="en-US" sz="16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zKE</a:t>
            </a:r>
            <a:r>
              <a:rPr lang="th-TH" sz="16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4</a:t>
            </a:r>
            <a:endParaRPr lang="th-TH" sz="1600" b="1" u="sng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endParaRPr lang="th-TH" sz="1800" b="1" u="sng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นาทีที่ </a:t>
            </a:r>
            <a:r>
              <a:rPr lang="en-US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4.33</a:t>
            </a:r>
            <a:r>
              <a:rPr lang="th-TH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–</a:t>
            </a:r>
            <a:r>
              <a:rPr lang="th-TH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4.43</a:t>
            </a:r>
            <a:endParaRPr lang="en-US" sz="18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sz="32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พูดตาม </a:t>
            </a:r>
            <a:r>
              <a:rPr lang="en-US" sz="32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script</a:t>
            </a:r>
            <a:endParaRPr lang="en-US" sz="32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3663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7530" y="420806"/>
            <a:ext cx="507831" cy="186118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100" b="1" dirty="0">
                <a:latin typeface="Cordia New" pitchFamily="34" charset="-34"/>
                <a:cs typeface="Cordia New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7531" y="2281992"/>
            <a:ext cx="507831" cy="45760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100" b="1" dirty="0">
                <a:latin typeface="Cordia New" pitchFamily="34" charset="-34"/>
                <a:cs typeface="Cordia New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37531" y="420806"/>
            <a:ext cx="9106469" cy="1453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7530" y="2250618"/>
            <a:ext cx="9106470" cy="3137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>
                <a:latin typeface="Cordia New" pitchFamily="34" charset="-34"/>
                <a:cs typeface="Cordia New" pitchFamily="34" charset="-34"/>
              </a:rPr>
              <a:pPr/>
              <a:t>15</a:t>
            </a:fld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9093" y="2465725"/>
            <a:ext cx="726570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th-TH" sz="20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จากนั้น</a:t>
            </a:r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เลือกรูปแบบการ</a:t>
            </a:r>
            <a:r>
              <a:rPr lang="th-TH" sz="20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วิเคราะห์ ได้แก่</a:t>
            </a:r>
            <a:endParaRPr lang="en-US" sz="20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1</a:t>
            </a:r>
            <a:r>
              <a:rPr lang="en-US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 </a:t>
            </a:r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แบบไม่จำกัดงบประมาณ</a:t>
            </a:r>
            <a:endParaRPr lang="en-US" sz="20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โดยเลือกเป้าหมายของการวิเคราะห์ ได้แก่ ผลประโยขน์ผู้ใช้ทาง และ </a:t>
            </a:r>
            <a:r>
              <a:rPr lang="en-US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IRI </a:t>
            </a:r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เฉลี่ยต่ำสุด</a:t>
            </a:r>
            <a:endParaRPr lang="en-US" sz="20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2.</a:t>
            </a:r>
            <a:r>
              <a:rPr lang="en-US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 </a:t>
            </a:r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แบบจำกัดงบประมาณทั้งประเทศ</a:t>
            </a:r>
            <a:endParaRPr lang="en-US" sz="20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โดยเลือกเป้าหมายของการวิเคราะห์ จากนั้นใส่งบประมาณที่ต้องการวิเคราะห์</a:t>
            </a:r>
            <a:endParaRPr lang="en-US" sz="20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3.</a:t>
            </a:r>
            <a:r>
              <a:rPr lang="en-US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 </a:t>
            </a:r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แบบจำกัดงบประมาณตามหน่วยงาน</a:t>
            </a:r>
            <a:endParaRPr lang="en-US" sz="20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โดยเลือกเป้าหมายของการวิเคราะห์  จากนั้นใส่งบประมาณที่ต้องการวิเคราะห์ในแต่ละหน่วยงาน</a:t>
            </a:r>
            <a:endParaRPr lang="en-US" sz="20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4. แบบจำกัดงบประมาณตามวิธีการซ่อม</a:t>
            </a:r>
            <a:endParaRPr lang="en-US" sz="20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โดยเลือกเป้าหมายของการวิเคราะห์ จากนั้นใส่งบประมาณที่ต้องการวิเคราะห์ในแต่ละวิธีการซ่อมบำรุง</a:t>
            </a:r>
          </a:p>
          <a:p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5 แบบกำหนด</a:t>
            </a:r>
            <a:r>
              <a:rPr lang="en-US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 IRI </a:t>
            </a:r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เป้าหมาย</a:t>
            </a:r>
            <a:endParaRPr lang="en-US" sz="20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โดยเลือกเป้าหมายของการวิเคราะห์ จากนั้นกำหนดค่า </a:t>
            </a:r>
            <a:r>
              <a:rPr lang="en-US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IRI </a:t>
            </a:r>
            <a:r>
              <a:rPr lang="th-TH" sz="20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เป้าหมายที่</a:t>
            </a:r>
            <a:r>
              <a:rPr lang="th-TH" sz="20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ต้องการ</a:t>
            </a:r>
            <a:endParaRPr lang="en-US" sz="20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7530" y="-36394"/>
            <a:ext cx="9106469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100" b="1">
                <a:latin typeface="TH SarabunPSK" panose="020B0500040200020003" pitchFamily="34" charset="-34"/>
                <a:cs typeface="TH SarabunPSK" panose="020B0500040200020003" pitchFamily="34" charset="-34"/>
              </a:rPr>
              <a:t>แก้ไข</a:t>
            </a:r>
            <a:endParaRPr lang="en-US" sz="21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479" y="502882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rdia New" pitchFamily="34" charset="-34"/>
                <a:cs typeface="Cordia New" pitchFamily="34" charset="-34"/>
              </a:rPr>
              <a:t>1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80082" y="612349"/>
            <a:ext cx="335220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6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https://www.youtube.com/watch?v=_KIHA-</a:t>
            </a:r>
            <a:r>
              <a:rPr lang="th-TH" sz="16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9</a:t>
            </a:r>
            <a:r>
              <a:rPr lang="en-US" sz="16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zKE</a:t>
            </a:r>
            <a:r>
              <a:rPr lang="th-TH" sz="16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4</a:t>
            </a:r>
            <a:endParaRPr lang="th-TH" sz="1600" b="1" u="sng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endParaRPr lang="th-TH" sz="1600" b="1" u="sng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นาทีที่ </a:t>
            </a:r>
            <a:r>
              <a:rPr lang="en-US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</a:t>
            </a:r>
            <a:r>
              <a:rPr lang="th-TH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r>
              <a:rPr lang="en-US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th-TH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18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5.33</a:t>
            </a:r>
            <a:endParaRPr lang="en-US" sz="18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sz="32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พูดตาม </a:t>
            </a:r>
            <a:r>
              <a:rPr lang="en-US" sz="32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script</a:t>
            </a:r>
            <a:endParaRPr lang="en-US" sz="32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2987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222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th-TH" sz="2800" b="1" dirty="0">
                <a:latin typeface="Cordia New" pitchFamily="34" charset="-34"/>
                <a:cs typeface="Cordia New" pitchFamily="34" charset="-34"/>
              </a:rPr>
              <a:t>วัตถุประสงค์</a:t>
            </a:r>
            <a:endParaRPr lang="en-US" sz="28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09961"/>
            <a:ext cx="615553" cy="1696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b="1" dirty="0">
                <a:latin typeface="Cordia New" pitchFamily="34" charset="-34"/>
                <a:cs typeface="Cordia New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" y="2354854"/>
            <a:ext cx="615553" cy="45209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800" b="1" dirty="0">
                <a:latin typeface="Cordia New" pitchFamily="34" charset="-34"/>
                <a:cs typeface="Cordia New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605378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-26953" y="2306101"/>
            <a:ext cx="917095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1277" y="653245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rdia New" pitchFamily="34" charset="-34"/>
                <a:cs typeface="Cordia New" pitchFamily="34" charset="-34"/>
              </a:rPr>
              <a:t>1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>
                <a:latin typeface="Cordia New" pitchFamily="34" charset="-34"/>
                <a:cs typeface="Cordia New" pitchFamily="34" charset="-34"/>
              </a:rPr>
              <a:pPr/>
              <a:t>16</a:t>
            </a:fld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1277" y="2439412"/>
            <a:ext cx="80712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4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. 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การตั้ง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ค่า</a:t>
            </a:r>
          </a:p>
          <a:p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เป็นการตั้งค่า ราคาต่อหน่วยของค่าใช้จ่ายการซ่อมบำรุง ในแต่ละพื้นที่ โดยอ้างอิงจากสิทธิ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การเข้าใช้งานระบบ </a:t>
            </a:r>
            <a:endParaRPr lang="en-US" sz="12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 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98516" y="1192018"/>
            <a:ext cx="3857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เอาจาก 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script 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มาทำเป็น </a:t>
            </a:r>
            <a:r>
              <a:rPr lang="en-US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bullet </a:t>
            </a:r>
            <a:r>
              <a:rPr lang="th-TH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ครับ</a:t>
            </a:r>
            <a:endParaRPr lang="th-TH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7416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222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th-TH" sz="2800" b="1" dirty="0">
                <a:latin typeface="Cordia New" pitchFamily="34" charset="-34"/>
                <a:cs typeface="Cordia New" pitchFamily="34" charset="-34"/>
              </a:rPr>
              <a:t>วัตถุประสงค์</a:t>
            </a:r>
            <a:endParaRPr lang="en-US" sz="28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09961"/>
            <a:ext cx="615553" cy="1696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b="1" dirty="0">
                <a:latin typeface="Cordia New" pitchFamily="34" charset="-34"/>
                <a:cs typeface="Cordia New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" y="2354854"/>
            <a:ext cx="615553" cy="45209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800" b="1" dirty="0">
                <a:latin typeface="Cordia New" pitchFamily="34" charset="-34"/>
                <a:cs typeface="Cordia New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-26953" y="605378"/>
            <a:ext cx="917095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-26953" y="2306101"/>
            <a:ext cx="917095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1277" y="653245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rdia New" pitchFamily="34" charset="-34"/>
                <a:cs typeface="Cordia New" pitchFamily="34" charset="-34"/>
              </a:rPr>
              <a:t>1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>
                <a:latin typeface="Cordia New" pitchFamily="34" charset="-34"/>
                <a:cs typeface="Cordia New" pitchFamily="34" charset="-34"/>
              </a:rPr>
              <a:pPr/>
              <a:t>17</a:t>
            </a:fld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15413" y="2436409"/>
            <a:ext cx="787138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โดยการ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ตั้ง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ค่าเริ่มจาก</a:t>
            </a:r>
            <a:endParaRPr lang="en-US" sz="12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marL="342900" lvl="0" indent="-342900">
              <a:buFont typeface="Symbol" charset="2"/>
              <a:buChar char=""/>
            </a:pP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เลือกการตั้งค่าที่มุมด้านขวาบนของหน้าจอ</a:t>
            </a:r>
            <a:endParaRPr lang="en-US" sz="12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marL="342900" lvl="0" indent="-342900">
              <a:buFont typeface="Symbol" charset="2"/>
              <a:buChar char=""/>
            </a:pP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เลือกวิธีการซ่อมบำรุง</a:t>
            </a:r>
            <a:endParaRPr lang="en-US" sz="12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marL="342900" lvl="0" indent="-342900">
              <a:buFont typeface="Symbol" charset="2"/>
              <a:buChar char=""/>
            </a:pP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แก้ไขค่า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ซ่อมบำรุงต่อ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หน่วย</a:t>
            </a:r>
          </a:p>
          <a:p>
            <a:pPr marL="342900" lvl="0" indent="-342900">
              <a:buFont typeface="Symbol" charset="2"/>
              <a:buChar char=""/>
            </a:pP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เมื่อทำการแก้ไขเสร็จสิ้น กดบันทึก</a:t>
            </a:r>
            <a:endParaRPr lang="en-US" sz="12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1484" y="1194408"/>
            <a:ext cx="5729902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lvl="0"/>
            <a:r>
              <a:rPr lang="en-US" sz="1400" b="1" u="sng" dirty="0" smtClean="0">
                <a:solidFill>
                  <a:srgbClr val="FF0000"/>
                </a:solidFill>
              </a:rPr>
              <a:t>https</a:t>
            </a:r>
            <a:r>
              <a:rPr lang="en-US" sz="1400" b="1" u="sng" dirty="0">
                <a:solidFill>
                  <a:srgbClr val="FF0000"/>
                </a:solidFill>
              </a:rPr>
              <a:t>://</a:t>
            </a:r>
            <a:r>
              <a:rPr lang="en-US" sz="1400" b="1" u="sng" dirty="0" smtClean="0">
                <a:solidFill>
                  <a:srgbClr val="FF0000"/>
                </a:solidFill>
              </a:rPr>
              <a:t>www.youtube.com/watch?v=mqW427DXMDg&amp;feature=youtu.be</a:t>
            </a:r>
            <a:endParaRPr lang="th-TH" sz="1400" b="1" u="sng" dirty="0" smtClean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1600200"/>
            <a:ext cx="3962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สไลด์นี้ เปลี่ยนลิงค์คลิปตามนี้นะครับ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89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222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th-TH" sz="2800" b="1" dirty="0">
                <a:latin typeface="Cordia New" pitchFamily="34" charset="-34"/>
                <a:cs typeface="Cordia New" pitchFamily="34" charset="-34"/>
              </a:rPr>
              <a:t>วัตถุประสงค์</a:t>
            </a:r>
            <a:endParaRPr lang="en-US" sz="28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09960"/>
            <a:ext cx="615553" cy="388583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b="1" dirty="0">
                <a:latin typeface="Cordia New" pitchFamily="34" charset="-34"/>
                <a:cs typeface="Cordia New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" y="4491577"/>
            <a:ext cx="615553" cy="238425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800" b="1" dirty="0">
                <a:latin typeface="Cordia New" pitchFamily="34" charset="-34"/>
                <a:cs typeface="Cordia New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605378"/>
            <a:ext cx="91440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-1" y="4491577"/>
            <a:ext cx="9144001" cy="422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1277" y="653245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rdia New" pitchFamily="34" charset="-34"/>
                <a:cs typeface="Cordia New" pitchFamily="34" charset="-34"/>
              </a:rPr>
              <a:t>1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>
                <a:latin typeface="Cordia New" pitchFamily="34" charset="-34"/>
                <a:cs typeface="Cordia New" pitchFamily="34" charset="-34"/>
              </a:rPr>
              <a:pPr/>
              <a:t>18</a:t>
            </a:fld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2037131"/>
            <a:ext cx="58326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AngsanaUPC" charset="0"/>
                <a:ea typeface="AngsanaUPC" charset="0"/>
                <a:cs typeface="AngsanaUPC" charset="0"/>
              </a:rPr>
              <a:t>วิดีทัศน์สื่อการสอน การใช้งานโปรแกรม TPMS</a:t>
            </a:r>
          </a:p>
          <a:p>
            <a:pPr algn="ctr"/>
            <a:endParaRPr lang="th-TH" b="1" dirty="0" smtClean="0">
              <a:latin typeface="AngsanaUPC" charset="0"/>
              <a:ea typeface="AngsanaUPC" charset="0"/>
              <a:cs typeface="AngsanaUPC" charset="0"/>
            </a:endParaRPr>
          </a:p>
          <a:p>
            <a:pPr algn="ctr"/>
            <a:r>
              <a:rPr lang="th-TH" b="1" dirty="0">
                <a:latin typeface="AngsanaUPC" charset="0"/>
                <a:ea typeface="AngsanaUPC" charset="0"/>
                <a:cs typeface="AngsanaUPC" charset="0"/>
              </a:rPr>
              <a:t>โครงการปรับปรุงโปรแกรมบริหารงานบำรุงทาง </a:t>
            </a:r>
            <a:r>
              <a:rPr lang="th-TH" b="1" dirty="0" smtClean="0">
                <a:latin typeface="AngsanaUPC" charset="0"/>
                <a:ea typeface="AngsanaUPC" charset="0"/>
                <a:cs typeface="AngsanaUPC" charset="0"/>
              </a:rPr>
              <a:t>(</a:t>
            </a:r>
            <a:r>
              <a:rPr lang="th-TH" b="1" dirty="0">
                <a:latin typeface="AngsanaUPC" charset="0"/>
                <a:ea typeface="AngsanaUPC" charset="0"/>
                <a:cs typeface="AngsanaUPC" charset="0"/>
              </a:rPr>
              <a:t>TPMS)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68497" y="1658065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222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endParaRPr lang="en-US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09960"/>
            <a:ext cx="615553" cy="41190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" y="4724401"/>
            <a:ext cx="615553" cy="215143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-324544" y="609600"/>
            <a:ext cx="96209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-152400" y="4725144"/>
            <a:ext cx="9448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9" idx="3"/>
          </p:cNvCxnSpPr>
          <p:nvPr/>
        </p:nvCxnSpPr>
        <p:spPr>
          <a:xfrm>
            <a:off x="615553" y="2669472"/>
            <a:ext cx="852844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5308" y="4842809"/>
            <a:ext cx="8348936" cy="1846659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algn="thaiDist"/>
            <a:r>
              <a:rPr lang="en-US" sz="19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ปัจจุบันกรม</a:t>
            </a:r>
            <a:r>
              <a:rPr lang="th-TH" sz="19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ทาง</a:t>
            </a:r>
            <a:r>
              <a:rPr lang="th-TH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หลวงมีสายทางที่รับผิดชอบกว่า </a:t>
            </a:r>
            <a:r>
              <a:rPr lang="th-TH" sz="19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6</a:t>
            </a:r>
            <a:r>
              <a:rPr lang="th-TH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9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หมื่นกิโลเมตร </a:t>
            </a:r>
            <a:r>
              <a:rPr lang="th-TH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</a:t>
            </a:r>
            <a:r>
              <a:rPr lang="th-TH" sz="19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บริหารบำรุง</a:t>
            </a:r>
            <a:r>
              <a:rPr lang="th-TH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</a:t>
            </a:r>
            <a:r>
              <a:rPr lang="th-TH" sz="19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</a:t>
            </a:r>
            <a:r>
              <a:rPr lang="th-TH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กรม</a:t>
            </a:r>
            <a:r>
              <a:rPr lang="th-TH" sz="19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ทาง</a:t>
            </a:r>
            <a:r>
              <a:rPr lang="th-TH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หลวง จึง</a:t>
            </a:r>
            <a:r>
              <a:rPr lang="th-TH" sz="19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ได้นำระบบบริหารงานบำรุง</a:t>
            </a:r>
            <a:r>
              <a:rPr lang="th-TH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ทาง</a:t>
            </a:r>
            <a:r>
              <a:rPr lang="th-TH" sz="19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หรือ </a:t>
            </a:r>
            <a:r>
              <a:rPr lang="en-US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TPMS </a:t>
            </a:r>
            <a:r>
              <a:rPr lang="th-TH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มาใช้เพื่อการวิเคราะห์งบประมาณและวางแผนการ</a:t>
            </a:r>
            <a:r>
              <a:rPr lang="th-TH" sz="19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ซ่อมบำรุงรักษา</a:t>
            </a:r>
            <a:r>
              <a:rPr lang="th-TH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ทาง ให้เหมาะสมและมีความถูกต้องสูงสุด</a:t>
            </a:r>
            <a:endParaRPr lang="en-US" sz="1900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thaiDist"/>
            <a:r>
              <a:rPr lang="th-TH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ทั้งนี้ เพื่อเป็นการเพิ่มประสิทธิภาพโปรแกรมบริหารบำรุงทาง </a:t>
            </a:r>
            <a:r>
              <a:rPr lang="en-US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TPMS</a:t>
            </a:r>
            <a:r>
              <a:rPr lang="th-TH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จึงมีการพัฒนาต่อยอด ให้โปรแกรมสามารถเชื่อมโยงข้อมูลเข้ากับฐานข้อมูลสภาพทางของกรมทางหลวงอย่างสมบูรณ์ รวมทั้งพัฒนาให้ใช้งานโปรแกรมผ่านเว็บไซต์ในเครือข่ายอินเตอร์เน็ตได้ โดยมีตัวอย่างการใช้งานเบื้องต้น ดังต่อไปนี้</a:t>
            </a:r>
            <a:r>
              <a:rPr lang="en-US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19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US" sz="1900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1277" y="653245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983" y="763993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5308" y="2761916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453014" y="2713100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/>
              <a:t>2</a:t>
            </a:fld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5363259" y="702404"/>
            <a:ext cx="0" cy="4119023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324600" y="880623"/>
            <a:ext cx="1600200" cy="1600200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1066143" y="2993955"/>
            <a:ext cx="41154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Video 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รถวิ่ง</a:t>
            </a:r>
          </a:p>
          <a:p>
            <a:r>
              <a:rPr lang="en-GB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https://www.youtube.com/watch?v=bsaC4Ss5jJw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87478" y="1203203"/>
            <a:ext cx="47578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dirty="0" smtClean="0">
                <a:latin typeface="TH SarabunPSK" panose="020B0500040200020003" pitchFamily="34" charset="-34"/>
                <a:ea typeface="AngsanaUPC" charset="0"/>
                <a:cs typeface="TH SarabunPSK" panose="020B0500040200020003" pitchFamily="34" charset="-34"/>
              </a:rPr>
              <a:t>วีดิทัศน์</a:t>
            </a:r>
            <a:r>
              <a:rPr lang="th-TH" sz="2400" dirty="0">
                <a:latin typeface="TH SarabunPSK" panose="020B0500040200020003" pitchFamily="34" charset="-34"/>
                <a:ea typeface="AngsanaUPC" charset="0"/>
                <a:cs typeface="TH SarabunPSK" panose="020B0500040200020003" pitchFamily="34" charset="-34"/>
              </a:rPr>
              <a:t>สื่อการสอน การใช้งานโปรแกรม </a:t>
            </a:r>
            <a:r>
              <a:rPr lang="th-TH" sz="2400" dirty="0" smtClean="0">
                <a:latin typeface="TH SarabunPSK" panose="020B0500040200020003" pitchFamily="34" charset="-34"/>
                <a:ea typeface="AngsanaUPC" charset="0"/>
                <a:cs typeface="TH SarabunPSK" panose="020B0500040200020003" pitchFamily="34" charset="-34"/>
              </a:rPr>
              <a:t>TPMS</a:t>
            </a:r>
          </a:p>
          <a:p>
            <a:pPr algn="ctr"/>
            <a:endParaRPr lang="th-TH" sz="2400" dirty="0" smtClean="0">
              <a:latin typeface="TH SarabunPSK" panose="020B0500040200020003" pitchFamily="34" charset="-34"/>
              <a:ea typeface="AngsanaUPC" charset="0"/>
              <a:cs typeface="TH SarabunPSK" panose="020B0500040200020003" pitchFamily="34" charset="-34"/>
            </a:endParaRPr>
          </a:p>
          <a:p>
            <a:pPr algn="ctr"/>
            <a:r>
              <a:rPr lang="th-TH" sz="2400" dirty="0">
                <a:latin typeface="TH SarabunPSK" panose="020B0500040200020003" pitchFamily="34" charset="-34"/>
                <a:ea typeface="AngsanaUPC" charset="0"/>
                <a:cs typeface="TH SarabunPSK" panose="020B0500040200020003" pitchFamily="34" charset="-34"/>
              </a:rPr>
              <a:t>โครงการปรับปรุง</a:t>
            </a:r>
            <a:r>
              <a:rPr lang="th-TH" sz="2400" dirty="0" smtClean="0">
                <a:latin typeface="TH SarabunPSK" panose="020B0500040200020003" pitchFamily="34" charset="-34"/>
                <a:ea typeface="AngsanaUPC" charset="0"/>
                <a:cs typeface="TH SarabunPSK" panose="020B0500040200020003" pitchFamily="34" charset="-34"/>
              </a:rPr>
              <a:t>โปรแกรมบริหารงาน</a:t>
            </a:r>
            <a:r>
              <a:rPr lang="th-TH" sz="2400" dirty="0">
                <a:latin typeface="TH SarabunPSK" panose="020B0500040200020003" pitchFamily="34" charset="-34"/>
                <a:ea typeface="AngsanaUPC" charset="0"/>
                <a:cs typeface="TH SarabunPSK" panose="020B0500040200020003" pitchFamily="34" charset="-34"/>
              </a:rPr>
              <a:t>บำรุงทาง </a:t>
            </a:r>
            <a:r>
              <a:rPr lang="th-TH" sz="2400" dirty="0" smtClean="0">
                <a:latin typeface="TH SarabunPSK" panose="020B0500040200020003" pitchFamily="34" charset="-34"/>
                <a:ea typeface="AngsanaUPC" charset="0"/>
                <a:cs typeface="TH SarabunPSK" panose="020B0500040200020003" pitchFamily="34" charset="-34"/>
              </a:rPr>
              <a:t>(</a:t>
            </a:r>
            <a:r>
              <a:rPr lang="th-TH" sz="2400" dirty="0">
                <a:latin typeface="TH SarabunPSK" panose="020B0500040200020003" pitchFamily="34" charset="-34"/>
                <a:ea typeface="AngsanaUPC" charset="0"/>
                <a:cs typeface="TH SarabunPSK" panose="020B0500040200020003" pitchFamily="34" charset="-34"/>
              </a:rPr>
              <a:t>TPMS)</a:t>
            </a:r>
          </a:p>
        </p:txBody>
      </p:sp>
    </p:spTree>
    <p:extLst>
      <p:ext uri="{BB962C8B-B14F-4D97-AF65-F5344CB8AC3E}">
        <p14:creationId xmlns:p14="http://schemas.microsoft.com/office/powerpoint/2010/main" val="331724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222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endParaRPr lang="en-US" sz="28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09960"/>
            <a:ext cx="615553" cy="41190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" y="4034018"/>
            <a:ext cx="615553" cy="28418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8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-324544" y="609600"/>
            <a:ext cx="96209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-152400" y="4038600"/>
            <a:ext cx="9448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19" idx="3"/>
          </p:cNvCxnSpPr>
          <p:nvPr/>
        </p:nvCxnSpPr>
        <p:spPr>
          <a:xfrm>
            <a:off x="615553" y="2669472"/>
            <a:ext cx="852844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1277" y="653245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029199" y="774262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5308" y="2761916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029200" y="2761917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/>
              <a:t>3</a:t>
            </a:fld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4874127" y="605378"/>
            <a:ext cx="5649" cy="349764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36107" y="4103018"/>
            <a:ext cx="635049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ตัวอย่างการใช้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งานระบบ</a:t>
            </a:r>
            <a:r>
              <a:rPr lang="en-US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TPMS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  <a:p>
            <a:pPr marL="342900" indent="-342900">
              <a:buAutoNum type="arabicPeriod"/>
            </a:pP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เข้าใช้งาน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ระบบ</a:t>
            </a:r>
            <a:endParaRPr lang="th-TH" sz="24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indent="-342900">
              <a:buAutoNum type="arabicPeriod"/>
            </a:pP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วิเคราะห์เชิงกล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ยุทธ์</a:t>
            </a:r>
            <a:endParaRPr lang="th-TH" sz="24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indent="-342900">
              <a:buAutoNum type="arabicPeriod"/>
            </a:pP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วิเคราะห์ประจำปี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342900" indent="-342900">
              <a:buAutoNum type="arabicPeriod" startAt="4"/>
            </a:pP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การตั้งค่า</a:t>
            </a:r>
          </a:p>
          <a:p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5609" y="1488954"/>
            <a:ext cx="38070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เอาจาก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script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มาทำเป็น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bullet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ครับ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666212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8" y="-24688"/>
            <a:ext cx="9026721" cy="4572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th-TH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แก้ไข</a:t>
            </a:r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17280" y="457200"/>
            <a:ext cx="553998" cy="20298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17279" y="2523662"/>
            <a:ext cx="553998" cy="41509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32512"/>
            <a:ext cx="9144000" cy="246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17279" y="2523662"/>
            <a:ext cx="9026721" cy="3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705600" y="6400800"/>
            <a:ext cx="2057400" cy="273844"/>
          </a:xfrm>
        </p:spPr>
        <p:txBody>
          <a:bodyPr/>
          <a:lstStyle/>
          <a:p>
            <a:fld id="{E57BF44E-5E87-4E7F-9900-5A7031749E9F}" type="slidenum">
              <a:rPr lang="th-TH" sz="2400">
                <a:latin typeface="TH SarabunPSK" panose="020B0500040200020003" pitchFamily="34" charset="-34"/>
                <a:cs typeface="TH SarabunPSK" panose="020B0500040200020003" pitchFamily="34" charset="-34"/>
              </a:rPr>
              <a:pPr/>
              <a:t>4</a:t>
            </a:fld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79901" y="2560304"/>
            <a:ext cx="702392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1. 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การเข้าใช้งานระบบ</a:t>
            </a:r>
            <a:endParaRPr lang="en-US" sz="24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สามารถกำหนดสิทธิการเข้าใช้งานระบบ ซึ่งชื่อผู้ใช้งาน และรหัสผ่าน จะใช้ร่วมกับระบบสารสนเทศโครงข่ายทางหลวง หรือ </a:t>
            </a:r>
            <a:r>
              <a:rPr lang="en-US" sz="2400" dirty="0" err="1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Roadnet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 </a:t>
            </a:r>
            <a:endParaRPr lang="en-US" sz="24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หน้าจอหลักจะแสดงรายละเอียดแผนงานที่เคยวิเคราะห์ </a:t>
            </a:r>
            <a:r>
              <a:rPr lang="th-TH" sz="24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ซึ่งประกอบด้วย</a:t>
            </a:r>
            <a:endParaRPr lang="en-US" sz="24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2"/>
            <a:r>
              <a:rPr lang="en-US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1. 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ประเภทการซ่อมบำรุง</a:t>
            </a:r>
            <a:endParaRPr lang="en-US" sz="24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2"/>
            <a:r>
              <a:rPr lang="en-US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2. 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เงื่อนไขในการซ่อมบำรุง </a:t>
            </a:r>
            <a:endParaRPr lang="en-US" sz="24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2"/>
            <a:r>
              <a:rPr lang="en-US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3. 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ความคิดเห็น </a:t>
            </a:r>
            <a:endParaRPr lang="en-US" sz="24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2"/>
            <a:r>
              <a:rPr lang="en-US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4. 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เวลาที่ทำการวิเคราะห์ </a:t>
            </a:r>
            <a:endParaRPr lang="en-US" sz="24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2"/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และ </a:t>
            </a:r>
            <a:r>
              <a:rPr lang="en-US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5. 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สถานะการทำงานของระบบ</a:t>
            </a:r>
            <a:endParaRPr lang="en-US" sz="24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1277" y="653245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endParaRPr lang="th-TH" sz="24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59784" y="674144"/>
            <a:ext cx="3352200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600" b="1" u="sng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https://www.youtube.com/watch?v=_KIHA-</a:t>
            </a:r>
            <a:r>
              <a:rPr lang="th-TH" sz="1600" b="1" u="sng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9</a:t>
            </a:r>
            <a:r>
              <a:rPr lang="en-US" sz="1600" b="1" u="sng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zKE</a:t>
            </a:r>
            <a:r>
              <a:rPr lang="th-TH" sz="1600" b="1" u="sng" dirty="0" smtClean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4</a:t>
            </a:r>
            <a:endParaRPr lang="th-TH" sz="16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endParaRPr lang="th-TH" sz="16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16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นาทีที่ </a:t>
            </a:r>
            <a:r>
              <a:rPr lang="en-US" sz="16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0.21 -0.41</a:t>
            </a:r>
            <a:r>
              <a:rPr lang="en-US" sz="16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en-US" sz="16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พูดตาม </a:t>
            </a:r>
            <a:r>
              <a:rPr lang="en-US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script</a:t>
            </a:r>
            <a:endParaRPr lang="en-US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0690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222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endParaRPr lang="en-US" sz="28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09961"/>
            <a:ext cx="615553" cy="1696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b="1" dirty="0">
                <a:latin typeface="Cordia New" pitchFamily="34" charset="-34"/>
                <a:cs typeface="Cordia New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" y="2354854"/>
            <a:ext cx="615553" cy="45209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800" b="1" dirty="0">
                <a:latin typeface="Cordia New" pitchFamily="34" charset="-34"/>
                <a:cs typeface="Cordia New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-26953" y="605378"/>
            <a:ext cx="917095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-26953" y="2306101"/>
            <a:ext cx="9448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>
                <a:latin typeface="Cordia New" pitchFamily="34" charset="-34"/>
                <a:cs typeface="Cordia New" pitchFamily="34" charset="-34"/>
              </a:rPr>
              <a:pPr/>
              <a:t>5</a:t>
            </a:fld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06338" y="2434391"/>
            <a:ext cx="807124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การวิเคราะห์ 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แบบบำรุงรักษาเชิงกลยุทธ์</a:t>
            </a:r>
            <a:r>
              <a:rPr lang="en-US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400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เป็นการวิเคราะห์เพื่อวางแผนงบประมาณในระยะยาว สามารถเลือกวิเคราะห์ได้ตั้งแต่ 1 ถึง 10 ปี 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แต่ทั้งนี้ จะสามารถเลือกวิเคราะห์ได้เฉพาะผิวทางลาดยาง โดย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ประกอบด้วย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การวิเคราะห์ </a:t>
            </a:r>
            <a:r>
              <a:rPr lang="en-US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ลักษณะ ได้แก่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                                            I 		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ไม่จำกัดงบประมาณ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                                           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II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	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จำกัดงบประมาณ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                                          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en-US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III		IRI 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เป้าหมาย</a:t>
            </a:r>
          </a:p>
          <a:p>
            <a:endParaRPr lang="th-TH" sz="2400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	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โดยเริ่มจาก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เลือก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วิธีการ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วิเคราะห์ แบบ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บำรุงรักษาเชิงกลยุทธ์ </a:t>
            </a:r>
            <a:endParaRPr lang="en-US" sz="14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98516" y="1192018"/>
            <a:ext cx="38574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เอาจาก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script </a:t>
            </a:r>
            <a:r>
              <a:rPr lang="th-TH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มาทำเป็น </a:t>
            </a:r>
            <a:r>
              <a:rPr lang="en-US" dirty="0">
                <a:latin typeface="TH SarabunPSK" panose="020B0500040200020003" pitchFamily="34" charset="-34"/>
                <a:cs typeface="TH SarabunPSK" panose="020B0500040200020003" pitchFamily="34" charset="-34"/>
              </a:rPr>
              <a:t>bullet </a:t>
            </a: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ครับ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5376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222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endParaRPr lang="en-US" sz="28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09961"/>
            <a:ext cx="615553" cy="1696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b="1" dirty="0">
                <a:latin typeface="Cordia New" pitchFamily="34" charset="-34"/>
                <a:cs typeface="Cordia New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" y="2194382"/>
            <a:ext cx="615553" cy="468145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800" b="1" dirty="0">
                <a:latin typeface="Cordia New" pitchFamily="34" charset="-34"/>
                <a:cs typeface="Cordia New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-324544" y="609600"/>
            <a:ext cx="96209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-26953" y="2209800"/>
            <a:ext cx="9448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1277" y="653245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rdia New" pitchFamily="34" charset="-34"/>
                <a:cs typeface="Cordia New" pitchFamily="34" charset="-34"/>
              </a:rPr>
              <a:t>1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>
                <a:latin typeface="Cordia New" pitchFamily="34" charset="-34"/>
                <a:cs typeface="Cordia New" pitchFamily="34" charset="-34"/>
              </a:rPr>
              <a:pPr/>
              <a:t>6</a:t>
            </a:fld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17446" y="796689"/>
            <a:ext cx="3754554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8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https://www.youtube.com/watch?v=_KIHA-</a:t>
            </a:r>
            <a:r>
              <a:rPr lang="th-TH" sz="18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9</a:t>
            </a:r>
            <a:r>
              <a:rPr lang="en-US" sz="18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zKE</a:t>
            </a:r>
            <a:r>
              <a:rPr lang="th-TH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4</a:t>
            </a:r>
            <a:endParaRPr lang="th-TH" sz="1800" b="1" u="sng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endParaRPr lang="th-TH" sz="1800" b="1" u="sng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นาทีที่</a:t>
            </a:r>
            <a:r>
              <a:rPr lang="en-US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0.48</a:t>
            </a:r>
            <a:r>
              <a:rPr lang="th-TH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en-US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3.15</a:t>
            </a:r>
            <a:endParaRPr lang="en-US" sz="18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พูดตาม </a:t>
            </a:r>
            <a:r>
              <a:rPr lang="en-US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script </a:t>
            </a:r>
            <a:endParaRPr lang="en-US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1277" y="2225219"/>
            <a:ext cx="807124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จากนั้นเข้าสู่หน้าการคัดเลือกข้อมูลสายทาง</a:t>
            </a:r>
            <a:endParaRPr lang="en-US" sz="20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0"/>
            <a:r>
              <a:rPr lang="en-US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เลือก</a:t>
            </a:r>
            <a:r>
              <a:rPr lang="th-TH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หน่วยงานที่ต้องการ</a:t>
            </a:r>
            <a:endParaRPr lang="en-US" sz="20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0"/>
            <a:r>
              <a:rPr lang="en-US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กรอง</a:t>
            </a:r>
            <a:r>
              <a:rPr lang="th-TH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ค่า</a:t>
            </a:r>
            <a:r>
              <a:rPr lang="en-US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 IRI </a:t>
            </a:r>
          </a:p>
          <a:p>
            <a:pPr lvl="0"/>
            <a:r>
              <a:rPr lang="en-US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กรอง</a:t>
            </a:r>
            <a:r>
              <a:rPr lang="th-TH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ค่า</a:t>
            </a:r>
            <a:r>
              <a:rPr lang="en-US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 AADT</a:t>
            </a:r>
          </a:p>
          <a:p>
            <a:pPr lvl="0"/>
            <a:r>
              <a:rPr lang="en-US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กรอง</a:t>
            </a:r>
            <a:r>
              <a:rPr lang="th-TH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ค่า อายุสายทาง</a:t>
            </a:r>
            <a:endParaRPr lang="en-US" sz="20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en-US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จัด</a:t>
            </a:r>
            <a:r>
              <a:rPr lang="th-TH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ระยะ กลุ่มของสายทาง ตามการกระจายตัวของค่า</a:t>
            </a:r>
            <a:r>
              <a:rPr lang="en-US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 IRI</a:t>
            </a:r>
          </a:p>
          <a:p>
            <a:pPr lvl="0"/>
            <a:r>
              <a:rPr lang="en-US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เลือก</a:t>
            </a:r>
            <a:r>
              <a:rPr lang="th-TH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ทิศทางการจราจร</a:t>
            </a:r>
            <a:endParaRPr lang="en-US" sz="20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0"/>
            <a:r>
              <a:rPr lang="en-US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กด</a:t>
            </a:r>
            <a:r>
              <a:rPr lang="th-TH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ค้นหาเพื่อเรียกดูสายทางตามเงื่อนไขที่กำหนด</a:t>
            </a:r>
            <a:endParaRPr lang="en-US" sz="20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0"/>
            <a:r>
              <a:rPr lang="en-US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ปรับ</a:t>
            </a:r>
            <a:r>
              <a:rPr lang="th-TH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หน้าจอการแสดงจำนวนสายทาง</a:t>
            </a:r>
            <a:endParaRPr lang="en-US" sz="20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0"/>
            <a:r>
              <a:rPr lang="en-US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ค้นหา</a:t>
            </a:r>
            <a:r>
              <a:rPr lang="th-TH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หรือคัดกรองสายทางตาม คำหรือตัวอักษร ที่กำหนด</a:t>
            </a:r>
            <a:endParaRPr lang="en-US" sz="20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0"/>
            <a:r>
              <a:rPr lang="en-US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เลือก</a:t>
            </a:r>
            <a:r>
              <a:rPr lang="th-TH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สายทางที่ต้องการวิเคราะห์ ภายใต้เงื่อนไขที่ระบุ</a:t>
            </a:r>
            <a:endParaRPr lang="en-US" sz="20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0"/>
            <a:r>
              <a:rPr lang="en-US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เลือก</a:t>
            </a:r>
            <a:r>
              <a:rPr lang="th-TH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สายทางเพิ่มเติม ภายใต้เงื่อนไขอื่น</a:t>
            </a:r>
            <a:endParaRPr lang="en-US" sz="20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0"/>
            <a:r>
              <a:rPr lang="en-US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ส่งออก</a:t>
            </a:r>
            <a:r>
              <a:rPr lang="th-TH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สายทางทั้งหมด ในรูปแบบ</a:t>
            </a:r>
            <a:r>
              <a:rPr lang="en-US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 FILE CSV.</a:t>
            </a:r>
          </a:p>
          <a:p>
            <a:pPr lvl="0"/>
            <a:r>
              <a:rPr lang="en-US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ลบ</a:t>
            </a:r>
            <a:r>
              <a:rPr lang="th-TH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สายทางที่ไม่ต้องการ และนำกลับเข้าระบบเพื่อวิเคราะห์</a:t>
            </a:r>
            <a:endParaRPr lang="en-US" sz="20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0"/>
            <a:r>
              <a:rPr lang="en-US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กด </a:t>
            </a:r>
            <a:r>
              <a:rPr lang="th-TH" sz="20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ถัดไป เพื่อเข้าสู่หน้า เงื่อนไขการ</a:t>
            </a:r>
            <a:r>
              <a:rPr lang="th-TH" sz="20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วิเคราะห์</a:t>
            </a:r>
            <a:endParaRPr lang="en-US" sz="2000" dirty="0">
              <a:solidFill>
                <a:srgbClr val="454545"/>
              </a:solidFill>
              <a:effectLst/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0954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30723" y="523153"/>
            <a:ext cx="553998" cy="22596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0723" y="2819400"/>
            <a:ext cx="553998" cy="4038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4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0" y="481263"/>
            <a:ext cx="9144000" cy="920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0507" y="2782834"/>
            <a:ext cx="9133493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>
                <a:latin typeface="TH SarabunPSK" panose="020B0500040200020003" pitchFamily="34" charset="-34"/>
                <a:cs typeface="TH SarabunPSK" panose="020B0500040200020003" pitchFamily="34" charset="-34"/>
              </a:rPr>
              <a:pPr/>
              <a:t>7</a:t>
            </a:fld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2164" y="2815520"/>
            <a:ext cx="772983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จากนั้น จะเข้าสู่การเลือกเงื่อนไขการวิเคราะห์ ประกอบด้วย</a:t>
            </a:r>
          </a:p>
          <a:p>
            <a:pPr marL="257175" indent="-257175">
              <a:buAutoNum type="arabicPeriod"/>
            </a:pPr>
            <a:r>
              <a:rPr lang="th-TH" sz="24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แบบ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ไม่จำกัดงบประมาณ </a:t>
            </a:r>
          </a:p>
          <a:p>
            <a:r>
              <a:rPr lang="en-US" sz="24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4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โดย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เลือกกำหนด อัตราส่วนลด และจำนวนปีที่ต้องการวิเคราะห์</a:t>
            </a:r>
            <a:endParaRPr lang="en-US" sz="24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2.</a:t>
            </a:r>
            <a:r>
              <a:rPr lang="en-US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 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แบบจำกัดงบประมาณ  </a:t>
            </a:r>
          </a:p>
          <a:p>
            <a:r>
              <a:rPr lang="en-US" sz="24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4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โดย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เลือกกำหนด อัตราส่วนลด จำนวนปีที่ต้องการวิเคราะห์ เป้าหมายการวิเคราะห์โดยเลือกผลประโยชน์ผู้ใช้ทาง หรือ </a:t>
            </a:r>
            <a:r>
              <a:rPr lang="en-US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IRI 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เฉลี่ย จากนั้นใส่งบประมาณในแต่ละปี </a:t>
            </a:r>
          </a:p>
          <a:p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3.</a:t>
            </a:r>
            <a:r>
              <a:rPr lang="en-US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 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แบบกำหนด </a:t>
            </a:r>
            <a:r>
              <a:rPr lang="en-US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IRI 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เป้าหมาย  </a:t>
            </a:r>
          </a:p>
          <a:p>
            <a:pPr lvl="0"/>
            <a:r>
              <a:rPr lang="en-US" sz="24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- </a:t>
            </a:r>
            <a:r>
              <a:rPr lang="th-TH" sz="24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โดย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เลือกกำหนด อัตราส่วนลด จำนวนปีที่ต้องการวิเคราะห์ เป้าหมาย ค่า</a:t>
            </a:r>
            <a:r>
              <a:rPr lang="en-US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 IRI 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ที่</a:t>
            </a:r>
            <a:r>
              <a:rPr lang="th-TH" sz="24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ต้องการใน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แต่ละปี</a:t>
            </a:r>
            <a:endParaRPr lang="en-US" sz="24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0"/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กดเริ่มวิเคราะห์เพื่อให้ระบบทำการวิเคราะห์ ตามเงื่อนไขดังกล่าว </a:t>
            </a:r>
            <a:endParaRPr lang="th-TH" sz="2400" dirty="0" smtClean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0"/>
            <a:r>
              <a:rPr lang="th-TH" sz="2400" dirty="0" smtClean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จากนั้น</a:t>
            </a:r>
            <a:r>
              <a:rPr lang="th-TH" sz="2400" dirty="0">
                <a:solidFill>
                  <a:srgbClr val="454545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ระบบจะกลับมายังหน้าจอหลัก </a:t>
            </a:r>
            <a:endParaRPr lang="en-US" sz="24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0" y="24063"/>
            <a:ext cx="91440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4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4009" y="513108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rdia New" pitchFamily="34" charset="-34"/>
                <a:cs typeface="Cordia New" pitchFamily="34" charset="-34"/>
              </a:rPr>
              <a:t>1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84612" y="717728"/>
            <a:ext cx="4945585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https://www.youtube.com/watch?v=_KIHA-</a:t>
            </a:r>
            <a:r>
              <a:rPr lang="th-TH" sz="24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9</a:t>
            </a:r>
            <a:r>
              <a:rPr lang="en-US" sz="24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zKE</a:t>
            </a:r>
            <a:r>
              <a:rPr lang="th-TH" sz="24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4</a:t>
            </a:r>
            <a:endParaRPr lang="th-TH" sz="2400" b="1" u="sng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endParaRPr lang="th-TH" sz="2400" b="1" u="sng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นาทีที่ </a:t>
            </a:r>
            <a:r>
              <a:rPr lang="en-US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3.2</a:t>
            </a:r>
            <a:r>
              <a:rPr lang="th-TH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en-US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</a:t>
            </a:r>
            <a:r>
              <a:rPr lang="th-TH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en-US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4.19</a:t>
            </a:r>
            <a:endParaRPr lang="en-US" sz="18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พู</a:t>
            </a:r>
            <a:r>
              <a:rPr lang="th-TH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ด</a:t>
            </a:r>
            <a:r>
              <a:rPr lang="th-TH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ตาม </a:t>
            </a:r>
            <a:r>
              <a:rPr lang="en-US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script</a:t>
            </a:r>
            <a:endParaRPr lang="en-US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93513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79398" y="512931"/>
            <a:ext cx="507831" cy="228283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1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9398" y="2846696"/>
            <a:ext cx="507831" cy="401130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1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-4549" y="458337"/>
            <a:ext cx="9072349" cy="2729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-14508" y="2795765"/>
            <a:ext cx="9158508" cy="2363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>
                <a:latin typeface="Cordia New" pitchFamily="34" charset="-34"/>
                <a:cs typeface="Cordia New" pitchFamily="34" charset="-34"/>
              </a:rPr>
              <a:pPr/>
              <a:t>8</a:t>
            </a:fld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7814" y="2884944"/>
            <a:ext cx="75114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การอ่านผลวิเคราะห์ โดยหน้าจอหลับจะแสดงผลการวิเคราะห์เบื้องต้น 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ประกอบด้วย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2"/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1. 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ประเภทการซ่อมบำรุง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2"/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2. 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เงื่อนไขในการซ่อมบำรุง 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2"/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3. 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ความคิดเห็น 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2"/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4. 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เวลาที่ทำการวิเคราะห์ </a:t>
            </a:r>
            <a:endParaRPr lang="en-US" sz="24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pPr lvl="2"/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และ </a:t>
            </a:r>
            <a:r>
              <a:rPr lang="en-US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5. 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สถานะ การทำงาน</a:t>
            </a:r>
            <a:r>
              <a:rPr lang="th-TH" sz="2400" dirty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ของ</a:t>
            </a:r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ระบบ</a:t>
            </a:r>
          </a:p>
          <a:p>
            <a:pPr lvl="2"/>
            <a:r>
              <a:rPr lang="th-TH" sz="2400" dirty="0" smtClean="0">
                <a:solidFill>
                  <a:srgbClr val="FF0000"/>
                </a:solidFill>
                <a:latin typeface="TH SarabunPSK" panose="020B0500040200020003" pitchFamily="34" charset="-34"/>
                <a:ea typeface="Calibri" charset="0"/>
                <a:cs typeface="TH SarabunPSK" panose="020B0500040200020003" pitchFamily="34" charset="-34"/>
              </a:rPr>
              <a:t>จากนั้น กดเลือกแผนการวิเคราะห์ เพื่อเข้าสู่หน้าจอแสดงผล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-4550" y="1137"/>
            <a:ext cx="9148549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2100" b="1">
                <a:latin typeface="TH SarabunPSK" panose="020B0500040200020003" pitchFamily="34" charset="-34"/>
                <a:cs typeface="TH SarabunPSK" panose="020B0500040200020003" pitchFamily="34" charset="-34"/>
              </a:rPr>
              <a:t>แก้ไข</a:t>
            </a:r>
            <a:endParaRPr lang="en-US" sz="21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1277" y="653245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rdia New" pitchFamily="34" charset="-34"/>
                <a:cs typeface="Cordia New" pitchFamily="34" charset="-34"/>
              </a:rPr>
              <a:t>1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22906" y="606749"/>
            <a:ext cx="4945585" cy="15388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4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https://www.youtube.com/watch?v=_KIHA-</a:t>
            </a:r>
            <a:r>
              <a:rPr lang="th-TH" sz="24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9</a:t>
            </a:r>
            <a:r>
              <a:rPr lang="en-US" sz="24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zKE</a:t>
            </a:r>
            <a:r>
              <a:rPr lang="th-TH" sz="24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4</a:t>
            </a:r>
            <a:endParaRPr lang="th-TH" sz="2400" b="1" u="sng" dirty="0" smtClean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endParaRPr lang="th-TH" sz="2400" b="1" u="sng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นาทีที่ </a:t>
            </a:r>
            <a:r>
              <a:rPr lang="en-US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5.</a:t>
            </a:r>
            <a:r>
              <a:rPr lang="th-TH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41</a:t>
            </a:r>
            <a:r>
              <a:rPr lang="th-TH" sz="1800" b="1" u="sng" dirty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- </a:t>
            </a:r>
            <a:r>
              <a:rPr lang="en-US" sz="1800" b="1" u="sng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5.54</a:t>
            </a:r>
            <a:endParaRPr lang="en-US" sz="1800" dirty="0">
              <a:solidFill>
                <a:srgbClr val="FF0000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r>
              <a:rPr lang="th-TH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พูดตาม </a:t>
            </a:r>
            <a:r>
              <a:rPr lang="en-US" dirty="0" smtClean="0">
                <a:solidFill>
                  <a:srgbClr val="FF0000"/>
                </a:solidFill>
                <a:latin typeface="TH SarabunPSK" panose="020B0500040200020003" pitchFamily="34" charset="-34"/>
                <a:cs typeface="TH SarabunPSK" panose="020B0500040200020003" pitchFamily="34" charset="-34"/>
              </a:rPr>
              <a:t>script</a:t>
            </a:r>
            <a:endParaRPr lang="en-US" dirty="0">
              <a:solidFill>
                <a:srgbClr val="FF0000"/>
              </a:solidFill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32040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4222"/>
            <a:ext cx="9144000" cy="609600"/>
          </a:xfrm>
          <a:solidFill>
            <a:schemeClr val="accent6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th-TH" sz="2800" b="1" dirty="0">
                <a:latin typeface="Cordia New" pitchFamily="34" charset="-34"/>
                <a:cs typeface="Cordia New" pitchFamily="34" charset="-34"/>
              </a:rPr>
              <a:t>วัตถุประสงค์</a:t>
            </a:r>
            <a:endParaRPr lang="en-US" sz="2800" b="1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0" y="609961"/>
            <a:ext cx="615553" cy="16961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b="1" dirty="0">
                <a:latin typeface="Cordia New" pitchFamily="34" charset="-34"/>
                <a:cs typeface="Cordia New" pitchFamily="34" charset="-34"/>
              </a:rPr>
              <a:t>Media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-1" y="2354854"/>
            <a:ext cx="615553" cy="452098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vert270" wrap="square">
            <a:spAutoFit/>
          </a:bodyPr>
          <a:lstStyle/>
          <a:p>
            <a:pPr algn="ctr"/>
            <a:r>
              <a:rPr lang="en-US" sz="2800" b="1" dirty="0">
                <a:latin typeface="Cordia New" pitchFamily="34" charset="-34"/>
                <a:cs typeface="Cordia New" pitchFamily="34" charset="-34"/>
              </a:rPr>
              <a:t>Script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-324544" y="609600"/>
            <a:ext cx="962094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-26953" y="2306101"/>
            <a:ext cx="94488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71277" y="653245"/>
            <a:ext cx="300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rdia New" pitchFamily="34" charset="-34"/>
                <a:cs typeface="Cordia New" pitchFamily="34" charset="-34"/>
              </a:rPr>
              <a:t>1</a:t>
            </a:r>
            <a:endParaRPr lang="th-TH" sz="2400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BF44E-5E87-4E7F-9900-5A7031749E9F}" type="slidenum">
              <a:rPr lang="th-TH" smtClean="0">
                <a:latin typeface="Cordia New" pitchFamily="34" charset="-34"/>
                <a:cs typeface="Cordia New" pitchFamily="34" charset="-34"/>
              </a:rPr>
              <a:pPr/>
              <a:t>9</a:t>
            </a:fld>
            <a:endParaRPr lang="th-TH" dirty="0">
              <a:latin typeface="Cordia New" pitchFamily="34" charset="-34"/>
              <a:cs typeface="Cordia New" pitchFamily="34" charset="-3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71277" y="2433935"/>
            <a:ext cx="8071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40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หน้าจอการ</a:t>
            </a:r>
            <a:r>
              <a:rPr lang="th-TH" sz="2400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แสดงผลสรุป</a:t>
            </a:r>
            <a:r>
              <a:rPr lang="th-TH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รวมของแต่ละแผน รวมถึงแสดงสัดส่วนงานแต่ละประเภท</a:t>
            </a:r>
            <a:r>
              <a:rPr lang="en-US" sz="24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735449"/>
            <a:ext cx="37545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1800" b="1" u="sng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https://www.youtube.com/watch?v=_KIHA-</a:t>
            </a:r>
            <a:r>
              <a:rPr lang="th-TH" sz="1800" b="1" u="sng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9</a:t>
            </a:r>
            <a:r>
              <a:rPr lang="en-US" sz="1800" b="1" u="sng" dirty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zKE</a:t>
            </a:r>
            <a:r>
              <a:rPr lang="th-TH" sz="1800" b="1" u="sng" dirty="0" smtClean="0">
                <a:latin typeface="TH SarabunPSK" panose="020B0500040200020003" pitchFamily="34" charset="-34"/>
                <a:cs typeface="TH SarabunPSK" panose="020B0500040200020003" pitchFamily="34" charset="-34"/>
                <a:hlinkClick r:id="rId3"/>
              </a:rPr>
              <a:t>4</a:t>
            </a:r>
            <a:endParaRPr lang="th-TH" sz="1800" b="1" u="sng" dirty="0" smtClean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endParaRPr lang="th-TH" sz="1800" b="1" u="sng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/>
            <a:r>
              <a:rPr lang="th-TH" sz="18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นาทีที่ </a:t>
            </a:r>
            <a:r>
              <a:rPr lang="en-US" sz="18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5.54</a:t>
            </a:r>
            <a:r>
              <a:rPr lang="th-TH" sz="18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- </a:t>
            </a:r>
            <a:r>
              <a:rPr lang="en-US" sz="1800" b="1" u="sng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6.15</a:t>
            </a:r>
            <a:endParaRPr lang="en-US" sz="1800" dirty="0">
              <a:solidFill>
                <a:srgbClr val="454545"/>
              </a:solidFill>
              <a:latin typeface="TH SarabunPSK" panose="020B0500040200020003" pitchFamily="34" charset="-34"/>
              <a:ea typeface="Calibri" charset="0"/>
              <a:cs typeface="TH SarabunPSK" panose="020B0500040200020003" pitchFamily="34" charset="-34"/>
            </a:endParaRPr>
          </a:p>
          <a:p>
            <a:endParaRPr lang="en-US" sz="36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82483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6965</TotalTime>
  <Words>899</Words>
  <Application>Microsoft Office PowerPoint</Application>
  <PresentationFormat>On-screen Show (4:3)</PresentationFormat>
  <Paragraphs>243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Angsana New</vt:lpstr>
      <vt:lpstr>AngsanaUPC</vt:lpstr>
      <vt:lpstr>Arial</vt:lpstr>
      <vt:lpstr>Calibri</vt:lpstr>
      <vt:lpstr>Cordia New</vt:lpstr>
      <vt:lpstr>Symbol</vt:lpstr>
      <vt:lpstr>TH SarabunPSK</vt:lpstr>
      <vt:lpstr>Thonburi</vt:lpstr>
      <vt:lpstr>Office Theme</vt:lpstr>
      <vt:lpstr>PowerPoint Presentation</vt:lpstr>
      <vt:lpstr>PowerPoint Presentation</vt:lpstr>
      <vt:lpstr>PowerPoint Presentation</vt:lpstr>
      <vt:lpstr>แก้ไข</vt:lpstr>
      <vt:lpstr>PowerPoint Presentation</vt:lpstr>
      <vt:lpstr>PowerPoint Presentation</vt:lpstr>
      <vt:lpstr>PowerPoint Presentation</vt:lpstr>
      <vt:lpstr>PowerPoint Presentation</vt:lpstr>
      <vt:lpstr>วัตถุประสงค์</vt:lpstr>
      <vt:lpstr>วัตถุประสงค์</vt:lpstr>
      <vt:lpstr>วัตถุประสงค์</vt:lpstr>
      <vt:lpstr>วัตถุประสงค์</vt:lpstr>
      <vt:lpstr>PowerPoint Presentation</vt:lpstr>
      <vt:lpstr>PowerPoint Presentation</vt:lpstr>
      <vt:lpstr>PowerPoint Presentation</vt:lpstr>
      <vt:lpstr>วัตถุประสงค์</vt:lpstr>
      <vt:lpstr>วัตถุประสงค์</vt:lpstr>
      <vt:lpstr>วัตถุประสงค์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KunKwang</dc:creator>
  <cp:lastModifiedBy>Infraplus</cp:lastModifiedBy>
  <cp:revision>224</cp:revision>
  <dcterms:created xsi:type="dcterms:W3CDTF">2013-12-19T09:10:52Z</dcterms:created>
  <dcterms:modified xsi:type="dcterms:W3CDTF">2017-09-14T08:18:05Z</dcterms:modified>
</cp:coreProperties>
</file>