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6" r:id="rId2"/>
    <p:sldId id="292" r:id="rId3"/>
    <p:sldId id="291" r:id="rId4"/>
    <p:sldId id="257" r:id="rId5"/>
    <p:sldId id="293" r:id="rId6"/>
    <p:sldId id="295" r:id="rId7"/>
    <p:sldId id="294" r:id="rId8"/>
    <p:sldId id="312" r:id="rId9"/>
    <p:sldId id="302" r:id="rId10"/>
    <p:sldId id="301" r:id="rId11"/>
    <p:sldId id="313" r:id="rId12"/>
    <p:sldId id="303" r:id="rId13"/>
    <p:sldId id="314" r:id="rId14"/>
    <p:sldId id="315" r:id="rId15"/>
    <p:sldId id="306" r:id="rId16"/>
    <p:sldId id="307" r:id="rId17"/>
    <p:sldId id="308" r:id="rId18"/>
    <p:sldId id="309" r:id="rId19"/>
    <p:sldId id="310" r:id="rId20"/>
    <p:sldId id="311" r:id="rId21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5189069-9F77-426F-8ED6-2B662440F573}">
          <p14:sldIdLst>
            <p14:sldId id="286"/>
            <p14:sldId id="292"/>
            <p14:sldId id="291"/>
            <p14:sldId id="257"/>
            <p14:sldId id="293"/>
            <p14:sldId id="295"/>
            <p14:sldId id="294"/>
            <p14:sldId id="312"/>
            <p14:sldId id="302"/>
            <p14:sldId id="301"/>
            <p14:sldId id="313"/>
            <p14:sldId id="303"/>
            <p14:sldId id="314"/>
            <p14:sldId id="315"/>
            <p14:sldId id="306"/>
            <p14:sldId id="307"/>
            <p14:sldId id="308"/>
            <p14:sldId id="309"/>
            <p14:sldId id="310"/>
            <p14:sldId id="31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fraplus" initials="I" lastIdx="1" clrIdx="0">
    <p:extLst>
      <p:ext uri="{19B8F6BF-5375-455C-9EA6-DF929625EA0E}">
        <p15:presenceInfo xmlns:p15="http://schemas.microsoft.com/office/powerpoint/2012/main" userId="Infraplu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300"/>
    <p:restoredTop sz="94434" autoAdjust="0"/>
  </p:normalViewPr>
  <p:slideViewPr>
    <p:cSldViewPr>
      <p:cViewPr>
        <p:scale>
          <a:sx n="70" d="100"/>
          <a:sy n="70" d="100"/>
        </p:scale>
        <p:origin x="1110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nfraplus\Dropbox\DOH%20Improve%20TPMS\&#3648;&#3605;&#3619;&#3637;&#3618;&#3617;%20calibrate\&#3648;&#3605;&#3619;&#3637;&#3618;&#3617;%20calibrate_&#3611;&#3637;2011-201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/>
                </a:solidFill>
                <a:latin typeface="TH SarabunPSK" charset="0"/>
                <a:ea typeface="TH SarabunPSK" charset="0"/>
                <a:cs typeface="TH SarabunPSK" charset="0"/>
              </a:defRPr>
            </a:pPr>
            <a:r>
              <a:rPr lang="en-US"/>
              <a:t>Sum of Error Square vs Trial Kgp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/>
              </a:solidFill>
              <a:latin typeface="TH SarabunPSK" charset="0"/>
              <a:ea typeface="TH SarabunPSK" charset="0"/>
              <a:cs typeface="TH SarabunPSK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570430969063699"/>
          <c:y val="0.18615444871752501"/>
          <c:w val="0.73914292008985805"/>
          <c:h val="0.5562702068261580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'kgp VS sum err^2'!$G$2</c:f>
              <c:strCache>
                <c:ptCount val="1"/>
                <c:pt idx="0">
                  <c:v>sum err^2</c:v>
                </c:pt>
              </c:strCache>
            </c:strRef>
          </c:tx>
          <c:spPr>
            <a:ln w="19050" cap="rnd">
              <a:solidFill>
                <a:srgbClr val="0066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66FF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'kgp VS sum err^2'!$F$3:$F$20</c:f>
              <c:numCache>
                <c:formatCode>General</c:formatCode>
                <c:ptCount val="18"/>
                <c:pt idx="0">
                  <c:v>3.21</c:v>
                </c:pt>
                <c:pt idx="1">
                  <c:v>3.2109999999999999</c:v>
                </c:pt>
                <c:pt idx="2">
                  <c:v>3.2120000000000002</c:v>
                </c:pt>
                <c:pt idx="3">
                  <c:v>3.2130000000000001</c:v>
                </c:pt>
                <c:pt idx="4">
                  <c:v>3.214</c:v>
                </c:pt>
                <c:pt idx="5">
                  <c:v>3.2149999999999999</c:v>
                </c:pt>
                <c:pt idx="6">
                  <c:v>3.2160000000000002</c:v>
                </c:pt>
                <c:pt idx="7">
                  <c:v>3.2170000000000001</c:v>
                </c:pt>
                <c:pt idx="8">
                  <c:v>3.218</c:v>
                </c:pt>
                <c:pt idx="9">
                  <c:v>3.2189999999999999</c:v>
                </c:pt>
                <c:pt idx="10">
                  <c:v>3.22</c:v>
                </c:pt>
                <c:pt idx="11">
                  <c:v>3.2210000000000001</c:v>
                </c:pt>
                <c:pt idx="12">
                  <c:v>3.222</c:v>
                </c:pt>
                <c:pt idx="13">
                  <c:v>3.2229999999999999</c:v>
                </c:pt>
                <c:pt idx="14">
                  <c:v>3.2240000000000002</c:v>
                </c:pt>
                <c:pt idx="15">
                  <c:v>3.2250000000000001</c:v>
                </c:pt>
                <c:pt idx="16">
                  <c:v>3.226</c:v>
                </c:pt>
                <c:pt idx="17">
                  <c:v>3.2269999999999999</c:v>
                </c:pt>
              </c:numCache>
            </c:numRef>
          </c:xVal>
          <c:yVal>
            <c:numRef>
              <c:f>'kgp VS sum err^2'!$G$3:$G$20</c:f>
              <c:numCache>
                <c:formatCode>General</c:formatCode>
                <c:ptCount val="18"/>
                <c:pt idx="0">
                  <c:v>7.7553440145608228</c:v>
                </c:pt>
                <c:pt idx="1">
                  <c:v>7.7553366826297729</c:v>
                </c:pt>
                <c:pt idx="2">
                  <c:v>7.7553302847067558</c:v>
                </c:pt>
                <c:pt idx="3">
                  <c:v>7.7553248207917687</c:v>
                </c:pt>
                <c:pt idx="4">
                  <c:v>7.7553202908848302</c:v>
                </c:pt>
                <c:pt idx="5">
                  <c:v>7.7553166949859156</c:v>
                </c:pt>
                <c:pt idx="6">
                  <c:v>7.7553140330950256</c:v>
                </c:pt>
                <c:pt idx="7">
                  <c:v>7.7553123052122084</c:v>
                </c:pt>
                <c:pt idx="8">
                  <c:v>7.7553115113373874</c:v>
                </c:pt>
                <c:pt idx="9">
                  <c:v>7.7553116514706506</c:v>
                </c:pt>
                <c:pt idx="10">
                  <c:v>7.7553127256119234</c:v>
                </c:pt>
                <c:pt idx="11">
                  <c:v>7.7553147337612343</c:v>
                </c:pt>
                <c:pt idx="12">
                  <c:v>7.7553176759185787</c:v>
                </c:pt>
                <c:pt idx="13">
                  <c:v>7.7553215520839567</c:v>
                </c:pt>
                <c:pt idx="14">
                  <c:v>7.755326362257378</c:v>
                </c:pt>
                <c:pt idx="15">
                  <c:v>7.7553321064388303</c:v>
                </c:pt>
                <c:pt idx="16">
                  <c:v>7.7553387846283304</c:v>
                </c:pt>
                <c:pt idx="17">
                  <c:v>7.7553463968258507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321F-4687-8EE9-12585AA432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96645216"/>
        <c:axId val="-196644672"/>
      </c:scatterChart>
      <c:valAx>
        <c:axId val="-1966452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H SarabunPSK" charset="0"/>
                    <a:ea typeface="TH SarabunPSK" charset="0"/>
                    <a:cs typeface="TH SarabunPSK" charset="0"/>
                  </a:defRPr>
                </a:pPr>
                <a:r>
                  <a:rPr lang="en-US"/>
                  <a:t>Trial Kgp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TH SarabunPSK" charset="0"/>
                  <a:ea typeface="TH SarabunPSK" charset="0"/>
                  <a:cs typeface="TH SarabunPSK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H SarabunPSK" charset="0"/>
                <a:ea typeface="TH SarabunPSK" charset="0"/>
                <a:cs typeface="TH SarabunPSK" charset="0"/>
              </a:defRPr>
            </a:pPr>
            <a:endParaRPr lang="en-US"/>
          </a:p>
        </c:txPr>
        <c:crossAx val="-196644672"/>
        <c:crosses val="autoZero"/>
        <c:crossBetween val="midCat"/>
      </c:valAx>
      <c:valAx>
        <c:axId val="-196644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H SarabunPSK" charset="0"/>
                    <a:ea typeface="TH SarabunPSK" charset="0"/>
                    <a:cs typeface="TH SarabunPSK" charset="0"/>
                  </a:defRPr>
                </a:pPr>
                <a:r>
                  <a:rPr lang="en-US"/>
                  <a:t>Sum of Error Square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TH SarabunPSK" charset="0"/>
                  <a:ea typeface="TH SarabunPSK" charset="0"/>
                  <a:cs typeface="TH SarabunPSK" charset="0"/>
                </a:defRPr>
              </a:pPr>
              <a:endParaRPr lang="en-US"/>
            </a:p>
          </c:txPr>
        </c:title>
        <c:numFmt formatCode="#,##0.000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H SarabunPSK" charset="0"/>
                <a:ea typeface="TH SarabunPSK" charset="0"/>
                <a:cs typeface="TH SarabunPSK" charset="0"/>
              </a:defRPr>
            </a:pPr>
            <a:endParaRPr lang="en-US"/>
          </a:p>
        </c:txPr>
        <c:crossAx val="-196645216"/>
        <c:crosses val="autoZero"/>
        <c:crossBetween val="midCat"/>
        <c:majorUnit val="5.0000000000000004E-6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tx1"/>
          </a:solidFill>
          <a:latin typeface="TH SarabunPSK" charset="0"/>
          <a:ea typeface="TH SarabunPSK" charset="0"/>
          <a:cs typeface="TH SarabunPSK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D5FCE9-95F9-4648-9B40-A236D9A6EB65}" type="datetimeFigureOut">
              <a:rPr lang="th-TH" smtClean="0"/>
              <a:pPr/>
              <a:t>01/09/60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78F121-FDE0-44A5-97F5-4BE417135BD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05256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C981C-A1FD-449D-8824-68752CB6B4E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765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C981C-A1FD-449D-8824-68752CB6B4E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136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C981C-A1FD-449D-8824-68752CB6B4E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7216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C981C-A1FD-449D-8824-68752CB6B4E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7814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C981C-A1FD-449D-8824-68752CB6B4E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4974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C981C-A1FD-449D-8824-68752CB6B4E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1968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C981C-A1FD-449D-8824-68752CB6B4E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7089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C981C-A1FD-449D-8824-68752CB6B4E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0604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C981C-A1FD-449D-8824-68752CB6B4E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4104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C981C-A1FD-449D-8824-68752CB6B4E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582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C981C-A1FD-449D-8824-68752CB6B4E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51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C981C-A1FD-449D-8824-68752CB6B4E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43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C981C-A1FD-449D-8824-68752CB6B4E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389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C981C-A1FD-449D-8824-68752CB6B4E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029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C981C-A1FD-449D-8824-68752CB6B4E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117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C981C-A1FD-449D-8824-68752CB6B4E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089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C981C-A1FD-449D-8824-68752CB6B4E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726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C981C-A1FD-449D-8824-68752CB6B4E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156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3B049-CDE5-44C5-968B-F8C9089AB31F}" type="datetime1">
              <a:rPr lang="th-TH" smtClean="0"/>
              <a:pPr/>
              <a:t>01/09/60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44E-5E87-4E7F-9900-5A7031749E9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3531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BB02-6E94-424F-9900-71BF05733AC5}" type="datetime1">
              <a:rPr lang="th-TH" smtClean="0"/>
              <a:pPr/>
              <a:t>01/09/60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44E-5E87-4E7F-9900-5A7031749E9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53781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13BF-ECBB-40D4-BACB-99637441D052}" type="datetime1">
              <a:rPr lang="th-TH" smtClean="0"/>
              <a:pPr/>
              <a:t>01/09/60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44E-5E87-4E7F-9900-5A7031749E9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9655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3AEBB-B1D1-4416-B4F5-175EBC668CA4}" type="datetime1">
              <a:rPr lang="th-TH" smtClean="0"/>
              <a:pPr/>
              <a:t>01/09/60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44E-5E87-4E7F-9900-5A7031749E9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89015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DCE26-9443-4E6D-B817-95C42F1415E7}" type="datetime1">
              <a:rPr lang="th-TH" smtClean="0"/>
              <a:pPr/>
              <a:t>01/09/60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44E-5E87-4E7F-9900-5A7031749E9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74412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03A08-C95B-4D5E-882F-FFC117E91E8B}" type="datetime1">
              <a:rPr lang="th-TH" smtClean="0"/>
              <a:pPr/>
              <a:t>01/09/60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44E-5E87-4E7F-9900-5A7031749E9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31135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EE249-A2B0-4840-AF0C-2D2D2849A588}" type="datetime1">
              <a:rPr lang="th-TH" smtClean="0"/>
              <a:pPr/>
              <a:t>01/09/60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44E-5E87-4E7F-9900-5A7031749E9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90886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9CEA3-4BBF-41D4-BA6B-912C86F31F7D}" type="datetime1">
              <a:rPr lang="th-TH" smtClean="0"/>
              <a:pPr/>
              <a:t>01/09/60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44E-5E87-4E7F-9900-5A7031749E9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18137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81606-7460-4BEE-A924-67DDD43C3BD5}" type="datetime1">
              <a:rPr lang="th-TH" smtClean="0"/>
              <a:pPr/>
              <a:t>01/09/60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44E-5E87-4E7F-9900-5A7031749E9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89991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B3B82-0E43-4C14-AB76-1FC3D5C3DB88}" type="datetime1">
              <a:rPr lang="th-TH" smtClean="0"/>
              <a:pPr/>
              <a:t>01/09/60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44E-5E87-4E7F-9900-5A7031749E9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69804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A5B8C-FB73-494D-85DC-BA813CE4BF15}" type="datetime1">
              <a:rPr lang="th-TH" smtClean="0"/>
              <a:pPr/>
              <a:t>01/09/60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44E-5E87-4E7F-9900-5A7031749E9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96285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2E5AB-CB50-4714-851C-1F999CAD9CC1}" type="datetime1">
              <a:rPr lang="th-TH" smtClean="0"/>
              <a:pPr/>
              <a:t>01/09/60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BF44E-5E87-4E7F-9900-5A7031749E9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93617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KIHA-9zKE4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KIHA-9zKE4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KIHA-9zKE4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KIHA-9zKE4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KIHA-9zKE4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KIHA-9zKE4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KIHA-9zKE4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KIHA-9zKE4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KIHA-9zKE4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KIHA-9zKE4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chart" Target="../charts/chart1.xml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11" Type="http://schemas.openxmlformats.org/officeDocument/2006/relationships/image" Target="../media/image11.png"/><Relationship Id="rId5" Type="http://schemas.openxmlformats.org/officeDocument/2006/relationships/image" Target="../media/image5.emf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KIHA-9zKE4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KIHA-9zKE4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44E-5E87-4E7F-9900-5A7031749E9F}" type="slidenum">
              <a:rPr lang="th-TH" smtClean="0"/>
              <a:pPr/>
              <a:t>1</a:t>
            </a:fld>
            <a:endParaRPr lang="th-TH"/>
          </a:p>
        </p:txBody>
      </p:sp>
      <p:sp>
        <p:nvSpPr>
          <p:cNvPr id="6" name="TextBox 5"/>
          <p:cNvSpPr txBox="1"/>
          <p:nvPr/>
        </p:nvSpPr>
        <p:spPr>
          <a:xfrm>
            <a:off x="2915816" y="2375766"/>
            <a:ext cx="58326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AngsanaUPC" charset="0"/>
                <a:ea typeface="AngsanaUPC" charset="0"/>
                <a:cs typeface="AngsanaUPC" charset="0"/>
              </a:rPr>
              <a:t>วิดีทัศน์สื่อการสอน การใช้งานโปรแกรม TPMS</a:t>
            </a:r>
          </a:p>
          <a:p>
            <a:pPr algn="ctr"/>
            <a:endParaRPr lang="th-TH" b="1" dirty="0" smtClean="0">
              <a:latin typeface="AngsanaUPC" charset="0"/>
              <a:ea typeface="AngsanaUPC" charset="0"/>
              <a:cs typeface="AngsanaUPC" charset="0"/>
            </a:endParaRPr>
          </a:p>
          <a:p>
            <a:pPr algn="ctr"/>
            <a:r>
              <a:rPr lang="th-TH" b="1" dirty="0">
                <a:latin typeface="AngsanaUPC" charset="0"/>
                <a:ea typeface="AngsanaUPC" charset="0"/>
                <a:cs typeface="AngsanaUPC" charset="0"/>
              </a:rPr>
              <a:t>โครงการปรับปรุงโปรแกรมบริหารงานบำรุงทาง </a:t>
            </a:r>
            <a:r>
              <a:rPr lang="th-TH" b="1" dirty="0" smtClean="0">
                <a:latin typeface="AngsanaUPC" charset="0"/>
                <a:ea typeface="AngsanaUPC" charset="0"/>
                <a:cs typeface="AngsanaUPC" charset="0"/>
              </a:rPr>
              <a:t>(</a:t>
            </a:r>
            <a:r>
              <a:rPr lang="th-TH" b="1" dirty="0">
                <a:latin typeface="AngsanaUPC" charset="0"/>
                <a:ea typeface="AngsanaUPC" charset="0"/>
                <a:cs typeface="AngsanaUPC" charset="0"/>
              </a:rPr>
              <a:t>TPMS)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3400" y="199670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56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222"/>
            <a:ext cx="9144000" cy="609600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th-TH" sz="2800" b="1" dirty="0">
                <a:latin typeface="Cordia New" pitchFamily="34" charset="-34"/>
                <a:cs typeface="Cordia New" pitchFamily="34" charset="-34"/>
              </a:rPr>
              <a:t>วัตถุประสงค์</a:t>
            </a:r>
            <a:endParaRPr lang="en-US" sz="28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09961"/>
            <a:ext cx="615553" cy="16961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wrap="square">
            <a:spAutoFit/>
          </a:bodyPr>
          <a:lstStyle/>
          <a:p>
            <a:pPr algn="ctr"/>
            <a:r>
              <a:rPr lang="en-US" b="1" dirty="0">
                <a:latin typeface="Cordia New" pitchFamily="34" charset="-34"/>
                <a:cs typeface="Cordia New" pitchFamily="34" charset="-34"/>
              </a:rPr>
              <a:t>Media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-1" y="2354854"/>
            <a:ext cx="615553" cy="45209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wrap="square">
            <a:spAutoFit/>
          </a:bodyPr>
          <a:lstStyle/>
          <a:p>
            <a:pPr algn="ctr"/>
            <a:r>
              <a:rPr lang="en-US" sz="2800" b="1" dirty="0">
                <a:latin typeface="Cordia New" pitchFamily="34" charset="-34"/>
                <a:cs typeface="Cordia New" pitchFamily="34" charset="-34"/>
              </a:rPr>
              <a:t>Script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-324544" y="609600"/>
            <a:ext cx="962094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-26953" y="2306101"/>
            <a:ext cx="9448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71277" y="653245"/>
            <a:ext cx="300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rdia New" pitchFamily="34" charset="-34"/>
                <a:cs typeface="Cordia New" pitchFamily="34" charset="-34"/>
              </a:rPr>
              <a:t>1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44E-5E87-4E7F-9900-5A7031749E9F}" type="slidenum">
              <a:rPr lang="th-TH" smtClean="0">
                <a:latin typeface="Cordia New" pitchFamily="34" charset="-34"/>
                <a:cs typeface="Cordia New" pitchFamily="34" charset="-34"/>
              </a:rPr>
              <a:pPr/>
              <a:t>10</a:t>
            </a:fld>
            <a:endParaRPr lang="th-TH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1578" y="1185303"/>
            <a:ext cx="387586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400" b="1" u="sng" dirty="0">
                <a:hlinkClick r:id="rId3"/>
              </a:rPr>
              <a:t>https://www.youtube.com/watch?v=_KIHA-</a:t>
            </a:r>
            <a:r>
              <a:rPr lang="th-TH" sz="1400" b="1" u="sng" dirty="0">
                <a:hlinkClick r:id="rId3"/>
              </a:rPr>
              <a:t>9</a:t>
            </a:r>
            <a:r>
              <a:rPr lang="en-US" sz="1400" b="1" u="sng" dirty="0">
                <a:hlinkClick r:id="rId3"/>
              </a:rPr>
              <a:t>zKE</a:t>
            </a:r>
            <a:r>
              <a:rPr lang="th-TH" sz="1400" b="1" u="sng" dirty="0" smtClean="0">
                <a:hlinkClick r:id="rId3"/>
              </a:rPr>
              <a:t>4</a:t>
            </a:r>
            <a:endParaRPr lang="th-TH" sz="1400" b="1" u="sng" dirty="0" smtClean="0"/>
          </a:p>
          <a:p>
            <a:pPr lvl="0"/>
            <a:endParaRPr lang="th-TH" sz="1400" b="1" u="sng" dirty="0"/>
          </a:p>
          <a:p>
            <a:pPr lvl="0"/>
            <a:r>
              <a:rPr lang="th-TH" sz="1400" b="1" u="sng" dirty="0" smtClean="0"/>
              <a:t>นาทีที่ </a:t>
            </a:r>
            <a:r>
              <a:rPr lang="en-US" sz="1400" b="1" u="sng" dirty="0" smtClean="0"/>
              <a:t>3.15-</a:t>
            </a:r>
            <a:r>
              <a:rPr lang="th-TH" sz="1400" b="1" u="sng" dirty="0" smtClean="0"/>
              <a:t>_</a:t>
            </a:r>
            <a:r>
              <a:rPr lang="en-US" sz="1400" b="1" u="sng" dirty="0" smtClean="0"/>
              <a:t>3.22</a:t>
            </a:r>
            <a:endParaRPr lang="en-US" sz="1400" dirty="0">
              <a:solidFill>
                <a:srgbClr val="454545"/>
              </a:solidFill>
              <a:latin typeface="Thonburi" charset="-34"/>
              <a:ea typeface="Calibri" charset="0"/>
            </a:endParaRPr>
          </a:p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806338" y="2434391"/>
            <a:ext cx="80712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3. </a:t>
            </a:r>
            <a:r>
              <a:rPr lang="th-TH" sz="2400" dirty="0"/>
              <a:t>การวิเคราะห์ การบำรุงรักษา</a:t>
            </a:r>
            <a:r>
              <a:rPr lang="th-TH" sz="2400" dirty="0" smtClean="0"/>
              <a:t>เชิงกลยุทธ์</a:t>
            </a:r>
            <a:r>
              <a:rPr lang="en-US" sz="2400" dirty="0" smtClean="0"/>
              <a:t> </a:t>
            </a:r>
            <a:r>
              <a:rPr lang="th-TH" sz="2400" dirty="0" smtClean="0"/>
              <a:t>ประกอบด้วยการวิเคราะห์ </a:t>
            </a:r>
            <a:r>
              <a:rPr lang="en-US" sz="2400" dirty="0" smtClean="0"/>
              <a:t>3</a:t>
            </a:r>
            <a:r>
              <a:rPr lang="th-TH" sz="2400" dirty="0" smtClean="0"/>
              <a:t> ลักษณะ ได้แก่</a:t>
            </a:r>
            <a:endParaRPr lang="en-US" sz="2400" dirty="0"/>
          </a:p>
          <a:p>
            <a:r>
              <a:rPr lang="en-US" sz="2400" dirty="0"/>
              <a:t>                                             I 		</a:t>
            </a:r>
            <a:r>
              <a:rPr lang="th-TH" sz="2400" dirty="0"/>
              <a:t>ไม่จำกัดงบประมาณ</a:t>
            </a:r>
            <a:endParaRPr lang="en-US" sz="2400" dirty="0"/>
          </a:p>
          <a:p>
            <a:r>
              <a:rPr lang="en-US" sz="2400" dirty="0"/>
              <a:t>                                            II		</a:t>
            </a:r>
            <a:r>
              <a:rPr lang="th-TH" sz="2400" dirty="0"/>
              <a:t>จำกัดงบประมาณ</a:t>
            </a:r>
            <a:endParaRPr lang="en-US" sz="2400" dirty="0"/>
          </a:p>
          <a:p>
            <a:r>
              <a:rPr lang="en-US" sz="2400" dirty="0"/>
              <a:t>                                           III		IRI </a:t>
            </a:r>
            <a:r>
              <a:rPr lang="th-TH" sz="2400" dirty="0"/>
              <a:t>เป้าหมาย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376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0723" y="523153"/>
            <a:ext cx="553998" cy="22596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wrap="square">
            <a:spAutoFit/>
          </a:bodyPr>
          <a:lstStyle/>
          <a:p>
            <a:pPr algn="ctr"/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Media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0723" y="2819400"/>
            <a:ext cx="553998" cy="4038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wrap="square">
            <a:spAutoFit/>
          </a:bodyPr>
          <a:lstStyle/>
          <a:p>
            <a:pPr algn="ctr"/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Script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90467"/>
            <a:ext cx="721570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0507" y="2782834"/>
            <a:ext cx="7086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44E-5E87-4E7F-9900-5A7031749E9F}" type="slidenum">
              <a:rPr lang="th-TH" smtClean="0">
                <a:latin typeface="TH SarabunPSK" panose="020B0500040200020003" pitchFamily="34" charset="-34"/>
                <a:cs typeface="TH SarabunPSK" panose="020B0500040200020003" pitchFamily="34" charset="-34"/>
              </a:rPr>
              <a:pPr/>
              <a:t>11</a:t>
            </a:fld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2164" y="2815520"/>
            <a:ext cx="73488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buAutoNum type="arabicPeriod"/>
            </a:pPr>
            <a:r>
              <a:rPr lang="th-TH" sz="2400" dirty="0">
                <a:solidFill>
                  <a:srgbClr val="454545"/>
                </a:solidFill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แบบ</a:t>
            </a:r>
            <a:r>
              <a:rPr lang="th-TH" sz="2400" dirty="0">
                <a:solidFill>
                  <a:srgbClr val="454545"/>
                </a:solidFill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ไม่จำกัดงบประมาณ </a:t>
            </a:r>
          </a:p>
          <a:p>
            <a:r>
              <a:rPr lang="en-US" sz="2400" dirty="0" smtClean="0">
                <a:solidFill>
                  <a:srgbClr val="454545"/>
                </a:solidFill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- </a:t>
            </a:r>
            <a:r>
              <a:rPr lang="th-TH" sz="2400" dirty="0" smtClean="0">
                <a:solidFill>
                  <a:srgbClr val="454545"/>
                </a:solidFill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โดย</a:t>
            </a:r>
            <a:r>
              <a:rPr lang="th-TH" sz="2400" dirty="0">
                <a:solidFill>
                  <a:srgbClr val="454545"/>
                </a:solidFill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เลือกกำหนด อัตราส่วนลด</a:t>
            </a:r>
            <a:r>
              <a:rPr lang="th-TH" sz="2400" dirty="0">
                <a:solidFill>
                  <a:srgbClr val="454545"/>
                </a:solidFill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 </a:t>
            </a:r>
            <a:r>
              <a:rPr lang="th-TH" sz="2400" dirty="0">
                <a:solidFill>
                  <a:srgbClr val="454545"/>
                </a:solidFill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และจำนวน</a:t>
            </a:r>
            <a:r>
              <a:rPr lang="th-TH" sz="2400" dirty="0">
                <a:solidFill>
                  <a:srgbClr val="454545"/>
                </a:solidFill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ปีที่ต้องการ</a:t>
            </a:r>
            <a:r>
              <a:rPr lang="th-TH" sz="2400" dirty="0">
                <a:solidFill>
                  <a:srgbClr val="454545"/>
                </a:solidFill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วิเคราะห์</a:t>
            </a:r>
            <a:endParaRPr lang="en-US" sz="2400" dirty="0">
              <a:solidFill>
                <a:srgbClr val="454545"/>
              </a:solidFill>
              <a:latin typeface="TH SarabunPSK" panose="020B0500040200020003" pitchFamily="34" charset="-34"/>
              <a:ea typeface="Calibri" charset="0"/>
              <a:cs typeface="TH SarabunPSK" panose="020B0500040200020003" pitchFamily="34" charset="-34"/>
            </a:endParaRPr>
          </a:p>
          <a:p>
            <a:r>
              <a:rPr lang="th-TH" sz="2400" dirty="0">
                <a:solidFill>
                  <a:srgbClr val="454545"/>
                </a:solidFill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2.</a:t>
            </a:r>
            <a:r>
              <a:rPr lang="en-US" sz="2400" dirty="0">
                <a:solidFill>
                  <a:srgbClr val="454545"/>
                </a:solidFill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 </a:t>
            </a:r>
            <a:r>
              <a:rPr lang="th-TH" sz="2400" dirty="0">
                <a:solidFill>
                  <a:srgbClr val="454545"/>
                </a:solidFill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แบบจำกัดงบประมาณ  </a:t>
            </a:r>
            <a:endParaRPr lang="th-TH" sz="2400" dirty="0">
              <a:solidFill>
                <a:srgbClr val="454545"/>
              </a:solidFill>
              <a:latin typeface="TH SarabunPSK" panose="020B0500040200020003" pitchFamily="34" charset="-34"/>
              <a:ea typeface="Calibri" charset="0"/>
              <a:cs typeface="TH SarabunPSK" panose="020B0500040200020003" pitchFamily="34" charset="-34"/>
            </a:endParaRPr>
          </a:p>
          <a:p>
            <a:r>
              <a:rPr lang="en-US" sz="2400" dirty="0" smtClean="0">
                <a:solidFill>
                  <a:srgbClr val="454545"/>
                </a:solidFill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- </a:t>
            </a:r>
            <a:r>
              <a:rPr lang="th-TH" sz="2400" dirty="0" smtClean="0">
                <a:solidFill>
                  <a:srgbClr val="454545"/>
                </a:solidFill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โดย</a:t>
            </a:r>
            <a:r>
              <a:rPr lang="th-TH" sz="2400" dirty="0">
                <a:solidFill>
                  <a:srgbClr val="454545"/>
                </a:solidFill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เลือกกำหนด</a:t>
            </a:r>
            <a:r>
              <a:rPr lang="th-TH" sz="2400" dirty="0">
                <a:solidFill>
                  <a:srgbClr val="454545"/>
                </a:solidFill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 </a:t>
            </a:r>
            <a:r>
              <a:rPr lang="th-TH" sz="2400" dirty="0">
                <a:solidFill>
                  <a:srgbClr val="454545"/>
                </a:solidFill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อัตรา</a:t>
            </a:r>
            <a:r>
              <a:rPr lang="th-TH" sz="2400" dirty="0">
                <a:solidFill>
                  <a:srgbClr val="454545"/>
                </a:solidFill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ส่วนลด </a:t>
            </a:r>
            <a:r>
              <a:rPr lang="th-TH" sz="2400" dirty="0">
                <a:solidFill>
                  <a:srgbClr val="454545"/>
                </a:solidFill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จำนวน</a:t>
            </a:r>
            <a:r>
              <a:rPr lang="th-TH" sz="2400" dirty="0">
                <a:solidFill>
                  <a:srgbClr val="454545"/>
                </a:solidFill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ปีที่ต้องการวิเคราะห์ </a:t>
            </a:r>
            <a:r>
              <a:rPr lang="th-TH" sz="2400" dirty="0">
                <a:solidFill>
                  <a:srgbClr val="454545"/>
                </a:solidFill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เป้าหมายการวิเคราะห์โดยเลือกผลประโยชน์ผู้ใช้ทาง หรือ </a:t>
            </a:r>
            <a:r>
              <a:rPr lang="en-US" sz="2400" dirty="0">
                <a:solidFill>
                  <a:srgbClr val="454545"/>
                </a:solidFill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IRI </a:t>
            </a:r>
            <a:r>
              <a:rPr lang="th-TH" sz="2400" dirty="0">
                <a:solidFill>
                  <a:srgbClr val="454545"/>
                </a:solidFill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เฉลี่ย จากนั้นใส่งบประมาณ</a:t>
            </a:r>
            <a:r>
              <a:rPr lang="th-TH" sz="2400" dirty="0">
                <a:solidFill>
                  <a:srgbClr val="454545"/>
                </a:solidFill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ในแต่ละ</a:t>
            </a:r>
            <a:r>
              <a:rPr lang="th-TH" sz="2400" dirty="0">
                <a:solidFill>
                  <a:srgbClr val="454545"/>
                </a:solidFill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ปี </a:t>
            </a:r>
          </a:p>
          <a:p>
            <a:r>
              <a:rPr lang="th-TH" sz="2400" dirty="0">
                <a:solidFill>
                  <a:srgbClr val="454545"/>
                </a:solidFill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3.</a:t>
            </a:r>
            <a:r>
              <a:rPr lang="en-US" sz="2400" dirty="0">
                <a:solidFill>
                  <a:srgbClr val="454545"/>
                </a:solidFill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 </a:t>
            </a:r>
            <a:r>
              <a:rPr lang="th-TH" sz="2400" dirty="0">
                <a:solidFill>
                  <a:srgbClr val="454545"/>
                </a:solidFill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แบบกำหนด </a:t>
            </a:r>
            <a:r>
              <a:rPr lang="en-US" sz="2400" dirty="0">
                <a:solidFill>
                  <a:srgbClr val="454545"/>
                </a:solidFill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IRI </a:t>
            </a:r>
            <a:r>
              <a:rPr lang="th-TH" sz="2400" dirty="0">
                <a:solidFill>
                  <a:srgbClr val="454545"/>
                </a:solidFill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เป้าหมาย  </a:t>
            </a:r>
            <a:endParaRPr lang="th-TH" sz="2400" dirty="0">
              <a:solidFill>
                <a:srgbClr val="454545"/>
              </a:solidFill>
              <a:latin typeface="TH SarabunPSK" panose="020B0500040200020003" pitchFamily="34" charset="-34"/>
              <a:ea typeface="Calibri" charset="0"/>
              <a:cs typeface="TH SarabunPSK" panose="020B0500040200020003" pitchFamily="34" charset="-34"/>
            </a:endParaRPr>
          </a:p>
          <a:p>
            <a:pPr lvl="0"/>
            <a:r>
              <a:rPr lang="en-US" sz="2400" dirty="0" smtClean="0">
                <a:solidFill>
                  <a:srgbClr val="454545"/>
                </a:solidFill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- </a:t>
            </a:r>
            <a:r>
              <a:rPr lang="th-TH" sz="2400" dirty="0" smtClean="0">
                <a:solidFill>
                  <a:srgbClr val="454545"/>
                </a:solidFill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โดย</a:t>
            </a:r>
            <a:r>
              <a:rPr lang="th-TH" sz="2400" dirty="0">
                <a:solidFill>
                  <a:srgbClr val="454545"/>
                </a:solidFill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เลือก</a:t>
            </a:r>
            <a:r>
              <a:rPr lang="th-TH" sz="2400" dirty="0">
                <a:solidFill>
                  <a:srgbClr val="454545"/>
                </a:solidFill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กำหนด</a:t>
            </a:r>
            <a:r>
              <a:rPr lang="th-TH" sz="2400" dirty="0">
                <a:solidFill>
                  <a:srgbClr val="454545"/>
                </a:solidFill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 </a:t>
            </a:r>
            <a:r>
              <a:rPr lang="th-TH" sz="2400" dirty="0">
                <a:solidFill>
                  <a:srgbClr val="454545"/>
                </a:solidFill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อัตรา</a:t>
            </a:r>
            <a:r>
              <a:rPr lang="th-TH" sz="2400" dirty="0">
                <a:solidFill>
                  <a:srgbClr val="454545"/>
                </a:solidFill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ส่วนลด </a:t>
            </a:r>
            <a:r>
              <a:rPr lang="th-TH" sz="2400" dirty="0">
                <a:solidFill>
                  <a:srgbClr val="454545"/>
                </a:solidFill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จำนวน</a:t>
            </a:r>
            <a:r>
              <a:rPr lang="th-TH" sz="2400" dirty="0">
                <a:solidFill>
                  <a:srgbClr val="454545"/>
                </a:solidFill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ปีที่ต้องการ</a:t>
            </a:r>
            <a:r>
              <a:rPr lang="th-TH" sz="2400" dirty="0">
                <a:solidFill>
                  <a:srgbClr val="454545"/>
                </a:solidFill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วิเคราะห์</a:t>
            </a:r>
            <a:r>
              <a:rPr lang="th-TH" sz="2400" dirty="0">
                <a:solidFill>
                  <a:srgbClr val="454545"/>
                </a:solidFill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 </a:t>
            </a:r>
            <a:r>
              <a:rPr lang="th-TH" sz="2400" dirty="0">
                <a:solidFill>
                  <a:srgbClr val="454545"/>
                </a:solidFill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เป้าหมาย ค่า</a:t>
            </a:r>
            <a:r>
              <a:rPr lang="en-US" sz="2400" dirty="0">
                <a:solidFill>
                  <a:srgbClr val="454545"/>
                </a:solidFill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 </a:t>
            </a:r>
            <a:r>
              <a:rPr lang="en-US" sz="2400" dirty="0">
                <a:solidFill>
                  <a:srgbClr val="454545"/>
                </a:solidFill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IRI </a:t>
            </a:r>
            <a:r>
              <a:rPr lang="th-TH" sz="2400" dirty="0">
                <a:solidFill>
                  <a:srgbClr val="454545"/>
                </a:solidFill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ที่ต้องการในแต่ละ</a:t>
            </a:r>
            <a:r>
              <a:rPr lang="th-TH" sz="2400" dirty="0">
                <a:solidFill>
                  <a:srgbClr val="454545"/>
                </a:solidFill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ปี</a:t>
            </a:r>
            <a:endParaRPr lang="en-US" sz="2400" dirty="0">
              <a:solidFill>
                <a:srgbClr val="454545"/>
              </a:solidFill>
              <a:latin typeface="TH SarabunPSK" panose="020B0500040200020003" pitchFamily="34" charset="-34"/>
              <a:ea typeface="Calibri" charset="0"/>
              <a:cs typeface="TH SarabunPSK" panose="020B0500040200020003" pitchFamily="34" charset="-34"/>
            </a:endParaRPr>
          </a:p>
          <a:p>
            <a:pPr lvl="0"/>
            <a:r>
              <a:rPr lang="th-TH" sz="2400" dirty="0">
                <a:solidFill>
                  <a:srgbClr val="454545"/>
                </a:solidFill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กดเริ่มวิเคราะห์เพื่อให้ระบบ</a:t>
            </a:r>
            <a:r>
              <a:rPr lang="th-TH" sz="2400" dirty="0">
                <a:solidFill>
                  <a:srgbClr val="454545"/>
                </a:solidFill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ทำการวิเคราะห์ </a:t>
            </a:r>
            <a:r>
              <a:rPr lang="th-TH" sz="2400" dirty="0">
                <a:solidFill>
                  <a:srgbClr val="454545"/>
                </a:solidFill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ตามเงื่อนไขดังกล่าว</a:t>
            </a:r>
            <a:endParaRPr lang="en-US" sz="2400" dirty="0">
              <a:solidFill>
                <a:srgbClr val="454545"/>
              </a:solidFill>
              <a:latin typeface="TH SarabunPSK" panose="020B0500040200020003" pitchFamily="34" charset="-34"/>
              <a:ea typeface="Calibri" charset="0"/>
              <a:cs typeface="TH SarabunPSK" panose="020B0500040200020003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0380" y="1993438"/>
            <a:ext cx="5641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th-TH" sz="2400" b="1" dirty="0">
                <a:solidFill>
                  <a:srgbClr val="454545"/>
                </a:solidFill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แก้ไข นาที 6.00 – 6.35</a:t>
            </a:r>
            <a:r>
              <a:rPr lang="en-US" sz="2400" b="1" dirty="0">
                <a:solidFill>
                  <a:srgbClr val="454545"/>
                </a:solidFill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 </a:t>
            </a:r>
            <a:r>
              <a:rPr lang="th-TH" sz="2400" b="1" dirty="0">
                <a:solidFill>
                  <a:srgbClr val="454545"/>
                </a:solidFill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เนื่องจากมีการแก้ไข </a:t>
            </a:r>
            <a:r>
              <a:rPr lang="en-US" sz="2400" b="1" dirty="0">
                <a:solidFill>
                  <a:srgbClr val="454545"/>
                </a:solidFill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script </a:t>
            </a:r>
            <a:r>
              <a:rPr lang="th-TH" sz="2400" b="1" dirty="0">
                <a:solidFill>
                  <a:srgbClr val="454545"/>
                </a:solidFill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ตามด้านล่าง</a:t>
            </a:r>
            <a:endParaRPr lang="en-US" sz="2400" b="1" dirty="0">
              <a:solidFill>
                <a:srgbClr val="454545"/>
              </a:solidFill>
              <a:latin typeface="TH SarabunPSK" panose="020B0500040200020003" pitchFamily="34" charset="-34"/>
              <a:ea typeface="Calibri" charset="0"/>
              <a:cs typeface="TH SarabunPSK" panose="020B0500040200020003" pitchFamily="34" charset="-34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24063"/>
            <a:ext cx="68580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400" b="1">
                <a:latin typeface="TH SarabunPSK" panose="020B0500040200020003" pitchFamily="34" charset="-34"/>
                <a:cs typeface="TH SarabunPSK" panose="020B0500040200020003" pitchFamily="34" charset="-34"/>
              </a:rPr>
              <a:t>แก้ไข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4009" y="513108"/>
            <a:ext cx="300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rdia New" pitchFamily="34" charset="-34"/>
                <a:cs typeface="Cordia New" pitchFamily="34" charset="-34"/>
              </a:rPr>
              <a:t>1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84612" y="717728"/>
            <a:ext cx="387586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400" b="1" u="sng" dirty="0">
                <a:hlinkClick r:id="rId3"/>
              </a:rPr>
              <a:t>https://www.youtube.com/watch?v=_KIHA-</a:t>
            </a:r>
            <a:r>
              <a:rPr lang="th-TH" sz="1400" b="1" u="sng" dirty="0">
                <a:hlinkClick r:id="rId3"/>
              </a:rPr>
              <a:t>9</a:t>
            </a:r>
            <a:r>
              <a:rPr lang="en-US" sz="1400" b="1" u="sng" dirty="0">
                <a:hlinkClick r:id="rId3"/>
              </a:rPr>
              <a:t>zKE</a:t>
            </a:r>
            <a:r>
              <a:rPr lang="th-TH" sz="1400" b="1" u="sng" dirty="0" smtClean="0">
                <a:hlinkClick r:id="rId3"/>
              </a:rPr>
              <a:t>4</a:t>
            </a:r>
            <a:endParaRPr lang="th-TH" sz="1400" b="1" u="sng" dirty="0" smtClean="0"/>
          </a:p>
          <a:p>
            <a:pPr lvl="0"/>
            <a:endParaRPr lang="th-TH" sz="1400" b="1" u="sng" dirty="0"/>
          </a:p>
          <a:p>
            <a:pPr lvl="0"/>
            <a:r>
              <a:rPr lang="th-TH" sz="1400" b="1" u="sng" dirty="0" smtClean="0"/>
              <a:t>นาทีที่ </a:t>
            </a:r>
            <a:r>
              <a:rPr lang="en-US" sz="1400" b="1" u="sng" dirty="0" smtClean="0"/>
              <a:t>3.22-</a:t>
            </a:r>
            <a:r>
              <a:rPr lang="th-TH" sz="1400" b="1" u="sng" dirty="0" smtClean="0"/>
              <a:t>_</a:t>
            </a:r>
            <a:r>
              <a:rPr lang="en-US" sz="1400" b="1" u="sng" dirty="0"/>
              <a:t>4</a:t>
            </a:r>
            <a:r>
              <a:rPr lang="en-US" sz="1400" b="1" u="sng" dirty="0" smtClean="0"/>
              <a:t>.19</a:t>
            </a:r>
            <a:endParaRPr lang="en-US" sz="1400" dirty="0">
              <a:solidFill>
                <a:srgbClr val="454545"/>
              </a:solidFill>
              <a:latin typeface="Thonburi" charset="-34"/>
              <a:ea typeface="Calibri" charset="0"/>
            </a:endParaRPr>
          </a:p>
          <a:p>
            <a:r>
              <a:rPr lang="th-TH" dirty="0" smtClean="0"/>
              <a:t>พู</a:t>
            </a:r>
            <a:r>
              <a:rPr lang="th-TH" dirty="0"/>
              <a:t>ด</a:t>
            </a:r>
            <a:r>
              <a:rPr lang="th-TH" dirty="0" smtClean="0"/>
              <a:t>ตาม </a:t>
            </a:r>
            <a:r>
              <a:rPr lang="en-US" dirty="0" smtClean="0"/>
              <a:t>script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51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222"/>
            <a:ext cx="9144000" cy="609600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th-TH" sz="2800" b="1" dirty="0">
                <a:latin typeface="Cordia New" pitchFamily="34" charset="-34"/>
                <a:cs typeface="Cordia New" pitchFamily="34" charset="-34"/>
              </a:rPr>
              <a:t>วัตถุประสงค์</a:t>
            </a:r>
            <a:endParaRPr lang="en-US" sz="28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09961"/>
            <a:ext cx="615553" cy="16961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wrap="square">
            <a:spAutoFit/>
          </a:bodyPr>
          <a:lstStyle/>
          <a:p>
            <a:pPr algn="ctr"/>
            <a:r>
              <a:rPr lang="en-US" b="1" dirty="0">
                <a:latin typeface="Cordia New" pitchFamily="34" charset="-34"/>
                <a:cs typeface="Cordia New" pitchFamily="34" charset="-34"/>
              </a:rPr>
              <a:t>Media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-1" y="2354854"/>
            <a:ext cx="615553" cy="45209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wrap="square">
            <a:spAutoFit/>
          </a:bodyPr>
          <a:lstStyle/>
          <a:p>
            <a:pPr algn="ctr"/>
            <a:r>
              <a:rPr lang="en-US" sz="2800" b="1" dirty="0">
                <a:latin typeface="Cordia New" pitchFamily="34" charset="-34"/>
                <a:cs typeface="Cordia New" pitchFamily="34" charset="-34"/>
              </a:rPr>
              <a:t>Script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-324544" y="609600"/>
            <a:ext cx="962094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-26953" y="2306101"/>
            <a:ext cx="9448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71277" y="653245"/>
            <a:ext cx="300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rdia New" pitchFamily="34" charset="-34"/>
                <a:cs typeface="Cordia New" pitchFamily="34" charset="-34"/>
              </a:rPr>
              <a:t>1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44E-5E87-4E7F-9900-5A7031749E9F}" type="slidenum">
              <a:rPr lang="th-TH" smtClean="0">
                <a:latin typeface="Cordia New" pitchFamily="34" charset="-34"/>
                <a:cs typeface="Cordia New" pitchFamily="34" charset="-34"/>
              </a:rPr>
              <a:pPr/>
              <a:t>12</a:t>
            </a:fld>
            <a:endParaRPr lang="th-TH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1277" y="2349682"/>
            <a:ext cx="80712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4. </a:t>
            </a:r>
            <a:r>
              <a:rPr lang="th-TH" sz="1800" dirty="0"/>
              <a:t>การ</a:t>
            </a:r>
            <a:r>
              <a:rPr lang="th-TH" sz="1800" dirty="0" smtClean="0"/>
              <a:t>วิเคราะห์การ</a:t>
            </a:r>
            <a:r>
              <a:rPr lang="th-TH" sz="1800" dirty="0"/>
              <a:t>บำรุง</a:t>
            </a:r>
            <a:r>
              <a:rPr lang="th-TH" sz="1800" dirty="0" smtClean="0"/>
              <a:t>ประจำปี</a:t>
            </a:r>
            <a:r>
              <a:rPr lang="en-US" sz="1800" dirty="0" smtClean="0"/>
              <a:t> </a:t>
            </a:r>
            <a:r>
              <a:rPr lang="th-TH" sz="1800" dirty="0"/>
              <a:t>ประกอบด้วยการวิเคราะห์ </a:t>
            </a:r>
            <a:r>
              <a:rPr lang="en-US" sz="1800" dirty="0"/>
              <a:t>5</a:t>
            </a:r>
            <a:r>
              <a:rPr lang="th-TH" sz="1800" dirty="0" smtClean="0"/>
              <a:t> </a:t>
            </a:r>
            <a:r>
              <a:rPr lang="th-TH" sz="1800" dirty="0"/>
              <a:t>ลักษณะ </a:t>
            </a:r>
            <a:r>
              <a:rPr lang="th-TH" sz="1800" dirty="0" smtClean="0"/>
              <a:t>ได้แก่</a:t>
            </a:r>
            <a:endParaRPr lang="en-US" sz="1800" dirty="0"/>
          </a:p>
          <a:p>
            <a:r>
              <a:rPr lang="en-US" sz="1800" dirty="0"/>
              <a:t>                                            I 		</a:t>
            </a:r>
            <a:r>
              <a:rPr lang="th-TH" sz="1800" dirty="0"/>
              <a:t>ไม่จำกัดงบประมาณ</a:t>
            </a:r>
            <a:endParaRPr lang="en-US" sz="1800" dirty="0"/>
          </a:p>
          <a:p>
            <a:r>
              <a:rPr lang="en-US" sz="1800" dirty="0"/>
              <a:t>                                            II		</a:t>
            </a:r>
            <a:r>
              <a:rPr lang="th-TH" sz="1800" dirty="0"/>
              <a:t>จำกัดงบประมาณทั้งประเทศ</a:t>
            </a:r>
            <a:endParaRPr lang="en-US" sz="1800" dirty="0"/>
          </a:p>
          <a:p>
            <a:r>
              <a:rPr lang="en-US" sz="1800" dirty="0"/>
              <a:t>                                            III		</a:t>
            </a:r>
            <a:r>
              <a:rPr lang="th-TH" sz="1800" dirty="0"/>
              <a:t>จำกัดงบประมาณตามหน่วยงาน</a:t>
            </a:r>
            <a:endParaRPr lang="en-US" sz="1800" dirty="0"/>
          </a:p>
          <a:p>
            <a:r>
              <a:rPr lang="en-US" sz="1800" dirty="0"/>
              <a:t>                                            IV		</a:t>
            </a:r>
            <a:r>
              <a:rPr lang="th-TH" sz="1800" dirty="0"/>
              <a:t>จำกัดงบประมาณตามวิธีซ่อม</a:t>
            </a:r>
            <a:endParaRPr lang="en-US" sz="1800" dirty="0"/>
          </a:p>
          <a:p>
            <a:r>
              <a:rPr lang="en-US" sz="1800" dirty="0"/>
              <a:t>                                             V		IRI </a:t>
            </a:r>
            <a:r>
              <a:rPr lang="th-TH" sz="1800" dirty="0"/>
              <a:t>เป้าหมาย</a:t>
            </a:r>
            <a:endParaRPr lang="en-US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821578" y="1185303"/>
            <a:ext cx="387586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400" b="1" u="sng" dirty="0">
                <a:hlinkClick r:id="rId3"/>
              </a:rPr>
              <a:t>https://www.youtube.com/watch?v=_KIHA-</a:t>
            </a:r>
            <a:r>
              <a:rPr lang="th-TH" sz="1400" b="1" u="sng" dirty="0">
                <a:hlinkClick r:id="rId3"/>
              </a:rPr>
              <a:t>9</a:t>
            </a:r>
            <a:r>
              <a:rPr lang="en-US" sz="1400" b="1" u="sng" dirty="0">
                <a:hlinkClick r:id="rId3"/>
              </a:rPr>
              <a:t>zKE</a:t>
            </a:r>
            <a:r>
              <a:rPr lang="th-TH" sz="1400" b="1" u="sng" dirty="0" smtClean="0">
                <a:hlinkClick r:id="rId3"/>
              </a:rPr>
              <a:t>4</a:t>
            </a:r>
            <a:endParaRPr lang="th-TH" sz="1400" b="1" u="sng" dirty="0" smtClean="0"/>
          </a:p>
          <a:p>
            <a:pPr lvl="0"/>
            <a:endParaRPr lang="th-TH" sz="1400" b="1" u="sng" dirty="0"/>
          </a:p>
          <a:p>
            <a:pPr lvl="0"/>
            <a:r>
              <a:rPr lang="th-TH" sz="1400" b="1" u="sng" dirty="0" smtClean="0"/>
              <a:t>นาทีที่ </a:t>
            </a:r>
            <a:r>
              <a:rPr lang="en-US" sz="1400" b="1" u="sng" dirty="0" smtClean="0"/>
              <a:t>4.20-</a:t>
            </a:r>
            <a:r>
              <a:rPr lang="th-TH" sz="1400" b="1" u="sng" dirty="0" smtClean="0"/>
              <a:t>_</a:t>
            </a:r>
            <a:r>
              <a:rPr lang="en-US" sz="1400" b="1" u="sng" dirty="0" smtClean="0"/>
              <a:t>4.33</a:t>
            </a:r>
            <a:endParaRPr lang="en-US" sz="1400" dirty="0">
              <a:solidFill>
                <a:srgbClr val="454545"/>
              </a:solidFill>
              <a:latin typeface="Thonburi" charset="-34"/>
              <a:ea typeface="Calibri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95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7530" y="420806"/>
            <a:ext cx="507831" cy="18611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wrap="square">
            <a:spAutoFit/>
          </a:bodyPr>
          <a:lstStyle/>
          <a:p>
            <a:pPr algn="ctr"/>
            <a:r>
              <a:rPr lang="en-US" sz="2100" b="1" dirty="0">
                <a:latin typeface="Cordia New" pitchFamily="34" charset="-34"/>
                <a:cs typeface="Cordia New" pitchFamily="34" charset="-34"/>
              </a:rPr>
              <a:t>Media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7531" y="2281992"/>
            <a:ext cx="507831" cy="45760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wrap="square">
            <a:spAutoFit/>
          </a:bodyPr>
          <a:lstStyle/>
          <a:p>
            <a:pPr algn="ctr"/>
            <a:r>
              <a:rPr lang="en-US" sz="2100" b="1" dirty="0">
                <a:latin typeface="Cordia New" pitchFamily="34" charset="-34"/>
                <a:cs typeface="Cordia New" pitchFamily="34" charset="-34"/>
              </a:rPr>
              <a:t>Script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7531" y="435345"/>
            <a:ext cx="721570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2286000"/>
            <a:ext cx="7086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44E-5E87-4E7F-9900-5A7031749E9F}" type="slidenum">
              <a:rPr lang="th-TH" smtClean="0">
                <a:latin typeface="Cordia New" pitchFamily="34" charset="-34"/>
                <a:cs typeface="Cordia New" pitchFamily="34" charset="-34"/>
              </a:rPr>
              <a:pPr/>
              <a:t>13</a:t>
            </a:fld>
            <a:endParaRPr lang="th-TH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82893" y="2310776"/>
            <a:ext cx="605343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เริ่มจากการเลือกสายทางและผิวทางที่ต้องการ จากนั้นเลือกรูปแบบการ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วิเคราะห์</a:t>
            </a:r>
          </a:p>
          <a:p>
            <a:pPr lvl="0"/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000" dirty="0">
                <a:solidFill>
                  <a:srgbClr val="454545"/>
                </a:solidFill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1</a:t>
            </a:r>
            <a:r>
              <a:rPr lang="en-US" sz="2000" dirty="0">
                <a:solidFill>
                  <a:srgbClr val="454545"/>
                </a:solidFill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 </a:t>
            </a:r>
            <a:r>
              <a:rPr lang="th-TH" sz="2000" dirty="0">
                <a:solidFill>
                  <a:srgbClr val="454545"/>
                </a:solidFill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แบบไม่จำกัดงบประมาณ</a:t>
            </a:r>
            <a:endParaRPr lang="en-US" sz="2000" dirty="0">
              <a:solidFill>
                <a:srgbClr val="454545"/>
              </a:solidFill>
              <a:latin typeface="TH SarabunPSK" panose="020B0500040200020003" pitchFamily="34" charset="-34"/>
              <a:ea typeface="Calibri" charset="0"/>
              <a:cs typeface="TH SarabunPSK" panose="020B0500040200020003" pitchFamily="34" charset="-34"/>
            </a:endParaRPr>
          </a:p>
          <a:p>
            <a:r>
              <a:rPr lang="th-TH" sz="2000" dirty="0">
                <a:solidFill>
                  <a:srgbClr val="454545"/>
                </a:solidFill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- โดยเลือกเป้าหมายของการวิเคราะห์ ได้แก่ ผลประโยขน์ผู้ใช้ทาง และ </a:t>
            </a:r>
            <a:r>
              <a:rPr lang="en-US" sz="2000" dirty="0">
                <a:solidFill>
                  <a:srgbClr val="454545"/>
                </a:solidFill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IRI </a:t>
            </a:r>
            <a:r>
              <a:rPr lang="th-TH" sz="2000" dirty="0">
                <a:solidFill>
                  <a:srgbClr val="454545"/>
                </a:solidFill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เฉลี่ยต่ำสุด</a:t>
            </a:r>
            <a:endParaRPr lang="en-US" sz="2000" dirty="0">
              <a:solidFill>
                <a:srgbClr val="454545"/>
              </a:solidFill>
              <a:latin typeface="TH SarabunPSK" panose="020B0500040200020003" pitchFamily="34" charset="-34"/>
              <a:ea typeface="Calibri" charset="0"/>
              <a:cs typeface="TH SarabunPSK" panose="020B0500040200020003" pitchFamily="34" charset="-34"/>
            </a:endParaRPr>
          </a:p>
          <a:p>
            <a:r>
              <a:rPr lang="th-TH" sz="2000" dirty="0">
                <a:solidFill>
                  <a:srgbClr val="454545"/>
                </a:solidFill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2.</a:t>
            </a:r>
            <a:r>
              <a:rPr lang="en-US" sz="2000" dirty="0">
                <a:solidFill>
                  <a:srgbClr val="454545"/>
                </a:solidFill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 </a:t>
            </a:r>
            <a:r>
              <a:rPr lang="th-TH" sz="2000" dirty="0">
                <a:solidFill>
                  <a:srgbClr val="454545"/>
                </a:solidFill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แบบจำกัดงบประมาณทั้งประเทศ</a:t>
            </a:r>
            <a:endParaRPr lang="en-US" sz="2000" dirty="0">
              <a:solidFill>
                <a:srgbClr val="454545"/>
              </a:solidFill>
              <a:latin typeface="TH SarabunPSK" panose="020B0500040200020003" pitchFamily="34" charset="-34"/>
              <a:ea typeface="Calibri" charset="0"/>
              <a:cs typeface="TH SarabunPSK" panose="020B0500040200020003" pitchFamily="34" charset="-34"/>
            </a:endParaRPr>
          </a:p>
          <a:p>
            <a:r>
              <a:rPr lang="th-TH" sz="2000" dirty="0">
                <a:solidFill>
                  <a:srgbClr val="454545"/>
                </a:solidFill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- โดยเลือกเป้าหมายของการวิเคราะห์ จากนั้นใส่งบประมาณ</a:t>
            </a:r>
            <a:r>
              <a:rPr lang="th-TH" sz="2000" dirty="0">
                <a:solidFill>
                  <a:srgbClr val="454545"/>
                </a:solidFill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ที่ต้องการวิเคราะห์</a:t>
            </a:r>
            <a:endParaRPr lang="en-US" sz="2000" dirty="0">
              <a:solidFill>
                <a:srgbClr val="454545"/>
              </a:solidFill>
              <a:latin typeface="TH SarabunPSK" panose="020B0500040200020003" pitchFamily="34" charset="-34"/>
              <a:ea typeface="Calibri" charset="0"/>
              <a:cs typeface="TH SarabunPSK" panose="020B0500040200020003" pitchFamily="34" charset="-34"/>
            </a:endParaRPr>
          </a:p>
          <a:p>
            <a:r>
              <a:rPr lang="th-TH" sz="2000" dirty="0">
                <a:solidFill>
                  <a:srgbClr val="454545"/>
                </a:solidFill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3.</a:t>
            </a:r>
            <a:r>
              <a:rPr lang="en-US" sz="2000" dirty="0">
                <a:solidFill>
                  <a:srgbClr val="454545"/>
                </a:solidFill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 </a:t>
            </a:r>
            <a:r>
              <a:rPr lang="th-TH" sz="2000" dirty="0">
                <a:solidFill>
                  <a:srgbClr val="454545"/>
                </a:solidFill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แบบจำกัดงบประมาณตามหน่วยงาน</a:t>
            </a:r>
            <a:endParaRPr lang="en-US" sz="2000" dirty="0">
              <a:solidFill>
                <a:srgbClr val="454545"/>
              </a:solidFill>
              <a:latin typeface="TH SarabunPSK" panose="020B0500040200020003" pitchFamily="34" charset="-34"/>
              <a:ea typeface="Calibri" charset="0"/>
              <a:cs typeface="TH SarabunPSK" panose="020B0500040200020003" pitchFamily="34" charset="-34"/>
            </a:endParaRPr>
          </a:p>
          <a:p>
            <a:r>
              <a:rPr lang="th-TH" sz="2000" dirty="0">
                <a:solidFill>
                  <a:srgbClr val="454545"/>
                </a:solidFill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- โดยเลือกเป้าหมายของการวิเคราะห์  จากนั้นใส่งบประมาณ</a:t>
            </a:r>
            <a:r>
              <a:rPr lang="th-TH" sz="2000" dirty="0">
                <a:solidFill>
                  <a:srgbClr val="454545"/>
                </a:solidFill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ที่ต้องการวิเคราะห์ในแต่ละหน่วยงาน</a:t>
            </a:r>
            <a:endParaRPr lang="en-US" sz="2000" dirty="0">
              <a:solidFill>
                <a:srgbClr val="454545"/>
              </a:solidFill>
              <a:latin typeface="TH SarabunPSK" panose="020B0500040200020003" pitchFamily="34" charset="-34"/>
              <a:ea typeface="Calibri" charset="0"/>
              <a:cs typeface="TH SarabunPSK" panose="020B0500040200020003" pitchFamily="34" charset="-34"/>
            </a:endParaRPr>
          </a:p>
          <a:p>
            <a:r>
              <a:rPr lang="th-TH" sz="2000" dirty="0">
                <a:solidFill>
                  <a:srgbClr val="454545"/>
                </a:solidFill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4. แบบ</a:t>
            </a:r>
            <a:r>
              <a:rPr lang="th-TH" sz="2000" dirty="0">
                <a:solidFill>
                  <a:srgbClr val="454545"/>
                </a:solidFill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จำกัดงบประมาณตามวิธีการซ่อม</a:t>
            </a:r>
            <a:endParaRPr lang="en-US" sz="2000" dirty="0">
              <a:solidFill>
                <a:srgbClr val="454545"/>
              </a:solidFill>
              <a:latin typeface="TH SarabunPSK" panose="020B0500040200020003" pitchFamily="34" charset="-34"/>
              <a:ea typeface="Calibri" charset="0"/>
              <a:cs typeface="TH SarabunPSK" panose="020B0500040200020003" pitchFamily="34" charset="-34"/>
            </a:endParaRPr>
          </a:p>
          <a:p>
            <a:r>
              <a:rPr lang="th-TH" sz="2000" dirty="0">
                <a:solidFill>
                  <a:srgbClr val="454545"/>
                </a:solidFill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- โดยเลือกเป้าหมายของการวิเคราะห์ จากนั้นใส่งบประมาณ</a:t>
            </a:r>
            <a:r>
              <a:rPr lang="th-TH" sz="2000" dirty="0">
                <a:solidFill>
                  <a:srgbClr val="454545"/>
                </a:solidFill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ที่ต้องการวิเคราะห์ในแต่ละวิธีการซ่อม</a:t>
            </a:r>
            <a:r>
              <a:rPr lang="th-TH" sz="2000" dirty="0">
                <a:solidFill>
                  <a:srgbClr val="454545"/>
                </a:solidFill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บำรุง</a:t>
            </a:r>
            <a:endParaRPr lang="th-TH" sz="2000" dirty="0">
              <a:solidFill>
                <a:srgbClr val="454545"/>
              </a:solidFill>
              <a:latin typeface="TH SarabunPSK" panose="020B0500040200020003" pitchFamily="34" charset="-34"/>
              <a:ea typeface="Calibri" charset="0"/>
              <a:cs typeface="TH SarabunPSK" panose="020B0500040200020003" pitchFamily="34" charset="-34"/>
            </a:endParaRPr>
          </a:p>
          <a:p>
            <a:r>
              <a:rPr lang="th-TH" sz="2000" dirty="0">
                <a:solidFill>
                  <a:srgbClr val="454545"/>
                </a:solidFill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5 แบบกำหนด</a:t>
            </a:r>
            <a:r>
              <a:rPr lang="en-US" sz="2000" dirty="0">
                <a:solidFill>
                  <a:srgbClr val="454545"/>
                </a:solidFill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 </a:t>
            </a:r>
            <a:r>
              <a:rPr lang="en-US" sz="2000" dirty="0">
                <a:solidFill>
                  <a:srgbClr val="454545"/>
                </a:solidFill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IRI </a:t>
            </a:r>
            <a:r>
              <a:rPr lang="th-TH" sz="2000" dirty="0">
                <a:solidFill>
                  <a:srgbClr val="454545"/>
                </a:solidFill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เป้าหมาย</a:t>
            </a:r>
            <a:endParaRPr lang="en-US" sz="2000" dirty="0">
              <a:solidFill>
                <a:srgbClr val="454545"/>
              </a:solidFill>
              <a:latin typeface="TH SarabunPSK" panose="020B0500040200020003" pitchFamily="34" charset="-34"/>
              <a:ea typeface="Calibri" charset="0"/>
              <a:cs typeface="TH SarabunPSK" panose="020B0500040200020003" pitchFamily="34" charset="-34"/>
            </a:endParaRPr>
          </a:p>
          <a:p>
            <a:r>
              <a:rPr lang="th-TH" sz="2000" dirty="0">
                <a:solidFill>
                  <a:srgbClr val="454545"/>
                </a:solidFill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- โดยเลือกเป้าหมายของการวิเคราะห์ จากนั้นกำหนดค่า </a:t>
            </a:r>
            <a:r>
              <a:rPr lang="en-US" sz="2000" dirty="0">
                <a:solidFill>
                  <a:srgbClr val="454545"/>
                </a:solidFill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IRI </a:t>
            </a:r>
            <a:r>
              <a:rPr lang="th-TH" sz="2000" dirty="0">
                <a:solidFill>
                  <a:srgbClr val="454545"/>
                </a:solidFill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เป้าหมายที่ต้องการ</a:t>
            </a:r>
            <a:endParaRPr lang="en-US" sz="2000" dirty="0">
              <a:solidFill>
                <a:srgbClr val="454545"/>
              </a:solidFill>
              <a:latin typeface="TH SarabunPSK" panose="020B0500040200020003" pitchFamily="34" charset="-34"/>
              <a:ea typeface="Calibri" charset="0"/>
              <a:cs typeface="TH SarabunPSK" panose="020B0500040200020003" pitchFamily="34" charset="-34"/>
            </a:endParaRPr>
          </a:p>
          <a:p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1788865"/>
            <a:ext cx="4724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th-TH" sz="2000" b="1" dirty="0"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แก้ไข นาที 6.53 – 7.43</a:t>
            </a:r>
            <a:r>
              <a:rPr lang="en-US" sz="2000" b="1" dirty="0"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 </a:t>
            </a:r>
            <a:r>
              <a:rPr lang="th-TH" sz="2000" b="1" dirty="0"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เนื่องจากมีการแก้ไข </a:t>
            </a:r>
            <a:r>
              <a:rPr lang="en-US" sz="2000" b="1" dirty="0"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script </a:t>
            </a:r>
            <a:r>
              <a:rPr lang="th-TH" sz="2000" b="1" dirty="0"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ตามด้านล่าง</a:t>
            </a:r>
            <a:endParaRPr lang="en-US" sz="2000" b="1" dirty="0">
              <a:latin typeface="TH SarabunPSK" panose="020B0500040200020003" pitchFamily="34" charset="-34"/>
              <a:ea typeface="Calibri" charset="0"/>
              <a:cs typeface="TH SarabunPSK" panose="020B0500040200020003" pitchFamily="34" charset="-34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7531" y="-36394"/>
            <a:ext cx="68580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100" b="1">
                <a:latin typeface="TH SarabunPSK" panose="020B0500040200020003" pitchFamily="34" charset="-34"/>
                <a:cs typeface="TH SarabunPSK" panose="020B0500040200020003" pitchFamily="34" charset="-34"/>
              </a:rPr>
              <a:t>แก้ไข</a:t>
            </a:r>
            <a:endParaRPr lang="en-US" sz="21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479" y="502882"/>
            <a:ext cx="300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rdia New" pitchFamily="34" charset="-34"/>
                <a:cs typeface="Cordia New" pitchFamily="34" charset="-34"/>
              </a:rPr>
              <a:t>1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0082" y="612349"/>
            <a:ext cx="387586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400" b="1" u="sng" dirty="0">
                <a:hlinkClick r:id="rId3"/>
              </a:rPr>
              <a:t>https://www.youtube.com/watch?v=_KIHA-</a:t>
            </a:r>
            <a:r>
              <a:rPr lang="th-TH" sz="1400" b="1" u="sng" dirty="0">
                <a:hlinkClick r:id="rId3"/>
              </a:rPr>
              <a:t>9</a:t>
            </a:r>
            <a:r>
              <a:rPr lang="en-US" sz="1400" b="1" u="sng" dirty="0">
                <a:hlinkClick r:id="rId3"/>
              </a:rPr>
              <a:t>zKE</a:t>
            </a:r>
            <a:r>
              <a:rPr lang="th-TH" sz="1400" b="1" u="sng" dirty="0" smtClean="0">
                <a:hlinkClick r:id="rId3"/>
              </a:rPr>
              <a:t>4</a:t>
            </a:r>
            <a:endParaRPr lang="th-TH" sz="1400" b="1" u="sng" dirty="0" smtClean="0"/>
          </a:p>
          <a:p>
            <a:pPr lvl="0"/>
            <a:endParaRPr lang="th-TH" sz="1400" b="1" u="sng" dirty="0"/>
          </a:p>
          <a:p>
            <a:pPr lvl="0"/>
            <a:r>
              <a:rPr lang="th-TH" sz="1400" b="1" u="sng" dirty="0" smtClean="0"/>
              <a:t>นาทีที่ </a:t>
            </a:r>
            <a:r>
              <a:rPr lang="en-US" sz="1400" b="1" u="sng" dirty="0" smtClean="0"/>
              <a:t>4.33-</a:t>
            </a:r>
            <a:r>
              <a:rPr lang="th-TH" sz="1400" b="1" u="sng" dirty="0" smtClean="0"/>
              <a:t>_</a:t>
            </a:r>
            <a:r>
              <a:rPr lang="en-US" sz="1400" b="1" u="sng" dirty="0" smtClean="0"/>
              <a:t>5.33</a:t>
            </a:r>
            <a:endParaRPr lang="en-US" sz="1400" dirty="0">
              <a:solidFill>
                <a:srgbClr val="454545"/>
              </a:solidFill>
              <a:latin typeface="Thonburi" charset="-34"/>
              <a:ea typeface="Calibri" charset="0"/>
            </a:endParaRPr>
          </a:p>
          <a:p>
            <a:r>
              <a:rPr lang="th-TH" dirty="0" smtClean="0"/>
              <a:t>พูดตาม </a:t>
            </a:r>
            <a:r>
              <a:rPr lang="en-US" dirty="0" smtClean="0"/>
              <a:t>script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63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79398" y="512931"/>
            <a:ext cx="507831" cy="22828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wrap="square">
            <a:spAutoFit/>
          </a:bodyPr>
          <a:lstStyle/>
          <a:p>
            <a:pPr algn="ctr"/>
            <a:r>
              <a:rPr lang="en-US" sz="21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Media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9398" y="2846696"/>
            <a:ext cx="507831" cy="40113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wrap="square">
            <a:spAutoFit/>
          </a:bodyPr>
          <a:lstStyle/>
          <a:p>
            <a:pPr algn="ctr"/>
            <a:r>
              <a:rPr lang="en-US" sz="21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Script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-4549" y="485633"/>
            <a:ext cx="721570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-14508" y="2819400"/>
            <a:ext cx="7086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44E-5E87-4E7F-9900-5A7031749E9F}" type="slidenum">
              <a:rPr lang="th-TH" smtClean="0">
                <a:latin typeface="Cordia New" pitchFamily="34" charset="-34"/>
                <a:cs typeface="Cordia New" pitchFamily="34" charset="-34"/>
              </a:rPr>
              <a:pPr/>
              <a:t>14</a:t>
            </a:fld>
            <a:endParaRPr lang="th-TH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22906" y="2853176"/>
            <a:ext cx="555759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454545"/>
                </a:solidFill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5. </a:t>
            </a:r>
            <a:r>
              <a:rPr lang="th-TH" sz="2400" dirty="0">
                <a:solidFill>
                  <a:srgbClr val="454545"/>
                </a:solidFill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ผลการวิเคราะห์</a:t>
            </a:r>
            <a:endParaRPr lang="en-US" sz="2400" dirty="0">
              <a:solidFill>
                <a:srgbClr val="454545"/>
              </a:solidFill>
              <a:latin typeface="TH SarabunPSK" panose="020B0500040200020003" pitchFamily="34" charset="-34"/>
              <a:ea typeface="Calibri" charset="0"/>
              <a:cs typeface="TH SarabunPSK" panose="020B0500040200020003" pitchFamily="34" charset="-34"/>
            </a:endParaRPr>
          </a:p>
          <a:p>
            <a:r>
              <a:rPr lang="th-TH" sz="2400" dirty="0">
                <a:solidFill>
                  <a:srgbClr val="454545"/>
                </a:solidFill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สามารถบันทึกรายละเอียดโครงการที่ใช้ในการวิเคราะห์ ประกอบด้วย</a:t>
            </a:r>
            <a:endParaRPr lang="en-US" sz="2400" dirty="0">
              <a:solidFill>
                <a:srgbClr val="454545"/>
              </a:solidFill>
              <a:latin typeface="TH SarabunPSK" panose="020B0500040200020003" pitchFamily="34" charset="-34"/>
              <a:ea typeface="Calibri" charset="0"/>
              <a:cs typeface="TH SarabunPSK" panose="020B0500040200020003" pitchFamily="34" charset="-34"/>
            </a:endParaRPr>
          </a:p>
          <a:p>
            <a:pPr lvl="2"/>
            <a:r>
              <a:rPr lang="en-US" sz="2400" dirty="0">
                <a:solidFill>
                  <a:srgbClr val="454545"/>
                </a:solidFill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1. </a:t>
            </a:r>
            <a:r>
              <a:rPr lang="th-TH" sz="2400" dirty="0">
                <a:solidFill>
                  <a:srgbClr val="454545"/>
                </a:solidFill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ประเภทการซ่อมบำรุง</a:t>
            </a:r>
            <a:endParaRPr lang="en-US" sz="2400" dirty="0">
              <a:solidFill>
                <a:srgbClr val="454545"/>
              </a:solidFill>
              <a:latin typeface="TH SarabunPSK" panose="020B0500040200020003" pitchFamily="34" charset="-34"/>
              <a:ea typeface="Calibri" charset="0"/>
              <a:cs typeface="TH SarabunPSK" panose="020B0500040200020003" pitchFamily="34" charset="-34"/>
            </a:endParaRPr>
          </a:p>
          <a:p>
            <a:pPr lvl="2"/>
            <a:r>
              <a:rPr lang="en-US" sz="2400" dirty="0">
                <a:solidFill>
                  <a:srgbClr val="454545"/>
                </a:solidFill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2. </a:t>
            </a:r>
            <a:r>
              <a:rPr lang="th-TH" sz="2400" dirty="0">
                <a:solidFill>
                  <a:srgbClr val="454545"/>
                </a:solidFill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เงื่อนไขในการซ่อมบำรุง </a:t>
            </a:r>
            <a:endParaRPr lang="en-US" sz="2400" dirty="0">
              <a:solidFill>
                <a:srgbClr val="454545"/>
              </a:solidFill>
              <a:latin typeface="TH SarabunPSK" panose="020B0500040200020003" pitchFamily="34" charset="-34"/>
              <a:ea typeface="Calibri" charset="0"/>
              <a:cs typeface="TH SarabunPSK" panose="020B0500040200020003" pitchFamily="34" charset="-34"/>
            </a:endParaRPr>
          </a:p>
          <a:p>
            <a:pPr lvl="2"/>
            <a:r>
              <a:rPr lang="en-US" sz="2400" dirty="0">
                <a:solidFill>
                  <a:srgbClr val="454545"/>
                </a:solidFill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3. </a:t>
            </a:r>
            <a:r>
              <a:rPr lang="th-TH" sz="2400" dirty="0">
                <a:solidFill>
                  <a:srgbClr val="454545"/>
                </a:solidFill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ความคิดเห็น </a:t>
            </a:r>
            <a:endParaRPr lang="en-US" sz="2400" dirty="0">
              <a:solidFill>
                <a:srgbClr val="454545"/>
              </a:solidFill>
              <a:latin typeface="TH SarabunPSK" panose="020B0500040200020003" pitchFamily="34" charset="-34"/>
              <a:ea typeface="Calibri" charset="0"/>
              <a:cs typeface="TH SarabunPSK" panose="020B0500040200020003" pitchFamily="34" charset="-34"/>
            </a:endParaRPr>
          </a:p>
          <a:p>
            <a:pPr lvl="2"/>
            <a:r>
              <a:rPr lang="en-US" sz="2400" dirty="0">
                <a:solidFill>
                  <a:srgbClr val="454545"/>
                </a:solidFill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4. </a:t>
            </a:r>
            <a:r>
              <a:rPr lang="th-TH" sz="2400" dirty="0">
                <a:solidFill>
                  <a:srgbClr val="454545"/>
                </a:solidFill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เวลาที่ทำการวิเคราะห์ </a:t>
            </a:r>
            <a:endParaRPr lang="en-US" sz="2400" dirty="0">
              <a:solidFill>
                <a:srgbClr val="454545"/>
              </a:solidFill>
              <a:latin typeface="TH SarabunPSK" panose="020B0500040200020003" pitchFamily="34" charset="-34"/>
              <a:ea typeface="Calibri" charset="0"/>
              <a:cs typeface="TH SarabunPSK" panose="020B0500040200020003" pitchFamily="34" charset="-34"/>
            </a:endParaRPr>
          </a:p>
          <a:p>
            <a:pPr lvl="2"/>
            <a:r>
              <a:rPr lang="th-TH" sz="2400" dirty="0">
                <a:solidFill>
                  <a:srgbClr val="454545"/>
                </a:solidFill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และ </a:t>
            </a:r>
            <a:r>
              <a:rPr lang="en-US" sz="2400" dirty="0">
                <a:solidFill>
                  <a:srgbClr val="454545"/>
                </a:solidFill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5. </a:t>
            </a:r>
            <a:r>
              <a:rPr lang="th-TH" sz="2400" dirty="0">
                <a:solidFill>
                  <a:srgbClr val="454545"/>
                </a:solidFill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สถานะการทำงานของระบบ</a:t>
            </a:r>
            <a:endParaRPr lang="en-US" sz="2400" dirty="0">
              <a:solidFill>
                <a:srgbClr val="454545"/>
              </a:solidFill>
              <a:latin typeface="TH SarabunPSK" panose="020B0500040200020003" pitchFamily="34" charset="-34"/>
              <a:ea typeface="Calibri" charset="0"/>
              <a:cs typeface="TH SarabunPSK" panose="020B0500040200020003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2201631"/>
            <a:ext cx="4724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th-TH" sz="2000" b="1" dirty="0"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แก้ไข นาที 7.44 – 8.03</a:t>
            </a:r>
            <a:r>
              <a:rPr lang="en-US" sz="2000" b="1" dirty="0"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 </a:t>
            </a:r>
            <a:r>
              <a:rPr lang="th-TH" sz="2000" b="1" dirty="0"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เนื่องจากมีการแก้ไข </a:t>
            </a:r>
            <a:r>
              <a:rPr lang="en-US" sz="2000" b="1" dirty="0"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script </a:t>
            </a:r>
            <a:r>
              <a:rPr lang="th-TH" sz="2000" b="1" dirty="0"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ตามด้านล่าง</a:t>
            </a:r>
            <a:endParaRPr lang="en-US" sz="2000" b="1" dirty="0">
              <a:latin typeface="TH SarabunPSK" panose="020B0500040200020003" pitchFamily="34" charset="-34"/>
              <a:ea typeface="Calibri" charset="0"/>
              <a:cs typeface="TH SarabunPSK" panose="020B0500040200020003" pitchFamily="34" charset="-34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-4549" y="1137"/>
            <a:ext cx="68580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100" b="1">
                <a:latin typeface="TH SarabunPSK" panose="020B0500040200020003" pitchFamily="34" charset="-34"/>
                <a:cs typeface="TH SarabunPSK" panose="020B0500040200020003" pitchFamily="34" charset="-34"/>
              </a:rPr>
              <a:t>แก้ไข</a:t>
            </a:r>
            <a:endParaRPr lang="en-US" sz="21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1277" y="653245"/>
            <a:ext cx="300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rdia New" pitchFamily="34" charset="-34"/>
                <a:cs typeface="Cordia New" pitchFamily="34" charset="-34"/>
              </a:rPr>
              <a:t>1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22906" y="758857"/>
            <a:ext cx="387586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400" b="1" u="sng" dirty="0">
                <a:hlinkClick r:id="rId3"/>
              </a:rPr>
              <a:t>https://www.youtube.com/watch?v=_KIHA-</a:t>
            </a:r>
            <a:r>
              <a:rPr lang="th-TH" sz="1400" b="1" u="sng" dirty="0">
                <a:hlinkClick r:id="rId3"/>
              </a:rPr>
              <a:t>9</a:t>
            </a:r>
            <a:r>
              <a:rPr lang="en-US" sz="1400" b="1" u="sng" dirty="0">
                <a:hlinkClick r:id="rId3"/>
              </a:rPr>
              <a:t>zKE</a:t>
            </a:r>
            <a:r>
              <a:rPr lang="th-TH" sz="1400" b="1" u="sng" dirty="0" smtClean="0">
                <a:hlinkClick r:id="rId3"/>
              </a:rPr>
              <a:t>4</a:t>
            </a:r>
            <a:endParaRPr lang="th-TH" sz="1400" b="1" u="sng" dirty="0" smtClean="0"/>
          </a:p>
          <a:p>
            <a:pPr lvl="0"/>
            <a:endParaRPr lang="th-TH" sz="1400" b="1" u="sng" dirty="0"/>
          </a:p>
          <a:p>
            <a:pPr lvl="0"/>
            <a:r>
              <a:rPr lang="th-TH" sz="1400" b="1" u="sng" dirty="0" smtClean="0"/>
              <a:t>นาทีที่ </a:t>
            </a:r>
            <a:r>
              <a:rPr lang="en-US" sz="1400" b="1" u="sng" dirty="0"/>
              <a:t>5</a:t>
            </a:r>
            <a:r>
              <a:rPr lang="en-US" sz="1400" b="1" u="sng" dirty="0" smtClean="0"/>
              <a:t>.33-</a:t>
            </a:r>
            <a:r>
              <a:rPr lang="th-TH" sz="1400" b="1" u="sng" dirty="0" smtClean="0"/>
              <a:t>_</a:t>
            </a:r>
            <a:r>
              <a:rPr lang="en-US" sz="1400" b="1" u="sng" dirty="0" smtClean="0"/>
              <a:t>5.54</a:t>
            </a:r>
            <a:endParaRPr lang="en-US" sz="1400" dirty="0">
              <a:solidFill>
                <a:srgbClr val="454545"/>
              </a:solidFill>
              <a:latin typeface="Thonburi" charset="-34"/>
              <a:ea typeface="Calibri" charset="0"/>
            </a:endParaRPr>
          </a:p>
          <a:p>
            <a:r>
              <a:rPr lang="th-TH" dirty="0" smtClean="0"/>
              <a:t>พูตาม </a:t>
            </a:r>
            <a:r>
              <a:rPr lang="en-US" dirty="0" smtClean="0"/>
              <a:t>script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04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222"/>
            <a:ext cx="9144000" cy="609600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th-TH" sz="2800" b="1" dirty="0">
                <a:latin typeface="Cordia New" pitchFamily="34" charset="-34"/>
                <a:cs typeface="Cordia New" pitchFamily="34" charset="-34"/>
              </a:rPr>
              <a:t>วัตถุประสงค์</a:t>
            </a:r>
            <a:endParaRPr lang="en-US" sz="28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09961"/>
            <a:ext cx="615553" cy="16961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wrap="square">
            <a:spAutoFit/>
          </a:bodyPr>
          <a:lstStyle/>
          <a:p>
            <a:pPr algn="ctr"/>
            <a:r>
              <a:rPr lang="en-US" b="1" dirty="0">
                <a:latin typeface="Cordia New" pitchFamily="34" charset="-34"/>
                <a:cs typeface="Cordia New" pitchFamily="34" charset="-34"/>
              </a:rPr>
              <a:t>Media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-1" y="2354854"/>
            <a:ext cx="615553" cy="45209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wrap="square">
            <a:spAutoFit/>
          </a:bodyPr>
          <a:lstStyle/>
          <a:p>
            <a:pPr algn="ctr"/>
            <a:r>
              <a:rPr lang="en-US" sz="2800" b="1" dirty="0">
                <a:latin typeface="Cordia New" pitchFamily="34" charset="-34"/>
                <a:cs typeface="Cordia New" pitchFamily="34" charset="-34"/>
              </a:rPr>
              <a:t>Script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-324544" y="609600"/>
            <a:ext cx="962094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-26953" y="2306101"/>
            <a:ext cx="9448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71277" y="653245"/>
            <a:ext cx="300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rdia New" pitchFamily="34" charset="-34"/>
                <a:cs typeface="Cordia New" pitchFamily="34" charset="-34"/>
              </a:rPr>
              <a:t>1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44E-5E87-4E7F-9900-5A7031749E9F}" type="slidenum">
              <a:rPr lang="th-TH" smtClean="0">
                <a:latin typeface="Cordia New" pitchFamily="34" charset="-34"/>
                <a:cs typeface="Cordia New" pitchFamily="34" charset="-34"/>
              </a:rPr>
              <a:pPr/>
              <a:t>15</a:t>
            </a:fld>
            <a:endParaRPr lang="th-TH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1277" y="2349682"/>
            <a:ext cx="8071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smtClean="0"/>
              <a:t>หน้าจอการ</a:t>
            </a:r>
            <a:r>
              <a:rPr lang="th-TH" sz="2400" dirty="0" smtClean="0"/>
              <a:t>แสดงผลสรุป</a:t>
            </a:r>
            <a:r>
              <a:rPr lang="th-TH" sz="2400" dirty="0"/>
              <a:t>รวมของแต่ละแผน รวมถึงแสดงสัดส่วนงานแต่ละประเภท</a:t>
            </a:r>
            <a:r>
              <a:rPr lang="en-US" sz="2400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1578" y="1185303"/>
            <a:ext cx="387586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400" b="1" u="sng" dirty="0">
                <a:hlinkClick r:id="rId3"/>
              </a:rPr>
              <a:t>https://www.youtube.com/watch?v=_KIHA-</a:t>
            </a:r>
            <a:r>
              <a:rPr lang="th-TH" sz="1400" b="1" u="sng" dirty="0">
                <a:hlinkClick r:id="rId3"/>
              </a:rPr>
              <a:t>9</a:t>
            </a:r>
            <a:r>
              <a:rPr lang="en-US" sz="1400" b="1" u="sng" dirty="0">
                <a:hlinkClick r:id="rId3"/>
              </a:rPr>
              <a:t>zKE</a:t>
            </a:r>
            <a:r>
              <a:rPr lang="th-TH" sz="1400" b="1" u="sng" dirty="0" smtClean="0">
                <a:hlinkClick r:id="rId3"/>
              </a:rPr>
              <a:t>4</a:t>
            </a:r>
            <a:endParaRPr lang="th-TH" sz="1400" b="1" u="sng" dirty="0" smtClean="0"/>
          </a:p>
          <a:p>
            <a:pPr lvl="0"/>
            <a:endParaRPr lang="th-TH" sz="1400" b="1" u="sng" dirty="0"/>
          </a:p>
          <a:p>
            <a:pPr lvl="0"/>
            <a:r>
              <a:rPr lang="th-TH" sz="1400" b="1" u="sng" dirty="0" smtClean="0"/>
              <a:t>นาทีที่ </a:t>
            </a:r>
            <a:r>
              <a:rPr lang="en-US" sz="1400" b="1" u="sng" dirty="0" smtClean="0"/>
              <a:t>5.54-</a:t>
            </a:r>
            <a:r>
              <a:rPr lang="th-TH" sz="1400" b="1" u="sng" dirty="0" smtClean="0"/>
              <a:t>_</a:t>
            </a:r>
            <a:r>
              <a:rPr lang="en-US" sz="1400" b="1" u="sng" dirty="0" smtClean="0"/>
              <a:t>6.15</a:t>
            </a:r>
            <a:endParaRPr lang="en-US" sz="1400" dirty="0">
              <a:solidFill>
                <a:srgbClr val="454545"/>
              </a:solidFill>
              <a:latin typeface="Thonburi" charset="-34"/>
              <a:ea typeface="Calibri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83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222"/>
            <a:ext cx="9144000" cy="609600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th-TH" sz="2800" b="1" dirty="0">
                <a:latin typeface="Cordia New" pitchFamily="34" charset="-34"/>
                <a:cs typeface="Cordia New" pitchFamily="34" charset="-34"/>
              </a:rPr>
              <a:t>วัตถุประสงค์</a:t>
            </a:r>
            <a:endParaRPr lang="en-US" sz="28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09961"/>
            <a:ext cx="615553" cy="16961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wrap="square">
            <a:spAutoFit/>
          </a:bodyPr>
          <a:lstStyle/>
          <a:p>
            <a:pPr algn="ctr"/>
            <a:r>
              <a:rPr lang="en-US" b="1" dirty="0">
                <a:latin typeface="Cordia New" pitchFamily="34" charset="-34"/>
                <a:cs typeface="Cordia New" pitchFamily="34" charset="-34"/>
              </a:rPr>
              <a:t>Media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-1" y="2354854"/>
            <a:ext cx="615553" cy="45209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wrap="square">
            <a:spAutoFit/>
          </a:bodyPr>
          <a:lstStyle/>
          <a:p>
            <a:pPr algn="ctr"/>
            <a:r>
              <a:rPr lang="en-US" sz="2800" b="1" dirty="0">
                <a:latin typeface="Cordia New" pitchFamily="34" charset="-34"/>
                <a:cs typeface="Cordia New" pitchFamily="34" charset="-34"/>
              </a:rPr>
              <a:t>Script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-324544" y="609600"/>
            <a:ext cx="962094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-26953" y="2306101"/>
            <a:ext cx="9448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71277" y="653245"/>
            <a:ext cx="300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rdia New" pitchFamily="34" charset="-34"/>
                <a:cs typeface="Cordia New" pitchFamily="34" charset="-34"/>
              </a:rPr>
              <a:t>1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44E-5E87-4E7F-9900-5A7031749E9F}" type="slidenum">
              <a:rPr lang="th-TH" smtClean="0">
                <a:latin typeface="Cordia New" pitchFamily="34" charset="-34"/>
                <a:cs typeface="Cordia New" pitchFamily="34" charset="-34"/>
              </a:rPr>
              <a:pPr/>
              <a:t>16</a:t>
            </a:fld>
            <a:endParaRPr lang="th-TH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1277" y="2349682"/>
            <a:ext cx="8071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2400" dirty="0" smtClean="0"/>
              <a:t>สามารถเรียกรายละเอียดของโครงการเดิมเพื่อนำมาแก้ไขหรือวิเคราะห์ใหม่ได้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821578" y="1185303"/>
            <a:ext cx="387586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400" b="1" u="sng" dirty="0">
                <a:hlinkClick r:id="rId3"/>
              </a:rPr>
              <a:t>https://www.youtube.com/watch?v=_KIHA-</a:t>
            </a:r>
            <a:r>
              <a:rPr lang="th-TH" sz="1400" b="1" u="sng" dirty="0">
                <a:hlinkClick r:id="rId3"/>
              </a:rPr>
              <a:t>9</a:t>
            </a:r>
            <a:r>
              <a:rPr lang="en-US" sz="1400" b="1" u="sng" dirty="0">
                <a:hlinkClick r:id="rId3"/>
              </a:rPr>
              <a:t>zKE</a:t>
            </a:r>
            <a:r>
              <a:rPr lang="th-TH" sz="1400" b="1" u="sng" dirty="0" smtClean="0">
                <a:hlinkClick r:id="rId3"/>
              </a:rPr>
              <a:t>4</a:t>
            </a:r>
            <a:endParaRPr lang="th-TH" sz="1400" b="1" u="sng" dirty="0" smtClean="0"/>
          </a:p>
          <a:p>
            <a:pPr lvl="0"/>
            <a:endParaRPr lang="th-TH" sz="1400" b="1" u="sng" dirty="0"/>
          </a:p>
          <a:p>
            <a:pPr lvl="0"/>
            <a:r>
              <a:rPr lang="th-TH" sz="1400" b="1" u="sng" dirty="0" smtClean="0"/>
              <a:t>นาทีที่ </a:t>
            </a:r>
            <a:r>
              <a:rPr lang="en-US" sz="1400" b="1" u="sng" dirty="0" smtClean="0"/>
              <a:t>6.31-</a:t>
            </a:r>
            <a:r>
              <a:rPr lang="th-TH" sz="1400" b="1" u="sng" dirty="0" smtClean="0"/>
              <a:t>_</a:t>
            </a:r>
            <a:r>
              <a:rPr lang="en-US" sz="1400" b="1" u="sng" dirty="0" smtClean="0"/>
              <a:t>6.40</a:t>
            </a:r>
            <a:endParaRPr lang="en-US" sz="1400" dirty="0">
              <a:solidFill>
                <a:srgbClr val="454545"/>
              </a:solidFill>
              <a:latin typeface="Thonburi" charset="-34"/>
              <a:ea typeface="Calibri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71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222"/>
            <a:ext cx="9144000" cy="609600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th-TH" sz="2800" b="1" dirty="0">
                <a:latin typeface="Cordia New" pitchFamily="34" charset="-34"/>
                <a:cs typeface="Cordia New" pitchFamily="34" charset="-34"/>
              </a:rPr>
              <a:t>วัตถุประสงค์</a:t>
            </a:r>
            <a:endParaRPr lang="en-US" sz="28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09961"/>
            <a:ext cx="615553" cy="16961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wrap="square">
            <a:spAutoFit/>
          </a:bodyPr>
          <a:lstStyle/>
          <a:p>
            <a:pPr algn="ctr"/>
            <a:r>
              <a:rPr lang="en-US" b="1" dirty="0">
                <a:latin typeface="Cordia New" pitchFamily="34" charset="-34"/>
                <a:cs typeface="Cordia New" pitchFamily="34" charset="-34"/>
              </a:rPr>
              <a:t>Media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-1" y="2354854"/>
            <a:ext cx="615553" cy="45209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wrap="square">
            <a:spAutoFit/>
          </a:bodyPr>
          <a:lstStyle/>
          <a:p>
            <a:pPr algn="ctr"/>
            <a:r>
              <a:rPr lang="en-US" sz="2800" b="1" dirty="0">
                <a:latin typeface="Cordia New" pitchFamily="34" charset="-34"/>
                <a:cs typeface="Cordia New" pitchFamily="34" charset="-34"/>
              </a:rPr>
              <a:t>Script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-324544" y="609600"/>
            <a:ext cx="962094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-26953" y="2306101"/>
            <a:ext cx="9448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71277" y="653245"/>
            <a:ext cx="300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rdia New" pitchFamily="34" charset="-34"/>
                <a:cs typeface="Cordia New" pitchFamily="34" charset="-34"/>
              </a:rPr>
              <a:t>1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44E-5E87-4E7F-9900-5A7031749E9F}" type="slidenum">
              <a:rPr lang="th-TH" smtClean="0">
                <a:latin typeface="Cordia New" pitchFamily="34" charset="-34"/>
                <a:cs typeface="Cordia New" pitchFamily="34" charset="-34"/>
              </a:rPr>
              <a:pPr/>
              <a:t>17</a:t>
            </a:fld>
            <a:endParaRPr lang="th-TH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1277" y="2349682"/>
            <a:ext cx="80712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454545"/>
                </a:solidFill>
                <a:latin typeface="Cordia New" charset="0"/>
                <a:ea typeface="Calibri" charset="0"/>
              </a:rPr>
              <a:t>6. </a:t>
            </a:r>
            <a:r>
              <a:rPr lang="th-TH" sz="2400" dirty="0">
                <a:solidFill>
                  <a:srgbClr val="454545"/>
                </a:solidFill>
                <a:latin typeface="Cordia New" charset="0"/>
                <a:ea typeface="Calibri" charset="0"/>
              </a:rPr>
              <a:t>ส่งออกข้อมูลผลการวิเคราะห์</a:t>
            </a:r>
            <a:endParaRPr lang="en-US" sz="1200" dirty="0">
              <a:solidFill>
                <a:srgbClr val="454545"/>
              </a:solidFill>
              <a:latin typeface="Thonburi" charset="-34"/>
              <a:ea typeface="Calibri" charset="0"/>
            </a:endParaRPr>
          </a:p>
          <a:p>
            <a:pPr marL="342900" lvl="0" indent="-342900">
              <a:buFont typeface="Symbol" charset="2"/>
              <a:buChar char=""/>
            </a:pPr>
            <a:r>
              <a:rPr lang="th-TH" sz="2400" dirty="0" smtClean="0">
                <a:solidFill>
                  <a:srgbClr val="454545"/>
                </a:solidFill>
                <a:latin typeface="Thonburi" charset="-34"/>
                <a:ea typeface="Calibri" charset="0"/>
              </a:rPr>
              <a:t>กดปุ่มรายงาน เพื่อเรียกรายงานทั้งหมด ซึ่</a:t>
            </a:r>
            <a:r>
              <a:rPr lang="th-TH" sz="2400" dirty="0">
                <a:solidFill>
                  <a:srgbClr val="454545"/>
                </a:solidFill>
                <a:latin typeface="Thonburi" charset="-34"/>
                <a:ea typeface="Calibri" charset="0"/>
              </a:rPr>
              <a:t>ง</a:t>
            </a:r>
            <a:r>
              <a:rPr lang="th-TH" sz="2400" dirty="0" smtClean="0">
                <a:solidFill>
                  <a:srgbClr val="454545"/>
                </a:solidFill>
                <a:latin typeface="Thonburi" charset="-34"/>
                <a:ea typeface="Calibri" charset="0"/>
              </a:rPr>
              <a:t>สามารถ</a:t>
            </a:r>
            <a:r>
              <a:rPr lang="th-TH" sz="2400" dirty="0">
                <a:solidFill>
                  <a:srgbClr val="454545"/>
                </a:solidFill>
                <a:latin typeface="Thonburi" charset="-34"/>
                <a:ea typeface="Calibri" charset="0"/>
              </a:rPr>
              <a:t>ส่งออกในรูปแบบ</a:t>
            </a:r>
            <a:r>
              <a:rPr lang="en-US" sz="2400" dirty="0">
                <a:solidFill>
                  <a:srgbClr val="454545"/>
                </a:solidFill>
                <a:latin typeface="Cordia New" charset="0"/>
                <a:ea typeface="Calibri" charset="0"/>
              </a:rPr>
              <a:t> HTML PDF </a:t>
            </a:r>
            <a:r>
              <a:rPr lang="th-TH" sz="2400" dirty="0" smtClean="0">
                <a:solidFill>
                  <a:srgbClr val="454545"/>
                </a:solidFill>
                <a:latin typeface="Cordia New" charset="0"/>
                <a:ea typeface="Calibri" charset="0"/>
              </a:rPr>
              <a:t>และ</a:t>
            </a:r>
            <a:r>
              <a:rPr lang="en-US" sz="2400" dirty="0" smtClean="0">
                <a:solidFill>
                  <a:srgbClr val="454545"/>
                </a:solidFill>
                <a:latin typeface="Cordia New" charset="0"/>
                <a:ea typeface="Calibri" charset="0"/>
              </a:rPr>
              <a:t>CSV </a:t>
            </a:r>
            <a:r>
              <a:rPr lang="th-TH" sz="2400" dirty="0" smtClean="0">
                <a:solidFill>
                  <a:srgbClr val="454545"/>
                </a:solidFill>
                <a:latin typeface="Cordia New" charset="0"/>
                <a:ea typeface="Calibri" charset="0"/>
              </a:rPr>
              <a:t>ได้</a:t>
            </a:r>
          </a:p>
          <a:p>
            <a:pPr marL="342900" lvl="0" indent="-342900">
              <a:buFont typeface="Symbol" charset="2"/>
              <a:buChar char=""/>
            </a:pPr>
            <a:r>
              <a:rPr lang="th-TH" sz="2400" dirty="0" smtClean="0">
                <a:solidFill>
                  <a:srgbClr val="454545"/>
                </a:solidFill>
                <a:latin typeface="Thonburi" charset="-34"/>
                <a:ea typeface="Calibri" charset="0"/>
              </a:rPr>
              <a:t>รวมถึงรายงานการกระจายตัวของค่า</a:t>
            </a:r>
            <a:r>
              <a:rPr lang="en-US" sz="2400" dirty="0" smtClean="0">
                <a:solidFill>
                  <a:srgbClr val="454545"/>
                </a:solidFill>
                <a:latin typeface="Cordia New" charset="0"/>
                <a:ea typeface="Calibri" charset="0"/>
              </a:rPr>
              <a:t> IRI </a:t>
            </a:r>
            <a:r>
              <a:rPr lang="th-TH" sz="2400" dirty="0" smtClean="0">
                <a:solidFill>
                  <a:srgbClr val="454545"/>
                </a:solidFill>
                <a:latin typeface="Cordia New" charset="0"/>
                <a:ea typeface="Calibri" charset="0"/>
              </a:rPr>
              <a:t>ในรูปแบบ</a:t>
            </a:r>
            <a:r>
              <a:rPr lang="en-US" sz="2400" dirty="0" smtClean="0">
                <a:solidFill>
                  <a:srgbClr val="454545"/>
                </a:solidFill>
                <a:latin typeface="Cordia New" charset="0"/>
                <a:ea typeface="Calibri" charset="0"/>
              </a:rPr>
              <a:t> Dynamic Report</a:t>
            </a:r>
            <a:endParaRPr lang="en-US" sz="1200" dirty="0">
              <a:solidFill>
                <a:srgbClr val="454545"/>
              </a:solidFill>
              <a:effectLst/>
              <a:latin typeface="Thonburi" charset="-34"/>
              <a:ea typeface="Calibri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1578" y="1185303"/>
            <a:ext cx="387586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400" b="1" u="sng" dirty="0">
                <a:hlinkClick r:id="rId3"/>
              </a:rPr>
              <a:t>https://www.youtube.com/watch?v=_KIHA-</a:t>
            </a:r>
            <a:r>
              <a:rPr lang="th-TH" sz="1400" b="1" u="sng" dirty="0">
                <a:hlinkClick r:id="rId3"/>
              </a:rPr>
              <a:t>9</a:t>
            </a:r>
            <a:r>
              <a:rPr lang="en-US" sz="1400" b="1" u="sng" dirty="0">
                <a:hlinkClick r:id="rId3"/>
              </a:rPr>
              <a:t>zKE</a:t>
            </a:r>
            <a:r>
              <a:rPr lang="th-TH" sz="1400" b="1" u="sng" dirty="0" smtClean="0">
                <a:hlinkClick r:id="rId3"/>
              </a:rPr>
              <a:t>4</a:t>
            </a:r>
            <a:endParaRPr lang="th-TH" sz="1400" b="1" u="sng" dirty="0" smtClean="0"/>
          </a:p>
          <a:p>
            <a:pPr lvl="0"/>
            <a:endParaRPr lang="th-TH" sz="1400" b="1" u="sng" dirty="0"/>
          </a:p>
          <a:p>
            <a:pPr lvl="0"/>
            <a:r>
              <a:rPr lang="th-TH" sz="1400" b="1" u="sng" dirty="0" smtClean="0"/>
              <a:t>นาทีที่ </a:t>
            </a:r>
            <a:r>
              <a:rPr lang="en-US" sz="1400" b="1" u="sng" dirty="0" smtClean="0"/>
              <a:t>7.03-</a:t>
            </a:r>
            <a:r>
              <a:rPr lang="th-TH" sz="1400" b="1" u="sng" dirty="0" smtClean="0"/>
              <a:t>_</a:t>
            </a:r>
            <a:r>
              <a:rPr lang="en-US" sz="1400" b="1" u="sng" dirty="0"/>
              <a:t>7</a:t>
            </a:r>
            <a:r>
              <a:rPr lang="en-US" sz="1400" b="1" u="sng" dirty="0" smtClean="0"/>
              <a:t>.22</a:t>
            </a:r>
            <a:endParaRPr lang="en-US" sz="1400" dirty="0">
              <a:solidFill>
                <a:srgbClr val="454545"/>
              </a:solidFill>
              <a:latin typeface="Thonburi" charset="-34"/>
              <a:ea typeface="Calibri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51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222"/>
            <a:ext cx="9144000" cy="609600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th-TH" sz="2800" b="1" dirty="0">
                <a:latin typeface="Cordia New" pitchFamily="34" charset="-34"/>
                <a:cs typeface="Cordia New" pitchFamily="34" charset="-34"/>
              </a:rPr>
              <a:t>วัตถุประสงค์</a:t>
            </a:r>
            <a:endParaRPr lang="en-US" sz="28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09961"/>
            <a:ext cx="615553" cy="16961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wrap="square">
            <a:spAutoFit/>
          </a:bodyPr>
          <a:lstStyle/>
          <a:p>
            <a:pPr algn="ctr"/>
            <a:r>
              <a:rPr lang="en-US" b="1" dirty="0">
                <a:latin typeface="Cordia New" pitchFamily="34" charset="-34"/>
                <a:cs typeface="Cordia New" pitchFamily="34" charset="-34"/>
              </a:rPr>
              <a:t>Media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-1" y="2354854"/>
            <a:ext cx="615553" cy="45209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wrap="square">
            <a:spAutoFit/>
          </a:bodyPr>
          <a:lstStyle/>
          <a:p>
            <a:pPr algn="ctr"/>
            <a:r>
              <a:rPr lang="en-US" sz="2800" b="1" dirty="0">
                <a:latin typeface="Cordia New" pitchFamily="34" charset="-34"/>
                <a:cs typeface="Cordia New" pitchFamily="34" charset="-34"/>
              </a:rPr>
              <a:t>Script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-324544" y="609600"/>
            <a:ext cx="962094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-26953" y="2306101"/>
            <a:ext cx="9448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71277" y="653245"/>
            <a:ext cx="300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rdia New" pitchFamily="34" charset="-34"/>
                <a:cs typeface="Cordia New" pitchFamily="34" charset="-34"/>
              </a:rPr>
              <a:t>1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44E-5E87-4E7F-9900-5A7031749E9F}" type="slidenum">
              <a:rPr lang="th-TH" smtClean="0">
                <a:latin typeface="Cordia New" pitchFamily="34" charset="-34"/>
                <a:cs typeface="Cordia New" pitchFamily="34" charset="-34"/>
              </a:rPr>
              <a:pPr/>
              <a:t>18</a:t>
            </a:fld>
            <a:endParaRPr lang="th-TH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1277" y="2349682"/>
            <a:ext cx="8071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Symbol" charset="2"/>
              <a:buChar char=""/>
            </a:pPr>
            <a:r>
              <a:rPr lang="th-TH" sz="2400" dirty="0" smtClean="0">
                <a:solidFill>
                  <a:srgbClr val="454545"/>
                </a:solidFill>
                <a:latin typeface="Thonburi" charset="-34"/>
                <a:ea typeface="Calibri" charset="0"/>
              </a:rPr>
              <a:t>รวมถึงรายงานการกระจายตัวของค่า</a:t>
            </a:r>
            <a:r>
              <a:rPr lang="en-US" sz="2400" dirty="0" smtClean="0">
                <a:solidFill>
                  <a:srgbClr val="454545"/>
                </a:solidFill>
                <a:latin typeface="Cordia New" charset="0"/>
                <a:ea typeface="Calibri" charset="0"/>
              </a:rPr>
              <a:t> IRI </a:t>
            </a:r>
            <a:r>
              <a:rPr lang="th-TH" sz="2400" dirty="0" smtClean="0">
                <a:solidFill>
                  <a:srgbClr val="454545"/>
                </a:solidFill>
                <a:latin typeface="Cordia New" charset="0"/>
                <a:ea typeface="Calibri" charset="0"/>
              </a:rPr>
              <a:t>ในรูปแบบ</a:t>
            </a:r>
            <a:r>
              <a:rPr lang="en-US" sz="2400" dirty="0" smtClean="0">
                <a:solidFill>
                  <a:srgbClr val="454545"/>
                </a:solidFill>
                <a:latin typeface="Cordia New" charset="0"/>
                <a:ea typeface="Calibri" charset="0"/>
              </a:rPr>
              <a:t> Dynamic Report</a:t>
            </a:r>
            <a:endParaRPr lang="en-US" sz="1200" dirty="0">
              <a:solidFill>
                <a:srgbClr val="454545"/>
              </a:solidFill>
              <a:effectLst/>
              <a:latin typeface="Thonburi" charset="-34"/>
              <a:ea typeface="Calibri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1578" y="1185303"/>
            <a:ext cx="387586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400" b="1" u="sng" dirty="0">
                <a:hlinkClick r:id="rId3"/>
              </a:rPr>
              <a:t>https://www.youtube.com/watch?v=_KIHA-</a:t>
            </a:r>
            <a:r>
              <a:rPr lang="th-TH" sz="1400" b="1" u="sng" dirty="0">
                <a:hlinkClick r:id="rId3"/>
              </a:rPr>
              <a:t>9</a:t>
            </a:r>
            <a:r>
              <a:rPr lang="en-US" sz="1400" b="1" u="sng" dirty="0">
                <a:hlinkClick r:id="rId3"/>
              </a:rPr>
              <a:t>zKE</a:t>
            </a:r>
            <a:r>
              <a:rPr lang="th-TH" sz="1400" b="1" u="sng" dirty="0" smtClean="0">
                <a:hlinkClick r:id="rId3"/>
              </a:rPr>
              <a:t>4</a:t>
            </a:r>
            <a:endParaRPr lang="th-TH" sz="1400" b="1" u="sng" dirty="0" smtClean="0"/>
          </a:p>
          <a:p>
            <a:pPr lvl="0"/>
            <a:endParaRPr lang="th-TH" sz="1400" b="1" u="sng" dirty="0"/>
          </a:p>
          <a:p>
            <a:pPr lvl="0"/>
            <a:r>
              <a:rPr lang="th-TH" sz="1400" b="1" u="sng" dirty="0" smtClean="0"/>
              <a:t>นาทีที่ </a:t>
            </a:r>
            <a:r>
              <a:rPr lang="en-US" sz="1400" b="1" u="sng" dirty="0" smtClean="0"/>
              <a:t>7.25-</a:t>
            </a:r>
            <a:r>
              <a:rPr lang="th-TH" sz="1400" b="1" u="sng" dirty="0" smtClean="0"/>
              <a:t>_</a:t>
            </a:r>
            <a:r>
              <a:rPr lang="en-US" sz="1400" b="1" u="sng" dirty="0" smtClean="0"/>
              <a:t>7.43</a:t>
            </a:r>
            <a:endParaRPr lang="en-US" sz="1400" dirty="0">
              <a:solidFill>
                <a:srgbClr val="454545"/>
              </a:solidFill>
              <a:latin typeface="Thonburi" charset="-34"/>
              <a:ea typeface="Calibri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4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222"/>
            <a:ext cx="9144000" cy="609600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th-TH" sz="2800" b="1" dirty="0">
                <a:latin typeface="Cordia New" pitchFamily="34" charset="-34"/>
                <a:cs typeface="Cordia New" pitchFamily="34" charset="-34"/>
              </a:rPr>
              <a:t>วัตถุประสงค์</a:t>
            </a:r>
            <a:endParaRPr lang="en-US" sz="28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09961"/>
            <a:ext cx="615553" cy="16961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wrap="square">
            <a:spAutoFit/>
          </a:bodyPr>
          <a:lstStyle/>
          <a:p>
            <a:pPr algn="ctr"/>
            <a:r>
              <a:rPr lang="en-US" b="1" dirty="0">
                <a:latin typeface="Cordia New" pitchFamily="34" charset="-34"/>
                <a:cs typeface="Cordia New" pitchFamily="34" charset="-34"/>
              </a:rPr>
              <a:t>Media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-1" y="2354854"/>
            <a:ext cx="615553" cy="45209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wrap="square">
            <a:spAutoFit/>
          </a:bodyPr>
          <a:lstStyle/>
          <a:p>
            <a:pPr algn="ctr"/>
            <a:r>
              <a:rPr lang="en-US" sz="2800" b="1" dirty="0">
                <a:latin typeface="Cordia New" pitchFamily="34" charset="-34"/>
                <a:cs typeface="Cordia New" pitchFamily="34" charset="-34"/>
              </a:rPr>
              <a:t>Script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-324544" y="609600"/>
            <a:ext cx="962094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-26953" y="2306101"/>
            <a:ext cx="9448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71277" y="653245"/>
            <a:ext cx="300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rdia New" pitchFamily="34" charset="-34"/>
                <a:cs typeface="Cordia New" pitchFamily="34" charset="-34"/>
              </a:rPr>
              <a:t>1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44E-5E87-4E7F-9900-5A7031749E9F}" type="slidenum">
              <a:rPr lang="th-TH" smtClean="0">
                <a:latin typeface="Cordia New" pitchFamily="34" charset="-34"/>
                <a:cs typeface="Cordia New" pitchFamily="34" charset="-34"/>
              </a:rPr>
              <a:pPr/>
              <a:t>19</a:t>
            </a:fld>
            <a:endParaRPr lang="th-TH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1277" y="2349682"/>
            <a:ext cx="80712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454545"/>
                </a:solidFill>
                <a:latin typeface="Cordia New" charset="0"/>
                <a:ea typeface="Calibri" charset="0"/>
              </a:rPr>
              <a:t>7. </a:t>
            </a:r>
            <a:r>
              <a:rPr lang="th-TH" sz="2400" dirty="0">
                <a:solidFill>
                  <a:srgbClr val="454545"/>
                </a:solidFill>
                <a:latin typeface="Cordia New" charset="0"/>
                <a:ea typeface="Calibri" charset="0"/>
              </a:rPr>
              <a:t>การตั้งค่า</a:t>
            </a:r>
            <a:endParaRPr lang="en-US" sz="1200" dirty="0">
              <a:solidFill>
                <a:srgbClr val="454545"/>
              </a:solidFill>
              <a:latin typeface="Thonburi" charset="-34"/>
              <a:ea typeface="Calibri" charset="0"/>
            </a:endParaRPr>
          </a:p>
          <a:p>
            <a:pPr marL="342900" lvl="0" indent="-342900">
              <a:buFont typeface="Symbol" charset="2"/>
              <a:buChar char=""/>
            </a:pPr>
            <a:r>
              <a:rPr lang="th-TH" sz="2400" dirty="0">
                <a:solidFill>
                  <a:srgbClr val="454545"/>
                </a:solidFill>
                <a:latin typeface="Thonburi" charset="-34"/>
                <a:ea typeface="Calibri" charset="0"/>
              </a:rPr>
              <a:t>เลือกการตั้งค่าที่มุมด้านขวาบนของหน้าจอ</a:t>
            </a:r>
            <a:endParaRPr lang="en-US" sz="1200" dirty="0">
              <a:solidFill>
                <a:srgbClr val="454545"/>
              </a:solidFill>
              <a:latin typeface="Thonburi" charset="-34"/>
              <a:ea typeface="Calibri" charset="0"/>
            </a:endParaRPr>
          </a:p>
          <a:p>
            <a:pPr marL="342900" lvl="0" indent="-342900">
              <a:buFont typeface="Symbol" charset="2"/>
              <a:buChar char=""/>
            </a:pPr>
            <a:r>
              <a:rPr lang="th-TH" sz="2400" dirty="0" smtClean="0">
                <a:solidFill>
                  <a:srgbClr val="454545"/>
                </a:solidFill>
                <a:latin typeface="Thonburi" charset="-34"/>
                <a:ea typeface="Calibri" charset="0"/>
              </a:rPr>
              <a:t>ซึ่งรองรับ</a:t>
            </a:r>
            <a:r>
              <a:rPr lang="th-TH" sz="2400" dirty="0">
                <a:solidFill>
                  <a:srgbClr val="454545"/>
                </a:solidFill>
                <a:latin typeface="Thonburi" charset="-34"/>
                <a:ea typeface="Calibri" charset="0"/>
              </a:rPr>
              <a:t>การลด เพิ่มเติม แก้ไขวิธีการซ่อมบำรุง รวมถึงการแก้ไขเกณฑ์การพิจารณาวิธีการซ่อมบำรุงได้</a:t>
            </a:r>
            <a:endParaRPr lang="en-US" sz="1200" dirty="0">
              <a:solidFill>
                <a:srgbClr val="454545"/>
              </a:solidFill>
              <a:latin typeface="Thonburi" charset="-34"/>
              <a:ea typeface="Calibri" charset="0"/>
            </a:endParaRPr>
          </a:p>
          <a:p>
            <a:pPr marL="342900" lvl="0" indent="-342900">
              <a:buFont typeface="Symbol" charset="2"/>
              <a:buChar char=""/>
            </a:pPr>
            <a:r>
              <a:rPr lang="th-TH" sz="2400" dirty="0">
                <a:solidFill>
                  <a:srgbClr val="454545"/>
                </a:solidFill>
                <a:latin typeface="Thonburi" charset="-34"/>
                <a:ea typeface="Calibri" charset="0"/>
              </a:rPr>
              <a:t>สามารถกำหนดรูปแบบการซ่อมบำรุงให้สอดคล้องกับปัจจุบัน</a:t>
            </a:r>
            <a:endParaRPr lang="en-US" sz="1200" dirty="0">
              <a:solidFill>
                <a:srgbClr val="454545"/>
              </a:solidFill>
              <a:latin typeface="Thonburi" charset="-34"/>
              <a:ea typeface="Calibri" charset="0"/>
            </a:endParaRPr>
          </a:p>
          <a:p>
            <a:pPr marL="342900" lvl="0" indent="-342900">
              <a:buFont typeface="Symbol" charset="2"/>
              <a:buChar char=""/>
            </a:pPr>
            <a:r>
              <a:rPr lang="th-TH" sz="2400" dirty="0" smtClean="0">
                <a:solidFill>
                  <a:srgbClr val="454545"/>
                </a:solidFill>
                <a:latin typeface="Thonburi" charset="-34"/>
                <a:ea typeface="Calibri" charset="0"/>
              </a:rPr>
              <a:t>หน้าจอ</a:t>
            </a:r>
            <a:r>
              <a:rPr lang="th-TH" sz="2400" dirty="0">
                <a:solidFill>
                  <a:srgbClr val="454545"/>
                </a:solidFill>
                <a:latin typeface="Thonburi" charset="-34"/>
                <a:ea typeface="Calibri" charset="0"/>
              </a:rPr>
              <a:t>การตั้งค่าราคาต่อหน่วย</a:t>
            </a:r>
            <a:r>
              <a:rPr lang="en-US" sz="2400" dirty="0">
                <a:solidFill>
                  <a:srgbClr val="454545"/>
                </a:solidFill>
                <a:latin typeface="Cordia New" charset="0"/>
                <a:ea typeface="Calibri" charset="0"/>
              </a:rPr>
              <a:t> </a:t>
            </a:r>
            <a:endParaRPr lang="en-US" sz="1200" dirty="0">
              <a:solidFill>
                <a:srgbClr val="454545"/>
              </a:solidFill>
              <a:latin typeface="Thonburi" charset="-34"/>
              <a:ea typeface="Calibri" charset="0"/>
            </a:endParaRPr>
          </a:p>
          <a:p>
            <a:pPr marL="342900" lvl="0" indent="-342900">
              <a:buFont typeface="Symbol" charset="2"/>
              <a:buChar char=""/>
            </a:pPr>
            <a:r>
              <a:rPr lang="th-TH" sz="2400" dirty="0">
                <a:solidFill>
                  <a:srgbClr val="454545"/>
                </a:solidFill>
                <a:latin typeface="Thonburi" charset="-34"/>
                <a:ea typeface="Calibri" charset="0"/>
              </a:rPr>
              <a:t>รองรับการลด เพิ่มเติม และแก้ไข ค่าซ่อมบำรุงต่อหน่วย</a:t>
            </a:r>
            <a:endParaRPr lang="en-US" sz="1200" dirty="0">
              <a:solidFill>
                <a:srgbClr val="454545"/>
              </a:solidFill>
              <a:latin typeface="Thonburi" charset="-34"/>
              <a:ea typeface="Calibri" charset="0"/>
            </a:endParaRPr>
          </a:p>
          <a:p>
            <a:pPr marL="342900" lvl="0" indent="-342900">
              <a:buFont typeface="Symbol" charset="2"/>
              <a:buChar char=""/>
            </a:pPr>
            <a:r>
              <a:rPr lang="th-TH" sz="2400" dirty="0">
                <a:solidFill>
                  <a:srgbClr val="454545"/>
                </a:solidFill>
                <a:latin typeface="Thonburi" charset="-34"/>
                <a:ea typeface="Calibri" charset="0"/>
              </a:rPr>
              <a:t>รองรับการปรับเปลี่ยนค่าตัวแปร</a:t>
            </a:r>
            <a:r>
              <a:rPr lang="th-TH" sz="2400" dirty="0" err="1">
                <a:solidFill>
                  <a:srgbClr val="454545"/>
                </a:solidFill>
                <a:latin typeface="Thonburi" charset="-34"/>
                <a:ea typeface="Calibri" charset="0"/>
              </a:rPr>
              <a:t>ต่างๆ</a:t>
            </a:r>
            <a:r>
              <a:rPr lang="th-TH" sz="2400" dirty="0">
                <a:solidFill>
                  <a:srgbClr val="454545"/>
                </a:solidFill>
                <a:latin typeface="Thonburi" charset="-34"/>
                <a:ea typeface="Calibri" charset="0"/>
              </a:rPr>
              <a:t> ที่ส่งผลกระทบต่อแบบจำลอง</a:t>
            </a:r>
            <a:r>
              <a:rPr lang="th-TH" sz="2400" dirty="0" err="1">
                <a:solidFill>
                  <a:srgbClr val="454545"/>
                </a:solidFill>
                <a:latin typeface="Thonburi" charset="-34"/>
                <a:ea typeface="Calibri" charset="0"/>
              </a:rPr>
              <a:t>ต่างๆ</a:t>
            </a:r>
            <a:r>
              <a:rPr lang="th-TH" sz="2400" dirty="0">
                <a:solidFill>
                  <a:srgbClr val="454545"/>
                </a:solidFill>
                <a:latin typeface="Thonburi" charset="-34"/>
                <a:ea typeface="Calibri" charset="0"/>
              </a:rPr>
              <a:t> ภายในโปรแกรม</a:t>
            </a:r>
            <a:r>
              <a:rPr lang="en-US" sz="2400" dirty="0">
                <a:solidFill>
                  <a:srgbClr val="454545"/>
                </a:solidFill>
                <a:latin typeface="Cordia New" charset="0"/>
                <a:ea typeface="Calibri" charset="0"/>
              </a:rPr>
              <a:t> TPMS </a:t>
            </a:r>
            <a:r>
              <a:rPr lang="th-TH" sz="2400" dirty="0">
                <a:solidFill>
                  <a:srgbClr val="454545"/>
                </a:solidFill>
                <a:latin typeface="Cordia New" charset="0"/>
                <a:ea typeface="Calibri" charset="0"/>
              </a:rPr>
              <a:t>ได้</a:t>
            </a:r>
            <a:endParaRPr lang="en-US" sz="1200" dirty="0">
              <a:solidFill>
                <a:srgbClr val="454545"/>
              </a:solidFill>
              <a:effectLst/>
              <a:latin typeface="Thonburi" charset="-34"/>
              <a:ea typeface="Calibri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1578" y="1185303"/>
            <a:ext cx="387586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400" b="1" u="sng" dirty="0">
                <a:hlinkClick r:id="rId3"/>
              </a:rPr>
              <a:t>https://www.youtube.com/watch?v=_KIHA-</a:t>
            </a:r>
            <a:r>
              <a:rPr lang="th-TH" sz="1400" b="1" u="sng" dirty="0">
                <a:hlinkClick r:id="rId3"/>
              </a:rPr>
              <a:t>9</a:t>
            </a:r>
            <a:r>
              <a:rPr lang="en-US" sz="1400" b="1" u="sng" dirty="0">
                <a:hlinkClick r:id="rId3"/>
              </a:rPr>
              <a:t>zKE</a:t>
            </a:r>
            <a:r>
              <a:rPr lang="th-TH" sz="1400" b="1" u="sng" dirty="0" smtClean="0">
                <a:hlinkClick r:id="rId3"/>
              </a:rPr>
              <a:t>4</a:t>
            </a:r>
            <a:endParaRPr lang="th-TH" sz="1400" b="1" u="sng" dirty="0" smtClean="0"/>
          </a:p>
          <a:p>
            <a:pPr lvl="0"/>
            <a:endParaRPr lang="th-TH" sz="1400" b="1" u="sng" dirty="0"/>
          </a:p>
          <a:p>
            <a:pPr lvl="0"/>
            <a:r>
              <a:rPr lang="th-TH" sz="1400" b="1" u="sng" dirty="0" smtClean="0"/>
              <a:t>นาทีที่ </a:t>
            </a:r>
            <a:r>
              <a:rPr lang="en-US" sz="1400" b="1" u="sng" dirty="0" smtClean="0"/>
              <a:t>7.47-</a:t>
            </a:r>
            <a:r>
              <a:rPr lang="th-TH" sz="1400" b="1" u="sng" dirty="0" smtClean="0"/>
              <a:t>_</a:t>
            </a:r>
            <a:r>
              <a:rPr lang="en-US" sz="1400" b="1" u="sng" dirty="0" smtClean="0"/>
              <a:t>9.24</a:t>
            </a:r>
            <a:endParaRPr lang="en-US" sz="1400" dirty="0">
              <a:solidFill>
                <a:srgbClr val="454545"/>
              </a:solidFill>
              <a:latin typeface="Thonburi" charset="-34"/>
              <a:ea typeface="Calibri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89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222"/>
            <a:ext cx="9144000" cy="609600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th-TH" sz="2800" b="1" dirty="0">
                <a:latin typeface="Cordia New" pitchFamily="34" charset="-34"/>
                <a:cs typeface="Cordia New" pitchFamily="34" charset="-34"/>
              </a:rPr>
              <a:t>บทนำ</a:t>
            </a:r>
            <a:endParaRPr lang="en-US" sz="28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09960"/>
            <a:ext cx="615553" cy="41190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wrap="square">
            <a:spAutoFit/>
          </a:bodyPr>
          <a:lstStyle/>
          <a:p>
            <a:pPr algn="ctr"/>
            <a:r>
              <a:rPr lang="en-US" b="1" dirty="0">
                <a:latin typeface="Cordia New" pitchFamily="34" charset="-34"/>
                <a:cs typeface="Cordia New" pitchFamily="34" charset="-34"/>
              </a:rPr>
              <a:t>Media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-1" y="4724401"/>
            <a:ext cx="615553" cy="21514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wrap="square">
            <a:spAutoFit/>
          </a:bodyPr>
          <a:lstStyle/>
          <a:p>
            <a:pPr algn="ctr"/>
            <a:r>
              <a:rPr lang="en-US" sz="2800" b="1" dirty="0">
                <a:latin typeface="Cordia New" pitchFamily="34" charset="-34"/>
                <a:cs typeface="Cordia New" pitchFamily="34" charset="-34"/>
              </a:rPr>
              <a:t>Script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-324544" y="609600"/>
            <a:ext cx="962094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-152400" y="4725144"/>
            <a:ext cx="9448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9" idx="3"/>
          </p:cNvCxnSpPr>
          <p:nvPr/>
        </p:nvCxnSpPr>
        <p:spPr>
          <a:xfrm>
            <a:off x="615553" y="2669472"/>
            <a:ext cx="8528447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05308" y="4842809"/>
            <a:ext cx="8348936" cy="1877437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	</a:t>
            </a:r>
            <a:r>
              <a:rPr lang="th-TH" sz="1600" dirty="0" smtClean="0"/>
              <a:t>หนึ่ง</a:t>
            </a:r>
            <a:r>
              <a:rPr lang="th-TH" sz="1600" dirty="0"/>
              <a:t>ภารกิจหลังของกรมทางหลวง</a:t>
            </a:r>
            <a:r>
              <a:rPr lang="th-TH" sz="1600" dirty="0" smtClean="0"/>
              <a:t>คือ การดำเนินการ</a:t>
            </a:r>
            <a:r>
              <a:rPr lang="th-TH" sz="1600" dirty="0"/>
              <a:t>ก่อสร้าง ควบคุม บูรณะ และบำรุงรักษา</a:t>
            </a:r>
            <a:r>
              <a:rPr lang="th-TH" sz="1600" dirty="0" smtClean="0"/>
              <a:t>ทางหลวง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	(</a:t>
            </a:r>
            <a:r>
              <a:rPr lang="th-TH" sz="1600" dirty="0" smtClean="0"/>
              <a:t>ช่อง</a:t>
            </a:r>
            <a:r>
              <a:rPr lang="en-US" sz="1600" dirty="0" smtClean="0"/>
              <a:t>3) </a:t>
            </a:r>
            <a:r>
              <a:rPr lang="th-TH" sz="1600" dirty="0" smtClean="0"/>
              <a:t>แต่</a:t>
            </a:r>
            <a:r>
              <a:rPr lang="th-TH" sz="1600" dirty="0"/>
              <a:t>ทั้งนี้ด้วยระยะทางที่อยู่ในความดูแลของกรมทางหลวงกว่า </a:t>
            </a:r>
            <a:r>
              <a:rPr lang="en-US" sz="1600" dirty="0"/>
              <a:t>5</a:t>
            </a:r>
            <a:r>
              <a:rPr lang="th-TH" sz="1600" dirty="0"/>
              <a:t> หมื่นกิโลเมตร ทางกรมทางหลวงโดยสำนักบริหารบำรุงทางจึงได้นำระบบบริหารงานบำรุงทางมาใช้งานเพื่อใช้ในการวิเคราะห์หาแผนการซ่อมบำรุงรักษาทางที่เหมาะสมต่อสภาพความเสียหายและลักษณะการใช้งานสายทาง </a:t>
            </a:r>
            <a:endParaRPr lang="en-US" sz="1600" dirty="0" smtClean="0"/>
          </a:p>
          <a:p>
            <a:r>
              <a:rPr lang="en-US" sz="1600" dirty="0" smtClean="0"/>
              <a:t>	</a:t>
            </a:r>
          </a:p>
          <a:p>
            <a:r>
              <a:rPr lang="en-US" sz="1600" dirty="0"/>
              <a:t>	</a:t>
            </a:r>
            <a:r>
              <a:rPr lang="th-TH" sz="1600" dirty="0" smtClean="0"/>
              <a:t>ครั้ง</a:t>
            </a:r>
            <a:r>
              <a:rPr lang="th-TH" sz="1600" dirty="0"/>
              <a:t>แรกในปี พ.ศ. </a:t>
            </a:r>
            <a:r>
              <a:rPr lang="en-US" sz="1600" dirty="0"/>
              <a:t>2530</a:t>
            </a:r>
            <a:r>
              <a:rPr lang="th-TH" sz="1600" dirty="0"/>
              <a:t> </a:t>
            </a:r>
            <a:r>
              <a:rPr lang="th-TH" sz="1600" dirty="0" smtClean="0"/>
              <a:t>และ</a:t>
            </a:r>
            <a:r>
              <a:rPr lang="th-TH" sz="1600" dirty="0"/>
              <a:t>ได้พัฒนาโปรแกรมบริหารงานบำรุงทางในปี พ.ศ. </a:t>
            </a:r>
            <a:r>
              <a:rPr lang="en-US" sz="1600" dirty="0"/>
              <a:t>2552</a:t>
            </a:r>
            <a:r>
              <a:rPr lang="th-TH" sz="1600" dirty="0"/>
              <a:t> 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71277" y="653245"/>
            <a:ext cx="300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rdia New" pitchFamily="34" charset="-34"/>
                <a:cs typeface="Cordia New" pitchFamily="34" charset="-34"/>
              </a:rPr>
              <a:t>1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29199" y="774262"/>
            <a:ext cx="300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rdia New" pitchFamily="34" charset="-34"/>
                <a:cs typeface="Cordia New" pitchFamily="34" charset="-34"/>
              </a:rPr>
              <a:t>2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5308" y="2761916"/>
            <a:ext cx="300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rdia New" pitchFamily="34" charset="-34"/>
                <a:cs typeface="Cordia New" pitchFamily="34" charset="-34"/>
              </a:rPr>
              <a:t>3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29200" y="2761917"/>
            <a:ext cx="300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rdia New" pitchFamily="34" charset="-34"/>
                <a:cs typeface="Cordia New" pitchFamily="34" charset="-34"/>
              </a:rPr>
              <a:t>4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44E-5E87-4E7F-9900-5A7031749E9F}" type="slidenum">
              <a:rPr lang="th-TH" smtClean="0">
                <a:latin typeface="Cordia New" pitchFamily="34" charset="-34"/>
                <a:cs typeface="Cordia New" pitchFamily="34" charset="-34"/>
              </a:rPr>
              <a:pPr/>
              <a:t>2</a:t>
            </a:fld>
            <a:endParaRPr lang="th-TH" dirty="0">
              <a:latin typeface="Cordia New" pitchFamily="34" charset="-34"/>
              <a:cs typeface="Cordia New" pitchFamily="34" charset="-34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4874127" y="605378"/>
            <a:ext cx="0" cy="4119023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31584" y="824101"/>
            <a:ext cx="1600200" cy="1600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71946" y="824101"/>
            <a:ext cx="1600200" cy="1600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69964" y="1311391"/>
            <a:ext cx="14145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b="1" dirty="0"/>
              <a:t>การดำเนินการก่อสร้าง ควบคุม บูรณะ และบำรุงรักษาทางหลวง</a:t>
            </a:r>
          </a:p>
        </p:txBody>
      </p:sp>
      <p:pic>
        <p:nvPicPr>
          <p:cNvPr id="21" name="Picture 20" descr="../Desktop/Screen%20Shot%202560-08-24%20at%2012.45.38%20PM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224" y="2876492"/>
            <a:ext cx="3000666" cy="172611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extBox 21"/>
          <p:cNvSpPr txBox="1"/>
          <p:nvPr/>
        </p:nvSpPr>
        <p:spPr>
          <a:xfrm>
            <a:off x="1635704" y="2967610"/>
            <a:ext cx="23426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Video </a:t>
            </a:r>
            <a:r>
              <a:rPr lang="th-TH" sz="2000" dirty="0"/>
              <a:t>รถวิ่ง</a:t>
            </a:r>
          </a:p>
          <a:p>
            <a:r>
              <a:rPr lang="en-GB" sz="2000" dirty="0"/>
              <a:t>https://www.youtube.com/watch?v=bsaC4Ss5jJw</a:t>
            </a:r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331724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44E-5E87-4E7F-9900-5A7031749E9F}" type="slidenum">
              <a:rPr lang="th-TH" smtClean="0"/>
              <a:pPr/>
              <a:t>20</a:t>
            </a:fld>
            <a:endParaRPr lang="th-TH"/>
          </a:p>
        </p:txBody>
      </p:sp>
      <p:sp>
        <p:nvSpPr>
          <p:cNvPr id="6" name="TextBox 5"/>
          <p:cNvSpPr txBox="1"/>
          <p:nvPr/>
        </p:nvSpPr>
        <p:spPr>
          <a:xfrm>
            <a:off x="2915816" y="2375766"/>
            <a:ext cx="58326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AngsanaUPC" charset="0"/>
                <a:ea typeface="AngsanaUPC" charset="0"/>
                <a:cs typeface="AngsanaUPC" charset="0"/>
              </a:rPr>
              <a:t>วิดีทัศน์สื่อการสอน การใช้งานโปรแกรม TPMS</a:t>
            </a:r>
          </a:p>
          <a:p>
            <a:pPr algn="ctr"/>
            <a:endParaRPr lang="th-TH" b="1" dirty="0" smtClean="0">
              <a:latin typeface="AngsanaUPC" charset="0"/>
              <a:ea typeface="AngsanaUPC" charset="0"/>
              <a:cs typeface="AngsanaUPC" charset="0"/>
            </a:endParaRPr>
          </a:p>
          <a:p>
            <a:pPr algn="ctr"/>
            <a:r>
              <a:rPr lang="th-TH" b="1" dirty="0">
                <a:latin typeface="AngsanaUPC" charset="0"/>
                <a:ea typeface="AngsanaUPC" charset="0"/>
                <a:cs typeface="AngsanaUPC" charset="0"/>
              </a:rPr>
              <a:t>โครงการปรับปรุงโปรแกรมบริหารงานบำรุงทาง </a:t>
            </a:r>
            <a:r>
              <a:rPr lang="th-TH" b="1" dirty="0" smtClean="0">
                <a:latin typeface="AngsanaUPC" charset="0"/>
                <a:ea typeface="AngsanaUPC" charset="0"/>
                <a:cs typeface="AngsanaUPC" charset="0"/>
              </a:rPr>
              <a:t>(</a:t>
            </a:r>
            <a:r>
              <a:rPr lang="th-TH" b="1" dirty="0">
                <a:latin typeface="AngsanaUPC" charset="0"/>
                <a:ea typeface="AngsanaUPC" charset="0"/>
                <a:cs typeface="AngsanaUPC" charset="0"/>
              </a:rPr>
              <a:t>TPMS)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3400" y="199670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91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222"/>
            <a:ext cx="9144000" cy="609600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th-TH" sz="2800" b="1" dirty="0">
                <a:latin typeface="Cordia New" pitchFamily="34" charset="-34"/>
                <a:cs typeface="Cordia New" pitchFamily="34" charset="-34"/>
              </a:rPr>
              <a:t>บทนำ</a:t>
            </a:r>
            <a:endParaRPr lang="en-US" sz="28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09960"/>
            <a:ext cx="615553" cy="41190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wrap="square">
            <a:spAutoFit/>
          </a:bodyPr>
          <a:lstStyle/>
          <a:p>
            <a:pPr algn="ctr"/>
            <a:r>
              <a:rPr lang="en-US" b="1" dirty="0">
                <a:latin typeface="Cordia New" pitchFamily="34" charset="-34"/>
                <a:cs typeface="Cordia New" pitchFamily="34" charset="-34"/>
              </a:rPr>
              <a:t>Media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-1" y="4724401"/>
            <a:ext cx="615553" cy="21514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wrap="square">
            <a:spAutoFit/>
          </a:bodyPr>
          <a:lstStyle/>
          <a:p>
            <a:pPr algn="ctr"/>
            <a:r>
              <a:rPr lang="en-US" sz="2800" b="1" dirty="0">
                <a:latin typeface="Cordia New" pitchFamily="34" charset="-34"/>
                <a:cs typeface="Cordia New" pitchFamily="34" charset="-34"/>
              </a:rPr>
              <a:t>Script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-324544" y="609600"/>
            <a:ext cx="962094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-152400" y="4725144"/>
            <a:ext cx="9448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9" idx="3"/>
          </p:cNvCxnSpPr>
          <p:nvPr/>
        </p:nvCxnSpPr>
        <p:spPr>
          <a:xfrm>
            <a:off x="615553" y="2669472"/>
            <a:ext cx="8528447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99659" y="4995922"/>
            <a:ext cx="8348936" cy="1323439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th-TH" sz="1600" dirty="0" smtClean="0"/>
              <a:t>	แต่</a:t>
            </a:r>
            <a:r>
              <a:rPr lang="th-TH" sz="1600" dirty="0"/>
              <a:t>ในปัจจุบัน ทางกรมทางหลวงได้มีการการปรับปรุงและสอบเทียบ (</a:t>
            </a:r>
            <a:r>
              <a:rPr lang="en-US" sz="1600" dirty="0"/>
              <a:t>Calibrate</a:t>
            </a:r>
            <a:r>
              <a:rPr lang="th-TH" sz="1600" dirty="0"/>
              <a:t> แค</a:t>
            </a:r>
            <a:r>
              <a:rPr lang="th-TH" sz="1600" dirty="0" err="1"/>
              <a:t>ล</a:t>
            </a:r>
            <a:r>
              <a:rPr lang="en-US" sz="1600" dirty="0"/>
              <a:t>'</a:t>
            </a:r>
            <a:r>
              <a:rPr lang="th-TH" sz="1600" dirty="0" err="1"/>
              <a:t>ลีเบ</a:t>
            </a:r>
            <a:r>
              <a:rPr lang="th-TH" sz="1600" dirty="0"/>
              <a:t>รท</a:t>
            </a:r>
            <a:r>
              <a:rPr lang="en-US" sz="1600" dirty="0" smtClean="0"/>
              <a:t>)</a:t>
            </a:r>
            <a:r>
              <a:rPr lang="th-TH" sz="1600" dirty="0" smtClean="0"/>
              <a:t>สมการ</a:t>
            </a:r>
            <a:r>
              <a:rPr lang="th-TH" sz="1600" dirty="0" err="1"/>
              <a:t>ต่างๆ</a:t>
            </a:r>
            <a:r>
              <a:rPr lang="th-TH" sz="1600" dirty="0"/>
              <a:t> </a:t>
            </a:r>
            <a:endParaRPr lang="th-TH" sz="1600" dirty="0" smtClean="0"/>
          </a:p>
          <a:p>
            <a:endParaRPr lang="th-TH" sz="1600" dirty="0"/>
          </a:p>
          <a:p>
            <a:r>
              <a:rPr lang="th-TH" sz="1600" dirty="0" smtClean="0"/>
              <a:t>	</a:t>
            </a:r>
            <a:r>
              <a:rPr lang="en-US" sz="1600" dirty="0" smtClean="0"/>
              <a:t>(</a:t>
            </a:r>
            <a:r>
              <a:rPr lang="th-TH" sz="1600" dirty="0" smtClean="0"/>
              <a:t>ช่อง </a:t>
            </a:r>
            <a:r>
              <a:rPr lang="en-US" sz="1600" dirty="0" smtClean="0"/>
              <a:t>2-3)</a:t>
            </a:r>
            <a:r>
              <a:rPr lang="th-TH" sz="1600" dirty="0" smtClean="0"/>
              <a:t>ในแบบจำลองของโปรแกรมบริหารงานบำรุงทาง รวมถึงวิธีการซ่อมบำรุงของกรมทางหลวงมีการพัฒนาให้มีความหลากหลายมากยิ่งขึ้นตามเทคโนโลยีด้านการทางที่พัฒนาขึ้น จึงควรนำข้อมูลที่มีอยู่มาเพิ่มเติมและพัฒนาต่อยอดระบบ โปรแกรมบริหารงานบำรุงทาง </a:t>
            </a:r>
            <a:r>
              <a:rPr lang="en-US" sz="1600" dirty="0" smtClean="0"/>
              <a:t>(TPMS) </a:t>
            </a:r>
            <a:endParaRPr lang="en-GB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71277" y="653245"/>
            <a:ext cx="300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rdia New" pitchFamily="34" charset="-34"/>
                <a:cs typeface="Cordia New" pitchFamily="34" charset="-34"/>
              </a:rPr>
              <a:t>1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29199" y="774262"/>
            <a:ext cx="300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rdia New" pitchFamily="34" charset="-34"/>
                <a:cs typeface="Cordia New" pitchFamily="34" charset="-34"/>
              </a:rPr>
              <a:t>2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5308" y="2761916"/>
            <a:ext cx="300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rdia New" pitchFamily="34" charset="-34"/>
                <a:cs typeface="Cordia New" pitchFamily="34" charset="-34"/>
              </a:rPr>
              <a:t>3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29200" y="2761917"/>
            <a:ext cx="300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rdia New" pitchFamily="34" charset="-34"/>
                <a:cs typeface="Cordia New" pitchFamily="34" charset="-34"/>
              </a:rPr>
              <a:t>4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44E-5E87-4E7F-9900-5A7031749E9F}" type="slidenum">
              <a:rPr lang="th-TH" smtClean="0">
                <a:latin typeface="Cordia New" pitchFamily="34" charset="-34"/>
                <a:cs typeface="Cordia New" pitchFamily="34" charset="-34"/>
              </a:rPr>
              <a:pPr/>
              <a:t>3</a:t>
            </a:fld>
            <a:endParaRPr lang="th-TH" dirty="0">
              <a:latin typeface="Cordia New" pitchFamily="34" charset="-34"/>
              <a:cs typeface="Cordia New" pitchFamily="34" charset="-34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4874127" y="605378"/>
            <a:ext cx="0" cy="4119023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C:\Users\Infra\AppData\Local\Microsoft\Windows\INetCacheContent.Word\unnamed (1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663" y="823842"/>
            <a:ext cx="1145674" cy="859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 descr="C:\Users\Infra\AppData\Local\Microsoft\Windows\INetCacheContent.Word\unnamed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795" y="783227"/>
            <a:ext cx="1206500" cy="904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667"/>
          <a:stretch>
            <a:fillRect/>
          </a:stretch>
        </p:blipFill>
        <p:spPr bwMode="auto">
          <a:xfrm>
            <a:off x="996730" y="1475500"/>
            <a:ext cx="1209211" cy="98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800"/>
          <a:stretch>
            <a:fillRect/>
          </a:stretch>
        </p:blipFill>
        <p:spPr bwMode="auto">
          <a:xfrm>
            <a:off x="2276678" y="1089990"/>
            <a:ext cx="1164176" cy="741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1" descr="Description: E:\Backup Desktop\2\Pic\DCIM\Samsung\SAM_1492.JPG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0474" y="1562717"/>
            <a:ext cx="1382395" cy="9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2" descr="P1070231.JPG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7643" y="1818263"/>
            <a:ext cx="901648" cy="59602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4" name="รูปภาพ 8" descr="\\Mac\Home\Downloads\587_img1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3"/>
          <a:stretch/>
        </p:blipFill>
        <p:spPr bwMode="auto">
          <a:xfrm>
            <a:off x="3109057" y="819213"/>
            <a:ext cx="1231820" cy="7743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16499" y="876155"/>
            <a:ext cx="1526100" cy="87025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19398" y="798239"/>
            <a:ext cx="992698" cy="102955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50234" y="1685128"/>
            <a:ext cx="1057730" cy="958568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380277"/>
              </p:ext>
            </p:extLst>
          </p:nvPr>
        </p:nvGraphicFramePr>
        <p:xfrm>
          <a:off x="5032663" y="852694"/>
          <a:ext cx="4306106" cy="304800"/>
        </p:xfrm>
        <a:graphic>
          <a:graphicData uri="http://schemas.openxmlformats.org/drawingml/2006/table">
            <a:tbl>
              <a:tblPr/>
              <a:tblGrid>
                <a:gridCol w="250841"/>
                <a:gridCol w="495804"/>
                <a:gridCol w="208156"/>
                <a:gridCol w="3351305"/>
              </a:tblGrid>
              <a:tr h="457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400050" algn="l"/>
                          <a:tab pos="514350" algn="l"/>
                          <a:tab pos="685800" algn="l"/>
                          <a:tab pos="810260" algn="l"/>
                        </a:tabLst>
                      </a:pPr>
                      <a:endParaRPr lang="en-US" sz="1000" dirty="0">
                        <a:latin typeface="TH SarabunPSK" panose="020B0500040200020003" pitchFamily="34" charset="-34"/>
                        <a:ea typeface="MS Mincho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400050" algn="l"/>
                          <a:tab pos="514350" algn="l"/>
                          <a:tab pos="685800" algn="l"/>
                          <a:tab pos="810260" algn="l"/>
                        </a:tabLst>
                      </a:pPr>
                      <a:r>
                        <a:rPr lang="en-US" sz="1000" b="1" dirty="0" err="1">
                          <a:latin typeface="TH SarabunPSK" panose="020B0500040200020003" pitchFamily="34" charset="-34"/>
                          <a:ea typeface="MS Mincho"/>
                          <a:cs typeface="TH SarabunPSK" panose="020B0500040200020003" pitchFamily="34" charset="-34"/>
                        </a:rPr>
                        <a:t>dIRI</a:t>
                      </a:r>
                      <a:endParaRPr lang="en-US" sz="1000" b="1" dirty="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400050" algn="l"/>
                          <a:tab pos="514350" algn="l"/>
                          <a:tab pos="685800" algn="l"/>
                          <a:tab pos="810260" algn="l"/>
                        </a:tabLst>
                      </a:pPr>
                      <a:r>
                        <a:rPr lang="en-US" sz="1000" b="1" dirty="0">
                          <a:latin typeface="TH SarabunPSK" panose="020B0500040200020003" pitchFamily="34" charset="-34"/>
                          <a:ea typeface="MS Mincho"/>
                          <a:cs typeface="TH SarabunPSK" panose="020B0500040200020003" pitchFamily="34" charset="-34"/>
                        </a:rPr>
                        <a:t>=</a:t>
                      </a:r>
                      <a:endParaRPr lang="en-US" sz="1000" b="1" dirty="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400050" algn="l"/>
                          <a:tab pos="514350" algn="l"/>
                          <a:tab pos="685800" algn="l"/>
                          <a:tab pos="810260" algn="l"/>
                        </a:tabLst>
                      </a:pPr>
                      <a:r>
                        <a:rPr lang="en-US" sz="1000" b="1" dirty="0" err="1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Kgp</a:t>
                      </a:r>
                      <a:r>
                        <a:rPr lang="en-US" sz="1000" b="1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*(134*Exp(</a:t>
                      </a:r>
                      <a:r>
                        <a:rPr lang="en-US" sz="1000" b="1" dirty="0" err="1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Kgm</a:t>
                      </a:r>
                      <a:r>
                        <a:rPr lang="en-US" sz="1000" b="1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*m*AGE3)*[(1 + SNC*0.755)]</a:t>
                      </a:r>
                      <a:r>
                        <a:rPr lang="en-US" sz="1000" b="1" baseline="300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-5</a:t>
                      </a:r>
                      <a:r>
                        <a:rPr lang="en-US" sz="1000" b="1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 *YE4 + 0.0121*AGE3) + (</a:t>
                      </a:r>
                      <a:r>
                        <a:rPr lang="en-US" sz="1000" b="1" dirty="0" err="1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Kgm</a:t>
                      </a:r>
                      <a:r>
                        <a:rPr lang="en-US" sz="1000" b="1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*m*</a:t>
                      </a:r>
                      <a:r>
                        <a:rPr lang="en-US" sz="1000" b="1" dirty="0" err="1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IRIa</a:t>
                      </a:r>
                      <a:r>
                        <a:rPr lang="en-US" sz="1000" b="1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8" name="Chart 37"/>
          <p:cNvGraphicFramePr/>
          <p:nvPr>
            <p:extLst>
              <p:ext uri="{D42A27DB-BD31-4B8C-83A1-F6EECF244321}">
                <p14:modId xmlns:p14="http://schemas.microsoft.com/office/powerpoint/2010/main" val="774230948"/>
              </p:ext>
            </p:extLst>
          </p:nvPr>
        </p:nvGraphicFramePr>
        <p:xfrm>
          <a:off x="5041779" y="1280986"/>
          <a:ext cx="2640312" cy="1074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803" y="2909462"/>
            <a:ext cx="3436153" cy="161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88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222"/>
            <a:ext cx="9144000" cy="609600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th-TH" sz="2800" b="1" dirty="0">
                <a:latin typeface="Cordia New" pitchFamily="34" charset="-34"/>
                <a:cs typeface="Cordia New" pitchFamily="34" charset="-34"/>
              </a:rPr>
              <a:t>บทนำ</a:t>
            </a:r>
            <a:endParaRPr lang="en-US" sz="28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09960"/>
            <a:ext cx="615553" cy="41190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wrap="square">
            <a:spAutoFit/>
          </a:bodyPr>
          <a:lstStyle/>
          <a:p>
            <a:pPr algn="ctr"/>
            <a:r>
              <a:rPr lang="en-US" b="1" dirty="0">
                <a:latin typeface="Cordia New" pitchFamily="34" charset="-34"/>
                <a:cs typeface="Cordia New" pitchFamily="34" charset="-34"/>
              </a:rPr>
              <a:t>Media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-1" y="4724401"/>
            <a:ext cx="615553" cy="21514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wrap="square">
            <a:spAutoFit/>
          </a:bodyPr>
          <a:lstStyle/>
          <a:p>
            <a:pPr algn="ctr"/>
            <a:r>
              <a:rPr lang="en-US" sz="2800" b="1" dirty="0">
                <a:latin typeface="Cordia New" pitchFamily="34" charset="-34"/>
                <a:cs typeface="Cordia New" pitchFamily="34" charset="-34"/>
              </a:rPr>
              <a:t>Script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-324544" y="609600"/>
            <a:ext cx="962094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-152400" y="4725144"/>
            <a:ext cx="9448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9" idx="3"/>
          </p:cNvCxnSpPr>
          <p:nvPr/>
        </p:nvCxnSpPr>
        <p:spPr>
          <a:xfrm>
            <a:off x="615553" y="2669472"/>
            <a:ext cx="8528447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05308" y="4842809"/>
            <a:ext cx="8348936" cy="1631216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	</a:t>
            </a:r>
            <a:r>
              <a:rPr lang="th-TH" sz="2000" dirty="0" smtClean="0"/>
              <a:t>ดังนั้น</a:t>
            </a:r>
            <a:r>
              <a:rPr lang="th-TH" sz="2000" dirty="0"/>
              <a:t>เพื่อเพิ่มประสิทธิภาพให้แก่โปรแกรม</a:t>
            </a:r>
            <a:r>
              <a:rPr lang="th-TH" sz="2000" dirty="0" err="1"/>
              <a:t>ฯ</a:t>
            </a:r>
            <a:r>
              <a:rPr lang="th-TH" sz="2000" dirty="0"/>
              <a:t> จึงควรมีการปรับปรุง</a:t>
            </a:r>
            <a:r>
              <a:rPr lang="th-TH" sz="2000" dirty="0" smtClean="0"/>
              <a:t>รูปแบบ</a:t>
            </a:r>
            <a:r>
              <a:rPr lang="en-US" sz="2000" dirty="0"/>
              <a:t> </a:t>
            </a:r>
            <a:r>
              <a:rPr lang="th-TH" sz="2000" dirty="0" smtClean="0"/>
              <a:t>เงื่อนไข</a:t>
            </a:r>
            <a:r>
              <a:rPr lang="th-TH" sz="2000" dirty="0"/>
              <a:t>ในการวิเคราะห์ </a:t>
            </a:r>
            <a:r>
              <a:rPr lang="th-TH" sz="2000" dirty="0" smtClean="0"/>
              <a:t>วิธีการ</a:t>
            </a:r>
            <a:r>
              <a:rPr lang="th-TH" sz="2000" dirty="0"/>
              <a:t>ซ่อมบำรุง รูปแบบการนำเสนอผลการ</a:t>
            </a:r>
            <a:r>
              <a:rPr lang="th-TH" sz="2000" dirty="0" smtClean="0"/>
              <a:t>วิเคราะห์</a:t>
            </a:r>
            <a:endParaRPr lang="en-US" sz="2000" dirty="0" smtClean="0"/>
          </a:p>
          <a:p>
            <a:r>
              <a:rPr lang="en-US" sz="2000" dirty="0"/>
              <a:t>	</a:t>
            </a:r>
            <a:endParaRPr lang="en-US" sz="2000" dirty="0" smtClean="0"/>
          </a:p>
          <a:p>
            <a:r>
              <a:rPr lang="en-US" sz="2000" dirty="0" smtClean="0"/>
              <a:t>	</a:t>
            </a:r>
            <a:r>
              <a:rPr lang="th-TH" sz="2000" dirty="0" smtClean="0"/>
              <a:t> </a:t>
            </a:r>
            <a:r>
              <a:rPr lang="th-TH" sz="2000" dirty="0"/>
              <a:t>ตลอดจนปรับปรุงโปรแกรมให้สอดคล้องกับความต้องการของผู้ใช้งาน และรูปแบบรายงานให้สอดคล้องกับสภาพการทำงานในปัจจุบันของกรมทางหลวง</a:t>
            </a:r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71277" y="653245"/>
            <a:ext cx="300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rdia New" pitchFamily="34" charset="-34"/>
                <a:cs typeface="Cordia New" pitchFamily="34" charset="-34"/>
              </a:rPr>
              <a:t>1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29199" y="774262"/>
            <a:ext cx="300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rdia New" pitchFamily="34" charset="-34"/>
                <a:cs typeface="Cordia New" pitchFamily="34" charset="-34"/>
              </a:rPr>
              <a:t>2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5308" y="2761916"/>
            <a:ext cx="300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rdia New" pitchFamily="34" charset="-34"/>
                <a:cs typeface="Cordia New" pitchFamily="34" charset="-34"/>
              </a:rPr>
              <a:t>3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29200" y="2761917"/>
            <a:ext cx="300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rdia New" pitchFamily="34" charset="-34"/>
                <a:cs typeface="Cordia New" pitchFamily="34" charset="-34"/>
              </a:rPr>
              <a:t>4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44E-5E87-4E7F-9900-5A7031749E9F}" type="slidenum">
              <a:rPr lang="th-TH" smtClean="0">
                <a:latin typeface="Cordia New" pitchFamily="34" charset="-34"/>
                <a:cs typeface="Cordia New" pitchFamily="34" charset="-34"/>
              </a:rPr>
              <a:pPr/>
              <a:t>4</a:t>
            </a:fld>
            <a:endParaRPr lang="th-TH" dirty="0">
              <a:latin typeface="Cordia New" pitchFamily="34" charset="-34"/>
              <a:cs typeface="Cordia New" pitchFamily="34" charset="-34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4874127" y="605378"/>
            <a:ext cx="0" cy="4119023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461" y="711907"/>
            <a:ext cx="1963155" cy="161308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151" y="1060587"/>
            <a:ext cx="2101792" cy="154524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071" y="2923684"/>
            <a:ext cx="2840828" cy="165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31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222"/>
            <a:ext cx="9144000" cy="609600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th-TH" sz="2800" b="1" dirty="0">
                <a:latin typeface="Cordia New" pitchFamily="34" charset="-34"/>
                <a:cs typeface="Cordia New" pitchFamily="34" charset="-34"/>
              </a:rPr>
              <a:t>วัตถุประสงค์</a:t>
            </a:r>
            <a:endParaRPr lang="en-US" sz="28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09960"/>
            <a:ext cx="615553" cy="41190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wrap="square">
            <a:spAutoFit/>
          </a:bodyPr>
          <a:lstStyle/>
          <a:p>
            <a:pPr algn="ctr"/>
            <a:r>
              <a:rPr lang="en-US" b="1" dirty="0">
                <a:latin typeface="Cordia New" pitchFamily="34" charset="-34"/>
                <a:cs typeface="Cordia New" pitchFamily="34" charset="-34"/>
              </a:rPr>
              <a:t>Media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-1" y="4724401"/>
            <a:ext cx="615553" cy="21514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wrap="square">
            <a:spAutoFit/>
          </a:bodyPr>
          <a:lstStyle/>
          <a:p>
            <a:pPr algn="ctr"/>
            <a:r>
              <a:rPr lang="en-US" sz="2800" b="1" dirty="0">
                <a:latin typeface="Cordia New" pitchFamily="34" charset="-34"/>
                <a:cs typeface="Cordia New" pitchFamily="34" charset="-34"/>
              </a:rPr>
              <a:t>Script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-324544" y="609600"/>
            <a:ext cx="962094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-152400" y="4725144"/>
            <a:ext cx="9448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71277" y="653245"/>
            <a:ext cx="300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rdia New" pitchFamily="34" charset="-34"/>
                <a:cs typeface="Cordia New" pitchFamily="34" charset="-34"/>
              </a:rPr>
              <a:t>1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44E-5E87-4E7F-9900-5A7031749E9F}" type="slidenum">
              <a:rPr lang="th-TH" smtClean="0">
                <a:latin typeface="Cordia New" pitchFamily="34" charset="-34"/>
                <a:cs typeface="Cordia New" pitchFamily="34" charset="-34"/>
              </a:rPr>
              <a:pPr/>
              <a:t>5</a:t>
            </a:fld>
            <a:endParaRPr lang="th-TH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9475" y="4824107"/>
            <a:ext cx="8071248" cy="1851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450215" algn="l"/>
                <a:tab pos="630555" algn="l"/>
              </a:tabLst>
            </a:pPr>
            <a:r>
              <a:rPr lang="th-TH" sz="2000" dirty="0">
                <a:latin typeface="Calibri" charset="0"/>
                <a:ea typeface="Calibri" charset="0"/>
              </a:rPr>
              <a:t>นอกเหนือจากนั้นเนื่องจากโปรแกรมโปรแกรมบริหารงานบำรุงทาง </a:t>
            </a:r>
            <a:r>
              <a:rPr lang="en-US" sz="2000" dirty="0">
                <a:latin typeface="Cordia New" charset="0"/>
                <a:ea typeface="Calibri" charset="0"/>
                <a:cs typeface="Cordia New" charset="0"/>
              </a:rPr>
              <a:t>(TPMS)</a:t>
            </a:r>
            <a:r>
              <a:rPr lang="th-TH" sz="2000" dirty="0">
                <a:latin typeface="Cordia New" charset="0"/>
                <a:ea typeface="Calibri" charset="0"/>
              </a:rPr>
              <a:t>ได้ถูกพัฒนาขึ้นมาเป็นเวลานาน จึงมีข้อกำจัด เช่น </a:t>
            </a:r>
            <a:endParaRPr lang="en-US" sz="1800" dirty="0">
              <a:latin typeface="Calibri" charset="0"/>
              <a:ea typeface="Calibri" charset="0"/>
              <a:cs typeface="Cordia New" charset="0"/>
            </a:endParaRPr>
          </a:p>
          <a:p>
            <a:pPr marL="342900" lvl="0" indent="-342900" algn="thaiDist">
              <a:lnSpc>
                <a:spcPct val="115000"/>
              </a:lnSpc>
              <a:spcAft>
                <a:spcPts val="0"/>
              </a:spcAft>
              <a:buFont typeface="Symbol" charset="2"/>
              <a:buChar char=""/>
              <a:tabLst>
                <a:tab pos="450215" algn="l"/>
                <a:tab pos="630555" algn="l"/>
              </a:tabLst>
            </a:pPr>
            <a:r>
              <a:rPr lang="th-TH" sz="2000" dirty="0">
                <a:latin typeface="Calibri" charset="0"/>
                <a:ea typeface="Calibri" charset="0"/>
              </a:rPr>
              <a:t>โปรแกรม </a:t>
            </a:r>
            <a:r>
              <a:rPr lang="en-US" sz="2000" dirty="0">
                <a:latin typeface="Cordia New" charset="0"/>
                <a:ea typeface="Calibri" charset="0"/>
                <a:cs typeface="Cordia New" charset="0"/>
              </a:rPr>
              <a:t>TPMS </a:t>
            </a:r>
            <a:r>
              <a:rPr lang="th-TH" sz="2000" dirty="0">
                <a:latin typeface="Cordia New" charset="0"/>
                <a:ea typeface="Calibri" charset="0"/>
              </a:rPr>
              <a:t>ไม่สามารถเชื่อมโยงข้อมูลเข้ากับระบบฐานข้อมูลสภาพทางของกรมทางหลวงอย่างสมบูรณ์</a:t>
            </a:r>
            <a:endParaRPr lang="en-US" sz="1600" dirty="0">
              <a:latin typeface="Calibri" charset="0"/>
              <a:ea typeface="Calibri" charset="0"/>
              <a:cs typeface="Cordia New" charset="0"/>
            </a:endParaRPr>
          </a:p>
          <a:p>
            <a:pPr marL="342900" lvl="0" indent="-342900" algn="thaiDist">
              <a:lnSpc>
                <a:spcPct val="115000"/>
              </a:lnSpc>
              <a:spcAft>
                <a:spcPts val="1000"/>
              </a:spcAft>
              <a:buFont typeface="Symbol" charset="2"/>
              <a:buChar char=""/>
              <a:tabLst>
                <a:tab pos="450215" algn="l"/>
                <a:tab pos="630555" algn="l"/>
              </a:tabLst>
            </a:pPr>
            <a:r>
              <a:rPr lang="th-TH" sz="2000" dirty="0">
                <a:latin typeface="Calibri" charset="0"/>
                <a:ea typeface="Calibri" charset="0"/>
              </a:rPr>
              <a:t>การใช้งานโปรแกรม </a:t>
            </a:r>
            <a:r>
              <a:rPr lang="en-US" sz="2000" dirty="0">
                <a:latin typeface="Cordia New" charset="0"/>
                <a:ea typeface="Calibri" charset="0"/>
                <a:cs typeface="Cordia New" charset="0"/>
              </a:rPr>
              <a:t>TPMS </a:t>
            </a:r>
            <a:r>
              <a:rPr lang="th-TH" sz="2000" dirty="0">
                <a:latin typeface="Cordia New" charset="0"/>
                <a:ea typeface="Calibri" charset="0"/>
              </a:rPr>
              <a:t>ต้องติดตั้งโปรแกรมบนเครื่องคอมพิวเตอร์เท่านั้น </a:t>
            </a:r>
            <a:endParaRPr lang="en-US" sz="1600" dirty="0">
              <a:latin typeface="Calibri" charset="0"/>
              <a:ea typeface="Calibri" charset="0"/>
              <a:cs typeface="Cordia New" charset="0"/>
            </a:endParaRPr>
          </a:p>
          <a:p>
            <a:pPr lvl="0"/>
            <a:endParaRPr lang="en-US" sz="2000" dirty="0"/>
          </a:p>
        </p:txBody>
      </p:sp>
      <p:pic>
        <p:nvPicPr>
          <p:cNvPr id="17" name="รูปภาพ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34"/>
          <a:stretch/>
        </p:blipFill>
        <p:spPr bwMode="auto">
          <a:xfrm>
            <a:off x="971881" y="884077"/>
            <a:ext cx="2914320" cy="3602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รูปภาพ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8" r="27996"/>
          <a:stretch/>
        </p:blipFill>
        <p:spPr bwMode="auto">
          <a:xfrm>
            <a:off x="3951691" y="884077"/>
            <a:ext cx="1752600" cy="3602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รูปภาพ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21" r="1"/>
          <a:stretch/>
        </p:blipFill>
        <p:spPr bwMode="auto">
          <a:xfrm>
            <a:off x="5769781" y="881029"/>
            <a:ext cx="1850219" cy="3602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&quot;No&quot; Symbol 4"/>
          <p:cNvSpPr/>
          <p:nvPr/>
        </p:nvSpPr>
        <p:spPr>
          <a:xfrm>
            <a:off x="3810000" y="2246761"/>
            <a:ext cx="661129" cy="655386"/>
          </a:xfrm>
          <a:prstGeom prst="noSmoking">
            <a:avLst>
              <a:gd name="adj" fmla="val 5149"/>
            </a:avLst>
          </a:prstGeom>
          <a:noFill/>
          <a:ln w="31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&quot;No&quot; Symbol 22"/>
          <p:cNvSpPr/>
          <p:nvPr/>
        </p:nvSpPr>
        <p:spPr>
          <a:xfrm>
            <a:off x="5692852" y="2246761"/>
            <a:ext cx="661129" cy="655386"/>
          </a:xfrm>
          <a:prstGeom prst="noSmoking">
            <a:avLst>
              <a:gd name="adj" fmla="val 5149"/>
            </a:avLst>
          </a:prstGeom>
          <a:noFill/>
          <a:ln w="31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&quot;No&quot; Symbol 26"/>
          <p:cNvSpPr/>
          <p:nvPr/>
        </p:nvSpPr>
        <p:spPr>
          <a:xfrm>
            <a:off x="2632772" y="2246761"/>
            <a:ext cx="661129" cy="655386"/>
          </a:xfrm>
          <a:prstGeom prst="noSmoking">
            <a:avLst>
              <a:gd name="adj" fmla="val 5149"/>
            </a:avLst>
          </a:prstGeom>
          <a:noFill/>
          <a:ln w="31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43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222"/>
            <a:ext cx="9144000" cy="609600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th-TH" sz="2800" b="1" dirty="0">
                <a:latin typeface="Cordia New" pitchFamily="34" charset="-34"/>
                <a:cs typeface="Cordia New" pitchFamily="34" charset="-34"/>
              </a:rPr>
              <a:t>วัตถุประสงค์</a:t>
            </a:r>
            <a:endParaRPr lang="en-US" sz="28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09960"/>
            <a:ext cx="615553" cy="41190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wrap="square">
            <a:spAutoFit/>
          </a:bodyPr>
          <a:lstStyle/>
          <a:p>
            <a:pPr algn="ctr"/>
            <a:r>
              <a:rPr lang="en-US" b="1" dirty="0">
                <a:latin typeface="Cordia New" pitchFamily="34" charset="-34"/>
                <a:cs typeface="Cordia New" pitchFamily="34" charset="-34"/>
              </a:rPr>
              <a:t>Media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-1" y="4724401"/>
            <a:ext cx="615553" cy="21514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wrap="square">
            <a:spAutoFit/>
          </a:bodyPr>
          <a:lstStyle/>
          <a:p>
            <a:pPr algn="ctr"/>
            <a:r>
              <a:rPr lang="en-US" sz="2800" b="1" dirty="0">
                <a:latin typeface="Cordia New" pitchFamily="34" charset="-34"/>
                <a:cs typeface="Cordia New" pitchFamily="34" charset="-34"/>
              </a:rPr>
              <a:t>Script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-324544" y="609600"/>
            <a:ext cx="962094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-152400" y="4725144"/>
            <a:ext cx="9448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9" idx="3"/>
          </p:cNvCxnSpPr>
          <p:nvPr/>
        </p:nvCxnSpPr>
        <p:spPr>
          <a:xfrm>
            <a:off x="615553" y="2669472"/>
            <a:ext cx="8528447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71277" y="653245"/>
            <a:ext cx="300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rdia New" pitchFamily="34" charset="-34"/>
                <a:cs typeface="Cordia New" pitchFamily="34" charset="-34"/>
              </a:rPr>
              <a:t>1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29199" y="774262"/>
            <a:ext cx="300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rdia New" pitchFamily="34" charset="-34"/>
                <a:cs typeface="Cordia New" pitchFamily="34" charset="-34"/>
              </a:rPr>
              <a:t>2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5308" y="2761916"/>
            <a:ext cx="300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rdia New" pitchFamily="34" charset="-34"/>
                <a:cs typeface="Cordia New" pitchFamily="34" charset="-34"/>
              </a:rPr>
              <a:t>3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29200" y="2761917"/>
            <a:ext cx="300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rdia New" pitchFamily="34" charset="-34"/>
                <a:cs typeface="Cordia New" pitchFamily="34" charset="-34"/>
              </a:rPr>
              <a:t>4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44E-5E87-4E7F-9900-5A7031749E9F}" type="slidenum">
              <a:rPr lang="th-TH" smtClean="0">
                <a:latin typeface="Cordia New" pitchFamily="34" charset="-34"/>
                <a:cs typeface="Cordia New" pitchFamily="34" charset="-34"/>
              </a:rPr>
              <a:pPr/>
              <a:t>6</a:t>
            </a:fld>
            <a:endParaRPr lang="th-TH" dirty="0">
              <a:latin typeface="Cordia New" pitchFamily="34" charset="-34"/>
              <a:cs typeface="Cordia New" pitchFamily="34" charset="-34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4874127" y="605378"/>
            <a:ext cx="0" cy="4119023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749475" y="4824107"/>
            <a:ext cx="8071248" cy="22611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1200"/>
              </a:spcBef>
              <a:spcAft>
                <a:spcPts val="0"/>
              </a:spcAft>
            </a:pPr>
            <a:r>
              <a:rPr lang="th-TH" sz="1100" b="1" kern="1600" dirty="0" smtClean="0">
                <a:ea typeface="TH SarabunPSK" panose="020B0500040200020003" pitchFamily="34" charset="-34"/>
                <a:cs typeface="TH SarabunPSK" panose="020B0500040200020003" pitchFamily="34" charset="-34"/>
              </a:rPr>
              <a:t>วัตถุประสงค์ของโครงการ</a:t>
            </a:r>
            <a:endParaRPr lang="en-GB" sz="1050" b="1" kern="1600" dirty="0">
              <a:ea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algn="thaiDist">
              <a:spcAft>
                <a:spcPts val="0"/>
              </a:spcAft>
            </a:pPr>
            <a:r>
              <a:rPr lang="en-US" sz="500" b="1" dirty="0">
                <a:ea typeface="SimSun" panose="02010600030101010101" pitchFamily="2" charset="-122"/>
                <a:cs typeface="Angsana New" panose="02020603050405020304" pitchFamily="18" charset="-34"/>
              </a:rPr>
              <a:t> </a:t>
            </a:r>
            <a:endParaRPr lang="en-GB" sz="1000" dirty="0">
              <a:ea typeface="SimSun" panose="02010600030101010101" pitchFamily="2" charset="-122"/>
              <a:cs typeface="Angsana New" panose="02020603050405020304" pitchFamily="18" charset="-34"/>
            </a:endParaRPr>
          </a:p>
          <a:p>
            <a:pPr marL="342900" lvl="0" indent="-342900" algn="thaiDi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200" dirty="0" smtClean="0">
                <a:ea typeface="Calibri" charset="0"/>
              </a:rPr>
              <a:t>ปรับปรุง</a:t>
            </a:r>
            <a:r>
              <a:rPr lang="th-TH" sz="1200" dirty="0">
                <a:ea typeface="Calibri" charset="0"/>
              </a:rPr>
              <a:t>ข้อมูลพื้นฐาน และสอบเทียบแบบจำลอง</a:t>
            </a:r>
            <a:r>
              <a:rPr lang="th-TH" sz="1200" dirty="0" err="1">
                <a:ea typeface="Calibri" charset="0"/>
              </a:rPr>
              <a:t>ต่างๆ</a:t>
            </a:r>
            <a:r>
              <a:rPr lang="th-TH" sz="1200" dirty="0">
                <a:ea typeface="Calibri" charset="0"/>
              </a:rPr>
              <a:t> ในโปรแกรมบริหารงานบำรุงทาง (</a:t>
            </a:r>
            <a:r>
              <a:rPr lang="en-US" sz="1200" dirty="0">
                <a:ea typeface="Calibri" charset="0"/>
              </a:rPr>
              <a:t>TPMS</a:t>
            </a:r>
            <a:r>
              <a:rPr lang="th-TH" sz="1200" dirty="0">
                <a:ea typeface="Calibri" charset="0"/>
              </a:rPr>
              <a:t>) ให้มีความเป็นปัจจุบัน</a:t>
            </a:r>
            <a:endParaRPr lang="en-US" sz="1050" dirty="0">
              <a:ea typeface="Calibri" charset="0"/>
            </a:endParaRPr>
          </a:p>
          <a:p>
            <a:pPr marL="342900" lvl="0" indent="-342900" algn="thaiDi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200" dirty="0">
                <a:ea typeface="Calibri" charset="0"/>
              </a:rPr>
              <a:t>ปรับปรุงโปรแกรมบริหารงานบำรุงทาง (</a:t>
            </a:r>
            <a:r>
              <a:rPr lang="en-US" sz="1200" dirty="0">
                <a:ea typeface="Calibri" charset="0"/>
              </a:rPr>
              <a:t>TPMS</a:t>
            </a:r>
            <a:r>
              <a:rPr lang="th-TH" sz="1200" dirty="0">
                <a:ea typeface="Calibri" charset="0"/>
              </a:rPr>
              <a:t>) ให้สามารถตอบสนองความต้องการของผู้ใช้งาน ในการวิเคราะห์ด้วยรูปแบบและเงื่อนไข</a:t>
            </a:r>
            <a:r>
              <a:rPr lang="th-TH" sz="1200" dirty="0" err="1">
                <a:ea typeface="Calibri" charset="0"/>
              </a:rPr>
              <a:t>ต่างๆ</a:t>
            </a:r>
            <a:r>
              <a:rPr lang="th-TH" sz="1200" dirty="0">
                <a:ea typeface="Calibri" charset="0"/>
              </a:rPr>
              <a:t> มีความยืดหยุ่นสามารถปรับเปลี่ยนตัวแปร</a:t>
            </a:r>
            <a:r>
              <a:rPr lang="th-TH" sz="1200" dirty="0" err="1">
                <a:ea typeface="Calibri" charset="0"/>
              </a:rPr>
              <a:t>ต่างๆ</a:t>
            </a:r>
            <a:r>
              <a:rPr lang="th-TH" sz="1200" dirty="0">
                <a:ea typeface="Calibri" charset="0"/>
              </a:rPr>
              <a:t> </a:t>
            </a:r>
            <a:endParaRPr lang="en-US" sz="1050" dirty="0">
              <a:ea typeface="Calibri" charset="0"/>
            </a:endParaRPr>
          </a:p>
          <a:p>
            <a:pPr marL="342900" lvl="0" indent="-342900" algn="thaiDi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200" dirty="0">
                <a:ea typeface="Calibri" charset="0"/>
              </a:rPr>
              <a:t>ศึกษา และแนะนำปัจจัยตลอดจนหลักเกณฑ์</a:t>
            </a:r>
            <a:r>
              <a:rPr lang="th-TH" sz="1200" dirty="0" err="1">
                <a:ea typeface="Calibri" charset="0"/>
              </a:rPr>
              <a:t>ต่างๆ</a:t>
            </a:r>
            <a:r>
              <a:rPr lang="th-TH" sz="1200" dirty="0">
                <a:ea typeface="Calibri" charset="0"/>
              </a:rPr>
              <a:t> สำหรับใช้ในการเลือกวิธีการซ่อมบำรุง ที่เหมาะสมกับข้อมูลในปัจจุบันที่มีการสำรวจข้อมูล และมีการเชื่อมโยงข้อมูลจากระบบ</a:t>
            </a:r>
            <a:r>
              <a:rPr lang="th-TH" sz="1200" dirty="0" err="1">
                <a:ea typeface="Calibri" charset="0"/>
              </a:rPr>
              <a:t>อื่นๆ</a:t>
            </a:r>
            <a:r>
              <a:rPr lang="th-TH" sz="1200" dirty="0">
                <a:ea typeface="Calibri" charset="0"/>
              </a:rPr>
              <a:t> ของกรมทางหลวง </a:t>
            </a:r>
            <a:endParaRPr lang="en-US" sz="1050" dirty="0">
              <a:ea typeface="Calibri" charset="0"/>
            </a:endParaRPr>
          </a:p>
          <a:p>
            <a:pPr marL="342900" lvl="0" indent="-342900" algn="thaiDi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th-TH" sz="1200" dirty="0">
                <a:ea typeface="Calibri" charset="0"/>
              </a:rPr>
              <a:t>วิเคราะห์ความต้องการงบประมาณบำรุงทางของกรมทางหลวง โดยใช้ข้อมูลล่าสุดในฐานข้อมูลกลางงานบำรุงทาง และแบบจำลอง</a:t>
            </a:r>
            <a:r>
              <a:rPr lang="th-TH" sz="1200" dirty="0" err="1">
                <a:ea typeface="Calibri" charset="0"/>
              </a:rPr>
              <a:t>ต่างๆ</a:t>
            </a:r>
            <a:r>
              <a:rPr lang="th-TH" sz="1200" dirty="0">
                <a:ea typeface="Calibri" charset="0"/>
              </a:rPr>
              <a:t> ในโปรแกรมบริหารงานบำรุงทาง (</a:t>
            </a:r>
            <a:r>
              <a:rPr lang="en-US" sz="1200" dirty="0">
                <a:ea typeface="Calibri" charset="0"/>
              </a:rPr>
              <a:t>TPMS</a:t>
            </a:r>
            <a:r>
              <a:rPr lang="th-TH" sz="1200" dirty="0">
                <a:ea typeface="Calibri" charset="0"/>
              </a:rPr>
              <a:t>) เพื่อพิจารณาความถูกต้องและเหมาะสมของแบบจำลอง</a:t>
            </a:r>
            <a:r>
              <a:rPr lang="th-TH" sz="1200" dirty="0" err="1">
                <a:ea typeface="Calibri" charset="0"/>
              </a:rPr>
              <a:t>ต่างๆ</a:t>
            </a:r>
            <a:r>
              <a:rPr lang="th-TH" sz="1200" dirty="0">
                <a:ea typeface="Calibri" charset="0"/>
              </a:rPr>
              <a:t> ที่ได้ทำการปรับปรุง </a:t>
            </a:r>
            <a:endParaRPr lang="en-US" sz="1050" dirty="0">
              <a:ea typeface="Calibri" charset="0"/>
            </a:endParaRPr>
          </a:p>
          <a:p>
            <a:pPr lvl="0"/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648959" y="1015306"/>
            <a:ext cx="2209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เอาจาก </a:t>
            </a:r>
            <a:r>
              <a:rPr lang="en-US" dirty="0"/>
              <a:t>script </a:t>
            </a:r>
            <a:r>
              <a:rPr lang="th-TH" dirty="0"/>
              <a:t>มาทำเป็น </a:t>
            </a:r>
            <a:r>
              <a:rPr lang="en-US" dirty="0"/>
              <a:t>bullet </a:t>
            </a:r>
            <a:r>
              <a:rPr lang="th-TH" dirty="0"/>
              <a:t>ครับ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90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222"/>
            <a:ext cx="9144000" cy="609600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th-TH" sz="2800" b="1" dirty="0">
                <a:latin typeface="Cordia New" pitchFamily="34" charset="-34"/>
                <a:cs typeface="Cordia New" pitchFamily="34" charset="-34"/>
              </a:rPr>
              <a:t>วัตถุประสงค์</a:t>
            </a:r>
            <a:endParaRPr lang="en-US" sz="28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09960"/>
            <a:ext cx="615553" cy="41190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wrap="square">
            <a:spAutoFit/>
          </a:bodyPr>
          <a:lstStyle/>
          <a:p>
            <a:pPr algn="ctr"/>
            <a:r>
              <a:rPr lang="en-US" b="1" dirty="0">
                <a:latin typeface="Cordia New" pitchFamily="34" charset="-34"/>
                <a:cs typeface="Cordia New" pitchFamily="34" charset="-34"/>
              </a:rPr>
              <a:t>Media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-1" y="4724401"/>
            <a:ext cx="615553" cy="21514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wrap="square">
            <a:spAutoFit/>
          </a:bodyPr>
          <a:lstStyle/>
          <a:p>
            <a:pPr algn="ctr"/>
            <a:r>
              <a:rPr lang="en-US" sz="2800" b="1" dirty="0">
                <a:latin typeface="Cordia New" pitchFamily="34" charset="-34"/>
                <a:cs typeface="Cordia New" pitchFamily="34" charset="-34"/>
              </a:rPr>
              <a:t>Script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-324544" y="609600"/>
            <a:ext cx="962094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-152400" y="4725144"/>
            <a:ext cx="9448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9" idx="3"/>
          </p:cNvCxnSpPr>
          <p:nvPr/>
        </p:nvCxnSpPr>
        <p:spPr>
          <a:xfrm>
            <a:off x="615553" y="2669472"/>
            <a:ext cx="8528447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71277" y="653245"/>
            <a:ext cx="300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rdia New" pitchFamily="34" charset="-34"/>
                <a:cs typeface="Cordia New" pitchFamily="34" charset="-34"/>
              </a:rPr>
              <a:t>1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29199" y="774262"/>
            <a:ext cx="300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rdia New" pitchFamily="34" charset="-34"/>
                <a:cs typeface="Cordia New" pitchFamily="34" charset="-34"/>
              </a:rPr>
              <a:t>2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5308" y="2761916"/>
            <a:ext cx="300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rdia New" pitchFamily="34" charset="-34"/>
                <a:cs typeface="Cordia New" pitchFamily="34" charset="-34"/>
              </a:rPr>
              <a:t>3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29200" y="2761917"/>
            <a:ext cx="300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rdia New" pitchFamily="34" charset="-34"/>
                <a:cs typeface="Cordia New" pitchFamily="34" charset="-34"/>
              </a:rPr>
              <a:t>4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44E-5E87-4E7F-9900-5A7031749E9F}" type="slidenum">
              <a:rPr lang="th-TH" smtClean="0">
                <a:latin typeface="Cordia New" pitchFamily="34" charset="-34"/>
                <a:cs typeface="Cordia New" pitchFamily="34" charset="-34"/>
              </a:rPr>
              <a:pPr/>
              <a:t>7</a:t>
            </a:fld>
            <a:endParaRPr lang="th-TH" dirty="0">
              <a:latin typeface="Cordia New" pitchFamily="34" charset="-34"/>
              <a:cs typeface="Cordia New" pitchFamily="34" charset="-34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4874127" y="605378"/>
            <a:ext cx="0" cy="4119023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749475" y="4824107"/>
            <a:ext cx="80712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200" dirty="0"/>
              <a:t>ตัวอย่างการใช้</a:t>
            </a:r>
            <a:r>
              <a:rPr lang="th-TH" sz="1200" dirty="0" smtClean="0"/>
              <a:t>งานระบบ </a:t>
            </a:r>
            <a:r>
              <a:rPr lang="en-US" sz="1200" dirty="0"/>
              <a:t>TPMS</a:t>
            </a:r>
          </a:p>
          <a:p>
            <a:r>
              <a:rPr lang="th-TH" sz="1200" dirty="0" smtClean="0"/>
              <a:t>ระบบ</a:t>
            </a:r>
            <a:r>
              <a:rPr lang="en-US" sz="1200" dirty="0"/>
              <a:t> </a:t>
            </a:r>
            <a:r>
              <a:rPr lang="en-US" sz="1200" dirty="0" smtClean="0"/>
              <a:t>TPMS</a:t>
            </a:r>
            <a:r>
              <a:rPr lang="th-TH" sz="1200" dirty="0" smtClean="0"/>
              <a:t> ประกอบด้วย</a:t>
            </a:r>
            <a:endParaRPr lang="en-US" sz="1200" dirty="0"/>
          </a:p>
          <a:p>
            <a:r>
              <a:rPr lang="th-TH" sz="1200" dirty="0"/>
              <a:t>                                             1 .		การเข้าใช้งานระบบ</a:t>
            </a:r>
            <a:endParaRPr lang="en-US" sz="1200" dirty="0"/>
          </a:p>
          <a:p>
            <a:r>
              <a:rPr lang="th-TH" sz="1200" dirty="0"/>
              <a:t>                                             2.		การปรับปรุงรูปแบบการเลือกข้อมูลสายทาง</a:t>
            </a:r>
            <a:endParaRPr lang="en-US" sz="1200" dirty="0"/>
          </a:p>
          <a:p>
            <a:r>
              <a:rPr lang="th-TH" sz="1200" dirty="0"/>
              <a:t>                                             3.		การวิเคราะห์เชิงกลยุทธ์</a:t>
            </a:r>
            <a:endParaRPr lang="en-US" sz="1200" dirty="0"/>
          </a:p>
          <a:p>
            <a:r>
              <a:rPr lang="th-TH" sz="1200" dirty="0"/>
              <a:t>                                             4.		การวิเคราะห์ประจำปี</a:t>
            </a:r>
            <a:endParaRPr lang="en-US" sz="1200" dirty="0"/>
          </a:p>
          <a:p>
            <a:r>
              <a:rPr lang="th-TH" sz="1200" dirty="0"/>
              <a:t>                                             5.		ผลการวิเคราะห์</a:t>
            </a:r>
            <a:endParaRPr lang="en-US" sz="1200" dirty="0"/>
          </a:p>
          <a:p>
            <a:r>
              <a:rPr lang="th-TH" sz="1200" dirty="0"/>
              <a:t>                                             6.		การส่งออกผลวิเคราะห์</a:t>
            </a:r>
            <a:endParaRPr lang="en-US" sz="1200" dirty="0"/>
          </a:p>
          <a:p>
            <a:r>
              <a:rPr lang="th-TH" sz="1200" dirty="0"/>
              <a:t>                                             7.		การตั้งค่า</a:t>
            </a:r>
            <a:endParaRPr lang="en-US" sz="1200" dirty="0"/>
          </a:p>
          <a:p>
            <a:pPr lvl="0"/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1648959" y="1015306"/>
            <a:ext cx="2209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เอาจาก </a:t>
            </a:r>
            <a:r>
              <a:rPr lang="en-US" dirty="0"/>
              <a:t>script </a:t>
            </a:r>
            <a:r>
              <a:rPr lang="th-TH" dirty="0"/>
              <a:t>มาทำเป็น </a:t>
            </a:r>
            <a:r>
              <a:rPr lang="en-US" dirty="0"/>
              <a:t>bullet </a:t>
            </a:r>
            <a:r>
              <a:rPr lang="th-TH" dirty="0"/>
              <a:t>ครับ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621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9" y="-24688"/>
            <a:ext cx="7469478" cy="457200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แก้ไข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7280" y="457200"/>
            <a:ext cx="553998" cy="20298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wrap="square">
            <a:spAutoFit/>
          </a:bodyPr>
          <a:lstStyle/>
          <a:p>
            <a:pPr algn="ctr"/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Media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17279" y="2523663"/>
            <a:ext cx="553998" cy="33907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wrap="square">
            <a:spAutoFit/>
          </a:bodyPr>
          <a:lstStyle/>
          <a:p>
            <a:pPr algn="ctr"/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Script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671277" y="457200"/>
            <a:ext cx="721570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7279" y="2523700"/>
            <a:ext cx="7086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400001" y="5624513"/>
            <a:ext cx="2057400" cy="273844"/>
          </a:xfrm>
        </p:spPr>
        <p:txBody>
          <a:bodyPr/>
          <a:lstStyle/>
          <a:p>
            <a:fld id="{E57BF44E-5E87-4E7F-9900-5A7031749E9F}" type="slidenum">
              <a:rPr lang="th-TH" sz="2400">
                <a:latin typeface="TH SarabunPSK" panose="020B0500040200020003" pitchFamily="34" charset="-34"/>
                <a:cs typeface="TH SarabunPSK" panose="020B0500040200020003" pitchFamily="34" charset="-34"/>
              </a:rPr>
              <a:pPr/>
              <a:t>8</a:t>
            </a:fld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59784" y="1808872"/>
            <a:ext cx="4426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th-TH" sz="2400" b="1" dirty="0"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แก้ไข </a:t>
            </a:r>
            <a:r>
              <a:rPr lang="th-TH" sz="2400" b="1" dirty="0" smtClean="0"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นาที </a:t>
            </a:r>
            <a:r>
              <a:rPr lang="th-TH" sz="2400" b="1" dirty="0"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3.18 – 3.41</a:t>
            </a:r>
            <a:r>
              <a:rPr lang="en-US" sz="2400" b="1" dirty="0"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 </a:t>
            </a:r>
            <a:r>
              <a:rPr lang="th-TH" sz="2400" b="1" dirty="0" smtClean="0"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แก้ไข </a:t>
            </a:r>
            <a:r>
              <a:rPr lang="en-US" sz="2400" b="1" dirty="0"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script </a:t>
            </a:r>
            <a:r>
              <a:rPr lang="th-TH" sz="2400" b="1" dirty="0"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ตามด้านล่าง</a:t>
            </a:r>
            <a:endParaRPr lang="en-US" sz="2400" b="1" dirty="0">
              <a:latin typeface="TH SarabunPSK" panose="020B0500040200020003" pitchFamily="34" charset="-34"/>
              <a:ea typeface="Calibri" charset="0"/>
              <a:cs typeface="TH SarabunPSK" panose="020B0500040200020003" pitchFamily="34" charset="-34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79901" y="2560304"/>
            <a:ext cx="702392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454545"/>
                </a:solidFill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1. </a:t>
            </a:r>
            <a:r>
              <a:rPr lang="th-TH" sz="2400" dirty="0">
                <a:solidFill>
                  <a:srgbClr val="454545"/>
                </a:solidFill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การเข้าใช้งานระบบ</a:t>
            </a:r>
            <a:endParaRPr lang="en-US" sz="2400" dirty="0">
              <a:solidFill>
                <a:srgbClr val="454545"/>
              </a:solidFill>
              <a:latin typeface="TH SarabunPSK" panose="020B0500040200020003" pitchFamily="34" charset="-34"/>
              <a:ea typeface="Calibri" charset="0"/>
              <a:cs typeface="TH SarabunPSK" panose="020B0500040200020003" pitchFamily="34" charset="-34"/>
            </a:endParaRPr>
          </a:p>
          <a:p>
            <a:r>
              <a:rPr lang="th-TH" sz="2400" dirty="0">
                <a:solidFill>
                  <a:srgbClr val="454545"/>
                </a:solidFill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- สามารถ</a:t>
            </a:r>
            <a:r>
              <a:rPr lang="th-TH" sz="2400" dirty="0">
                <a:solidFill>
                  <a:srgbClr val="454545"/>
                </a:solidFill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กำหนดสิทธิการเข้าใช้งาน</a:t>
            </a:r>
            <a:r>
              <a:rPr lang="th-TH" sz="2400" dirty="0">
                <a:solidFill>
                  <a:srgbClr val="454545"/>
                </a:solidFill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ระบบ ซึ่งชื่อ</a:t>
            </a:r>
            <a:r>
              <a:rPr lang="th-TH" sz="2400" dirty="0">
                <a:solidFill>
                  <a:srgbClr val="454545"/>
                </a:solidFill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ผู้ใช้งาน และรหัสผ่าน </a:t>
            </a:r>
            <a:r>
              <a:rPr lang="th-TH" sz="2400" dirty="0">
                <a:solidFill>
                  <a:srgbClr val="454545"/>
                </a:solidFill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จะใช้ร่วมกับ</a:t>
            </a:r>
            <a:r>
              <a:rPr lang="th-TH" sz="2400" dirty="0">
                <a:solidFill>
                  <a:srgbClr val="454545"/>
                </a:solidFill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ระบบสารสนเทศโครงข่ายทางหลวง หรือ </a:t>
            </a:r>
            <a:r>
              <a:rPr lang="en-US" sz="2400" dirty="0" err="1">
                <a:solidFill>
                  <a:srgbClr val="454545"/>
                </a:solidFill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Roadnet</a:t>
            </a:r>
            <a:r>
              <a:rPr lang="th-TH" sz="2400" dirty="0">
                <a:solidFill>
                  <a:srgbClr val="454545"/>
                </a:solidFill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 </a:t>
            </a:r>
            <a:endParaRPr lang="en-US" sz="2400" dirty="0">
              <a:solidFill>
                <a:srgbClr val="454545"/>
              </a:solidFill>
              <a:latin typeface="TH SarabunPSK" panose="020B0500040200020003" pitchFamily="34" charset="-34"/>
              <a:ea typeface="Calibri" charset="0"/>
              <a:cs typeface="TH SarabunPSK" panose="020B0500040200020003" pitchFamily="34" charset="-34"/>
            </a:endParaRPr>
          </a:p>
          <a:p>
            <a:r>
              <a:rPr lang="th-TH" sz="2400" dirty="0">
                <a:solidFill>
                  <a:srgbClr val="454545"/>
                </a:solidFill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- หน้าจอหลักจะแสดงรายละเอียดแผนงานที่เคยวิเคราะห์ ซึ่งไปประกอบด้วย</a:t>
            </a:r>
            <a:endParaRPr lang="en-US" sz="2400" dirty="0">
              <a:solidFill>
                <a:srgbClr val="454545"/>
              </a:solidFill>
              <a:latin typeface="TH SarabunPSK" panose="020B0500040200020003" pitchFamily="34" charset="-34"/>
              <a:ea typeface="Calibri" charset="0"/>
              <a:cs typeface="TH SarabunPSK" panose="020B0500040200020003" pitchFamily="34" charset="-34"/>
            </a:endParaRPr>
          </a:p>
          <a:p>
            <a:pPr lvl="2"/>
            <a:r>
              <a:rPr lang="en-US" sz="2400" dirty="0">
                <a:solidFill>
                  <a:srgbClr val="454545"/>
                </a:solidFill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1. </a:t>
            </a:r>
            <a:r>
              <a:rPr lang="th-TH" sz="2400" dirty="0">
                <a:solidFill>
                  <a:srgbClr val="454545"/>
                </a:solidFill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ประเภทการซ่อมบำรุง</a:t>
            </a:r>
            <a:endParaRPr lang="en-US" sz="2400" dirty="0">
              <a:solidFill>
                <a:srgbClr val="454545"/>
              </a:solidFill>
              <a:latin typeface="TH SarabunPSK" panose="020B0500040200020003" pitchFamily="34" charset="-34"/>
              <a:ea typeface="Calibri" charset="0"/>
              <a:cs typeface="TH SarabunPSK" panose="020B0500040200020003" pitchFamily="34" charset="-34"/>
            </a:endParaRPr>
          </a:p>
          <a:p>
            <a:pPr lvl="2"/>
            <a:r>
              <a:rPr lang="en-US" sz="2400" dirty="0">
                <a:solidFill>
                  <a:srgbClr val="454545"/>
                </a:solidFill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2. </a:t>
            </a:r>
            <a:r>
              <a:rPr lang="th-TH" sz="2400" dirty="0">
                <a:solidFill>
                  <a:srgbClr val="454545"/>
                </a:solidFill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เงื่อนไขในการซ่อมบำรุง </a:t>
            </a:r>
            <a:endParaRPr lang="en-US" sz="2400" dirty="0">
              <a:solidFill>
                <a:srgbClr val="454545"/>
              </a:solidFill>
              <a:latin typeface="TH SarabunPSK" panose="020B0500040200020003" pitchFamily="34" charset="-34"/>
              <a:ea typeface="Calibri" charset="0"/>
              <a:cs typeface="TH SarabunPSK" panose="020B0500040200020003" pitchFamily="34" charset="-34"/>
            </a:endParaRPr>
          </a:p>
          <a:p>
            <a:pPr lvl="2"/>
            <a:r>
              <a:rPr lang="en-US" sz="2400" dirty="0">
                <a:solidFill>
                  <a:srgbClr val="454545"/>
                </a:solidFill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3. </a:t>
            </a:r>
            <a:r>
              <a:rPr lang="th-TH" sz="2400" dirty="0">
                <a:solidFill>
                  <a:srgbClr val="454545"/>
                </a:solidFill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ความคิดเห็น </a:t>
            </a:r>
            <a:endParaRPr lang="en-US" sz="2400" dirty="0">
              <a:solidFill>
                <a:srgbClr val="454545"/>
              </a:solidFill>
              <a:latin typeface="TH SarabunPSK" panose="020B0500040200020003" pitchFamily="34" charset="-34"/>
              <a:ea typeface="Calibri" charset="0"/>
              <a:cs typeface="TH SarabunPSK" panose="020B0500040200020003" pitchFamily="34" charset="-34"/>
            </a:endParaRPr>
          </a:p>
          <a:p>
            <a:pPr lvl="2"/>
            <a:r>
              <a:rPr lang="en-US" sz="2400" dirty="0">
                <a:solidFill>
                  <a:srgbClr val="454545"/>
                </a:solidFill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4. </a:t>
            </a:r>
            <a:r>
              <a:rPr lang="th-TH" sz="2400" dirty="0">
                <a:solidFill>
                  <a:srgbClr val="454545"/>
                </a:solidFill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เวลาที่ทำการวิเคราะห์ </a:t>
            </a:r>
            <a:endParaRPr lang="en-US" sz="2400" dirty="0">
              <a:solidFill>
                <a:srgbClr val="454545"/>
              </a:solidFill>
              <a:latin typeface="TH SarabunPSK" panose="020B0500040200020003" pitchFamily="34" charset="-34"/>
              <a:ea typeface="Calibri" charset="0"/>
              <a:cs typeface="TH SarabunPSK" panose="020B0500040200020003" pitchFamily="34" charset="-34"/>
            </a:endParaRPr>
          </a:p>
          <a:p>
            <a:pPr lvl="2"/>
            <a:r>
              <a:rPr lang="th-TH" sz="2400" dirty="0">
                <a:solidFill>
                  <a:srgbClr val="454545"/>
                </a:solidFill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และ </a:t>
            </a:r>
            <a:r>
              <a:rPr lang="en-US" sz="2400" dirty="0">
                <a:solidFill>
                  <a:srgbClr val="454545"/>
                </a:solidFill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5. </a:t>
            </a:r>
            <a:r>
              <a:rPr lang="th-TH" sz="2400" dirty="0">
                <a:solidFill>
                  <a:srgbClr val="454545"/>
                </a:solidFill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สถานะการทำงานของระบบ</a:t>
            </a:r>
            <a:endParaRPr lang="en-US" sz="2400" dirty="0">
              <a:solidFill>
                <a:srgbClr val="454545"/>
              </a:solidFill>
              <a:latin typeface="TH SarabunPSK" panose="020B0500040200020003" pitchFamily="34" charset="-34"/>
              <a:ea typeface="Calibri" charset="0"/>
              <a:cs typeface="TH SarabunPSK" panose="020B0500040200020003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1277" y="653245"/>
            <a:ext cx="300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rdia New" pitchFamily="34" charset="-34"/>
                <a:cs typeface="Cordia New" pitchFamily="34" charset="-34"/>
              </a:rPr>
              <a:t>1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59784" y="674144"/>
            <a:ext cx="387586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400" b="1" u="sng" dirty="0">
                <a:hlinkClick r:id="rId3"/>
              </a:rPr>
              <a:t>https://www.youtube.com/watch?v=_KIHA-</a:t>
            </a:r>
            <a:r>
              <a:rPr lang="th-TH" sz="1400" b="1" u="sng" dirty="0">
                <a:hlinkClick r:id="rId3"/>
              </a:rPr>
              <a:t>9</a:t>
            </a:r>
            <a:r>
              <a:rPr lang="en-US" sz="1400" b="1" u="sng" dirty="0">
                <a:hlinkClick r:id="rId3"/>
              </a:rPr>
              <a:t>zKE</a:t>
            </a:r>
            <a:r>
              <a:rPr lang="th-TH" sz="1400" b="1" u="sng" dirty="0" smtClean="0">
                <a:hlinkClick r:id="rId3"/>
              </a:rPr>
              <a:t>4</a:t>
            </a:r>
            <a:endParaRPr lang="th-TH" sz="1400" b="1" u="sng" dirty="0" smtClean="0"/>
          </a:p>
          <a:p>
            <a:pPr lvl="0"/>
            <a:endParaRPr lang="th-TH" sz="1400" b="1" u="sng" dirty="0"/>
          </a:p>
          <a:p>
            <a:pPr lvl="0"/>
            <a:r>
              <a:rPr lang="th-TH" sz="1400" b="1" u="sng" dirty="0" smtClean="0"/>
              <a:t>นาทีที่ </a:t>
            </a:r>
            <a:r>
              <a:rPr lang="en-US" sz="1400" b="1" u="sng" dirty="0" smtClean="0"/>
              <a:t>0.21 -0.41</a:t>
            </a:r>
            <a:r>
              <a:rPr lang="en-US" sz="1400" dirty="0" smtClean="0"/>
              <a:t> </a:t>
            </a:r>
            <a:endParaRPr lang="en-US" sz="1400" dirty="0">
              <a:solidFill>
                <a:srgbClr val="454545"/>
              </a:solidFill>
              <a:latin typeface="Thonburi" charset="-34"/>
              <a:ea typeface="Calibri" charset="0"/>
            </a:endParaRPr>
          </a:p>
          <a:p>
            <a:r>
              <a:rPr lang="th-TH" dirty="0" smtClean="0"/>
              <a:t>พูดตาม </a:t>
            </a:r>
            <a:r>
              <a:rPr lang="en-US" dirty="0" smtClean="0"/>
              <a:t>script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90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222"/>
            <a:ext cx="9144000" cy="609600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th-TH" sz="2800" b="1" dirty="0">
                <a:latin typeface="Cordia New" pitchFamily="34" charset="-34"/>
                <a:cs typeface="Cordia New" pitchFamily="34" charset="-34"/>
              </a:rPr>
              <a:t>วัตถุประสงค์</a:t>
            </a:r>
            <a:endParaRPr lang="en-US" sz="28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09961"/>
            <a:ext cx="615553" cy="16961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wrap="square">
            <a:spAutoFit/>
          </a:bodyPr>
          <a:lstStyle/>
          <a:p>
            <a:pPr algn="ctr"/>
            <a:r>
              <a:rPr lang="en-US" b="1" dirty="0">
                <a:latin typeface="Cordia New" pitchFamily="34" charset="-34"/>
                <a:cs typeface="Cordia New" pitchFamily="34" charset="-34"/>
              </a:rPr>
              <a:t>Media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-1" y="2354854"/>
            <a:ext cx="615553" cy="45209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wrap="square">
            <a:spAutoFit/>
          </a:bodyPr>
          <a:lstStyle/>
          <a:p>
            <a:pPr algn="ctr"/>
            <a:r>
              <a:rPr lang="en-US" sz="2800" b="1" dirty="0">
                <a:latin typeface="Cordia New" pitchFamily="34" charset="-34"/>
                <a:cs typeface="Cordia New" pitchFamily="34" charset="-34"/>
              </a:rPr>
              <a:t>Script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-324544" y="609600"/>
            <a:ext cx="962094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-26953" y="2306101"/>
            <a:ext cx="9448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71277" y="653245"/>
            <a:ext cx="300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rdia New" pitchFamily="34" charset="-34"/>
                <a:cs typeface="Cordia New" pitchFamily="34" charset="-34"/>
              </a:rPr>
              <a:t>1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44E-5E87-4E7F-9900-5A7031749E9F}" type="slidenum">
              <a:rPr lang="th-TH" smtClean="0">
                <a:latin typeface="Cordia New" pitchFamily="34" charset="-34"/>
                <a:cs typeface="Cordia New" pitchFamily="34" charset="-34"/>
              </a:rPr>
              <a:pPr/>
              <a:t>9</a:t>
            </a:fld>
            <a:endParaRPr lang="th-TH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1578" y="762000"/>
            <a:ext cx="387586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400" b="1" u="sng" dirty="0">
                <a:hlinkClick r:id="rId3"/>
              </a:rPr>
              <a:t>https://www.youtube.com/watch?v=_KIHA-</a:t>
            </a:r>
            <a:r>
              <a:rPr lang="th-TH" sz="1400" b="1" u="sng" dirty="0">
                <a:hlinkClick r:id="rId3"/>
              </a:rPr>
              <a:t>9</a:t>
            </a:r>
            <a:r>
              <a:rPr lang="en-US" sz="1400" b="1" u="sng" dirty="0">
                <a:hlinkClick r:id="rId3"/>
              </a:rPr>
              <a:t>zKE</a:t>
            </a:r>
            <a:r>
              <a:rPr lang="th-TH" sz="1400" b="1" u="sng" dirty="0" smtClean="0">
                <a:hlinkClick r:id="rId3"/>
              </a:rPr>
              <a:t>4</a:t>
            </a:r>
            <a:endParaRPr lang="th-TH" sz="1400" b="1" u="sng" dirty="0" smtClean="0"/>
          </a:p>
          <a:p>
            <a:pPr lvl="0"/>
            <a:endParaRPr lang="th-TH" sz="1400" b="1" u="sng" dirty="0"/>
          </a:p>
          <a:p>
            <a:pPr lvl="0"/>
            <a:r>
              <a:rPr lang="th-TH" sz="1400" b="1" u="sng" dirty="0" smtClean="0"/>
              <a:t>นาทีที่</a:t>
            </a:r>
            <a:r>
              <a:rPr lang="en-US" sz="1400" b="1" u="sng" dirty="0" smtClean="0"/>
              <a:t> 0.41</a:t>
            </a:r>
            <a:r>
              <a:rPr lang="th-TH" sz="1400" b="1" u="sng" dirty="0" smtClean="0"/>
              <a:t>_</a:t>
            </a:r>
            <a:r>
              <a:rPr lang="en-US" sz="1400" b="1" u="sng" dirty="0" smtClean="0"/>
              <a:t>3.15</a:t>
            </a:r>
            <a:endParaRPr lang="en-US" sz="1400" dirty="0">
              <a:solidFill>
                <a:srgbClr val="454545"/>
              </a:solidFill>
              <a:latin typeface="Thonburi" charset="-34"/>
              <a:ea typeface="Calibri" charset="0"/>
            </a:endParaRPr>
          </a:p>
          <a:p>
            <a:r>
              <a:rPr lang="th-TH" dirty="0" smtClean="0"/>
              <a:t>พูดตาม </a:t>
            </a:r>
            <a:r>
              <a:rPr lang="en-US" dirty="0" smtClean="0"/>
              <a:t>script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71277" y="2339614"/>
            <a:ext cx="807124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454545"/>
                </a:solidFill>
                <a:latin typeface="Cordia New" charset="0"/>
                <a:ea typeface="Calibri" charset="0"/>
              </a:rPr>
              <a:t>2. </a:t>
            </a:r>
            <a:r>
              <a:rPr lang="th-TH" sz="1800" dirty="0">
                <a:solidFill>
                  <a:srgbClr val="454545"/>
                </a:solidFill>
                <a:latin typeface="Thonburi" charset="-34"/>
                <a:ea typeface="Calibri" charset="0"/>
              </a:rPr>
              <a:t>การปรับปรุงรูปแบบการเลือกข้อมูลสายทาง</a:t>
            </a:r>
            <a:endParaRPr lang="en-US" sz="1100" dirty="0">
              <a:solidFill>
                <a:srgbClr val="454545"/>
              </a:solidFill>
              <a:latin typeface="Thonburi" charset="-34"/>
              <a:ea typeface="Calibri" charset="0"/>
            </a:endParaRPr>
          </a:p>
          <a:p>
            <a:pPr lvl="0"/>
            <a:r>
              <a:rPr lang="en-US" sz="1800" dirty="0" smtClean="0">
                <a:solidFill>
                  <a:srgbClr val="454545"/>
                </a:solidFill>
                <a:latin typeface="Thonburi" charset="-34"/>
                <a:ea typeface="Calibri" charset="0"/>
              </a:rPr>
              <a:t>- </a:t>
            </a:r>
            <a:r>
              <a:rPr lang="th-TH" sz="1800" dirty="0" smtClean="0">
                <a:solidFill>
                  <a:srgbClr val="454545"/>
                </a:solidFill>
                <a:latin typeface="Thonburi" charset="-34"/>
                <a:ea typeface="Calibri" charset="0"/>
              </a:rPr>
              <a:t>เลือก</a:t>
            </a:r>
            <a:r>
              <a:rPr lang="th-TH" sz="1800" dirty="0">
                <a:solidFill>
                  <a:srgbClr val="454545"/>
                </a:solidFill>
                <a:latin typeface="Thonburi" charset="-34"/>
                <a:ea typeface="Calibri" charset="0"/>
              </a:rPr>
              <a:t>วิธีการวิเคราะห์ที่ต้องการ</a:t>
            </a:r>
            <a:endParaRPr lang="en-US" sz="1100" dirty="0">
              <a:solidFill>
                <a:srgbClr val="454545"/>
              </a:solidFill>
              <a:latin typeface="Thonburi" charset="-34"/>
              <a:ea typeface="Calibri" charset="0"/>
            </a:endParaRPr>
          </a:p>
          <a:p>
            <a:pPr lvl="0"/>
            <a:r>
              <a:rPr lang="en-US" sz="1800" dirty="0" smtClean="0">
                <a:solidFill>
                  <a:srgbClr val="454545"/>
                </a:solidFill>
                <a:latin typeface="Thonburi" charset="-34"/>
                <a:ea typeface="Calibri" charset="0"/>
              </a:rPr>
              <a:t>- </a:t>
            </a:r>
            <a:r>
              <a:rPr lang="th-TH" sz="1800" dirty="0" smtClean="0">
                <a:solidFill>
                  <a:srgbClr val="454545"/>
                </a:solidFill>
                <a:latin typeface="Thonburi" charset="-34"/>
                <a:ea typeface="Calibri" charset="0"/>
              </a:rPr>
              <a:t>เลือก</a:t>
            </a:r>
            <a:r>
              <a:rPr lang="th-TH" sz="1800" dirty="0">
                <a:solidFill>
                  <a:srgbClr val="454545"/>
                </a:solidFill>
                <a:latin typeface="Thonburi" charset="-34"/>
                <a:ea typeface="Calibri" charset="0"/>
              </a:rPr>
              <a:t>หน่วยงานที่ต้องการ</a:t>
            </a:r>
            <a:endParaRPr lang="en-US" sz="1100" dirty="0">
              <a:solidFill>
                <a:srgbClr val="454545"/>
              </a:solidFill>
              <a:latin typeface="Thonburi" charset="-34"/>
              <a:ea typeface="Calibri" charset="0"/>
            </a:endParaRPr>
          </a:p>
          <a:p>
            <a:pPr lvl="0"/>
            <a:r>
              <a:rPr lang="en-US" sz="1800" dirty="0" smtClean="0">
                <a:solidFill>
                  <a:srgbClr val="454545"/>
                </a:solidFill>
                <a:latin typeface="Thonburi" charset="-34"/>
                <a:ea typeface="Calibri" charset="0"/>
              </a:rPr>
              <a:t>- </a:t>
            </a:r>
            <a:r>
              <a:rPr lang="th-TH" sz="1800" dirty="0" smtClean="0">
                <a:solidFill>
                  <a:srgbClr val="454545"/>
                </a:solidFill>
                <a:latin typeface="Thonburi" charset="-34"/>
                <a:ea typeface="Calibri" charset="0"/>
              </a:rPr>
              <a:t>กรอง</a:t>
            </a:r>
            <a:r>
              <a:rPr lang="th-TH" sz="1800" dirty="0">
                <a:solidFill>
                  <a:srgbClr val="454545"/>
                </a:solidFill>
                <a:latin typeface="Thonburi" charset="-34"/>
                <a:ea typeface="Calibri" charset="0"/>
              </a:rPr>
              <a:t>ค่า</a:t>
            </a:r>
            <a:r>
              <a:rPr lang="en-US" sz="1800" dirty="0">
                <a:solidFill>
                  <a:srgbClr val="454545"/>
                </a:solidFill>
                <a:latin typeface="Cordia New" charset="0"/>
                <a:ea typeface="Calibri" charset="0"/>
              </a:rPr>
              <a:t> IRI </a:t>
            </a:r>
            <a:endParaRPr lang="en-US" sz="1100" dirty="0">
              <a:solidFill>
                <a:srgbClr val="454545"/>
              </a:solidFill>
              <a:latin typeface="Thonburi" charset="-34"/>
              <a:ea typeface="Calibri" charset="0"/>
            </a:endParaRPr>
          </a:p>
          <a:p>
            <a:pPr lvl="0"/>
            <a:r>
              <a:rPr lang="en-US" sz="1800" dirty="0" smtClean="0">
                <a:solidFill>
                  <a:srgbClr val="454545"/>
                </a:solidFill>
                <a:latin typeface="Thonburi" charset="-34"/>
                <a:ea typeface="Calibri" charset="0"/>
              </a:rPr>
              <a:t>- </a:t>
            </a:r>
            <a:r>
              <a:rPr lang="th-TH" sz="1800" dirty="0" smtClean="0">
                <a:solidFill>
                  <a:srgbClr val="454545"/>
                </a:solidFill>
                <a:latin typeface="Thonburi" charset="-34"/>
                <a:ea typeface="Calibri" charset="0"/>
              </a:rPr>
              <a:t>กรอง</a:t>
            </a:r>
            <a:r>
              <a:rPr lang="th-TH" sz="1800" dirty="0">
                <a:solidFill>
                  <a:srgbClr val="454545"/>
                </a:solidFill>
                <a:latin typeface="Thonburi" charset="-34"/>
                <a:ea typeface="Calibri" charset="0"/>
              </a:rPr>
              <a:t>ค่า</a:t>
            </a:r>
            <a:r>
              <a:rPr lang="en-US" sz="1800" dirty="0">
                <a:solidFill>
                  <a:srgbClr val="454545"/>
                </a:solidFill>
                <a:latin typeface="Cordia New" charset="0"/>
                <a:ea typeface="Calibri" charset="0"/>
              </a:rPr>
              <a:t> AADT</a:t>
            </a:r>
            <a:endParaRPr lang="en-US" sz="1100" dirty="0">
              <a:solidFill>
                <a:srgbClr val="454545"/>
              </a:solidFill>
              <a:latin typeface="Thonburi" charset="-34"/>
              <a:ea typeface="Calibri" charset="0"/>
            </a:endParaRPr>
          </a:p>
          <a:p>
            <a:pPr lvl="0"/>
            <a:r>
              <a:rPr lang="en-US" sz="1800" dirty="0" smtClean="0">
                <a:solidFill>
                  <a:srgbClr val="454545"/>
                </a:solidFill>
                <a:latin typeface="Thonburi" charset="-34"/>
                <a:ea typeface="Calibri" charset="0"/>
              </a:rPr>
              <a:t>- </a:t>
            </a:r>
            <a:r>
              <a:rPr lang="th-TH" sz="1800" dirty="0" smtClean="0">
                <a:solidFill>
                  <a:srgbClr val="454545"/>
                </a:solidFill>
                <a:latin typeface="Thonburi" charset="-34"/>
                <a:ea typeface="Calibri" charset="0"/>
              </a:rPr>
              <a:t>กรอง</a:t>
            </a:r>
            <a:r>
              <a:rPr lang="th-TH" sz="1800" dirty="0">
                <a:solidFill>
                  <a:srgbClr val="454545"/>
                </a:solidFill>
                <a:latin typeface="Thonburi" charset="-34"/>
                <a:ea typeface="Calibri" charset="0"/>
              </a:rPr>
              <a:t>ค่า อายุสายทาง</a:t>
            </a:r>
            <a:endParaRPr lang="en-US" sz="1100" dirty="0">
              <a:solidFill>
                <a:srgbClr val="454545"/>
              </a:solidFill>
              <a:latin typeface="Thonburi" charset="-34"/>
              <a:ea typeface="Calibri" charset="0"/>
            </a:endParaRPr>
          </a:p>
          <a:p>
            <a:r>
              <a:rPr lang="en-US" sz="1800" dirty="0" smtClean="0">
                <a:solidFill>
                  <a:srgbClr val="454545"/>
                </a:solidFill>
                <a:latin typeface="Thonburi" charset="-34"/>
                <a:ea typeface="Calibri" charset="0"/>
              </a:rPr>
              <a:t>- </a:t>
            </a:r>
            <a:r>
              <a:rPr lang="th-TH" sz="1800" dirty="0" smtClean="0">
                <a:solidFill>
                  <a:srgbClr val="454545"/>
                </a:solidFill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จัด</a:t>
            </a:r>
            <a:r>
              <a:rPr lang="th-TH" sz="1800" dirty="0">
                <a:solidFill>
                  <a:srgbClr val="454545"/>
                </a:solidFill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ระยะ กลุ่มของสายทาง ตามการกระจายตัวของค่า</a:t>
            </a:r>
            <a:r>
              <a:rPr lang="en-US" sz="1800" dirty="0">
                <a:solidFill>
                  <a:srgbClr val="454545"/>
                </a:solidFill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 IRI</a:t>
            </a:r>
            <a:endParaRPr lang="en-US" sz="1100" dirty="0">
              <a:solidFill>
                <a:srgbClr val="454545"/>
              </a:solidFill>
              <a:latin typeface="TH SarabunPSK" panose="020B0500040200020003" pitchFamily="34" charset="-34"/>
              <a:ea typeface="Calibri" charset="0"/>
              <a:cs typeface="TH SarabunPSK" panose="020B0500040200020003" pitchFamily="34" charset="-34"/>
            </a:endParaRPr>
          </a:p>
          <a:p>
            <a:pPr lvl="0"/>
            <a:r>
              <a:rPr lang="en-US" sz="1800" dirty="0" smtClean="0">
                <a:solidFill>
                  <a:srgbClr val="454545"/>
                </a:solidFill>
                <a:latin typeface="Thonburi" charset="-34"/>
                <a:ea typeface="Calibri" charset="0"/>
              </a:rPr>
              <a:t>- </a:t>
            </a:r>
            <a:r>
              <a:rPr lang="th-TH" sz="1800" dirty="0" smtClean="0">
                <a:solidFill>
                  <a:srgbClr val="454545"/>
                </a:solidFill>
                <a:latin typeface="Thonburi" charset="-34"/>
                <a:ea typeface="Calibri" charset="0"/>
              </a:rPr>
              <a:t>เลือก</a:t>
            </a:r>
            <a:r>
              <a:rPr lang="th-TH" sz="1800" dirty="0">
                <a:solidFill>
                  <a:srgbClr val="454545"/>
                </a:solidFill>
                <a:latin typeface="Thonburi" charset="-34"/>
                <a:ea typeface="Calibri" charset="0"/>
              </a:rPr>
              <a:t>ทิศทางการจราจร</a:t>
            </a:r>
            <a:endParaRPr lang="en-US" sz="1100" dirty="0">
              <a:solidFill>
                <a:srgbClr val="454545"/>
              </a:solidFill>
              <a:latin typeface="Thonburi" charset="-34"/>
              <a:ea typeface="Calibri" charset="0"/>
            </a:endParaRPr>
          </a:p>
          <a:p>
            <a:pPr lvl="0"/>
            <a:r>
              <a:rPr lang="en-US" sz="1800" dirty="0" smtClean="0">
                <a:solidFill>
                  <a:srgbClr val="454545"/>
                </a:solidFill>
                <a:latin typeface="Thonburi" charset="-34"/>
                <a:ea typeface="Calibri" charset="0"/>
              </a:rPr>
              <a:t>- </a:t>
            </a:r>
            <a:r>
              <a:rPr lang="th-TH" sz="1800" dirty="0" smtClean="0">
                <a:solidFill>
                  <a:srgbClr val="454545"/>
                </a:solidFill>
                <a:latin typeface="Thonburi" charset="-34"/>
                <a:ea typeface="Calibri" charset="0"/>
              </a:rPr>
              <a:t>กด</a:t>
            </a:r>
            <a:r>
              <a:rPr lang="th-TH" sz="1800" dirty="0">
                <a:solidFill>
                  <a:srgbClr val="454545"/>
                </a:solidFill>
                <a:latin typeface="Thonburi" charset="-34"/>
                <a:ea typeface="Calibri" charset="0"/>
              </a:rPr>
              <a:t>ค้นหาเพื่อเรียกดูสายทางตามเงื่อนไขที่กำหนด</a:t>
            </a:r>
            <a:endParaRPr lang="en-US" sz="1100" dirty="0">
              <a:solidFill>
                <a:srgbClr val="454545"/>
              </a:solidFill>
              <a:latin typeface="Thonburi" charset="-34"/>
              <a:ea typeface="Calibri" charset="0"/>
            </a:endParaRPr>
          </a:p>
          <a:p>
            <a:pPr lvl="0"/>
            <a:r>
              <a:rPr lang="en-US" sz="1800" dirty="0" smtClean="0">
                <a:solidFill>
                  <a:srgbClr val="454545"/>
                </a:solidFill>
                <a:latin typeface="Thonburi" charset="-34"/>
                <a:ea typeface="Calibri" charset="0"/>
              </a:rPr>
              <a:t>- </a:t>
            </a:r>
            <a:r>
              <a:rPr lang="th-TH" sz="1800" dirty="0" smtClean="0">
                <a:solidFill>
                  <a:srgbClr val="454545"/>
                </a:solidFill>
                <a:latin typeface="Thonburi" charset="-34"/>
                <a:ea typeface="Calibri" charset="0"/>
              </a:rPr>
              <a:t>ปรับ</a:t>
            </a:r>
            <a:r>
              <a:rPr lang="th-TH" sz="1800" dirty="0">
                <a:solidFill>
                  <a:srgbClr val="454545"/>
                </a:solidFill>
                <a:latin typeface="Thonburi" charset="-34"/>
                <a:ea typeface="Calibri" charset="0"/>
              </a:rPr>
              <a:t>หน้าจอการแสดงจำนวนสายทาง</a:t>
            </a:r>
            <a:endParaRPr lang="en-US" sz="1100" dirty="0">
              <a:solidFill>
                <a:srgbClr val="454545"/>
              </a:solidFill>
              <a:latin typeface="Thonburi" charset="-34"/>
              <a:ea typeface="Calibri" charset="0"/>
            </a:endParaRPr>
          </a:p>
          <a:p>
            <a:pPr lvl="0"/>
            <a:r>
              <a:rPr lang="en-US" sz="1800" dirty="0" smtClean="0">
                <a:solidFill>
                  <a:srgbClr val="454545"/>
                </a:solidFill>
                <a:latin typeface="Thonburi" charset="-34"/>
                <a:ea typeface="Calibri" charset="0"/>
              </a:rPr>
              <a:t>- </a:t>
            </a:r>
            <a:r>
              <a:rPr lang="th-TH" sz="1800" dirty="0" smtClean="0">
                <a:solidFill>
                  <a:srgbClr val="454545"/>
                </a:solidFill>
                <a:latin typeface="Thonburi" charset="-34"/>
                <a:ea typeface="Calibri" charset="0"/>
              </a:rPr>
              <a:t>ค้นหา</a:t>
            </a:r>
            <a:r>
              <a:rPr lang="th-TH" sz="1800" dirty="0">
                <a:solidFill>
                  <a:srgbClr val="454545"/>
                </a:solidFill>
                <a:latin typeface="Thonburi" charset="-34"/>
                <a:ea typeface="Calibri" charset="0"/>
              </a:rPr>
              <a:t>หรือคัดกรองสายทางตาม คำหรือตัวอักษร ที่กำหนด</a:t>
            </a:r>
            <a:endParaRPr lang="en-US" sz="1100" dirty="0">
              <a:solidFill>
                <a:srgbClr val="454545"/>
              </a:solidFill>
              <a:latin typeface="Thonburi" charset="-34"/>
              <a:ea typeface="Calibri" charset="0"/>
            </a:endParaRPr>
          </a:p>
          <a:p>
            <a:pPr lvl="0"/>
            <a:r>
              <a:rPr lang="en-US" sz="1800" dirty="0" smtClean="0">
                <a:solidFill>
                  <a:srgbClr val="454545"/>
                </a:solidFill>
                <a:latin typeface="Thonburi" charset="-34"/>
                <a:ea typeface="Calibri" charset="0"/>
              </a:rPr>
              <a:t>- </a:t>
            </a:r>
            <a:r>
              <a:rPr lang="th-TH" sz="1800" dirty="0" smtClean="0">
                <a:solidFill>
                  <a:srgbClr val="454545"/>
                </a:solidFill>
                <a:latin typeface="Thonburi" charset="-34"/>
                <a:ea typeface="Calibri" charset="0"/>
              </a:rPr>
              <a:t>เลือก</a:t>
            </a:r>
            <a:r>
              <a:rPr lang="th-TH" sz="1800" dirty="0">
                <a:solidFill>
                  <a:srgbClr val="454545"/>
                </a:solidFill>
                <a:latin typeface="Thonburi" charset="-34"/>
                <a:ea typeface="Calibri" charset="0"/>
              </a:rPr>
              <a:t>สายทางที่ต้องการวิเคราะห์ ภายใต้เงื่อนไขที่ระบุ</a:t>
            </a:r>
            <a:endParaRPr lang="en-US" sz="1100" dirty="0">
              <a:solidFill>
                <a:srgbClr val="454545"/>
              </a:solidFill>
              <a:latin typeface="Thonburi" charset="-34"/>
              <a:ea typeface="Calibri" charset="0"/>
            </a:endParaRPr>
          </a:p>
          <a:p>
            <a:pPr lvl="0"/>
            <a:r>
              <a:rPr lang="en-US" sz="1800" dirty="0" smtClean="0">
                <a:solidFill>
                  <a:srgbClr val="454545"/>
                </a:solidFill>
                <a:latin typeface="Thonburi" charset="-34"/>
                <a:ea typeface="Calibri" charset="0"/>
              </a:rPr>
              <a:t>- </a:t>
            </a:r>
            <a:r>
              <a:rPr lang="th-TH" sz="1800" dirty="0" smtClean="0">
                <a:solidFill>
                  <a:srgbClr val="454545"/>
                </a:solidFill>
                <a:latin typeface="Thonburi" charset="-34"/>
                <a:ea typeface="Calibri" charset="0"/>
              </a:rPr>
              <a:t>เลือก</a:t>
            </a:r>
            <a:r>
              <a:rPr lang="th-TH" sz="1800" dirty="0">
                <a:solidFill>
                  <a:srgbClr val="454545"/>
                </a:solidFill>
                <a:latin typeface="Thonburi" charset="-34"/>
                <a:ea typeface="Calibri" charset="0"/>
              </a:rPr>
              <a:t>สายทางเพิ่มเติม ภายใต้เงื่อนไขอื่น</a:t>
            </a:r>
            <a:endParaRPr lang="en-US" sz="1100" dirty="0">
              <a:solidFill>
                <a:srgbClr val="454545"/>
              </a:solidFill>
              <a:latin typeface="Thonburi" charset="-34"/>
              <a:ea typeface="Calibri" charset="0"/>
            </a:endParaRPr>
          </a:p>
          <a:p>
            <a:pPr lvl="0"/>
            <a:r>
              <a:rPr lang="en-US" sz="1800" dirty="0" smtClean="0">
                <a:solidFill>
                  <a:srgbClr val="454545"/>
                </a:solidFill>
                <a:latin typeface="Thonburi" charset="-34"/>
                <a:ea typeface="Calibri" charset="0"/>
              </a:rPr>
              <a:t>- </a:t>
            </a:r>
            <a:r>
              <a:rPr lang="th-TH" sz="1800" dirty="0" smtClean="0">
                <a:solidFill>
                  <a:srgbClr val="454545"/>
                </a:solidFill>
                <a:latin typeface="Thonburi" charset="-34"/>
                <a:ea typeface="Calibri" charset="0"/>
              </a:rPr>
              <a:t>ส่งออก</a:t>
            </a:r>
            <a:r>
              <a:rPr lang="th-TH" sz="1800" dirty="0">
                <a:solidFill>
                  <a:srgbClr val="454545"/>
                </a:solidFill>
                <a:latin typeface="Thonburi" charset="-34"/>
                <a:ea typeface="Calibri" charset="0"/>
              </a:rPr>
              <a:t>สายทางทั้งหมด ในรูปแบบ</a:t>
            </a:r>
            <a:r>
              <a:rPr lang="en-US" sz="1800" dirty="0">
                <a:solidFill>
                  <a:srgbClr val="454545"/>
                </a:solidFill>
                <a:latin typeface="Cordia New" charset="0"/>
                <a:ea typeface="Calibri" charset="0"/>
              </a:rPr>
              <a:t> FILE CSV.</a:t>
            </a:r>
            <a:endParaRPr lang="en-US" sz="1100" dirty="0">
              <a:solidFill>
                <a:srgbClr val="454545"/>
              </a:solidFill>
              <a:latin typeface="Thonburi" charset="-34"/>
              <a:ea typeface="Calibri" charset="0"/>
            </a:endParaRPr>
          </a:p>
          <a:p>
            <a:pPr lvl="0"/>
            <a:r>
              <a:rPr lang="en-US" sz="1800" dirty="0" smtClean="0">
                <a:solidFill>
                  <a:srgbClr val="454545"/>
                </a:solidFill>
                <a:latin typeface="Thonburi" charset="-34"/>
                <a:ea typeface="Calibri" charset="0"/>
              </a:rPr>
              <a:t>- </a:t>
            </a:r>
            <a:r>
              <a:rPr lang="th-TH" sz="1800" dirty="0" smtClean="0">
                <a:solidFill>
                  <a:srgbClr val="454545"/>
                </a:solidFill>
                <a:latin typeface="Thonburi" charset="-34"/>
                <a:ea typeface="Calibri" charset="0"/>
              </a:rPr>
              <a:t>ลบ</a:t>
            </a:r>
            <a:r>
              <a:rPr lang="th-TH" sz="1800" dirty="0">
                <a:solidFill>
                  <a:srgbClr val="454545"/>
                </a:solidFill>
                <a:latin typeface="Thonburi" charset="-34"/>
                <a:ea typeface="Calibri" charset="0"/>
              </a:rPr>
              <a:t>สายทางที่ไม่ต้องการ และนำกลับเข้าระบบเพื่อวิเคราะห์</a:t>
            </a:r>
            <a:endParaRPr lang="en-US" sz="1100" dirty="0">
              <a:solidFill>
                <a:srgbClr val="454545"/>
              </a:solidFill>
              <a:latin typeface="Thonburi" charset="-34"/>
              <a:ea typeface="Calibri" charset="0"/>
            </a:endParaRPr>
          </a:p>
          <a:p>
            <a:pPr lvl="0"/>
            <a:r>
              <a:rPr lang="en-US" sz="1800" dirty="0" smtClean="0">
                <a:solidFill>
                  <a:srgbClr val="454545"/>
                </a:solidFill>
                <a:latin typeface="Thonburi" charset="-34"/>
                <a:ea typeface="Calibri" charset="0"/>
              </a:rPr>
              <a:t>- </a:t>
            </a:r>
            <a:r>
              <a:rPr lang="th-TH" sz="1800" dirty="0" smtClean="0">
                <a:solidFill>
                  <a:srgbClr val="454545"/>
                </a:solidFill>
                <a:latin typeface="Thonburi" charset="-34"/>
                <a:ea typeface="Calibri" charset="0"/>
              </a:rPr>
              <a:t>กด </a:t>
            </a:r>
            <a:r>
              <a:rPr lang="th-TH" sz="1800" dirty="0">
                <a:solidFill>
                  <a:srgbClr val="454545"/>
                </a:solidFill>
                <a:latin typeface="Thonburi" charset="-34"/>
                <a:ea typeface="Calibri" charset="0"/>
              </a:rPr>
              <a:t>ถัดไป เพื่อเข้าสู่หน้า เงื่อนไขการ</a:t>
            </a:r>
            <a:r>
              <a:rPr lang="th-TH" sz="1800" dirty="0" smtClean="0">
                <a:solidFill>
                  <a:srgbClr val="454545"/>
                </a:solidFill>
                <a:latin typeface="Thonburi" charset="-34"/>
                <a:ea typeface="Calibri" charset="0"/>
              </a:rPr>
              <a:t>วิเคราะห์</a:t>
            </a:r>
            <a:endParaRPr lang="en-US" sz="1100" dirty="0">
              <a:solidFill>
                <a:srgbClr val="454545"/>
              </a:solidFill>
              <a:effectLst/>
              <a:latin typeface="Thonburi" charset="-34"/>
              <a:ea typeface="Calibri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1277" y="1835598"/>
            <a:ext cx="37112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th-TH" sz="2000" b="1" dirty="0" smtClean="0"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แก้ไข นาที </a:t>
            </a:r>
            <a:r>
              <a:rPr lang="en-US" sz="2000" b="1" dirty="0" smtClean="0"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3.47</a:t>
            </a:r>
            <a:r>
              <a:rPr lang="th-TH" sz="2000" b="1" dirty="0" smtClean="0"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 </a:t>
            </a:r>
            <a:r>
              <a:rPr lang="th-TH" sz="2000" b="1" dirty="0" smtClean="0"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– </a:t>
            </a:r>
            <a:r>
              <a:rPr lang="en-US" sz="2000" b="1" dirty="0" smtClean="0"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5.48 </a:t>
            </a:r>
            <a:r>
              <a:rPr lang="th-TH" sz="2000" b="1" dirty="0" smtClean="0"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แก้ไข </a:t>
            </a:r>
            <a:r>
              <a:rPr lang="en-US" sz="2000" b="1" dirty="0" smtClean="0"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script </a:t>
            </a:r>
            <a:r>
              <a:rPr lang="th-TH" sz="2000" b="1" dirty="0" smtClean="0">
                <a:latin typeface="TH SarabunPSK" panose="020B0500040200020003" pitchFamily="34" charset="-34"/>
                <a:ea typeface="Calibri" charset="0"/>
                <a:cs typeface="TH SarabunPSK" panose="020B0500040200020003" pitchFamily="34" charset="-34"/>
              </a:rPr>
              <a:t>ตามด้านล่าง</a:t>
            </a:r>
            <a:endParaRPr lang="en-US" sz="2000" b="1" dirty="0">
              <a:latin typeface="TH SarabunPSK" panose="020B0500040200020003" pitchFamily="34" charset="-34"/>
              <a:ea typeface="Calibri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0954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6804</TotalTime>
  <Words>1033</Words>
  <Application>Microsoft Office PowerPoint</Application>
  <PresentationFormat>On-screen Show (4:3)</PresentationFormat>
  <Paragraphs>290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MS Mincho</vt:lpstr>
      <vt:lpstr>SimSun</vt:lpstr>
      <vt:lpstr>Angsana New</vt:lpstr>
      <vt:lpstr>AngsanaUPC</vt:lpstr>
      <vt:lpstr>Arial</vt:lpstr>
      <vt:lpstr>Calibri</vt:lpstr>
      <vt:lpstr>Cordia New</vt:lpstr>
      <vt:lpstr>Symbol</vt:lpstr>
      <vt:lpstr>TH SarabunPSK</vt:lpstr>
      <vt:lpstr>Thonburi</vt:lpstr>
      <vt:lpstr>Office Theme</vt:lpstr>
      <vt:lpstr>PowerPoint Presentation</vt:lpstr>
      <vt:lpstr>บทนำ</vt:lpstr>
      <vt:lpstr>บทนำ</vt:lpstr>
      <vt:lpstr>บทนำ</vt:lpstr>
      <vt:lpstr>วัตถุประสงค์</vt:lpstr>
      <vt:lpstr>วัตถุประสงค์</vt:lpstr>
      <vt:lpstr>วัตถุประสงค์</vt:lpstr>
      <vt:lpstr>แก้ไข</vt:lpstr>
      <vt:lpstr>วัตถุประสงค์</vt:lpstr>
      <vt:lpstr>วัตถุประสงค์</vt:lpstr>
      <vt:lpstr>PowerPoint Presentation</vt:lpstr>
      <vt:lpstr>วัตถุประสงค์</vt:lpstr>
      <vt:lpstr>PowerPoint Presentation</vt:lpstr>
      <vt:lpstr>PowerPoint Presentation</vt:lpstr>
      <vt:lpstr>วัตถุประสงค์</vt:lpstr>
      <vt:lpstr>วัตถุประสงค์</vt:lpstr>
      <vt:lpstr>วัตถุประสงค์</vt:lpstr>
      <vt:lpstr>วัตถุประสงค์</vt:lpstr>
      <vt:lpstr>วัตถุประสงค์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KunKwang</dc:creator>
  <cp:lastModifiedBy>Infraplus</cp:lastModifiedBy>
  <cp:revision>195</cp:revision>
  <dcterms:created xsi:type="dcterms:W3CDTF">2013-12-19T09:10:52Z</dcterms:created>
  <dcterms:modified xsi:type="dcterms:W3CDTF">2017-09-01T09:30:38Z</dcterms:modified>
</cp:coreProperties>
</file>