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5"/>
  </p:notesMasterIdLst>
  <p:handoutMasterIdLst>
    <p:handoutMasterId r:id="rId6"/>
  </p:handoutMasterIdLst>
  <p:sldIdLst>
    <p:sldId id="658" r:id="rId2"/>
    <p:sldId id="659" r:id="rId3"/>
    <p:sldId id="714" r:id="rId4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8"/>
    <a:srgbClr val="D2DEEF"/>
    <a:srgbClr val="5B9BD6"/>
    <a:srgbClr val="00B0F0"/>
    <a:srgbClr val="70AD47"/>
    <a:srgbClr val="ED7D31"/>
    <a:srgbClr val="F9CCAD"/>
    <a:srgbClr val="FFF2CC"/>
    <a:srgbClr val="4472C4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2" autoAdjust="0"/>
    <p:restoredTop sz="96279" autoAdjust="0"/>
  </p:normalViewPr>
  <p:slideViewPr>
    <p:cSldViewPr>
      <p:cViewPr varScale="1">
        <p:scale>
          <a:sx n="74" d="100"/>
          <a:sy n="74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AF3F4-E94A-D348-8975-A2E106570CEE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B9264-F928-5641-8395-7F8D4BAC7E7F}">
      <dgm:prSet phldrT="[Text]"/>
      <dgm:spPr/>
      <dgm:t>
        <a:bodyPr/>
        <a:lstStyle/>
        <a:p>
          <a:r>
            <a:rPr lang="en-US" dirty="0" smtClean="0">
              <a:latin typeface="TH SarabunPSK" charset="0"/>
              <a:ea typeface="TH SarabunPSK" charset="0"/>
              <a:cs typeface="TH SarabunPSK" charset="0"/>
            </a:rPr>
            <a:t>Speed Prediction Model</a:t>
          </a:r>
          <a:endParaRPr lang="en-US" dirty="0">
            <a:latin typeface="TH SarabunPSK" charset="0"/>
            <a:ea typeface="TH SarabunPSK" charset="0"/>
            <a:cs typeface="TH SarabunPSK" charset="0"/>
          </a:endParaRPr>
        </a:p>
      </dgm:t>
    </dgm:pt>
    <dgm:pt modelId="{EC2FBB33-F2AD-BD4A-BE51-8A8EF2C53A2E}" type="parTrans" cxnId="{84810B78-3912-E44B-B8B5-9C880F7E49F5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98DB68F2-362F-FA4F-BCED-6A546457CD64}" type="sibTrans" cxnId="{84810B78-3912-E44B-B8B5-9C880F7E49F5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9A67679C-E744-A24C-9307-289A1BC4A74A}">
      <dgm:prSet phldrT="[Text]"/>
      <dgm:spPr/>
      <dgm:t>
        <a:bodyPr/>
        <a:lstStyle/>
        <a:p>
          <a:r>
            <a:rPr lang="en-US" dirty="0" smtClean="0">
              <a:latin typeface="TH SarabunPSK" charset="0"/>
              <a:ea typeface="TH SarabunPSK" charset="0"/>
              <a:cs typeface="TH SarabunPSK" charset="0"/>
            </a:rPr>
            <a:t>V Desir</a:t>
          </a:r>
          <a:endParaRPr lang="en-US" dirty="0">
            <a:latin typeface="TH SarabunPSK" charset="0"/>
            <a:ea typeface="TH SarabunPSK" charset="0"/>
            <a:cs typeface="TH SarabunPSK" charset="0"/>
          </a:endParaRPr>
        </a:p>
      </dgm:t>
    </dgm:pt>
    <dgm:pt modelId="{C5B47FBE-D6A7-E042-AD3C-3068348E7382}" type="parTrans" cxnId="{09BD1483-4C65-984E-86E1-B4BE5EEA1BD8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0B269885-D960-804F-8D3B-FF0440F7B480}" type="sibTrans" cxnId="{09BD1483-4C65-984E-86E1-B4BE5EEA1BD8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BE2FE04D-124B-4244-AD3E-5C7C0A4FF716}">
      <dgm:prSet phldrT="[Text]"/>
      <dgm:spPr/>
      <dgm:t>
        <a:bodyPr/>
        <a:lstStyle/>
        <a:p>
          <a:r>
            <a:rPr lang="en-US" dirty="0" smtClean="0">
              <a:latin typeface="TH SarabunPSK" charset="0"/>
              <a:ea typeface="TH SarabunPSK" charset="0"/>
              <a:cs typeface="TH SarabunPSK" charset="0"/>
            </a:rPr>
            <a:t>V Drive/V break</a:t>
          </a:r>
          <a:endParaRPr lang="en-US" dirty="0">
            <a:latin typeface="TH SarabunPSK" charset="0"/>
            <a:ea typeface="TH SarabunPSK" charset="0"/>
            <a:cs typeface="TH SarabunPSK" charset="0"/>
          </a:endParaRPr>
        </a:p>
      </dgm:t>
    </dgm:pt>
    <dgm:pt modelId="{26796315-1917-ED43-9206-2117966809C5}" type="parTrans" cxnId="{FA101EA3-55B7-4945-B707-F9DBEDBC03A9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0E8B09EC-37E0-614D-966D-4F0BE4DFB3D6}" type="sibTrans" cxnId="{FA101EA3-55B7-4945-B707-F9DBEDBC03A9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97A7D16B-2E23-9441-9062-B737BAB25708}">
      <dgm:prSet phldrT="[Text]"/>
      <dgm:spPr/>
      <dgm:t>
        <a:bodyPr/>
        <a:lstStyle/>
        <a:p>
          <a:r>
            <a:rPr lang="en-US" dirty="0" smtClean="0">
              <a:latin typeface="TH SarabunPSK" charset="0"/>
              <a:ea typeface="TH SarabunPSK" charset="0"/>
              <a:cs typeface="TH SarabunPSK" charset="0"/>
            </a:rPr>
            <a:t>V Rough</a:t>
          </a:r>
          <a:endParaRPr lang="en-US" dirty="0">
            <a:latin typeface="TH SarabunPSK" charset="0"/>
            <a:ea typeface="TH SarabunPSK" charset="0"/>
            <a:cs typeface="TH SarabunPSK" charset="0"/>
          </a:endParaRPr>
        </a:p>
      </dgm:t>
    </dgm:pt>
    <dgm:pt modelId="{719DA72D-DDA4-EA43-8058-43A2BFCFE362}" type="parTrans" cxnId="{286594BA-BFCD-8741-A5A0-AE85E9274C1C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38EA7C2A-A110-5840-8498-ACD29A24B589}" type="sibTrans" cxnId="{286594BA-BFCD-8741-A5A0-AE85E9274C1C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6ECCC0A7-8409-3341-A93D-5C28786F8CE4}" type="pres">
      <dgm:prSet presAssocID="{C49AF3F4-E94A-D348-8975-A2E106570C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7B545F-A7EF-744A-A3D5-002564831C26}" type="pres">
      <dgm:prSet presAssocID="{A79B9264-F928-5641-8395-7F8D4BAC7E7F}" presName="composite" presStyleCnt="0"/>
      <dgm:spPr/>
    </dgm:pt>
    <dgm:pt modelId="{46B48969-6CF2-594A-9B39-9D8E240E1281}" type="pres">
      <dgm:prSet presAssocID="{A79B9264-F928-5641-8395-7F8D4BAC7E7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7D1F0-2C9C-D048-9D1A-511D4563AA60}" type="pres">
      <dgm:prSet presAssocID="{A79B9264-F928-5641-8395-7F8D4BAC7E7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CA763-C908-441C-998B-1A8BEBEC0F26}" type="presOf" srcId="{9A67679C-E744-A24C-9307-289A1BC4A74A}" destId="{CF87D1F0-2C9C-D048-9D1A-511D4563AA60}" srcOrd="0" destOrd="0" presId="urn:microsoft.com/office/officeart/2005/8/layout/hList1"/>
    <dgm:cxn modelId="{930BEEB8-E949-4D70-8664-F77FBD7681DC}" type="presOf" srcId="{A79B9264-F928-5641-8395-7F8D4BAC7E7F}" destId="{46B48969-6CF2-594A-9B39-9D8E240E1281}" srcOrd="0" destOrd="0" presId="urn:microsoft.com/office/officeart/2005/8/layout/hList1"/>
    <dgm:cxn modelId="{09BD1483-4C65-984E-86E1-B4BE5EEA1BD8}" srcId="{A79B9264-F928-5641-8395-7F8D4BAC7E7F}" destId="{9A67679C-E744-A24C-9307-289A1BC4A74A}" srcOrd="0" destOrd="0" parTransId="{C5B47FBE-D6A7-E042-AD3C-3068348E7382}" sibTransId="{0B269885-D960-804F-8D3B-FF0440F7B480}"/>
    <dgm:cxn modelId="{CB867A39-8076-40E6-8AB6-0A5DE60E2AA9}" type="presOf" srcId="{97A7D16B-2E23-9441-9062-B737BAB25708}" destId="{CF87D1F0-2C9C-D048-9D1A-511D4563AA60}" srcOrd="0" destOrd="2" presId="urn:microsoft.com/office/officeart/2005/8/layout/hList1"/>
    <dgm:cxn modelId="{84810B78-3912-E44B-B8B5-9C880F7E49F5}" srcId="{C49AF3F4-E94A-D348-8975-A2E106570CEE}" destId="{A79B9264-F928-5641-8395-7F8D4BAC7E7F}" srcOrd="0" destOrd="0" parTransId="{EC2FBB33-F2AD-BD4A-BE51-8A8EF2C53A2E}" sibTransId="{98DB68F2-362F-FA4F-BCED-6A546457CD64}"/>
    <dgm:cxn modelId="{286594BA-BFCD-8741-A5A0-AE85E9274C1C}" srcId="{A79B9264-F928-5641-8395-7F8D4BAC7E7F}" destId="{97A7D16B-2E23-9441-9062-B737BAB25708}" srcOrd="2" destOrd="0" parTransId="{719DA72D-DDA4-EA43-8058-43A2BFCFE362}" sibTransId="{38EA7C2A-A110-5840-8498-ACD29A24B589}"/>
    <dgm:cxn modelId="{B90843A4-1FE6-426D-A744-A3393861283D}" type="presOf" srcId="{BE2FE04D-124B-4244-AD3E-5C7C0A4FF716}" destId="{CF87D1F0-2C9C-D048-9D1A-511D4563AA60}" srcOrd="0" destOrd="1" presId="urn:microsoft.com/office/officeart/2005/8/layout/hList1"/>
    <dgm:cxn modelId="{E3219D88-1E3B-46E1-920A-AAC6AC667C78}" type="presOf" srcId="{C49AF3F4-E94A-D348-8975-A2E106570CEE}" destId="{6ECCC0A7-8409-3341-A93D-5C28786F8CE4}" srcOrd="0" destOrd="0" presId="urn:microsoft.com/office/officeart/2005/8/layout/hList1"/>
    <dgm:cxn modelId="{FA101EA3-55B7-4945-B707-F9DBEDBC03A9}" srcId="{A79B9264-F928-5641-8395-7F8D4BAC7E7F}" destId="{BE2FE04D-124B-4244-AD3E-5C7C0A4FF716}" srcOrd="1" destOrd="0" parTransId="{26796315-1917-ED43-9206-2117966809C5}" sibTransId="{0E8B09EC-37E0-614D-966D-4F0BE4DFB3D6}"/>
    <dgm:cxn modelId="{8DE784CC-4719-4EDB-86D3-767264930F35}" type="presParOf" srcId="{6ECCC0A7-8409-3341-A93D-5C28786F8CE4}" destId="{497B545F-A7EF-744A-A3D5-002564831C26}" srcOrd="0" destOrd="0" presId="urn:microsoft.com/office/officeart/2005/8/layout/hList1"/>
    <dgm:cxn modelId="{0A80CB18-BE0F-455B-891E-CF039C6B9C65}" type="presParOf" srcId="{497B545F-A7EF-744A-A3D5-002564831C26}" destId="{46B48969-6CF2-594A-9B39-9D8E240E1281}" srcOrd="0" destOrd="0" presId="urn:microsoft.com/office/officeart/2005/8/layout/hList1"/>
    <dgm:cxn modelId="{540F2876-0284-49C1-814F-E8536800478E}" type="presParOf" srcId="{497B545F-A7EF-744A-A3D5-002564831C26}" destId="{CF87D1F0-2C9C-D048-9D1A-511D4563AA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48969-6CF2-594A-9B39-9D8E240E1281}">
      <dsp:nvSpPr>
        <dsp:cNvPr id="0" name=""/>
        <dsp:cNvSpPr/>
      </dsp:nvSpPr>
      <dsp:spPr>
        <a:xfrm>
          <a:off x="0" y="542"/>
          <a:ext cx="6096000" cy="135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latin typeface="TH SarabunPSK" charset="0"/>
              <a:ea typeface="TH SarabunPSK" charset="0"/>
              <a:cs typeface="TH SarabunPSK" charset="0"/>
            </a:rPr>
            <a:t>Speed Prediction Model</a:t>
          </a:r>
          <a:endParaRPr lang="en-US" sz="4700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542"/>
        <a:ext cx="6096000" cy="1353600"/>
      </dsp:txXfrm>
    </dsp:sp>
    <dsp:sp modelId="{CF87D1F0-2C9C-D048-9D1A-511D4563AA60}">
      <dsp:nvSpPr>
        <dsp:cNvPr id="0" name=""/>
        <dsp:cNvSpPr/>
      </dsp:nvSpPr>
      <dsp:spPr>
        <a:xfrm>
          <a:off x="0" y="1354142"/>
          <a:ext cx="6096000" cy="27093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98" tIns="250698" rIns="334264" bIns="376047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>
              <a:latin typeface="TH SarabunPSK" charset="0"/>
              <a:ea typeface="TH SarabunPSK" charset="0"/>
              <a:cs typeface="TH SarabunPSK" charset="0"/>
            </a:rPr>
            <a:t>V Desir</a:t>
          </a:r>
          <a:endParaRPr lang="en-US" sz="4700" kern="1200" dirty="0">
            <a:latin typeface="TH SarabunPSK" charset="0"/>
            <a:ea typeface="TH SarabunPSK" charset="0"/>
            <a:cs typeface="TH SarabunPSK" charset="0"/>
          </a:endParaRP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>
              <a:latin typeface="TH SarabunPSK" charset="0"/>
              <a:ea typeface="TH SarabunPSK" charset="0"/>
              <a:cs typeface="TH SarabunPSK" charset="0"/>
            </a:rPr>
            <a:t>V Drive/V break</a:t>
          </a:r>
          <a:endParaRPr lang="en-US" sz="4700" kern="1200" dirty="0">
            <a:latin typeface="TH SarabunPSK" charset="0"/>
            <a:ea typeface="TH SarabunPSK" charset="0"/>
            <a:cs typeface="TH SarabunPSK" charset="0"/>
          </a:endParaRPr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>
              <a:latin typeface="TH SarabunPSK" charset="0"/>
              <a:ea typeface="TH SarabunPSK" charset="0"/>
              <a:cs typeface="TH SarabunPSK" charset="0"/>
            </a:rPr>
            <a:t>V Rough</a:t>
          </a:r>
          <a:endParaRPr lang="en-US" sz="4700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0" y="1354142"/>
        <a:ext cx="6096000" cy="2709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A1B72888-5D7A-4ED4-BD93-C23198A0C442}" type="datetimeFigureOut">
              <a:rPr lang="th-TH" smtClean="0"/>
              <a:pPr/>
              <a:t>03/08/61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BAB56042-DB03-4556-90F3-1A33D875801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2288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642BBA8F-171B-4F1B-91E7-504D2B6E67BF}" type="datetimeFigureOut">
              <a:rPr lang="th-TH" smtClean="0"/>
              <a:pPr/>
              <a:t>03/08/61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2226" tIns="46113" rIns="92226" bIns="46113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D839ADC8-A517-4D29-8C16-67946EE6991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342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79820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807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52498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92844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30784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97018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9542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29315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00086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67401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38055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F679-C57D-4AA7-A6A3-C16E2CC5CACE}" type="datetime1">
              <a:rPr lang="th-TH" smtClean="0"/>
              <a:pPr/>
              <a:t>03/08/61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59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r="223" b="89500"/>
          <a:stretch/>
        </p:blipFill>
        <p:spPr>
          <a:xfrm>
            <a:off x="-36512" y="0"/>
            <a:ext cx="9180511" cy="726232"/>
          </a:xfrm>
          <a:prstGeom prst="rect">
            <a:avLst/>
          </a:prstGeom>
        </p:spPr>
      </p:pic>
      <p:sp>
        <p:nvSpPr>
          <p:cNvPr id="19" name="Rectangle 24"/>
          <p:cNvSpPr/>
          <p:nvPr/>
        </p:nvSpPr>
        <p:spPr>
          <a:xfrm>
            <a:off x="479594" y="266359"/>
            <a:ext cx="7908830" cy="568052"/>
          </a:xfrm>
          <a:prstGeom prst="rect">
            <a:avLst/>
          </a:prstGeom>
          <a:solidFill>
            <a:schemeClr val="bg1"/>
          </a:solidFill>
          <a:ln>
            <a:solidFill>
              <a:srgbClr val="FD970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813618" y="315809"/>
            <a:ext cx="757480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2913" indent="-442913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จัดทำ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ระบบการคำนวณค่าใช้จ่ายผู้ใช้ทาง (Road User Cost: RUC) </a:t>
            </a:r>
          </a:p>
        </p:txBody>
      </p:sp>
      <p:sp>
        <p:nvSpPr>
          <p:cNvPr id="21" name="Chevron 26"/>
          <p:cNvSpPr/>
          <p:nvPr/>
        </p:nvSpPr>
        <p:spPr>
          <a:xfrm>
            <a:off x="-1" y="208607"/>
            <a:ext cx="813619" cy="700113"/>
          </a:xfrm>
          <a:prstGeom prst="chevron">
            <a:avLst/>
          </a:prstGeom>
          <a:solidFill>
            <a:srgbClr val="FD9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0306" y="3504328"/>
            <a:ext cx="449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>
                <a:latin typeface="TH SarabunPSK" charset="0"/>
                <a:ea typeface="Calibri" charset="0"/>
                <a:cs typeface="Cordia New" charset="0"/>
              </a:rPr>
              <a:t>VOT = AADT x (</a:t>
            </a:r>
            <a:r>
              <a:rPr lang="th-TH" sz="2400" dirty="0">
                <a:latin typeface="Times New Roman" charset="0"/>
                <a:ea typeface="Calibri" charset="0"/>
                <a:cs typeface="TH SarabunPSK" charset="0"/>
              </a:rPr>
              <a:t>ระยะทาง</a:t>
            </a:r>
            <a:r>
              <a:rPr lang="en-US" sz="2400" dirty="0">
                <a:latin typeface="TH SarabunPSK" charset="0"/>
                <a:ea typeface="Calibri" charset="0"/>
                <a:cs typeface="Cordia New" charset="0"/>
              </a:rPr>
              <a:t> / </a:t>
            </a:r>
            <a:r>
              <a:rPr lang="th-TH" sz="2400" dirty="0">
                <a:latin typeface="Times New Roman" charset="0"/>
                <a:ea typeface="Calibri" charset="0"/>
                <a:cs typeface="TH SarabunPSK" charset="0"/>
              </a:rPr>
              <a:t>ความเร็ว</a:t>
            </a:r>
            <a:r>
              <a:rPr lang="en-US" sz="2400" dirty="0">
                <a:latin typeface="TH SarabunPSK" charset="0"/>
                <a:ea typeface="Calibri" charset="0"/>
                <a:cs typeface="Cordia New" charset="0"/>
              </a:rPr>
              <a:t>)  x VOT Unit </a:t>
            </a:r>
            <a:endParaRPr lang="en-US" sz="2400" dirty="0">
              <a:effectLst/>
              <a:latin typeface="Times New Roman" charset="0"/>
              <a:ea typeface="Calibri" charset="0"/>
              <a:cs typeface="Cordia New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3743" y="2020219"/>
            <a:ext cx="35610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sz="2400" dirty="0">
                <a:latin typeface="TH SarabunPSK" charset="0"/>
                <a:ea typeface="Calibri" charset="0"/>
                <a:cs typeface="Cordia New" charset="0"/>
              </a:rPr>
              <a:t>VOC = AADT x </a:t>
            </a:r>
            <a:r>
              <a:rPr lang="th-TH" sz="2400" dirty="0">
                <a:latin typeface="Times New Roman" charset="0"/>
                <a:ea typeface="Calibri" charset="0"/>
                <a:cs typeface="TH SarabunPSK" charset="0"/>
              </a:rPr>
              <a:t>ระยะทาง </a:t>
            </a:r>
            <a:r>
              <a:rPr lang="en-US" sz="2400" dirty="0">
                <a:latin typeface="TH SarabunPSK" charset="0"/>
                <a:ea typeface="Calibri" charset="0"/>
                <a:cs typeface="Cordia New" charset="0"/>
              </a:rPr>
              <a:t>x VOC Unit</a:t>
            </a:r>
            <a:endParaRPr lang="en-US" sz="2400" dirty="0">
              <a:effectLst/>
              <a:latin typeface="Times New Roman" charset="0"/>
              <a:ea typeface="Calibri" charset="0"/>
              <a:cs typeface="Cordia New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4188" y="5192651"/>
            <a:ext cx="43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VOA = AADT</a:t>
            </a:r>
            <a:r>
              <a:rPr lang="th-TH" sz="24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x </a:t>
            </a:r>
            <a:r>
              <a:rPr lang="th-TH" sz="2400" dirty="0">
                <a:latin typeface="TH SarabunPSK" charset="0"/>
                <a:ea typeface="TH SarabunPSK" charset="0"/>
                <a:cs typeface="TH SarabunPSK" charset="0"/>
              </a:rPr>
              <a:t>อัตราการเกิดอุบัติเหตุ</a:t>
            </a:r>
            <a:r>
              <a:rPr lang="en-US" sz="2400" dirty="0">
                <a:latin typeface="TH SarabunPSK" charset="0"/>
                <a:ea typeface="TH SarabunPSK" charset="0"/>
                <a:cs typeface="TH SarabunPSK" charset="0"/>
              </a:rPr>
              <a:t> x VOA Unit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31639" y="3788955"/>
            <a:ext cx="302073" cy="1621822"/>
            <a:chOff x="910901" y="2757114"/>
            <a:chExt cx="302073" cy="1621822"/>
          </a:xfrm>
        </p:grpSpPr>
        <p:sp>
          <p:nvSpPr>
            <p:cNvPr id="39" name="Straight Connector 3"/>
            <p:cNvSpPr/>
            <p:nvPr/>
          </p:nvSpPr>
          <p:spPr>
            <a:xfrm>
              <a:off x="910901" y="2757114"/>
              <a:ext cx="302073" cy="16218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51036" y="0"/>
                  </a:lnTo>
                  <a:lnTo>
                    <a:pt x="151036" y="1621822"/>
                  </a:lnTo>
                  <a:lnTo>
                    <a:pt x="302073" y="162182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Straight Connector 4"/>
            <p:cNvSpPr/>
            <p:nvPr/>
          </p:nvSpPr>
          <p:spPr>
            <a:xfrm>
              <a:off x="1020695" y="3526782"/>
              <a:ext cx="82485" cy="82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" b="1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31639" y="3735161"/>
            <a:ext cx="306224" cy="91440"/>
            <a:chOff x="910901" y="2701121"/>
            <a:chExt cx="306224" cy="91440"/>
          </a:xfrm>
        </p:grpSpPr>
        <p:sp>
          <p:nvSpPr>
            <p:cNvPr id="37" name="Straight Connector 5"/>
            <p:cNvSpPr/>
            <p:nvPr/>
          </p:nvSpPr>
          <p:spPr>
            <a:xfrm>
              <a:off x="910901" y="2701121"/>
              <a:ext cx="306224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5993"/>
                  </a:moveTo>
                  <a:lnTo>
                    <a:pt x="153112" y="55993"/>
                  </a:lnTo>
                  <a:lnTo>
                    <a:pt x="153112" y="45720"/>
                  </a:lnTo>
                  <a:lnTo>
                    <a:pt x="306224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Straight Connector 6"/>
            <p:cNvSpPr/>
            <p:nvPr/>
          </p:nvSpPr>
          <p:spPr>
            <a:xfrm>
              <a:off x="1056353" y="2739181"/>
              <a:ext cx="15319" cy="15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" b="1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31639" y="2172187"/>
            <a:ext cx="302073" cy="1619883"/>
            <a:chOff x="910901" y="1137231"/>
            <a:chExt cx="302073" cy="1619883"/>
          </a:xfrm>
        </p:grpSpPr>
        <p:sp>
          <p:nvSpPr>
            <p:cNvPr id="35" name="Straight Connector 7"/>
            <p:cNvSpPr/>
            <p:nvPr/>
          </p:nvSpPr>
          <p:spPr>
            <a:xfrm>
              <a:off x="910901" y="1137231"/>
              <a:ext cx="302073" cy="16198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19883"/>
                  </a:moveTo>
                  <a:lnTo>
                    <a:pt x="151036" y="1619883"/>
                  </a:lnTo>
                  <a:lnTo>
                    <a:pt x="151036" y="0"/>
                  </a:lnTo>
                  <a:lnTo>
                    <a:pt x="302073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Straight Connector 8"/>
            <p:cNvSpPr/>
            <p:nvPr/>
          </p:nvSpPr>
          <p:spPr>
            <a:xfrm>
              <a:off x="1020742" y="1905977"/>
              <a:ext cx="82390" cy="82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" b="1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2656" y="3351765"/>
            <a:ext cx="1805048" cy="906750"/>
            <a:chOff x="-1453191" y="2303739"/>
            <a:chExt cx="3821434" cy="906750"/>
          </a:xfrm>
        </p:grpSpPr>
        <p:sp>
          <p:nvSpPr>
            <p:cNvPr id="33" name="Rectangle 32"/>
            <p:cNvSpPr/>
            <p:nvPr/>
          </p:nvSpPr>
          <p:spPr>
            <a:xfrm>
              <a:off x="-1453191" y="2303739"/>
              <a:ext cx="3821434" cy="90675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-1453191" y="2303739"/>
              <a:ext cx="3821434" cy="90675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bg1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Road User Costs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bg1"/>
                  </a:solidFill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 RUC</a:t>
              </a:r>
              <a:endParaRPr lang="en-US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33713" y="1628800"/>
            <a:ext cx="2338288" cy="1198692"/>
            <a:chOff x="1212974" y="383879"/>
            <a:chExt cx="3348228" cy="1506702"/>
          </a:xfrm>
        </p:grpSpPr>
        <p:sp>
          <p:nvSpPr>
            <p:cNvPr id="31" name="Rectangle 30"/>
            <p:cNvSpPr/>
            <p:nvPr/>
          </p:nvSpPr>
          <p:spPr>
            <a:xfrm>
              <a:off x="1212974" y="383879"/>
              <a:ext cx="3348228" cy="15067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1212974" y="383879"/>
              <a:ext cx="3348228" cy="1506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ค่าใช้จ่ายในการใช้รถ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Vehicle Operating Costs</a:t>
              </a: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VOC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37865" y="3238410"/>
            <a:ext cx="2338288" cy="1198692"/>
            <a:chOff x="1217126" y="1993489"/>
            <a:chExt cx="3348228" cy="1506702"/>
          </a:xfrm>
        </p:grpSpPr>
        <p:sp>
          <p:nvSpPr>
            <p:cNvPr id="29" name="Rectangle 28"/>
            <p:cNvSpPr/>
            <p:nvPr/>
          </p:nvSpPr>
          <p:spPr>
            <a:xfrm>
              <a:off x="1217126" y="1993489"/>
              <a:ext cx="3348228" cy="15067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217126" y="1993489"/>
              <a:ext cx="3348228" cy="1506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มูลค่าเวลาในการเดินทาง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Value of Time</a:t>
              </a: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20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VOT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33713" y="4872395"/>
            <a:ext cx="2338288" cy="1195607"/>
            <a:chOff x="1212974" y="3627523"/>
            <a:chExt cx="3348228" cy="1502825"/>
          </a:xfrm>
        </p:grpSpPr>
        <p:sp>
          <p:nvSpPr>
            <p:cNvPr id="27" name="Rectangle 26"/>
            <p:cNvSpPr/>
            <p:nvPr/>
          </p:nvSpPr>
          <p:spPr>
            <a:xfrm>
              <a:off x="1212974" y="3627523"/>
              <a:ext cx="3348228" cy="150282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212974" y="3627523"/>
              <a:ext cx="3348228" cy="1502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มูลค่าความสูญเสียจากอุบัติเหตุ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Value of Accident</a:t>
              </a:r>
              <a:endParaRPr lang="th-TH" sz="2000" b="1" kern="1200" dirty="0">
                <a:latin typeface="TH SarabunPSK" charset="0"/>
                <a:ea typeface="TH SarabunPSK" charset="0"/>
                <a:cs typeface="TH SarabunPSK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H SarabunPSK" charset="0"/>
                  <a:ea typeface="TH SarabunPSK" charset="0"/>
                  <a:cs typeface="TH SarabunPSK" charset="0"/>
                </a:rPr>
                <a:t>VOA</a:t>
              </a:r>
            </a:p>
          </p:txBody>
        </p:sp>
      </p:grpSp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AB98947D-31A2-43BC-AE3B-718D416B2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9"/>
          <a:stretch/>
        </p:blipFill>
        <p:spPr>
          <a:xfrm>
            <a:off x="-1" y="6474693"/>
            <a:ext cx="9144000" cy="404664"/>
          </a:xfrm>
          <a:prstGeom prst="rect">
            <a:avLst/>
          </a:prstGeom>
        </p:spPr>
      </p:pic>
      <p:sp>
        <p:nvSpPr>
          <p:cNvPr id="42" name="วงรี 41">
            <a:extLst>
              <a:ext uri="{FF2B5EF4-FFF2-40B4-BE49-F238E27FC236}">
                <a16:creationId xmlns:a16="http://schemas.microsoft.com/office/drawing/2014/main" xmlns="" id="{710E830F-154B-4F8F-86F0-99A2C2242509}"/>
              </a:ext>
            </a:extLst>
          </p:cNvPr>
          <p:cNvSpPr/>
          <p:nvPr/>
        </p:nvSpPr>
        <p:spPr>
          <a:xfrm>
            <a:off x="8460432" y="6337775"/>
            <a:ext cx="576064" cy="47667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319371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r="223" b="89500"/>
          <a:stretch/>
        </p:blipFill>
        <p:spPr>
          <a:xfrm>
            <a:off x="-36512" y="0"/>
            <a:ext cx="9180511" cy="726232"/>
          </a:xfrm>
          <a:prstGeom prst="rect">
            <a:avLst/>
          </a:prstGeom>
        </p:spPr>
      </p:pic>
      <p:sp>
        <p:nvSpPr>
          <p:cNvPr id="19" name="Rectangle 24"/>
          <p:cNvSpPr/>
          <p:nvPr/>
        </p:nvSpPr>
        <p:spPr>
          <a:xfrm>
            <a:off x="479594" y="266359"/>
            <a:ext cx="7908830" cy="568052"/>
          </a:xfrm>
          <a:prstGeom prst="rect">
            <a:avLst/>
          </a:prstGeom>
          <a:solidFill>
            <a:schemeClr val="bg1"/>
          </a:solidFill>
          <a:ln>
            <a:solidFill>
              <a:srgbClr val="FD970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813618" y="315809"/>
            <a:ext cx="757480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2913" indent="-442913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จัดทำ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ระบบการคำนวณค่าใช้จ่ายผู้ใช้ทาง (Road User Cost: RUC) </a:t>
            </a:r>
          </a:p>
        </p:txBody>
      </p:sp>
      <p:sp>
        <p:nvSpPr>
          <p:cNvPr id="21" name="Chevron 26"/>
          <p:cNvSpPr/>
          <p:nvPr/>
        </p:nvSpPr>
        <p:spPr>
          <a:xfrm>
            <a:off x="-1" y="208607"/>
            <a:ext cx="813619" cy="700113"/>
          </a:xfrm>
          <a:prstGeom prst="chevron">
            <a:avLst/>
          </a:prstGeom>
          <a:solidFill>
            <a:srgbClr val="FD9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68687"/>
              </p:ext>
            </p:extLst>
          </p:nvPr>
        </p:nvGraphicFramePr>
        <p:xfrm>
          <a:off x="611560" y="1772816"/>
          <a:ext cx="8098564" cy="3457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0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8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4908"/>
              </a:tblGrid>
              <a:tr h="345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ตัวแปร</a:t>
                      </a:r>
                      <a:endParaRPr lang="th-TH" sz="22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VOC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VOT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VOA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ที่มา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200" b="0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</a:t>
                      </a:r>
                      <a:endParaRPr lang="en-US" sz="2200" b="0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การสำรวจ</a:t>
                      </a:r>
                      <a:r>
                        <a:rPr lang="th-TH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สร สว</a:t>
                      </a:r>
                      <a:r>
                        <a:rPr lang="en-US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sk-SK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200" b="0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</a:t>
                      </a:r>
                      <a:endParaRPr lang="en-US" sz="2200" b="0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สป</a:t>
                      </a:r>
                      <a:endParaRPr lang="mr-IN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th-TH" sz="2200" b="0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สัดส่วนประเภทพาหนะ</a:t>
                      </a:r>
                      <a:endParaRPr lang="th-TH" sz="2200" b="0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สป</a:t>
                      </a:r>
                      <a:endParaRPr lang="mr-IN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th-TH" sz="2200" b="0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ความกว้างสายทาง</a:t>
                      </a:r>
                      <a:endParaRPr lang="th-TH" sz="2200" b="0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บัญชีสายทาง</a:t>
                      </a:r>
                      <a:endParaRPr lang="sk-SK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marL="342900" marR="0" lvl="1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0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ความยาวสาย</a:t>
                      </a:r>
                      <a:r>
                        <a:rPr lang="th-TH" sz="2200" b="0" u="none" strike="noStrike" dirty="0" smtClean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ทาง </a:t>
                      </a:r>
                      <a:r>
                        <a:rPr lang="en-US" sz="2200" b="0" u="none" strike="noStrike" dirty="0" smtClean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</a:t>
                      </a:r>
                      <a:r>
                        <a:rPr lang="th-TH" sz="2200" b="0" u="none" strike="noStrike" dirty="0" smtClean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ระยะทาง</a:t>
                      </a:r>
                      <a:r>
                        <a:rPr lang="en-US" sz="2200" b="0" u="none" strike="noStrike" dirty="0" smtClean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)</a:t>
                      </a:r>
                      <a:endParaRPr lang="th-TH" sz="2200" b="0" i="0" u="none" strike="noStrike" dirty="0">
                        <a:solidFill>
                          <a:srgbClr val="FFFFFF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บัญชีสายทาง</a:t>
                      </a:r>
                      <a:endParaRPr lang="sk-SK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marL="342900" lvl="1" algn="l" defTabSz="685800" rtl="0" eaLnBrk="1" fontAlgn="ctr" latinLnBrk="0" hangingPunct="1"/>
                      <a:r>
                        <a:rPr lang="th-TH" sz="2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อัตราการเกิดอุบัติเหตุ</a:t>
                      </a:r>
                    </a:p>
                  </a:txBody>
                  <a:tcPr marL="5900" marR="5900" marT="5900" marB="0" anchor="ctr">
                    <a:solidFill>
                      <a:srgbClr val="5B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สป</a:t>
                      </a:r>
                      <a:endParaRPr lang="mr-IN" sz="2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>
                    <a:solidFill>
                      <a:srgbClr val="EA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marL="342900" lvl="1" algn="l" defTabSz="6858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VOC Unit </a:t>
                      </a:r>
                    </a:p>
                  </a:txBody>
                  <a:tcPr marL="5900" marR="5900" marT="5900" marB="0" anchor="ctr">
                    <a:solidFill>
                      <a:srgbClr val="5B9B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สผ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marL="342900" lvl="1" algn="l" defTabSz="6858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VOT Unit</a:t>
                      </a:r>
                    </a:p>
                  </a:txBody>
                  <a:tcPr marL="5900" marR="5900" marT="5900" marB="0" anchor="ctr">
                    <a:solidFill>
                      <a:srgbClr val="5B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สผ</a:t>
                      </a:r>
                      <a:endParaRPr lang="sk-SK" sz="2200" b="1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EA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marL="342900" lvl="1" algn="l" defTabSz="6858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VOA Unit</a:t>
                      </a:r>
                    </a:p>
                  </a:txBody>
                  <a:tcPr marL="5900" marR="5900" marT="5900" marB="0" anchor="ctr">
                    <a:solidFill>
                      <a:srgbClr val="5B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 </a:t>
                      </a:r>
                      <a:endParaRPr lang="sk-SK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r-IN" sz="22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/</a:t>
                      </a:r>
                      <a:endParaRPr lang="mr-IN" sz="2200" b="1" i="0" u="none" strike="noStrike" dirty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สผ</a:t>
                      </a:r>
                      <a:endParaRPr lang="sk-SK" sz="2200" b="1" i="0" u="none" strike="noStrike" dirty="0" smtClean="0">
                        <a:solidFill>
                          <a:schemeClr val="tx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5900" marR="5900" marT="590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9" name="Picture 16">
            <a:extLst>
              <a:ext uri="{FF2B5EF4-FFF2-40B4-BE49-F238E27FC236}">
                <a16:creationId xmlns:a16="http://schemas.microsoft.com/office/drawing/2014/main" xmlns="" id="{02EE502A-B2C6-419B-BB58-CB79578F3C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9"/>
          <a:stretch/>
        </p:blipFill>
        <p:spPr>
          <a:xfrm>
            <a:off x="-1" y="6474693"/>
            <a:ext cx="9144000" cy="404664"/>
          </a:xfrm>
          <a:prstGeom prst="rect">
            <a:avLst/>
          </a:prstGeom>
        </p:spPr>
      </p:pic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B9F1AE1A-F2B8-4913-A21B-2E0A66B39455}"/>
              </a:ext>
            </a:extLst>
          </p:cNvPr>
          <p:cNvSpPr/>
          <p:nvPr/>
        </p:nvSpPr>
        <p:spPr>
          <a:xfrm>
            <a:off x="8460432" y="6337775"/>
            <a:ext cx="576064" cy="47667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22828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r="223" b="89500"/>
          <a:stretch/>
        </p:blipFill>
        <p:spPr>
          <a:xfrm>
            <a:off x="-36512" y="0"/>
            <a:ext cx="9180511" cy="726232"/>
          </a:xfrm>
          <a:prstGeom prst="rect">
            <a:avLst/>
          </a:prstGeom>
        </p:spPr>
      </p:pic>
      <p:sp>
        <p:nvSpPr>
          <p:cNvPr id="19" name="Rectangle 24"/>
          <p:cNvSpPr/>
          <p:nvPr/>
        </p:nvSpPr>
        <p:spPr>
          <a:xfrm>
            <a:off x="479594" y="266359"/>
            <a:ext cx="7908830" cy="568052"/>
          </a:xfrm>
          <a:prstGeom prst="rect">
            <a:avLst/>
          </a:prstGeom>
          <a:solidFill>
            <a:schemeClr val="bg1"/>
          </a:solidFill>
          <a:ln>
            <a:solidFill>
              <a:srgbClr val="FD970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813618" y="315809"/>
            <a:ext cx="757480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2913" indent="-442913"/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จัดทำ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ระบบการคำนวณค่าใช้จ่ายผู้ใช้ทาง (Road User Cost: RUC) </a:t>
            </a:r>
          </a:p>
        </p:txBody>
      </p:sp>
      <p:sp>
        <p:nvSpPr>
          <p:cNvPr id="21" name="Chevron 26"/>
          <p:cNvSpPr/>
          <p:nvPr/>
        </p:nvSpPr>
        <p:spPr>
          <a:xfrm>
            <a:off x="-1" y="208607"/>
            <a:ext cx="813619" cy="700113"/>
          </a:xfrm>
          <a:prstGeom prst="chevron">
            <a:avLst/>
          </a:prstGeom>
          <a:solidFill>
            <a:srgbClr val="FD9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011" y="1187655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a typeface="Calibri" charset="0"/>
                <a:cs typeface="TH SarabunPSK" charset="0"/>
              </a:rPr>
              <a:t>การคำนวณความเร็วยานพาหนะ</a:t>
            </a:r>
            <a:r>
              <a:rPr lang="en-US" b="1" dirty="0" smtClean="0"/>
              <a:t> </a:t>
            </a:r>
            <a:r>
              <a:rPr lang="th-TH" b="1" dirty="0" smtClean="0"/>
              <a:t>แต่ละประเภท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476064" y="16970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7001" y="5901163"/>
            <a:ext cx="38940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800" b="1" u="sng" dirty="0" smtClean="0">
                <a:latin typeface="TH SarabunPSK" charset="0"/>
                <a:ea typeface="TH SarabunPSK" charset="0"/>
                <a:cs typeface="TH SarabunPSK" charset="0"/>
              </a:rPr>
              <a:t>เลือกความเร็วจาก</a:t>
            </a:r>
            <a:r>
              <a:rPr lang="en-US" sz="2800" b="1" u="sng" dirty="0" smtClean="0">
                <a:latin typeface="TH SarabunPSK" charset="0"/>
                <a:ea typeface="TH SarabunPSK" charset="0"/>
                <a:cs typeface="TH SarabunPSK" charset="0"/>
              </a:rPr>
              <a:t> Model</a:t>
            </a:r>
            <a:r>
              <a:rPr lang="th-TH" sz="2800" b="1" u="sng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800" b="1" u="sng" dirty="0" smtClean="0">
                <a:latin typeface="TH SarabunPSK" charset="0"/>
                <a:ea typeface="TH SarabunPSK" charset="0"/>
                <a:cs typeface="TH SarabunPSK" charset="0"/>
              </a:rPr>
              <a:t>ที่น้อยที่สุด</a:t>
            </a:r>
            <a:endParaRPr lang="en-US" sz="2800" b="1" u="sng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8100000" scaled="1"/>
          <a:tileRect/>
        </a:gra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12529</TotalTime>
  <Words>197</Words>
  <Application>Microsoft Office PowerPoint</Application>
  <PresentationFormat>On-screen Show (4:3)</PresentationFormat>
  <Paragraphs>75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Cordia New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fujitsu</dc:creator>
  <cp:lastModifiedBy>Infra</cp:lastModifiedBy>
  <cp:revision>635</cp:revision>
  <cp:lastPrinted>2017-10-31T04:05:43Z</cp:lastPrinted>
  <dcterms:created xsi:type="dcterms:W3CDTF">2014-08-11T00:41:40Z</dcterms:created>
  <dcterms:modified xsi:type="dcterms:W3CDTF">2018-08-03T02:03:24Z</dcterms:modified>
</cp:coreProperties>
</file>