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10"/>
  </p:notesMasterIdLst>
  <p:handoutMasterIdLst>
    <p:handoutMasterId r:id="rId11"/>
  </p:handoutMasterIdLst>
  <p:sldIdLst>
    <p:sldId id="960" r:id="rId2"/>
    <p:sldId id="964" r:id="rId3"/>
    <p:sldId id="965" r:id="rId4"/>
    <p:sldId id="967" r:id="rId5"/>
    <p:sldId id="966" r:id="rId6"/>
    <p:sldId id="969" r:id="rId7"/>
    <p:sldId id="968" r:id="rId8"/>
    <p:sldId id="970" r:id="rId9"/>
  </p:sldIdLst>
  <p:sldSz cx="9144000" cy="6858000" type="screen4x3"/>
  <p:notesSz cx="6735763" cy="986631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05" userDrawn="1">
          <p15:clr>
            <a:srgbClr val="A4A3A4"/>
          </p15:clr>
        </p15:guide>
        <p15:guide id="3" pos="211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279C0C"/>
    <a:srgbClr val="3333FF"/>
    <a:srgbClr val="FFFF99"/>
    <a:srgbClr val="FFCCFF"/>
    <a:srgbClr val="CCECFF"/>
    <a:srgbClr val="B26314"/>
    <a:srgbClr val="009999"/>
    <a:srgbClr val="FF00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ลักษณะสีอ่อน 1 - เน้น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ลักษณะสีอ่อน 3 - เน้น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ไม่มีลักษณะ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ลักษณะ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ลักษณะสีอ่อน 1 - เน้น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สไตล์สีอ่อน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สไตล์สีปานกลาง 4 - เน้น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B1032C-EA38-4F05-BA0D-38AFFFC7BED3}" styleName="สไตล์สีอ่อน 3 - เน้น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86" autoAdjust="0"/>
    <p:restoredTop sz="95514" autoAdjust="0"/>
  </p:normalViewPr>
  <p:slideViewPr>
    <p:cSldViewPr>
      <p:cViewPr varScale="1">
        <p:scale>
          <a:sx n="129" d="100"/>
          <a:sy n="129" d="100"/>
        </p:scale>
        <p:origin x="1368" y="-2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1020"/>
    </p:cViewPr>
  </p:sorterViewPr>
  <p:notesViewPr>
    <p:cSldViewPr>
      <p:cViewPr varScale="1">
        <p:scale>
          <a:sx n="52" d="100"/>
          <a:sy n="52" d="100"/>
        </p:scale>
        <p:origin x="2946" y="84"/>
      </p:cViewPr>
      <p:guideLst>
        <p:guide orient="horz" pos="3108"/>
        <p:guide pos="2105"/>
        <p:guide pos="211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00749925921352"/>
          <c:y val="0.111094957658477"/>
          <c:w val="0.760898441144813"/>
          <c:h val="0.625032611360936"/>
        </c:manualLayout>
      </c:layout>
      <c:scatterChart>
        <c:scatterStyle val="smoothMarker"/>
        <c:varyColors val="0"/>
        <c:ser>
          <c:idx val="0"/>
          <c:order val="0"/>
          <c:xVal>
            <c:numRef>
              <c:f>'kgp VS sum err^2'!$AI$4:$AI$12</c:f>
              <c:numCache>
                <c:formatCode>0.00</c:formatCode>
                <c:ptCount val="9"/>
                <c:pt idx="0">
                  <c:v>2.66</c:v>
                </c:pt>
                <c:pt idx="1">
                  <c:v>2.67</c:v>
                </c:pt>
                <c:pt idx="2">
                  <c:v>2.68</c:v>
                </c:pt>
                <c:pt idx="3">
                  <c:v>2.689999999999999</c:v>
                </c:pt>
                <c:pt idx="4">
                  <c:v>2.699999999999999</c:v>
                </c:pt>
                <c:pt idx="5">
                  <c:v>2.71</c:v>
                </c:pt>
                <c:pt idx="6">
                  <c:v>2.719999999999999</c:v>
                </c:pt>
                <c:pt idx="7">
                  <c:v>2.73</c:v>
                </c:pt>
                <c:pt idx="8">
                  <c:v>2.739999999999998</c:v>
                </c:pt>
              </c:numCache>
            </c:numRef>
          </c:xVal>
          <c:yVal>
            <c:numRef>
              <c:f>'kgp VS sum err^2'!$AJ$4:$AJ$12</c:f>
              <c:numCache>
                <c:formatCode>0.0000000</c:formatCode>
                <c:ptCount val="9"/>
                <c:pt idx="0">
                  <c:v>14.2119121028138</c:v>
                </c:pt>
                <c:pt idx="1">
                  <c:v>14.20940161450138</c:v>
                </c:pt>
                <c:pt idx="2">
                  <c:v>14.2075448214353</c:v>
                </c:pt>
                <c:pt idx="3">
                  <c:v>14.20634172361565</c:v>
                </c:pt>
                <c:pt idx="4">
                  <c:v>14.2057923210426</c:v>
                </c:pt>
                <c:pt idx="5">
                  <c:v>14.20589661371606</c:v>
                </c:pt>
                <c:pt idx="6">
                  <c:v>14.20665460163582</c:v>
                </c:pt>
                <c:pt idx="7">
                  <c:v>14.20806628480217</c:v>
                </c:pt>
                <c:pt idx="8">
                  <c:v>14.21013166321497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0EF4-4A88-A100-E407968789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552393872"/>
        <c:axId val="-1555567392"/>
      </c:scatterChart>
      <c:valAx>
        <c:axId val="-15523938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th-TH" sz="1400">
                    <a:latin typeface="TH SarabunPSK" pitchFamily="34" charset="-34"/>
                    <a:cs typeface="TH SarabunPSK" pitchFamily="34" charset="-34"/>
                  </a:defRPr>
                </a:pPr>
                <a:r>
                  <a:rPr lang="en-US" sz="1400">
                    <a:latin typeface="TH SarabunPSK" pitchFamily="34" charset="-34"/>
                    <a:cs typeface="TH SarabunPSK" pitchFamily="34" charset="-34"/>
                  </a:rPr>
                  <a:t>Kgp</a:t>
                </a:r>
                <a:endParaRPr lang="th-TH" sz="1400">
                  <a:latin typeface="TH SarabunPSK" pitchFamily="34" charset="-34"/>
                  <a:cs typeface="TH SarabunPSK" pitchFamily="34" charset="-34"/>
                </a:endParaRP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lang="th-TH" sz="1400">
                <a:latin typeface="TH SarabunPSK" pitchFamily="34" charset="-34"/>
                <a:cs typeface="TH SarabunPSK" pitchFamily="34" charset="-34"/>
              </a:defRPr>
            </a:pPr>
            <a:endParaRPr lang="en-US"/>
          </a:p>
        </c:txPr>
        <c:crossAx val="-1555567392"/>
        <c:crosses val="autoZero"/>
        <c:crossBetween val="midCat"/>
      </c:valAx>
      <c:valAx>
        <c:axId val="-15555673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lang="th-TH" sz="1600">
                    <a:latin typeface="TH SarabunPSK" pitchFamily="34" charset="-34"/>
                    <a:cs typeface="TH SarabunPSK" pitchFamily="34" charset="-34"/>
                  </a:defRPr>
                </a:pPr>
                <a:r>
                  <a:rPr lang="en-US" sz="1600">
                    <a:latin typeface="TH SarabunPSK" pitchFamily="34" charset="-34"/>
                    <a:cs typeface="TH SarabunPSK" pitchFamily="34" charset="-34"/>
                  </a:rPr>
                  <a:t>Sum</a:t>
                </a:r>
                <a:r>
                  <a:rPr lang="en-US" sz="1600" baseline="0">
                    <a:latin typeface="TH SarabunPSK" pitchFamily="34" charset="-34"/>
                    <a:cs typeface="TH SarabunPSK" pitchFamily="34" charset="-34"/>
                  </a:rPr>
                  <a:t> Square Error</a:t>
                </a:r>
                <a:endParaRPr lang="th-TH" sz="1600">
                  <a:latin typeface="TH SarabunPSK" pitchFamily="34" charset="-34"/>
                  <a:cs typeface="TH SarabunPSK" pitchFamily="34" charset="-34"/>
                </a:endParaRPr>
              </a:p>
            </c:rich>
          </c:tx>
          <c:layout/>
          <c:overlay val="0"/>
        </c:title>
        <c:numFmt formatCode="#,##0.0000000" sourceLinked="0"/>
        <c:majorTickMark val="out"/>
        <c:minorTickMark val="none"/>
        <c:tickLblPos val="nextTo"/>
        <c:txPr>
          <a:bodyPr/>
          <a:lstStyle/>
          <a:p>
            <a:pPr>
              <a:defRPr lang="th-TH" sz="1400">
                <a:latin typeface="TH SarabunPSK" pitchFamily="34" charset="-34"/>
                <a:cs typeface="TH SarabunPSK" pitchFamily="34" charset="-34"/>
              </a:defRPr>
            </a:pPr>
            <a:endParaRPr lang="en-US"/>
          </a:p>
        </c:txPr>
        <c:crossAx val="-1552393872"/>
        <c:crosses val="autoZero"/>
        <c:crossBetween val="midCat"/>
        <c:majorUnit val="0.001"/>
        <c:minorUnit val="0.000100000000000001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E307AF-366D-4AF1-8BE0-EFFF2B5500D4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th-TH"/>
        </a:p>
      </dgm:t>
    </dgm:pt>
    <dgm:pt modelId="{AB57F75A-3D77-40C3-A983-11D160D140D3}">
      <dgm:prSet phldrT="[ข้อความ]" custT="1"/>
      <dgm:spPr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pPr algn="thaiDist"/>
          <a:r>
            <a:rPr lang="th-TH" sz="2400" dirty="0">
              <a:latin typeface="TH SarabunPSK" panose="020B0500040200020003" pitchFamily="34" charset="-34"/>
              <a:cs typeface="TH SarabunPSK" panose="020B0500040200020003" pitchFamily="34" charset="-34"/>
            </a:rPr>
            <a:t>1. </a:t>
          </a:r>
          <a:r>
            <a:rPr lang="th-TH" sz="24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หน้าจอผู้ใช้งานโปรแกรม </a:t>
          </a:r>
          <a:r>
            <a:rPr lang="en-US" sz="24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TPMS</a:t>
          </a:r>
          <a:endParaRPr lang="th-TH" sz="24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7FA401C-F16A-4B99-8106-C345F2CB4789}" type="parTrans" cxnId="{89C09BE8-5BCD-4C8F-8522-6E386B74FE94}">
      <dgm:prSet/>
      <dgm:spPr/>
      <dgm:t>
        <a:bodyPr/>
        <a:lstStyle/>
        <a:p>
          <a:pPr algn="thaiDist"/>
          <a:endParaRPr lang="th-TH" sz="28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4172BFA-B302-4BA4-897B-89F510E8B849}" type="sibTrans" cxnId="{89C09BE8-5BCD-4C8F-8522-6E386B74FE94}">
      <dgm:prSet/>
      <dgm:spPr/>
      <dgm:t>
        <a:bodyPr/>
        <a:lstStyle/>
        <a:p>
          <a:pPr algn="thaiDist"/>
          <a:endParaRPr lang="th-TH" sz="28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42E30F8-BC3F-D94D-AAB5-FC691B78B45E}">
      <dgm:prSet phldrT="[ข้อความ]" custT="1"/>
      <dgm:spPr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pPr algn="thaiDist"/>
          <a:r>
            <a:rPr lang="th-TH" sz="24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2. เงื่อนไขการซ่อมบำรุง</a:t>
          </a:r>
          <a:endParaRPr lang="th-TH" sz="24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F947165-C2BD-FD46-ACFF-AD70E3865A61}" type="parTrans" cxnId="{C0F812B8-5472-C349-AAB8-12FA082ED8BF}">
      <dgm:prSet/>
      <dgm:spPr/>
      <dgm:t>
        <a:bodyPr/>
        <a:lstStyle/>
        <a:p>
          <a:endParaRPr lang="en-US"/>
        </a:p>
      </dgm:t>
    </dgm:pt>
    <dgm:pt modelId="{58A36E17-8D5A-DB40-857F-BD16F63586F9}" type="sibTrans" cxnId="{C0F812B8-5472-C349-AAB8-12FA082ED8BF}">
      <dgm:prSet/>
      <dgm:spPr/>
      <dgm:t>
        <a:bodyPr/>
        <a:lstStyle/>
        <a:p>
          <a:endParaRPr lang="en-US"/>
        </a:p>
      </dgm:t>
    </dgm:pt>
    <dgm:pt modelId="{A2F3A374-C027-DA40-B9DE-7D038248C02B}">
      <dgm:prSet phldrT="[ข้อความ]" custT="1"/>
      <dgm:spPr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pPr algn="thaiDist"/>
          <a:r>
            <a:rPr lang="th-TH" sz="24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3.การสอบเทียบแบบจำลองการเสื่อมสภาพของค่า </a:t>
          </a:r>
          <a:r>
            <a:rPr lang="en-US" sz="24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IRI</a:t>
          </a:r>
          <a:endParaRPr lang="th-TH" sz="24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C54D6A2-31F7-8345-9547-587589EDE509}" type="parTrans" cxnId="{4E893715-49AF-1843-B146-D34F9F733B43}">
      <dgm:prSet/>
      <dgm:spPr/>
      <dgm:t>
        <a:bodyPr/>
        <a:lstStyle/>
        <a:p>
          <a:endParaRPr lang="en-US"/>
        </a:p>
      </dgm:t>
    </dgm:pt>
    <dgm:pt modelId="{EB5ADCB8-83E0-7A46-85D1-8FF466759BF1}" type="sibTrans" cxnId="{4E893715-49AF-1843-B146-D34F9F733B43}">
      <dgm:prSet/>
      <dgm:spPr/>
      <dgm:t>
        <a:bodyPr/>
        <a:lstStyle/>
        <a:p>
          <a:endParaRPr lang="en-US"/>
        </a:p>
      </dgm:t>
    </dgm:pt>
    <dgm:pt modelId="{A2100A9E-62B8-4D10-ACD7-6BE01D449F7C}" type="pres">
      <dgm:prSet presAssocID="{F0E307AF-366D-4AF1-8BE0-EFFF2B5500D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9D6F16-3109-4A9B-8752-4A095DA91E73}" type="pres">
      <dgm:prSet presAssocID="{AB57F75A-3D77-40C3-A983-11D160D140D3}" presName="parentLin" presStyleCnt="0"/>
      <dgm:spPr/>
    </dgm:pt>
    <dgm:pt modelId="{80523900-73E1-43B6-ADFA-16481D6A2BB1}" type="pres">
      <dgm:prSet presAssocID="{AB57F75A-3D77-40C3-A983-11D160D140D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C159550-051C-40C3-B85D-1F2E6C0307F2}" type="pres">
      <dgm:prSet presAssocID="{AB57F75A-3D77-40C3-A983-11D160D140D3}" presName="parentText" presStyleLbl="node1" presStyleIdx="0" presStyleCnt="3" custScaleX="120153" custScaleY="7868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0D8C13-CEF4-46E1-AFDD-C5CBACC4EC7F}" type="pres">
      <dgm:prSet presAssocID="{AB57F75A-3D77-40C3-A983-11D160D140D3}" presName="negativeSpace" presStyleCnt="0"/>
      <dgm:spPr/>
    </dgm:pt>
    <dgm:pt modelId="{B2210873-1F81-46AB-8F1D-4D7091BD1D58}" type="pres">
      <dgm:prSet presAssocID="{AB57F75A-3D77-40C3-A983-11D160D140D3}" presName="childText" presStyleLbl="conFgAcc1" presStyleIdx="0" presStyleCnt="3">
        <dgm:presLayoutVars>
          <dgm:bulletEnabled val="1"/>
        </dgm:presLayoutVars>
      </dgm:prSet>
      <dgm:spPr>
        <a:ln>
          <a:solidFill>
            <a:schemeClr val="accent4">
              <a:lumMod val="40000"/>
              <a:lumOff val="60000"/>
            </a:schemeClr>
          </a:solidFill>
        </a:ln>
      </dgm:spPr>
    </dgm:pt>
    <dgm:pt modelId="{E72855BB-2740-428F-BA85-627053EAA307}" type="pres">
      <dgm:prSet presAssocID="{D4172BFA-B302-4BA4-897B-89F510E8B849}" presName="spaceBetweenRectangles" presStyleCnt="0"/>
      <dgm:spPr/>
    </dgm:pt>
    <dgm:pt modelId="{FE2312DA-2A6F-284F-A49C-E9260590E144}" type="pres">
      <dgm:prSet presAssocID="{542E30F8-BC3F-D94D-AAB5-FC691B78B45E}" presName="parentLin" presStyleCnt="0"/>
      <dgm:spPr/>
    </dgm:pt>
    <dgm:pt modelId="{F6AE14F0-563F-D244-8A6D-6F62CAEEDFB2}" type="pres">
      <dgm:prSet presAssocID="{542E30F8-BC3F-D94D-AAB5-FC691B78B45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4C4B4F3-045E-F44A-9329-D606F4267DCB}" type="pres">
      <dgm:prSet presAssocID="{542E30F8-BC3F-D94D-AAB5-FC691B78B45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0D3670-B402-1943-8C30-A4271B119C45}" type="pres">
      <dgm:prSet presAssocID="{542E30F8-BC3F-D94D-AAB5-FC691B78B45E}" presName="negativeSpace" presStyleCnt="0"/>
      <dgm:spPr/>
    </dgm:pt>
    <dgm:pt modelId="{499361DE-D8F3-6341-A156-641D78400250}" type="pres">
      <dgm:prSet presAssocID="{542E30F8-BC3F-D94D-AAB5-FC691B78B45E}" presName="childText" presStyleLbl="conFgAcc1" presStyleIdx="1" presStyleCnt="3">
        <dgm:presLayoutVars>
          <dgm:bulletEnabled val="1"/>
        </dgm:presLayoutVars>
      </dgm:prSet>
      <dgm:spPr/>
    </dgm:pt>
    <dgm:pt modelId="{318119FE-BCCA-6E4A-BEC9-F69CF9C83AE3}" type="pres">
      <dgm:prSet presAssocID="{58A36E17-8D5A-DB40-857F-BD16F63586F9}" presName="spaceBetweenRectangles" presStyleCnt="0"/>
      <dgm:spPr/>
    </dgm:pt>
    <dgm:pt modelId="{EBFD76CE-712F-5F42-8493-E096CB50F0A3}" type="pres">
      <dgm:prSet presAssocID="{A2F3A374-C027-DA40-B9DE-7D038248C02B}" presName="parentLin" presStyleCnt="0"/>
      <dgm:spPr/>
    </dgm:pt>
    <dgm:pt modelId="{31BC57DD-5C38-E64F-9772-D42FC9365E4D}" type="pres">
      <dgm:prSet presAssocID="{A2F3A374-C027-DA40-B9DE-7D038248C02B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375CC5C3-9948-9D41-8310-51491996E0EF}" type="pres">
      <dgm:prSet presAssocID="{A2F3A374-C027-DA40-B9DE-7D038248C02B}" presName="parentText" presStyleLbl="node1" presStyleIdx="2" presStyleCnt="3" custScaleX="1306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785B2C-1248-894E-8F94-2EC22021823E}" type="pres">
      <dgm:prSet presAssocID="{A2F3A374-C027-DA40-B9DE-7D038248C02B}" presName="negativeSpace" presStyleCnt="0"/>
      <dgm:spPr/>
    </dgm:pt>
    <dgm:pt modelId="{62FAE829-CFE0-E242-A392-547860D60225}" type="pres">
      <dgm:prSet presAssocID="{A2F3A374-C027-DA40-B9DE-7D038248C02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00826D8-16AF-D04B-910B-048D05093F28}" type="presOf" srcId="{A2F3A374-C027-DA40-B9DE-7D038248C02B}" destId="{375CC5C3-9948-9D41-8310-51491996E0EF}" srcOrd="1" destOrd="0" presId="urn:microsoft.com/office/officeart/2005/8/layout/list1"/>
    <dgm:cxn modelId="{4E893715-49AF-1843-B146-D34F9F733B43}" srcId="{F0E307AF-366D-4AF1-8BE0-EFFF2B5500D4}" destId="{A2F3A374-C027-DA40-B9DE-7D038248C02B}" srcOrd="2" destOrd="0" parTransId="{0C54D6A2-31F7-8345-9547-587589EDE509}" sibTransId="{EB5ADCB8-83E0-7A46-85D1-8FF466759BF1}"/>
    <dgm:cxn modelId="{9258ED32-D273-4C47-A5C8-4750AAB28D40}" type="presOf" srcId="{AB57F75A-3D77-40C3-A983-11D160D140D3}" destId="{BC159550-051C-40C3-B85D-1F2E6C0307F2}" srcOrd="1" destOrd="0" presId="urn:microsoft.com/office/officeart/2005/8/layout/list1"/>
    <dgm:cxn modelId="{89C09BE8-5BCD-4C8F-8522-6E386B74FE94}" srcId="{F0E307AF-366D-4AF1-8BE0-EFFF2B5500D4}" destId="{AB57F75A-3D77-40C3-A983-11D160D140D3}" srcOrd="0" destOrd="0" parTransId="{87FA401C-F16A-4B99-8106-C345F2CB4789}" sibTransId="{D4172BFA-B302-4BA4-897B-89F510E8B849}"/>
    <dgm:cxn modelId="{E284973B-E1EE-5241-86A9-7C11E1436B6D}" type="presOf" srcId="{542E30F8-BC3F-D94D-AAB5-FC691B78B45E}" destId="{F6AE14F0-563F-D244-8A6D-6F62CAEEDFB2}" srcOrd="0" destOrd="0" presId="urn:microsoft.com/office/officeart/2005/8/layout/list1"/>
    <dgm:cxn modelId="{DB09E738-F087-1143-9C71-00286DF524D6}" type="presOf" srcId="{542E30F8-BC3F-D94D-AAB5-FC691B78B45E}" destId="{74C4B4F3-045E-F44A-9329-D606F4267DCB}" srcOrd="1" destOrd="0" presId="urn:microsoft.com/office/officeart/2005/8/layout/list1"/>
    <dgm:cxn modelId="{C0F812B8-5472-C349-AAB8-12FA082ED8BF}" srcId="{F0E307AF-366D-4AF1-8BE0-EFFF2B5500D4}" destId="{542E30F8-BC3F-D94D-AAB5-FC691B78B45E}" srcOrd="1" destOrd="0" parTransId="{6F947165-C2BD-FD46-ACFF-AD70E3865A61}" sibTransId="{58A36E17-8D5A-DB40-857F-BD16F63586F9}"/>
    <dgm:cxn modelId="{ABD23191-DEA8-491D-9FA4-72C308C09C51}" type="presOf" srcId="{AB57F75A-3D77-40C3-A983-11D160D140D3}" destId="{80523900-73E1-43B6-ADFA-16481D6A2BB1}" srcOrd="0" destOrd="0" presId="urn:microsoft.com/office/officeart/2005/8/layout/list1"/>
    <dgm:cxn modelId="{F744688D-7C51-4962-97C9-B56BE398DED1}" type="presOf" srcId="{F0E307AF-366D-4AF1-8BE0-EFFF2B5500D4}" destId="{A2100A9E-62B8-4D10-ACD7-6BE01D449F7C}" srcOrd="0" destOrd="0" presId="urn:microsoft.com/office/officeart/2005/8/layout/list1"/>
    <dgm:cxn modelId="{466E768C-8CCE-214F-840E-79C0A850887B}" type="presOf" srcId="{A2F3A374-C027-DA40-B9DE-7D038248C02B}" destId="{31BC57DD-5C38-E64F-9772-D42FC9365E4D}" srcOrd="0" destOrd="0" presId="urn:microsoft.com/office/officeart/2005/8/layout/list1"/>
    <dgm:cxn modelId="{37A78E81-C692-42B4-9E43-53D04B31DA94}" type="presParOf" srcId="{A2100A9E-62B8-4D10-ACD7-6BE01D449F7C}" destId="{149D6F16-3109-4A9B-8752-4A095DA91E73}" srcOrd="0" destOrd="0" presId="urn:microsoft.com/office/officeart/2005/8/layout/list1"/>
    <dgm:cxn modelId="{A1519BD7-646C-494A-AE78-28B4AE493F0A}" type="presParOf" srcId="{149D6F16-3109-4A9B-8752-4A095DA91E73}" destId="{80523900-73E1-43B6-ADFA-16481D6A2BB1}" srcOrd="0" destOrd="0" presId="urn:microsoft.com/office/officeart/2005/8/layout/list1"/>
    <dgm:cxn modelId="{DDDD66F0-F430-4010-82C3-79D5D14EA1C9}" type="presParOf" srcId="{149D6F16-3109-4A9B-8752-4A095DA91E73}" destId="{BC159550-051C-40C3-B85D-1F2E6C0307F2}" srcOrd="1" destOrd="0" presId="urn:microsoft.com/office/officeart/2005/8/layout/list1"/>
    <dgm:cxn modelId="{674F063C-223F-4E0B-9F10-D3082CC0EC84}" type="presParOf" srcId="{A2100A9E-62B8-4D10-ACD7-6BE01D449F7C}" destId="{900D8C13-CEF4-46E1-AFDD-C5CBACC4EC7F}" srcOrd="1" destOrd="0" presId="urn:microsoft.com/office/officeart/2005/8/layout/list1"/>
    <dgm:cxn modelId="{5B426D58-B2ED-4DBC-8E1B-9B871C40DDB4}" type="presParOf" srcId="{A2100A9E-62B8-4D10-ACD7-6BE01D449F7C}" destId="{B2210873-1F81-46AB-8F1D-4D7091BD1D58}" srcOrd="2" destOrd="0" presId="urn:microsoft.com/office/officeart/2005/8/layout/list1"/>
    <dgm:cxn modelId="{566533DD-21B8-4150-8EEF-37106C40D54D}" type="presParOf" srcId="{A2100A9E-62B8-4D10-ACD7-6BE01D449F7C}" destId="{E72855BB-2740-428F-BA85-627053EAA307}" srcOrd="3" destOrd="0" presId="urn:microsoft.com/office/officeart/2005/8/layout/list1"/>
    <dgm:cxn modelId="{443115CC-7F7A-5845-89B5-C29CB52FBA44}" type="presParOf" srcId="{A2100A9E-62B8-4D10-ACD7-6BE01D449F7C}" destId="{FE2312DA-2A6F-284F-A49C-E9260590E144}" srcOrd="4" destOrd="0" presId="urn:microsoft.com/office/officeart/2005/8/layout/list1"/>
    <dgm:cxn modelId="{D359D34C-BFA5-5C45-BDE5-2E5B835E38EC}" type="presParOf" srcId="{FE2312DA-2A6F-284F-A49C-E9260590E144}" destId="{F6AE14F0-563F-D244-8A6D-6F62CAEEDFB2}" srcOrd="0" destOrd="0" presId="urn:microsoft.com/office/officeart/2005/8/layout/list1"/>
    <dgm:cxn modelId="{859342D3-6FCC-9D40-B7F9-517E1E21070B}" type="presParOf" srcId="{FE2312DA-2A6F-284F-A49C-E9260590E144}" destId="{74C4B4F3-045E-F44A-9329-D606F4267DCB}" srcOrd="1" destOrd="0" presId="urn:microsoft.com/office/officeart/2005/8/layout/list1"/>
    <dgm:cxn modelId="{484207E7-82DE-0E4A-966D-4FE80AE72D41}" type="presParOf" srcId="{A2100A9E-62B8-4D10-ACD7-6BE01D449F7C}" destId="{8E0D3670-B402-1943-8C30-A4271B119C45}" srcOrd="5" destOrd="0" presId="urn:microsoft.com/office/officeart/2005/8/layout/list1"/>
    <dgm:cxn modelId="{473C0ABE-E6DE-BC4F-AB6A-AB2BD6BEBFC8}" type="presParOf" srcId="{A2100A9E-62B8-4D10-ACD7-6BE01D449F7C}" destId="{499361DE-D8F3-6341-A156-641D78400250}" srcOrd="6" destOrd="0" presId="urn:microsoft.com/office/officeart/2005/8/layout/list1"/>
    <dgm:cxn modelId="{1F054512-DA8F-2A48-B436-0FADEECC9036}" type="presParOf" srcId="{A2100A9E-62B8-4D10-ACD7-6BE01D449F7C}" destId="{318119FE-BCCA-6E4A-BEC9-F69CF9C83AE3}" srcOrd="7" destOrd="0" presId="urn:microsoft.com/office/officeart/2005/8/layout/list1"/>
    <dgm:cxn modelId="{04A54F48-BD4E-1349-AA78-D0CB3748CB55}" type="presParOf" srcId="{A2100A9E-62B8-4D10-ACD7-6BE01D449F7C}" destId="{EBFD76CE-712F-5F42-8493-E096CB50F0A3}" srcOrd="8" destOrd="0" presId="urn:microsoft.com/office/officeart/2005/8/layout/list1"/>
    <dgm:cxn modelId="{EDE29C08-7E74-B44B-AD12-8EE5A1BD9434}" type="presParOf" srcId="{EBFD76CE-712F-5F42-8493-E096CB50F0A3}" destId="{31BC57DD-5C38-E64F-9772-D42FC9365E4D}" srcOrd="0" destOrd="0" presId="urn:microsoft.com/office/officeart/2005/8/layout/list1"/>
    <dgm:cxn modelId="{6E7900CC-406E-B945-947E-B4E35C6B6551}" type="presParOf" srcId="{EBFD76CE-712F-5F42-8493-E096CB50F0A3}" destId="{375CC5C3-9948-9D41-8310-51491996E0EF}" srcOrd="1" destOrd="0" presId="urn:microsoft.com/office/officeart/2005/8/layout/list1"/>
    <dgm:cxn modelId="{A4D09120-494C-FD48-A748-5442BE783301}" type="presParOf" srcId="{A2100A9E-62B8-4D10-ACD7-6BE01D449F7C}" destId="{8C785B2C-1248-894E-8F94-2EC22021823E}" srcOrd="9" destOrd="0" presId="urn:microsoft.com/office/officeart/2005/8/layout/list1"/>
    <dgm:cxn modelId="{D73A69C1-61DB-3944-BF87-58E3A253ACB1}" type="presParOf" srcId="{A2100A9E-62B8-4D10-ACD7-6BE01D449F7C}" destId="{62FAE829-CFE0-E242-A392-547860D60225}" srcOrd="10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77095B-F2BA-47CB-BFEE-9B757B157448}" type="doc">
      <dgm:prSet loTypeId="urn:microsoft.com/office/officeart/2005/8/layout/chevron1" loCatId="process" qsTypeId="urn:microsoft.com/office/officeart/2005/8/quickstyle/simple3" qsCatId="simple" csTypeId="urn:microsoft.com/office/officeart/2005/8/colors/colorful1#1" csCatId="colorful" phldr="1"/>
      <dgm:spPr/>
    </dgm:pt>
    <dgm:pt modelId="{5BC27222-D5B7-4001-B378-672CD2831C6D}" type="pres">
      <dgm:prSet presAssocID="{7C77095B-F2BA-47CB-BFEE-9B757B157448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6DEB1D5D-3D82-764D-922F-BB0C6F09F3C1}" type="presOf" srcId="{7C77095B-F2BA-47CB-BFEE-9B757B157448}" destId="{5BC27222-D5B7-4001-B378-672CD2831C6D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210873-1F81-46AB-8F1D-4D7091BD1D58}">
      <dsp:nvSpPr>
        <dsp:cNvPr id="0" name=""/>
        <dsp:cNvSpPr/>
      </dsp:nvSpPr>
      <dsp:spPr>
        <a:xfrm>
          <a:off x="0" y="413516"/>
          <a:ext cx="5544616" cy="1184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159550-051C-40C3-B85D-1F2E6C0307F2}">
      <dsp:nvSpPr>
        <dsp:cNvPr id="0" name=""/>
        <dsp:cNvSpPr/>
      </dsp:nvSpPr>
      <dsp:spPr>
        <a:xfrm>
          <a:off x="277230" y="15515"/>
          <a:ext cx="4663415" cy="109172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701" tIns="0" rIns="146701" bIns="0" numCol="1" spcCol="1270" anchor="ctr" anchorCtr="0">
          <a:noAutofit/>
        </a:bodyPr>
        <a:lstStyle/>
        <a:p>
          <a:pPr lvl="0" algn="thaiDi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1. </a:t>
          </a:r>
          <a:r>
            <a:rPr lang="th-TH" sz="24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หน้าจอผู้ใช้งานโปรแกรม </a:t>
          </a:r>
          <a:r>
            <a:rPr lang="en-US" sz="24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TPMS</a:t>
          </a:r>
          <a:endParaRPr lang="th-TH" sz="24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30523" y="68808"/>
        <a:ext cx="4556829" cy="985135"/>
      </dsp:txXfrm>
    </dsp:sp>
    <dsp:sp modelId="{499361DE-D8F3-6341-A156-641D78400250}">
      <dsp:nvSpPr>
        <dsp:cNvPr id="0" name=""/>
        <dsp:cNvSpPr/>
      </dsp:nvSpPr>
      <dsp:spPr>
        <a:xfrm>
          <a:off x="0" y="2545436"/>
          <a:ext cx="5544616" cy="1184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C4B4F3-045E-F44A-9329-D606F4267DCB}">
      <dsp:nvSpPr>
        <dsp:cNvPr id="0" name=""/>
        <dsp:cNvSpPr/>
      </dsp:nvSpPr>
      <dsp:spPr>
        <a:xfrm>
          <a:off x="277230" y="1851716"/>
          <a:ext cx="3881231" cy="1387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701" tIns="0" rIns="146701" bIns="0" numCol="1" spcCol="1270" anchor="ctr" anchorCtr="0">
          <a:noAutofit/>
        </a:bodyPr>
        <a:lstStyle/>
        <a:p>
          <a:pPr lvl="0" algn="thaiDi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2. เงื่อนไขการซ่อมบำรุง</a:t>
          </a:r>
          <a:endParaRPr lang="th-TH" sz="24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44959" y="1919445"/>
        <a:ext cx="3745773" cy="1251982"/>
      </dsp:txXfrm>
    </dsp:sp>
    <dsp:sp modelId="{62FAE829-CFE0-E242-A392-547860D60225}">
      <dsp:nvSpPr>
        <dsp:cNvPr id="0" name=""/>
        <dsp:cNvSpPr/>
      </dsp:nvSpPr>
      <dsp:spPr>
        <a:xfrm>
          <a:off x="0" y="4677356"/>
          <a:ext cx="5544616" cy="1184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5CC5C3-9948-9D41-8310-51491996E0EF}">
      <dsp:nvSpPr>
        <dsp:cNvPr id="0" name=""/>
        <dsp:cNvSpPr/>
      </dsp:nvSpPr>
      <dsp:spPr>
        <a:xfrm>
          <a:off x="277230" y="3983636"/>
          <a:ext cx="5069353" cy="1387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701" tIns="0" rIns="146701" bIns="0" numCol="1" spcCol="1270" anchor="ctr" anchorCtr="0">
          <a:noAutofit/>
        </a:bodyPr>
        <a:lstStyle/>
        <a:p>
          <a:pPr lvl="0" algn="thaiDi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3.การสอบเทียบแบบจำลองการเสื่อมสภาพของค่า </a:t>
          </a:r>
          <a:r>
            <a:rPr lang="en-US" sz="24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IRI</a:t>
          </a:r>
          <a:endParaRPr lang="th-TH" sz="24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44959" y="4051365"/>
        <a:ext cx="4933895" cy="12519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6" y="3"/>
            <a:ext cx="2918830" cy="493317"/>
          </a:xfrm>
          <a:prstGeom prst="rect">
            <a:avLst/>
          </a:prstGeom>
        </p:spPr>
        <p:txBody>
          <a:bodyPr vert="horz" lIns="89153" tIns="44575" rIns="89153" bIns="44575" rtlCol="0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15378" y="3"/>
            <a:ext cx="2918830" cy="493317"/>
          </a:xfrm>
          <a:prstGeom prst="rect">
            <a:avLst/>
          </a:prstGeom>
        </p:spPr>
        <p:txBody>
          <a:bodyPr vert="horz" lIns="89153" tIns="44575" rIns="89153" bIns="44575" rtlCol="0"/>
          <a:lstStyle>
            <a:lvl1pPr algn="r">
              <a:defRPr sz="1200"/>
            </a:lvl1pPr>
          </a:lstStyle>
          <a:p>
            <a:fld id="{A9C2D99A-9A1C-4BB1-AA0A-26B283D293E4}" type="datetimeFigureOut">
              <a:rPr lang="th-TH" smtClean="0"/>
              <a:pPr/>
              <a:t>16/03/60</a:t>
            </a:fld>
            <a:endParaRPr lang="th-TH" dirty="0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6" y="9371293"/>
            <a:ext cx="2918830" cy="493317"/>
          </a:xfrm>
          <a:prstGeom prst="rect">
            <a:avLst/>
          </a:prstGeom>
        </p:spPr>
        <p:txBody>
          <a:bodyPr vert="horz" lIns="89153" tIns="44575" rIns="89153" bIns="44575" rtlCol="0" anchor="b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15378" y="9371293"/>
            <a:ext cx="2918830" cy="493317"/>
          </a:xfrm>
          <a:prstGeom prst="rect">
            <a:avLst/>
          </a:prstGeom>
        </p:spPr>
        <p:txBody>
          <a:bodyPr vert="horz" lIns="89153" tIns="44575" rIns="89153" bIns="44575" rtlCol="0" anchor="b"/>
          <a:lstStyle>
            <a:lvl1pPr algn="r">
              <a:defRPr sz="1200"/>
            </a:lvl1pPr>
          </a:lstStyle>
          <a:p>
            <a:fld id="{12CFBF72-C248-4BBE-8767-56314BF5E95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72364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6" y="3"/>
            <a:ext cx="2918830" cy="493317"/>
          </a:xfrm>
          <a:prstGeom prst="rect">
            <a:avLst/>
          </a:prstGeom>
        </p:spPr>
        <p:txBody>
          <a:bodyPr vert="horz" lIns="89153" tIns="44575" rIns="89153" bIns="44575" rtlCol="0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15378" y="3"/>
            <a:ext cx="2918830" cy="493317"/>
          </a:xfrm>
          <a:prstGeom prst="rect">
            <a:avLst/>
          </a:prstGeom>
        </p:spPr>
        <p:txBody>
          <a:bodyPr vert="horz" lIns="89153" tIns="44575" rIns="89153" bIns="44575" rtlCol="0"/>
          <a:lstStyle>
            <a:lvl1pPr algn="r">
              <a:defRPr sz="1200"/>
            </a:lvl1pPr>
          </a:lstStyle>
          <a:p>
            <a:fld id="{5D31AC61-A5B6-448A-8888-6B5B0D3E4985}" type="datetimeFigureOut">
              <a:rPr lang="th-TH" smtClean="0"/>
              <a:pPr/>
              <a:t>16/03/60</a:t>
            </a:fld>
            <a:endParaRPr lang="th-TH" dirty="0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6600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153" tIns="44575" rIns="89153" bIns="44575" rtlCol="0" anchor="ctr"/>
          <a:lstStyle/>
          <a:p>
            <a:endParaRPr lang="th-TH" dirty="0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3577" y="4686507"/>
            <a:ext cx="5388610" cy="4439843"/>
          </a:xfrm>
          <a:prstGeom prst="rect">
            <a:avLst/>
          </a:prstGeom>
        </p:spPr>
        <p:txBody>
          <a:bodyPr vert="horz" lIns="89153" tIns="44575" rIns="89153" bIns="44575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6" y="9371293"/>
            <a:ext cx="2918830" cy="493317"/>
          </a:xfrm>
          <a:prstGeom prst="rect">
            <a:avLst/>
          </a:prstGeom>
        </p:spPr>
        <p:txBody>
          <a:bodyPr vert="horz" lIns="89153" tIns="44575" rIns="89153" bIns="44575" rtlCol="0" anchor="b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15378" y="9371293"/>
            <a:ext cx="2918830" cy="493317"/>
          </a:xfrm>
          <a:prstGeom prst="rect">
            <a:avLst/>
          </a:prstGeom>
        </p:spPr>
        <p:txBody>
          <a:bodyPr vert="horz" lIns="89153" tIns="44575" rIns="89153" bIns="44575" rtlCol="0" anchor="b"/>
          <a:lstStyle>
            <a:lvl1pPr algn="r">
              <a:defRPr sz="1200"/>
            </a:lvl1pPr>
          </a:lstStyle>
          <a:p>
            <a:fld id="{2A34ABBD-AB2B-499F-B3E5-A4F8834BA966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9755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20D6A-4992-4008-A67B-354917CB4ED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949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85D0-6043-4BB3-ABF0-667E892240A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048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B227-17D1-487C-B246-11222532E6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583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ED63D-5AE8-446C-9B46-565758C94E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AD84C6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AD84C6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6104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7AD6-13CB-40FE-B137-C09B56FE64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04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0CEB5-AB62-4591-A361-9FA2C30CEC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AD84C6"/>
                </a:solidFill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AD84C6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964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C7A4-F558-49FF-A106-50B344A2555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172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43ED-EEFB-4ED3-9198-D1B730297B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397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D0DF8-3A72-4598-8292-83746B4439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323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8604448" y="6356176"/>
            <a:ext cx="457200" cy="457200"/>
          </a:xfrm>
          <a:prstGeom prst="ellipse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8" name="กลุ่ม 7"/>
          <p:cNvGrpSpPr/>
          <p:nvPr userDrawn="1"/>
        </p:nvGrpSpPr>
        <p:grpSpPr>
          <a:xfrm>
            <a:off x="251520" y="620688"/>
            <a:ext cx="8676964" cy="216024"/>
            <a:chOff x="359532" y="620688"/>
            <a:chExt cx="7920880" cy="155699"/>
          </a:xfrm>
        </p:grpSpPr>
        <p:cxnSp>
          <p:nvCxnSpPr>
            <p:cNvPr id="9" name="ตัวเชื่อมต่อตรง 8"/>
            <p:cNvCxnSpPr/>
            <p:nvPr/>
          </p:nvCxnSpPr>
          <p:spPr>
            <a:xfrm>
              <a:off x="359532" y="776387"/>
              <a:ext cx="7920880" cy="0"/>
            </a:xfrm>
            <a:prstGeom prst="line">
              <a:avLst/>
            </a:prstGeom>
            <a:ln w="762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/>
            <p:cNvCxnSpPr/>
            <p:nvPr/>
          </p:nvCxnSpPr>
          <p:spPr>
            <a:xfrm>
              <a:off x="7092280" y="694081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/>
            <p:cNvCxnSpPr/>
            <p:nvPr/>
          </p:nvCxnSpPr>
          <p:spPr>
            <a:xfrm>
              <a:off x="359532" y="694081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/>
            <p:cNvCxnSpPr/>
            <p:nvPr/>
          </p:nvCxnSpPr>
          <p:spPr>
            <a:xfrm>
              <a:off x="7092280" y="620688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/>
            <p:cNvCxnSpPr/>
            <p:nvPr/>
          </p:nvCxnSpPr>
          <p:spPr>
            <a:xfrm>
              <a:off x="359532" y="620688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5" name="Picture 4" descr="http://www.doh.go.th/spaw2/uploads/images/new%20logo%20DOH_1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661" y="91232"/>
            <a:ext cx="684000" cy="68400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ตัวยึดหมายเลขภาพนิ่ง 6"/>
          <p:cNvSpPr txBox="1">
            <a:spLocks/>
          </p:cNvSpPr>
          <p:nvPr userDrawn="1"/>
        </p:nvSpPr>
        <p:spPr>
          <a:xfrm>
            <a:off x="8575104" y="6381328"/>
            <a:ext cx="533400" cy="381000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algn="ctr">
              <a:defRPr/>
            </a:pPr>
            <a:fld id="{C97658A4-90F8-4A32-B529-936AFF9D54A8}" type="slidenum">
              <a:rPr lang="th-TH" sz="2400" b="1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pPr algn="ctr">
                <a:defRPr/>
              </a:pPr>
              <a:t>‹#›</a:t>
            </a:fld>
            <a:endParaRPr lang="th-TH" sz="2400" b="1" dirty="0">
              <a:solidFill>
                <a:prstClr val="black"/>
              </a:solidFill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14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8911" y="91232"/>
            <a:ext cx="9576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088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กลุ่ม 15"/>
          <p:cNvGrpSpPr/>
          <p:nvPr userDrawn="1"/>
        </p:nvGrpSpPr>
        <p:grpSpPr>
          <a:xfrm>
            <a:off x="251520" y="620688"/>
            <a:ext cx="8676964" cy="216024"/>
            <a:chOff x="359532" y="620688"/>
            <a:chExt cx="7920880" cy="155699"/>
          </a:xfrm>
        </p:grpSpPr>
        <p:cxnSp>
          <p:nvCxnSpPr>
            <p:cNvPr id="17" name="ตัวเชื่อมต่อตรง 16"/>
            <p:cNvCxnSpPr/>
            <p:nvPr/>
          </p:nvCxnSpPr>
          <p:spPr>
            <a:xfrm>
              <a:off x="359532" y="776387"/>
              <a:ext cx="7920880" cy="0"/>
            </a:xfrm>
            <a:prstGeom prst="line">
              <a:avLst/>
            </a:prstGeom>
            <a:ln w="762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/>
            <p:cNvCxnSpPr/>
            <p:nvPr/>
          </p:nvCxnSpPr>
          <p:spPr>
            <a:xfrm>
              <a:off x="7092280" y="694081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/>
            <p:cNvCxnSpPr/>
            <p:nvPr/>
          </p:nvCxnSpPr>
          <p:spPr>
            <a:xfrm>
              <a:off x="359532" y="694081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/>
            <p:cNvCxnSpPr/>
            <p:nvPr/>
          </p:nvCxnSpPr>
          <p:spPr>
            <a:xfrm>
              <a:off x="7092280" y="620688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/>
            <p:cNvCxnSpPr/>
            <p:nvPr/>
          </p:nvCxnSpPr>
          <p:spPr>
            <a:xfrm>
              <a:off x="359532" y="620688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1ED5-28CA-40EF-BFF3-93C46FFD852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4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854" y="6812"/>
            <a:ext cx="862167" cy="801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Slide Number Placeholder 5"/>
          <p:cNvSpPr>
            <a:spLocks noGrp="1"/>
          </p:cNvSpPr>
          <p:nvPr userDrawn="1">
            <p:ph type="sldNum" sz="quarter" idx="4"/>
          </p:nvPr>
        </p:nvSpPr>
        <p:spPr bwMode="gray">
          <a:xfrm>
            <a:off x="8459453" y="6343869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83" y="-14587"/>
            <a:ext cx="856438" cy="85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624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4364-DF81-430F-AC2B-21F3FC2249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852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3961-EB54-49D7-8CDE-74CDE617C9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523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EE4A7-D6C5-4F6B-9793-F17A204BF5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316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278C6-9F0E-4E9F-B75D-EC282BCE1E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602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33C45-A2E8-4CDD-B2BE-262E00429D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067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A7D0-D26E-48BD-A1E5-207A3E7345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277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DB4B1-3E24-464E-9759-A7B379EBC6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592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F394FF7-8698-443E-BD76-3813596AC56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3/16/17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7F1E4F-1CFF-5643-939E-217C01CDF565}" type="slidenum">
              <a:rPr lang="en-US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972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4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1.wdp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8.jpg"/><Relationship Id="rId8" Type="http://schemas.openxmlformats.org/officeDocument/2006/relationships/image" Target="../media/image9.jpg"/><Relationship Id="rId1" Type="http://schemas.openxmlformats.org/officeDocument/2006/relationships/slideLayout" Target="../slideLayouts/slideLayout17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17.xml"/><Relationship Id="rId2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88"/>
          <a:stretch/>
        </p:blipFill>
        <p:spPr>
          <a:xfrm>
            <a:off x="4228" y="440645"/>
            <a:ext cx="9144000" cy="5840563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346" y="57421"/>
            <a:ext cx="1653307" cy="1643387"/>
          </a:xfrm>
          <a:prstGeom prst="rect">
            <a:avLst/>
          </a:prstGeom>
        </p:spPr>
      </p:pic>
      <p:sp>
        <p:nvSpPr>
          <p:cNvPr id="19" name="Rectangle 1"/>
          <p:cNvSpPr/>
          <p:nvPr/>
        </p:nvSpPr>
        <p:spPr>
          <a:xfrm>
            <a:off x="-68796" y="3992562"/>
            <a:ext cx="9227112" cy="145905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20" name="TextBox 9"/>
          <p:cNvSpPr txBox="1"/>
          <p:nvPr/>
        </p:nvSpPr>
        <p:spPr>
          <a:xfrm>
            <a:off x="-36512" y="4315743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ประชุมรายงานความคืบหน้าโครงการ</a:t>
            </a:r>
            <a:endParaRPr lang="en-US" sz="4400" b="1" dirty="0">
              <a:solidFill>
                <a:prstClr val="black">
                  <a:lumMod val="95000"/>
                  <a:lumOff val="5000"/>
                </a:prst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69616" y="2593282"/>
            <a:ext cx="9151636" cy="506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th-TH" sz="3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โครงการปรับปรุงโปรแกรมบริหารงานบำรุงทาง (</a:t>
            </a:r>
            <a:r>
              <a:rPr lang="en-US" sz="3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TPMS)</a:t>
            </a:r>
            <a:endParaRPr lang="th-TH" sz="36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2" name="Picture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5888048"/>
            <a:ext cx="1272208" cy="908720"/>
          </a:xfrm>
          <a:prstGeom prst="rect">
            <a:avLst/>
          </a:prstGeom>
        </p:spPr>
      </p:pic>
      <p:sp>
        <p:nvSpPr>
          <p:cNvPr id="23" name="TextBox 8"/>
          <p:cNvSpPr txBox="1"/>
          <p:nvPr/>
        </p:nvSpPr>
        <p:spPr>
          <a:xfrm>
            <a:off x="4866652" y="6335103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400" b="1" cap="all" dirty="0">
                <a:solidFill>
                  <a:srgbClr val="8784C7">
                    <a:lumMod val="50000"/>
                  </a:srgbClr>
                </a:solidFill>
                <a:latin typeface="TH SarabunPSK" pitchFamily="34" charset="-34"/>
                <a:cs typeface="TH SarabunPSK" pitchFamily="34" charset="-34"/>
              </a:rPr>
              <a:t> สถาบันการขนส่ง จุฬาลงกรณ์มหาวิทยาลัย</a:t>
            </a:r>
          </a:p>
        </p:txBody>
      </p:sp>
      <p:sp>
        <p:nvSpPr>
          <p:cNvPr id="24" name="TextBox 13"/>
          <p:cNvSpPr txBox="1"/>
          <p:nvPr/>
        </p:nvSpPr>
        <p:spPr>
          <a:xfrm>
            <a:off x="4228" y="6342408"/>
            <a:ext cx="2267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cap="all" dirty="0" smtClean="0">
                <a:solidFill>
                  <a:prstClr val="black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 8</a:t>
            </a:r>
            <a:r>
              <a:rPr lang="th-TH" sz="2400" b="1" cap="all" dirty="0" smtClean="0">
                <a:solidFill>
                  <a:prstClr val="black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 มีนาคม </a:t>
            </a:r>
            <a:r>
              <a:rPr lang="en-US" sz="2400" b="1" cap="all" dirty="0" smtClean="0">
                <a:solidFill>
                  <a:prstClr val="black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2560</a:t>
            </a:r>
            <a:endParaRPr lang="th-TH" sz="2400" b="1" cap="all" dirty="0">
              <a:solidFill>
                <a:prstClr val="black"/>
              </a:solidFill>
              <a:latin typeface="TH SarabunPSK" panose="020B0500040200020003" pitchFamily="34" charset="-34"/>
              <a:ea typeface="+mj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2457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หัวข้อ</a:t>
            </a:r>
            <a:r>
              <a:rPr lang="th-TH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การประชุม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28" name="ไดอะแกรม 6"/>
          <p:cNvGraphicFramePr/>
          <p:nvPr>
            <p:extLst>
              <p:ext uri="{D42A27DB-BD31-4B8C-83A1-F6EECF244321}">
                <p14:modId xmlns:p14="http://schemas.microsoft.com/office/powerpoint/2010/main" val="1649000031"/>
              </p:ext>
            </p:extLst>
          </p:nvPr>
        </p:nvGraphicFramePr>
        <p:xfrm>
          <a:off x="539552" y="980728"/>
          <a:ext cx="5544616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9" name="รูปภาพ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379" y="1508728"/>
            <a:ext cx="2232248" cy="15625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" name="รูปภาพ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3" y="3856839"/>
            <a:ext cx="2374641" cy="17799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0717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131840" y="116632"/>
            <a:ext cx="7886700" cy="13255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th-TH" sz="280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หน้าจอ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ผู้ใช้งานโปรแกรม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TPMS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charset="0"/>
              <a:ea typeface="TH SarabunPSK" charset="0"/>
              <a:cs typeface="TH SarabunPSK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15153" y="1628800"/>
            <a:ext cx="9144000" cy="4431810"/>
            <a:chOff x="-15153" y="1628800"/>
            <a:chExt cx="9144000" cy="443181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153" y="1628800"/>
              <a:ext cx="9144000" cy="4431810"/>
            </a:xfrm>
            <a:prstGeom prst="rect">
              <a:avLst/>
            </a:prstGeom>
          </p:spPr>
        </p:pic>
        <p:sp>
          <p:nvSpPr>
            <p:cNvPr id="3" name="Right Arrow 2"/>
            <p:cNvSpPr/>
            <p:nvPr/>
          </p:nvSpPr>
          <p:spPr>
            <a:xfrm rot="10800000">
              <a:off x="4716016" y="3501008"/>
              <a:ext cx="432048" cy="792088"/>
            </a:xfrm>
            <a:prstGeom prst="rightArrow">
              <a:avLst/>
            </a:prstGeom>
            <a:solidFill>
              <a:schemeClr val="accent5"/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Arrow 5"/>
            <p:cNvSpPr/>
            <p:nvPr/>
          </p:nvSpPr>
          <p:spPr>
            <a:xfrm rot="10800000">
              <a:off x="6706407" y="3465023"/>
              <a:ext cx="432048" cy="792088"/>
            </a:xfrm>
            <a:prstGeom prst="rightArrow">
              <a:avLst/>
            </a:prstGeom>
            <a:solidFill>
              <a:schemeClr val="accent5"/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1228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763056" y="116632"/>
            <a:ext cx="7886700" cy="13255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th-TH" sz="280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ตัวอย่างหน้าจอผู้ใช้งาน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โปรแกรม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TPMS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31255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79712" y="5023186"/>
            <a:ext cx="6750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260BF"/>
                </a:solidFill>
                <a:latin typeface="Tahoma" charset="0"/>
              </a:rPr>
              <a:t>http://d2p.longdo.com/</a:t>
            </a:r>
            <a:r>
              <a:rPr lang="en-US" dirty="0" err="1">
                <a:solidFill>
                  <a:srgbClr val="0260BF"/>
                </a:solidFill>
                <a:latin typeface="Tahoma" charset="0"/>
              </a:rPr>
              <a:t>doh-tpms</a:t>
            </a:r>
            <a:r>
              <a:rPr lang="en-US" dirty="0">
                <a:solidFill>
                  <a:srgbClr val="0260BF"/>
                </a:solidFill>
                <a:latin typeface="Tahoma" charset="0"/>
              </a:rPr>
              <a:t>/ 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4122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203848" y="116632"/>
            <a:ext cx="7886700" cy="13255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err="1" smtClean="0">
                <a:latin typeface="TH SarabunPSK" charset="0"/>
                <a:ea typeface="TH SarabunPSK" charset="0"/>
                <a:cs typeface="TH SarabunPSK" charset="0"/>
              </a:rPr>
              <a:t>เงื่อนไขการซ่อมบำรุง</a:t>
            </a:r>
            <a:r>
              <a:rPr lang="en-US" sz="2800" dirty="0" smtClean="0">
                <a:latin typeface="TH SarabunPSK" charset="0"/>
                <a:ea typeface="TH SarabunPSK" charset="0"/>
                <a:cs typeface="TH SarabunPSK" charset="0"/>
              </a:rPr>
              <a:t>     </a:t>
            </a:r>
            <a:r>
              <a:rPr lang="en-US" sz="2800" dirty="0" smtClean="0">
                <a:solidFill>
                  <a:srgbClr val="FF0000"/>
                </a:solidFill>
                <a:latin typeface="TH SarabunPSK" charset="0"/>
                <a:ea typeface="TH SarabunPSK" charset="0"/>
                <a:cs typeface="TH SarabunPSK" charset="0"/>
              </a:rPr>
              <a:t>**change unit cost</a:t>
            </a:r>
            <a:endParaRPr lang="en-US" sz="2800" dirty="0">
              <a:solidFill>
                <a:srgbClr val="FF0000"/>
              </a:solidFill>
              <a:latin typeface="TH SarabunPSK" charset="0"/>
              <a:ea typeface="TH SarabunPSK" charset="0"/>
              <a:cs typeface="TH SarabunPSK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03185"/>
              </p:ext>
            </p:extLst>
          </p:nvPr>
        </p:nvGraphicFramePr>
        <p:xfrm>
          <a:off x="395536" y="1069555"/>
          <a:ext cx="8424936" cy="1161288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755587"/>
                <a:gridCol w="6669349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วิธีการซ่อม</a:t>
                      </a:r>
                      <a:endParaRPr lang="en-US" sz="24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เงือนไข</a:t>
                      </a:r>
                      <a:endParaRPr lang="en-US" sz="24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08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RM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en-US" sz="2400" dirty="0" smtClean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2308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PARA SS**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(IRI &lt;= 3.0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และ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Cracking Area &lt;= 10% </a:t>
                      </a:r>
                      <a:endParaRPr lang="th-TH" sz="2400" dirty="0" smtClean="0">
                        <a:solidFill>
                          <a:srgbClr val="FF0000"/>
                        </a:solidFill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หรือ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Age =&gt; 3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ปี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r>
                        <a:rPr lang="th-TH" sz="2400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และ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2000&gt;=</a:t>
                      </a:r>
                      <a:r>
                        <a:rPr lang="th-TH" sz="2400" baseline="0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AADT &gt; 8,000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SS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**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(IRI &lt;= 3.0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และ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r>
                        <a:rPr lang="th-TH" sz="2400" baseline="0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0 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(</a:t>
                      </a:r>
                      <a:r>
                        <a:rPr lang="th-TH" sz="2400" baseline="0" dirty="0" smtClean="0">
                          <a:solidFill>
                            <a:schemeClr val="tx1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?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) 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&lt; 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Cracking 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Area &lt;= 10% </a:t>
                      </a:r>
                      <a:endParaRPr lang="th-TH" sz="2400" dirty="0" smtClean="0">
                        <a:solidFill>
                          <a:srgbClr val="FF0000"/>
                        </a:solidFill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หรือ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Age =&gt; 3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ปี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r>
                        <a:rPr lang="th-TH" sz="2400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และ</a:t>
                      </a:r>
                      <a:r>
                        <a:rPr lang="th-TH" sz="2400" baseline="0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AADT &lt; 2,000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)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IRI &lt;= 5.0 </a:t>
                      </a:r>
                      <a:r>
                        <a:rPr lang="en-US" sz="2400" dirty="0" err="1" smtClean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และ</a:t>
                      </a:r>
                      <a:r>
                        <a:rPr lang="en-US" sz="2400" dirty="0" smtClean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Cracking Area &lt;= 30% </a:t>
                      </a:r>
                      <a:r>
                        <a:rPr lang="en-US" sz="2400" dirty="0" err="1" smtClean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หรือ</a:t>
                      </a:r>
                      <a:r>
                        <a:rPr lang="en-US" sz="2400" dirty="0" smtClean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Age =&gt; 3 </a:t>
                      </a:r>
                      <a:r>
                        <a:rPr lang="en-US" sz="2400" dirty="0" err="1" smtClean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ปี</a:t>
                      </a:r>
                      <a:r>
                        <a:rPr lang="en-US" sz="2400" dirty="0" smtClean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AC OL + Milling**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strike="sngStrike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( (3 &lt;= IRI &lt;= 3.5 or </a:t>
                      </a:r>
                      <a:r>
                        <a:rPr lang="en-US" sz="2400" u="none" strike="noStrike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Cracking Area &lt;= 10% or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(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5mm &lt; Rutting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&lt; 30mm</a:t>
                      </a:r>
                      <a:r>
                        <a:rPr lang="en-US" sz="2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and</a:t>
                      </a:r>
                      <a:r>
                        <a:rPr lang="en-US" sz="24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r>
                        <a:rPr lang="th-TH" sz="2400" b="1" i="1" u="sng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หนา </a:t>
                      </a:r>
                      <a:r>
                        <a:rPr lang="en-US" sz="2400" b="1" i="1" u="sng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&gt;</a:t>
                      </a:r>
                      <a:r>
                        <a:rPr lang="th-TH" sz="2400" b="1" i="1" u="sng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r>
                        <a:rPr lang="en-US" sz="2400" b="1" i="1" u="sng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100mm)</a:t>
                      </a:r>
                      <a:r>
                        <a:rPr lang="en-US" sz="2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)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and (</a:t>
                      </a:r>
                      <a:r>
                        <a:rPr lang="th-TH" sz="2400" baseline="0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จำนวนรถบรรทุกหนัก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&lt; 5,000</a:t>
                      </a:r>
                      <a:r>
                        <a:rPr lang="th-TH" sz="2400" baseline="0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คัน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/</a:t>
                      </a:r>
                      <a:r>
                        <a:rPr lang="th-TH" sz="2400" baseline="0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วัน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AC OL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**</a:t>
                      </a:r>
                      <a:r>
                        <a:rPr lang="en-US" sz="2400" dirty="0" smtClean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endParaRPr lang="en-US" sz="24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( (3 &lt;= IRI &lt;= 3.5 or Cracking Area &lt;= 10% </a:t>
                      </a:r>
                      <a:endParaRPr lang="th-TH" sz="2400" dirty="0" smtClean="0">
                        <a:solidFill>
                          <a:srgbClr val="FF0000"/>
                        </a:solidFill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or 5mm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(</a:t>
                      </a:r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?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) 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&lt;Rutting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&lt; 30mm 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) 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and 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(</a:t>
                      </a:r>
                      <a:r>
                        <a:rPr lang="th-TH" sz="2400" baseline="0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จำนวนรถบรรทุกหนัก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&lt; 3,000</a:t>
                      </a:r>
                      <a:r>
                        <a:rPr lang="th-TH" sz="2400" baseline="0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คัน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/</a:t>
                      </a:r>
                      <a:r>
                        <a:rPr lang="th-TH" sz="2400" baseline="0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วัน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)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en-US" sz="2400" dirty="0" smtClean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(3 &lt;= IRI &lt;= 5 and AADT &lt; 3,000)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Para AC OL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**</a:t>
                      </a:r>
                      <a:endParaRPr lang="en-US" sz="2400" dirty="0">
                        <a:solidFill>
                          <a:srgbClr val="FF0000"/>
                        </a:solidFill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(3 &lt;= IRI &lt;= 3.5 or Cracking Area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&lt;=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10% or 5mm &lt;  Rutting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&lt; 30mm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) and (3000 </a:t>
                      </a:r>
                      <a:r>
                        <a:rPr lang="th-TH" sz="2400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คัน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/</a:t>
                      </a:r>
                      <a:r>
                        <a:rPr lang="th-TH" sz="2400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วัน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&lt;= </a:t>
                      </a:r>
                      <a:r>
                        <a:rPr lang="th-TH" sz="2400" baseline="0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จำนวนรถบรรทุกหนัก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&lt; 5,000</a:t>
                      </a:r>
                      <a:r>
                        <a:rPr lang="th-TH" sz="2400" baseline="0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คัน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/</a:t>
                      </a:r>
                      <a:r>
                        <a:rPr lang="th-TH" sz="2400" baseline="0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วัน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)</a:t>
                      </a:r>
                      <a:endParaRPr lang="en-US" sz="2400" dirty="0" smtClean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  <a:p>
                      <a:pPr algn="ctr">
                        <a:buFontTx/>
                        <a:buNone/>
                      </a:pPr>
                      <a:r>
                        <a:rPr lang="en-US" sz="2400" dirty="0" smtClean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(3 &lt;= IRI &lt;= 5 and Cracking Area =&gt; 30% and AADT = ??)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PMA OL </a:t>
                      </a:r>
                      <a:endParaRPr lang="en-US" sz="24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( (3 &lt;= IRI &lt;= 3.5 or Cracking Area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&lt;=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10% or 5mm &lt;  Rutting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&lt; 30mm) 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and (</a:t>
                      </a:r>
                      <a:r>
                        <a:rPr lang="th-TH" sz="2400" baseline="0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จำนวนรถบรรทุกหนัก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&gt;= 5,000</a:t>
                      </a:r>
                      <a:r>
                        <a:rPr lang="th-TH" sz="2400" baseline="0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คัน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/</a:t>
                      </a:r>
                      <a:r>
                        <a:rPr lang="th-TH" sz="2400" baseline="0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วัน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)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en-US" sz="2400" dirty="0" smtClean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(3 &lt;= IRI &lt;= 5 and Cracking Area =&gt; 30% and AADT &gt; 30,000)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Recycling</a:t>
                      </a:r>
                      <a:endParaRPr lang="th-TH" sz="2400" dirty="0" smtClean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5 cm</a:t>
                      </a:r>
                      <a:endParaRPr lang="en-US" sz="24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(IRI =&gt; 3.5</a:t>
                      </a:r>
                      <a:r>
                        <a:rPr lang="en-US" sz="2400" i="0" u="sng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(</a:t>
                      </a:r>
                      <a:r>
                        <a:rPr lang="th-TH" sz="2400" i="0" u="sng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?</a:t>
                      </a:r>
                      <a:r>
                        <a:rPr lang="en-US" sz="2400" i="0" u="sng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)</a:t>
                      </a:r>
                      <a:r>
                        <a:rPr lang="en-US" sz="2400" i="0" u="none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and 10% &lt; Cracking Area &lt; 20% and AADT&lt; 8,000)</a:t>
                      </a:r>
                      <a:br>
                        <a:rPr lang="en-US" sz="2400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</a:b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or (IRI =&gt; 3.5</a:t>
                      </a:r>
                      <a:r>
                        <a:rPr lang="en-US" sz="2400" i="0" u="sng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(</a:t>
                      </a:r>
                      <a:r>
                        <a:rPr lang="th-TH" sz="2400" i="0" u="sng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?</a:t>
                      </a:r>
                      <a:r>
                        <a:rPr lang="en-US" sz="2400" i="0" u="sng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)</a:t>
                      </a:r>
                      <a:r>
                        <a:rPr lang="en-US" sz="2400" i="0" u="none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and Rutting &gt; 30mm and AADT &lt; 8,000)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(IRI =&gt; 3 and Cracking Area =&gt; 50% and AADT&lt; 8,000)</a:t>
                      </a:r>
                      <a:br>
                        <a:rPr lang="en-US" sz="2400" dirty="0" smtClean="0">
                          <a:latin typeface="TH SarabunPSK" charset="0"/>
                          <a:ea typeface="TH SarabunPSK" charset="0"/>
                          <a:cs typeface="TH SarabunPSK" charset="0"/>
                        </a:rPr>
                      </a:br>
                      <a:r>
                        <a:rPr lang="en-US" sz="2400" dirty="0" smtClean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or (IRI =&gt; 3 and Rutting &gt; 5 cm and AADT &lt; 8,000)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Recycling </a:t>
                      </a:r>
                      <a:endParaRPr lang="th-TH" sz="2400" dirty="0" smtClean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10 cm</a:t>
                      </a:r>
                      <a:endParaRPr lang="en-US" sz="24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(IRI =&gt; 3.5</a:t>
                      </a:r>
                      <a:r>
                        <a:rPr lang="en-US" sz="2400" i="0" u="sng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(</a:t>
                      </a:r>
                      <a:r>
                        <a:rPr lang="th-TH" sz="2400" i="0" u="sng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?</a:t>
                      </a:r>
                      <a:r>
                        <a:rPr lang="en-US" sz="2400" i="0" u="sng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)</a:t>
                      </a:r>
                      <a:r>
                        <a:rPr lang="en-US" sz="2400" i="0" u="none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and 10% &lt;  Cracking Area &lt; 20% and AADT=&gt; 8,000)</a:t>
                      </a:r>
                      <a:br>
                        <a:rPr lang="en-US" sz="2400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</a:b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or (IRI =&gt; 3.5</a:t>
                      </a:r>
                      <a:r>
                        <a:rPr lang="en-US" sz="2400" i="0" u="sng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(</a:t>
                      </a:r>
                      <a:r>
                        <a:rPr lang="th-TH" sz="2400" i="0" u="sng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?</a:t>
                      </a:r>
                      <a:r>
                        <a:rPr lang="en-US" sz="2400" i="0" u="sng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)</a:t>
                      </a:r>
                      <a:r>
                        <a:rPr lang="en-US" sz="2400" i="0" u="none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and Rutting &gt; 30mm and AADT =&gt; 8,000)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en-US" sz="2400" dirty="0" smtClean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(IRI =&gt; 3 and Cracking Area =&gt; 50% and AADT=&gt; 8,000)</a:t>
                      </a:r>
                      <a:br>
                        <a:rPr lang="en-US" sz="2400" dirty="0" smtClean="0">
                          <a:latin typeface="TH SarabunPSK" charset="0"/>
                          <a:ea typeface="TH SarabunPSK" charset="0"/>
                          <a:cs typeface="TH SarabunPSK" charset="0"/>
                        </a:rPr>
                      </a:br>
                      <a:r>
                        <a:rPr lang="en-US" sz="2400" dirty="0" smtClean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or (IRI =&gt; 3 and Rutting &gt; 5 cm and AADT =&gt; 8,000)</a:t>
                      </a:r>
                      <a:endParaRPr lang="en-US" sz="24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ReCon</a:t>
                      </a:r>
                      <a:endParaRPr lang="en-US" sz="2400" dirty="0">
                        <a:solidFill>
                          <a:srgbClr val="FF0000"/>
                        </a:solidFill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(IRI =&gt; 3.5</a:t>
                      </a:r>
                      <a:r>
                        <a:rPr lang="en-US" sz="2400" i="0" u="sng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(</a:t>
                      </a:r>
                      <a:r>
                        <a:rPr lang="th-TH" sz="2400" i="0" u="sng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?</a:t>
                      </a:r>
                      <a:r>
                        <a:rPr lang="en-US" sz="2400" i="0" u="sng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)</a:t>
                      </a:r>
                      <a:r>
                        <a:rPr lang="en-US" sz="2400" i="0" u="none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and  Cracking Area &gt; 20%  and AADT=&gt; 8,000)</a:t>
                      </a:r>
                      <a:br>
                        <a:rPr lang="en-US" sz="2400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</a:b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or (IRI =&gt; 3.5</a:t>
                      </a:r>
                      <a:r>
                        <a:rPr lang="en-US" sz="2400" i="0" u="sng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(</a:t>
                      </a:r>
                      <a:r>
                        <a:rPr lang="th-TH" sz="2400" i="0" u="sng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?</a:t>
                      </a:r>
                      <a:r>
                        <a:rPr lang="en-US" sz="2400" i="0" u="sng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)</a:t>
                      </a:r>
                      <a:r>
                        <a:rPr lang="en-US" sz="2400" i="0" u="none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and Rutting &gt; 30mm and AADT =&gt; 8,000)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771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2268" y="169476"/>
            <a:ext cx="53733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thaiDist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การสอบเทียบแบบจำลองการเสื่อมสภาพของค่า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IRI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259632" y="1268760"/>
            <a:ext cx="66967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dirty="0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	จาก</a:t>
            </a:r>
            <a:r>
              <a:rPr lang="th-TH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การทดลองปรับแก้ค่า </a:t>
            </a:r>
            <a:r>
              <a:rPr lang="en-US" dirty="0" err="1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Kgp</a:t>
            </a:r>
            <a:r>
              <a:rPr lang="th-TH" dirty="0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ของสายทางที่</a:t>
            </a:r>
            <a:r>
              <a:rPr lang="th-TH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คัดเลือกมาจากโครงข่ายทางทั้งหมดของกรมทาง</a:t>
            </a:r>
            <a:r>
              <a:rPr lang="th-TH" dirty="0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หลวง โดยเลือกใช้ค่า </a:t>
            </a:r>
            <a:r>
              <a:rPr lang="en-US" dirty="0" err="1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Kgp</a:t>
            </a:r>
            <a:r>
              <a:rPr lang="th-TH" dirty="0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ที่</a:t>
            </a:r>
            <a:r>
              <a:rPr lang="th-TH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ดีที่สุด </a:t>
            </a:r>
            <a:r>
              <a:rPr lang="th-TH" dirty="0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ที่ให้</a:t>
            </a:r>
            <a:r>
              <a:rPr lang="th-TH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ค่าผลรวมกำลังสองของความคลาดเคลื่อนที่ต่ำ</a:t>
            </a:r>
            <a:r>
              <a:rPr lang="th-TH" dirty="0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ที่สุด</a:t>
            </a:r>
          </a:p>
        </p:txBody>
      </p:sp>
      <p:graphicFrame>
        <p:nvGraphicFramePr>
          <p:cNvPr id="7" name="Chart 4"/>
          <p:cNvGraphicFramePr/>
          <p:nvPr>
            <p:extLst>
              <p:ext uri="{D42A27DB-BD31-4B8C-83A1-F6EECF244321}">
                <p14:modId xmlns:p14="http://schemas.microsoft.com/office/powerpoint/2010/main" val="869511849"/>
              </p:ext>
            </p:extLst>
          </p:nvPr>
        </p:nvGraphicFramePr>
        <p:xfrm>
          <a:off x="1834440" y="3140968"/>
          <a:ext cx="5486400" cy="3067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สี่เหลี่ยมผืนผ้า 10"/>
          <p:cNvSpPr/>
          <p:nvPr/>
        </p:nvSpPr>
        <p:spPr>
          <a:xfrm>
            <a:off x="2714600" y="5890046"/>
            <a:ext cx="41248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ค่าผลรวมกำลังสองของความคลาดเคลื่อน เมื่อคำนวณโดยใช้ค่า </a:t>
            </a:r>
            <a:r>
              <a:rPr lang="en-US" sz="1600" dirty="0" err="1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Kgp</a:t>
            </a:r>
            <a:r>
              <a:rPr lang="th-TH" sz="1600" dirty="0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ต่างๆ</a:t>
            </a:r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5343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10"/>
          <p:cNvGraphicFramePr/>
          <p:nvPr>
            <p:extLst>
              <p:ext uri="{D42A27DB-BD31-4B8C-83A1-F6EECF244321}">
                <p14:modId xmlns:p14="http://schemas.microsoft.com/office/powerpoint/2010/main" val="1495053700"/>
              </p:ext>
            </p:extLst>
          </p:nvPr>
        </p:nvGraphicFramePr>
        <p:xfrm>
          <a:off x="428451" y="1988840"/>
          <a:ext cx="8643998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สี่เหลี่ยมผืนผ้า 6"/>
          <p:cNvSpPr/>
          <p:nvPr/>
        </p:nvSpPr>
        <p:spPr>
          <a:xfrm>
            <a:off x="2065259" y="1311151"/>
            <a:ext cx="53703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ea typeface="Cordia New" panose="020B0304020202020204" pitchFamily="34" charset="-34"/>
                <a:cs typeface="TH SarabunPSK" panose="020B0500040200020003" pitchFamily="34" charset="-34"/>
              </a:rPr>
              <a:t>แบบจำลองทำนายการเสื่อมสภาพความขรุขระผิวทางลาดยาง </a:t>
            </a:r>
            <a:endParaRPr lang="th-TH" sz="2400" b="1" dirty="0"/>
          </a:p>
        </p:txBody>
      </p:sp>
      <p:graphicFrame>
        <p:nvGraphicFramePr>
          <p:cNvPr id="9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909408"/>
              </p:ext>
            </p:extLst>
          </p:nvPr>
        </p:nvGraphicFramePr>
        <p:xfrm>
          <a:off x="323528" y="2090120"/>
          <a:ext cx="8784826" cy="4147192"/>
        </p:xfrm>
        <a:graphic>
          <a:graphicData uri="http://schemas.openxmlformats.org/drawingml/2006/table">
            <a:tbl>
              <a:tblPr/>
              <a:tblGrid>
                <a:gridCol w="4926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736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0878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5813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2840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0001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400050" algn="l"/>
                          <a:tab pos="514350" algn="l"/>
                          <a:tab pos="685800" algn="l"/>
                          <a:tab pos="810260" algn="l"/>
                        </a:tabLst>
                      </a:pPr>
                      <a:endParaRPr lang="en-US" sz="1400" dirty="0">
                        <a:latin typeface="TH SarabunPSK" panose="020B0500040200020003" pitchFamily="34" charset="-34"/>
                        <a:ea typeface="MS Mincho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400050" algn="l"/>
                          <a:tab pos="514350" algn="l"/>
                          <a:tab pos="685800" algn="l"/>
                          <a:tab pos="810260" algn="l"/>
                        </a:tabLst>
                      </a:pPr>
                      <a:r>
                        <a:rPr lang="en-US" sz="2800" b="1" dirty="0" err="1">
                          <a:latin typeface="TH SarabunPSK" panose="020B0500040200020003" pitchFamily="34" charset="-34"/>
                          <a:ea typeface="MS Mincho"/>
                          <a:cs typeface="TH SarabunPSK" panose="020B0500040200020003" pitchFamily="34" charset="-34"/>
                        </a:rPr>
                        <a:t>dIRI</a:t>
                      </a:r>
                      <a:endParaRPr lang="en-US" sz="2800" b="1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400050" algn="l"/>
                          <a:tab pos="514350" algn="l"/>
                          <a:tab pos="685800" algn="l"/>
                          <a:tab pos="810260" algn="l"/>
                        </a:tabLst>
                      </a:pPr>
                      <a:r>
                        <a:rPr lang="en-US" sz="2800" b="1" dirty="0">
                          <a:latin typeface="TH SarabunPSK" panose="020B0500040200020003" pitchFamily="34" charset="-34"/>
                          <a:ea typeface="MS Mincho"/>
                          <a:cs typeface="TH SarabunPSK" panose="020B0500040200020003" pitchFamily="34" charset="-34"/>
                        </a:rPr>
                        <a:t>=</a:t>
                      </a:r>
                      <a:endParaRPr lang="en-US" sz="2800" b="1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400050" algn="l"/>
                          <a:tab pos="514350" algn="l"/>
                          <a:tab pos="685800" algn="l"/>
                          <a:tab pos="810260" algn="l"/>
                        </a:tabLst>
                      </a:pPr>
                      <a:r>
                        <a:rPr lang="en-US" sz="2800" b="1" dirty="0" err="1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Kgp</a:t>
                      </a:r>
                      <a:r>
                        <a:rPr lang="en-US" sz="2800" b="1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*(134*Exp(</a:t>
                      </a:r>
                      <a:r>
                        <a:rPr lang="en-US" sz="2800" b="1" dirty="0" err="1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Kgm</a:t>
                      </a:r>
                      <a:r>
                        <a:rPr lang="en-US" sz="2800" b="1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*m*AGE3)*[(1 + SNC*0.755)]</a:t>
                      </a:r>
                      <a:r>
                        <a:rPr lang="en-US" sz="2800" b="1" baseline="300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-5</a:t>
                      </a:r>
                      <a:r>
                        <a:rPr lang="en-US" sz="2800" b="1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 *YE4 + 0.0121*AGE3) + (</a:t>
                      </a:r>
                      <a:r>
                        <a:rPr lang="en-US" sz="2800" b="1" dirty="0" err="1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Kgm</a:t>
                      </a:r>
                      <a:r>
                        <a:rPr lang="en-US" sz="2800" b="1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*m*</a:t>
                      </a:r>
                      <a:r>
                        <a:rPr lang="en-US" sz="2800" b="1" dirty="0" err="1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IRIa</a:t>
                      </a:r>
                      <a:r>
                        <a:rPr lang="en-US" sz="2800" b="1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400050" algn="l"/>
                          <a:tab pos="514350" algn="l"/>
                          <a:tab pos="685800" algn="l"/>
                          <a:tab pos="810260" algn="l"/>
                        </a:tabLst>
                      </a:pPr>
                      <a:endParaRPr lang="en-US" sz="1400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โดย</a:t>
                      </a:r>
                      <a:endParaRPr lang="en-US" sz="1800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H SarabunPSK" panose="020B0500040200020003" pitchFamily="34" charset="-34"/>
                          <a:ea typeface="MS Mincho"/>
                          <a:cs typeface="TH SarabunPSK" panose="020B0500040200020003" pitchFamily="34" charset="-34"/>
                        </a:rPr>
                        <a:t>dIRI</a:t>
                      </a:r>
                      <a:endParaRPr lang="en-US" sz="1800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AGE3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=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=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ค่า  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IRI 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ที่เพิ่มขึ้นในปีถัดไป (เมตร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กิโลเมตร)</a:t>
                      </a:r>
                      <a:endParaRPr lang="en-US" sz="1800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อายุผิวทางตั้งแต่มีการเสริมผิว การบูรณะ หรือ การก่อสร้างใหม่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 (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ปี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n-US" sz="180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IRIa</a:t>
                      </a:r>
                      <a:endParaRPr lang="en-US" sz="1800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=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ค่าความขุรขระสากลเมื่อต้นปีที่สนใจ (เมตร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กิโลเมตร)</a:t>
                      </a:r>
                      <a:endParaRPr lang="en-US" sz="1800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n-US" sz="180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m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=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ค่าสัมประสิทธิ์ผลกระทบจากสภาพแวดล้อม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 </a:t>
                      </a:r>
                      <a:endParaRPr lang="th-TH" sz="1800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อ้างอิง 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HDM-4 Volume 6 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ตาราง 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B10-3)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n-US" sz="180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SNC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=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ค่าความแข็งแรงของโครงสร้างทางตั้งแต่มีการก่อสร้าง การเสริมผิว การบูรณะ หรือ การก่อสร้างใหม่ ครั้งล่าสุด (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ASSHTO)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38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n-US" sz="180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YE4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=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Annual Number of Equivalent Standard Axles (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ล้าน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 ESAL/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ช่องทางจราจร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ปี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n-US" sz="180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Kgp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=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ค่าปรับแก้อัตราการเสื่อมสภาพของความขรุขระผิวทาง</a:t>
                      </a:r>
                      <a:endParaRPr lang="en-US" sz="1800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486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n-US" sz="180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Kgm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=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ค่าปรับแก้ของค่าสัมประสิทธิ์ผลกระทบจากสภาพแวดล้อม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(อ้างอิง 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HDM-4, Volume 5, P. 93-96)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062268" y="169476"/>
            <a:ext cx="53733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thaiDist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การสอบเทียบแบบจำลองการเสื่อมสภาพของค่า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IRI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9993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2268" y="169476"/>
            <a:ext cx="53733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thaiDist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การสอบเทียบแบบจำลองการเสื่อมสภาพของค่า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IRI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068960"/>
            <a:ext cx="8079278" cy="37053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568" y="926720"/>
            <a:ext cx="17155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mtClean="0">
                <a:latin typeface="TH SarabunPSK" charset="0"/>
                <a:ea typeface="TH SarabunPSK" charset="0"/>
                <a:cs typeface="TH SarabunPSK" charset="0"/>
              </a:rPr>
              <a:t>การเตรียมข้อมูล</a:t>
            </a:r>
          </a:p>
          <a:p>
            <a:endParaRPr lang="en-US" dirty="0"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04501" y="1403773"/>
            <a:ext cx="457048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th-TH" dirty="0" smtClean="0">
                <a:latin typeface="TH SarabunPSK" charset="0"/>
                <a:ea typeface="TH SarabunPSK" charset="0"/>
                <a:cs typeface="TH SarabunPSK" charset="0"/>
              </a:rPr>
              <a:t>ข้อมูล</a:t>
            </a:r>
            <a:r>
              <a:rPr lang="en-US" dirty="0" smtClean="0">
                <a:latin typeface="TH SarabunPSK" charset="0"/>
                <a:ea typeface="TH SarabunPSK" charset="0"/>
                <a:cs typeface="TH SarabunPSK" charset="0"/>
              </a:rPr>
              <a:t> IRI 3</a:t>
            </a:r>
            <a:r>
              <a:rPr lang="th-TH" dirty="0" smtClean="0">
                <a:latin typeface="TH SarabunPSK" charset="0"/>
                <a:ea typeface="TH SarabunPSK" charset="0"/>
                <a:cs typeface="TH SarabunPSK" charset="0"/>
              </a:rPr>
              <a:t> ปี ได้แก่ปี </a:t>
            </a:r>
            <a:r>
              <a:rPr lang="en-US" dirty="0" smtClean="0">
                <a:latin typeface="TH SarabunPSK" charset="0"/>
                <a:ea typeface="TH SarabunPSK" charset="0"/>
                <a:cs typeface="TH SarabunPSK" charset="0"/>
              </a:rPr>
              <a:t>2011,2012,2014</a:t>
            </a:r>
            <a:endParaRPr lang="th-TH" dirty="0" smtClean="0">
              <a:latin typeface="TH SarabunPSK" charset="0"/>
              <a:ea typeface="TH SarabunPSK" charset="0"/>
              <a:cs typeface="TH SarabunPSK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th-TH" dirty="0" smtClean="0">
                <a:latin typeface="TH SarabunPSK" charset="0"/>
                <a:ea typeface="TH SarabunPSK" charset="0"/>
                <a:cs typeface="TH SarabunPSK" charset="0"/>
              </a:rPr>
              <a:t>ข้อมูล</a:t>
            </a:r>
            <a:r>
              <a:rPr lang="th-TH" dirty="0">
                <a:latin typeface="TH SarabunPSK" charset="0"/>
                <a:ea typeface="TH SarabunPSK" charset="0"/>
                <a:cs typeface="TH SarabunPSK" charset="0"/>
              </a:rPr>
              <a:t> </a:t>
            </a:r>
            <a:r>
              <a:rPr lang="en-US" dirty="0" smtClean="0">
                <a:latin typeface="TH SarabunPSK" charset="0"/>
                <a:ea typeface="TH SarabunPSK" charset="0"/>
                <a:cs typeface="TH SarabunPSK" charset="0"/>
              </a:rPr>
              <a:t>AADT </a:t>
            </a:r>
            <a:r>
              <a:rPr lang="th-TH" dirty="0" smtClean="0">
                <a:latin typeface="TH SarabunPSK" charset="0"/>
                <a:ea typeface="TH SarabunPSK" charset="0"/>
                <a:cs typeface="TH SarabunPSK" charset="0"/>
              </a:rPr>
              <a:t>ตั้งแต่ปี</a:t>
            </a:r>
            <a:r>
              <a:rPr lang="en-US" dirty="0" smtClean="0">
                <a:latin typeface="TH SarabunPSK" charset="0"/>
                <a:ea typeface="TH SarabunPSK" charset="0"/>
                <a:cs typeface="TH SarabunPSK" charset="0"/>
              </a:rPr>
              <a:t> 2011 - 2016</a:t>
            </a:r>
            <a:endParaRPr lang="th-TH" dirty="0" smtClean="0">
              <a:latin typeface="TH SarabunPSK" charset="0"/>
              <a:ea typeface="TH SarabunPSK" charset="0"/>
              <a:cs typeface="TH SarabunPSK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th-TH" dirty="0" smtClean="0">
                <a:latin typeface="TH SarabunPSK" charset="0"/>
                <a:ea typeface="TH SarabunPSK" charset="0"/>
                <a:cs typeface="TH SarabunPSK" charset="0"/>
              </a:rPr>
              <a:t>ข้อมูลประวัติซ่อมตั้งแต่ปี</a:t>
            </a:r>
            <a:r>
              <a:rPr lang="en-US" dirty="0" smtClean="0">
                <a:latin typeface="TH SarabunPSK" charset="0"/>
                <a:ea typeface="TH SarabunPSK" charset="0"/>
                <a:cs typeface="TH SarabunPSK" charset="0"/>
              </a:rPr>
              <a:t> 2010 -2017</a:t>
            </a:r>
            <a:endParaRPr lang="en-US" dirty="0">
              <a:latin typeface="TH SarabunPSK" charset="0"/>
              <a:ea typeface="TH SarabunPSK" charset="0"/>
              <a:cs typeface="TH SarabunPS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398945"/>
      </p:ext>
    </p:extLst>
  </p:cSld>
  <p:clrMapOvr>
    <a:masterClrMapping/>
  </p:clrMapOvr>
</p:sld>
</file>

<file path=ppt/theme/theme1.xml><?xml version="1.0" encoding="utf-8"?>
<a:theme xmlns:a="http://schemas.openxmlformats.org/drawingml/2006/main" name="ช่อ">
  <a:themeElements>
    <a:clrScheme name="ม่วง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ช่อ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ช่อ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21456</TotalTime>
  <Words>645</Words>
  <Application>Microsoft Macintosh PowerPoint</Application>
  <PresentationFormat>On-screen Show (4:3)</PresentationFormat>
  <Paragraphs>89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Calibri</vt:lpstr>
      <vt:lpstr>Century Gothic</vt:lpstr>
      <vt:lpstr>Cordia New</vt:lpstr>
      <vt:lpstr>DilleniaUPC</vt:lpstr>
      <vt:lpstr>MS Mincho</vt:lpstr>
      <vt:lpstr>Palatino Linotype</vt:lpstr>
      <vt:lpstr>Tahoma</vt:lpstr>
      <vt:lpstr>TH SarabunPSK</vt:lpstr>
      <vt:lpstr>Wingdings 3</vt:lpstr>
      <vt:lpstr>Arial</vt:lpstr>
      <vt:lpstr>ช่อ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sKz Community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โครงการประเมินผลลัพธ์ ความเชื่อมั่นและความพึงพอใจของผู้รับบริการและผู้มีส่วนได้ส่วนเสียในภารกิจ                       ของกรมทางหลวงชนบท</dc:title>
  <dc:creator>sKzXP</dc:creator>
  <cp:lastModifiedBy>Nuntawat Lersinghanart</cp:lastModifiedBy>
  <cp:revision>2312</cp:revision>
  <cp:lastPrinted>2016-11-10T03:50:28Z</cp:lastPrinted>
  <dcterms:created xsi:type="dcterms:W3CDTF">2011-03-07T05:04:49Z</dcterms:created>
  <dcterms:modified xsi:type="dcterms:W3CDTF">2017-03-16T10:12:56Z</dcterms:modified>
</cp:coreProperties>
</file>