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7" r:id="rId1"/>
    <p:sldMasterId id="2147483736" r:id="rId2"/>
  </p:sldMasterIdLst>
  <p:notesMasterIdLst>
    <p:notesMasterId r:id="rId71"/>
  </p:notesMasterIdLst>
  <p:handoutMasterIdLst>
    <p:handoutMasterId r:id="rId72"/>
  </p:handoutMasterIdLst>
  <p:sldIdLst>
    <p:sldId id="960" r:id="rId3"/>
    <p:sldId id="962" r:id="rId4"/>
    <p:sldId id="963" r:id="rId5"/>
    <p:sldId id="964" r:id="rId6"/>
    <p:sldId id="988" r:id="rId7"/>
    <p:sldId id="987" r:id="rId8"/>
    <p:sldId id="965" r:id="rId9"/>
    <p:sldId id="966" r:id="rId10"/>
    <p:sldId id="1002" r:id="rId11"/>
    <p:sldId id="1003" r:id="rId12"/>
    <p:sldId id="1086" r:id="rId13"/>
    <p:sldId id="1144" r:id="rId14"/>
    <p:sldId id="1139" r:id="rId15"/>
    <p:sldId id="1142" r:id="rId16"/>
    <p:sldId id="1141" r:id="rId17"/>
    <p:sldId id="1138" r:id="rId18"/>
    <p:sldId id="1145" r:id="rId19"/>
    <p:sldId id="1140" r:id="rId20"/>
    <p:sldId id="1146" r:id="rId21"/>
    <p:sldId id="1147" r:id="rId22"/>
    <p:sldId id="1148" r:id="rId23"/>
    <p:sldId id="1149" r:id="rId24"/>
    <p:sldId id="1150" r:id="rId25"/>
    <p:sldId id="1151" r:id="rId26"/>
    <p:sldId id="1179" r:id="rId27"/>
    <p:sldId id="1180" r:id="rId28"/>
    <p:sldId id="1189" r:id="rId29"/>
    <p:sldId id="1190" r:id="rId30"/>
    <p:sldId id="1191" r:id="rId31"/>
    <p:sldId id="1192" r:id="rId32"/>
    <p:sldId id="1181" r:id="rId33"/>
    <p:sldId id="1182" r:id="rId34"/>
    <p:sldId id="1183" r:id="rId35"/>
    <p:sldId id="1193" r:id="rId36"/>
    <p:sldId id="1184" r:id="rId37"/>
    <p:sldId id="1198" r:id="rId38"/>
    <p:sldId id="1194" r:id="rId39"/>
    <p:sldId id="1195" r:id="rId40"/>
    <p:sldId id="1199" r:id="rId41"/>
    <p:sldId id="1200" r:id="rId42"/>
    <p:sldId id="1201" r:id="rId43"/>
    <p:sldId id="1202" r:id="rId44"/>
    <p:sldId id="1203" r:id="rId45"/>
    <p:sldId id="1204" r:id="rId46"/>
    <p:sldId id="1205" r:id="rId47"/>
    <p:sldId id="1196" r:id="rId48"/>
    <p:sldId id="1197" r:id="rId49"/>
    <p:sldId id="1227" r:id="rId50"/>
    <p:sldId id="1228" r:id="rId51"/>
    <p:sldId id="1229" r:id="rId52"/>
    <p:sldId id="1230" r:id="rId53"/>
    <p:sldId id="1231" r:id="rId54"/>
    <p:sldId id="1233" r:id="rId55"/>
    <p:sldId id="1239" r:id="rId56"/>
    <p:sldId id="1260" r:id="rId57"/>
    <p:sldId id="1261" r:id="rId58"/>
    <p:sldId id="1262" r:id="rId59"/>
    <p:sldId id="1263" r:id="rId60"/>
    <p:sldId id="1264" r:id="rId61"/>
    <p:sldId id="1258" r:id="rId62"/>
    <p:sldId id="1235" r:id="rId63"/>
    <p:sldId id="1236" r:id="rId64"/>
    <p:sldId id="1238" r:id="rId65"/>
    <p:sldId id="993" r:id="rId66"/>
    <p:sldId id="992" r:id="rId67"/>
    <p:sldId id="1053" r:id="rId68"/>
    <p:sldId id="1080" r:id="rId69"/>
    <p:sldId id="612" r:id="rId70"/>
  </p:sldIdLst>
  <p:sldSz cx="9144000" cy="6858000" type="screen4x3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05" userDrawn="1">
          <p15:clr>
            <a:srgbClr val="A4A3A4"/>
          </p15:clr>
        </p15:guide>
        <p15:guide id="3" pos="21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66"/>
    <a:srgbClr val="279C0C"/>
    <a:srgbClr val="FF0066"/>
    <a:srgbClr val="3399FF"/>
    <a:srgbClr val="CC3300"/>
    <a:srgbClr val="FFCC00"/>
    <a:srgbClr val="0066FF"/>
    <a:srgbClr val="66FF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ลักษณะ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สไตล์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7" autoAdjust="0"/>
    <p:restoredTop sz="95501" autoAdjust="0"/>
  </p:normalViewPr>
  <p:slideViewPr>
    <p:cSldViewPr>
      <p:cViewPr varScale="1">
        <p:scale>
          <a:sx n="90" d="100"/>
          <a:sy n="90" d="100"/>
        </p:scale>
        <p:origin x="15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020"/>
    </p:cViewPr>
  </p:sorterViewPr>
  <p:notesViewPr>
    <p:cSldViewPr>
      <p:cViewPr varScale="1">
        <p:scale>
          <a:sx n="52" d="100"/>
          <a:sy n="52" d="100"/>
        </p:scale>
        <p:origin x="2946" y="84"/>
      </p:cViewPr>
      <p:guideLst>
        <p:guide orient="horz" pos="3108"/>
        <p:guide pos="2105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raplus\Dropbox\DOH%20Improve%20TPMS\&#3648;&#3605;&#3619;&#3637;&#3618;&#3617;%20calibrate\&#3648;&#3605;&#3619;&#3637;&#3618;&#3617;%20calibrate_&#3611;&#3637;2011-20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untawatlersinghanart\Dropbox\DOH%20Improve%20TPMS\0_Data\&#3649;&#3610;&#3610;&#3592;&#3635;&#3621;&#3629;&#3591;&#3585;&#3634;&#3619;&#3593;&#3634;&#3610;&#3612;&#3636;&#362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raplus\Dropbox\DOH%20Improve%20TPMS\&#3648;&#3605;&#3619;&#3637;&#3618;&#3617;%20calibrate\&#3648;&#3605;&#3619;&#3637;&#3618;&#3617;%20calibrate_&#3611;&#3637;2011-20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untawatlersinghanart\Dropbox\DOH%20Improve%20TPMS\&#3648;&#3605;&#3619;&#3637;&#3618;&#3617;%20calibrate\&#3648;&#3605;&#3619;&#3637;&#3618;&#3617;%20calibrate_&#3611;&#3637;2011-2012%20likelihoo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raplus\Desktop\&#3619;&#3634;&#3618;&#3591;&#3634;&#3609;&#3649;&#3626;&#3604;&#3591;&#3619;&#3634;&#3618;&#3621;&#3632;&#3648;&#3629;&#3637;&#3618;&#3604;&#3649;&#3612;&#3609;&#3591;&#3634;&#3609;&#3595;&#3656;&#3629;&#3617;&#3610;&#3635;&#3619;&#3640;&#3591;&#3649;&#3612;&#3609;&#3652;&#3617;&#3656;&#3592;&#3635;&#3585;&#3633;&#3604;&#3591;&#3610;&#3648;&#3619;&#3637;&#3618;&#3591;&#3605;&#3634;&#3617;&#3626;&#3634;&#3618;&#3607;&#3634;&#3591;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raplus\Desktop\&#3619;&#3634;&#3618;&#3591;&#3634;&#3609;&#3649;&#3626;&#3604;&#3591;&#3619;&#3634;&#3618;&#3621;&#3632;&#3648;&#3629;&#3637;&#3618;&#3604;&#3649;&#3612;&#3609;&#3591;&#3634;&#3609;&#3595;&#3656;&#3629;&#3617;&#3610;&#3635;&#3619;&#3640;&#3591;&#3649;&#3612;&#3609;&#3652;&#3617;&#3656;&#3592;&#3635;&#3585;&#3633;&#3604;&#3591;&#3610;&#3648;&#3619;&#3637;&#3618;&#3591;&#3605;&#3634;&#3617;&#3626;&#3634;&#3618;&#3607;&#3634;&#3591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-3&#3627;&#3617;&#3639;&#3656;&#3609;&#3621;&#3657;&#3634;&#3609;&#3610;&#3634;&#3607;.htm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raplus\Desktop\tpms\&#3585;&#3619;&#3634;&#3615;&#3652;&#3617;&#3656;&#3592;&#3635;&#3585;&#3633;&#3604;&#3591;&#361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/>
              <a:t>Sum of Error Square vs Trial Kgp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0.20570430969063699"/>
          <c:y val="0.18615444871752501"/>
          <c:w val="0.73914292008985805"/>
          <c:h val="0.5562702068261580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'kgp VS sum err^2'!$G$2</c:f>
              <c:strCache>
                <c:ptCount val="1"/>
                <c:pt idx="0">
                  <c:v>sum err^2</c:v>
                </c:pt>
              </c:strCache>
            </c:strRef>
          </c:tx>
          <c:spPr>
            <a:ln w="1905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'kgp VS sum err^2'!$F$3:$F$20</c:f>
              <c:numCache>
                <c:formatCode>General</c:formatCode>
                <c:ptCount val="18"/>
                <c:pt idx="0">
                  <c:v>3.21</c:v>
                </c:pt>
                <c:pt idx="1">
                  <c:v>3.2109999999999999</c:v>
                </c:pt>
                <c:pt idx="2">
                  <c:v>3.2120000000000002</c:v>
                </c:pt>
                <c:pt idx="3">
                  <c:v>3.2130000000000001</c:v>
                </c:pt>
                <c:pt idx="4">
                  <c:v>3.214</c:v>
                </c:pt>
                <c:pt idx="5">
                  <c:v>3.2149999999999999</c:v>
                </c:pt>
                <c:pt idx="6">
                  <c:v>3.2160000000000002</c:v>
                </c:pt>
                <c:pt idx="7">
                  <c:v>3.2170000000000001</c:v>
                </c:pt>
                <c:pt idx="8">
                  <c:v>3.218</c:v>
                </c:pt>
                <c:pt idx="9">
                  <c:v>3.2189999999999999</c:v>
                </c:pt>
                <c:pt idx="10">
                  <c:v>3.22</c:v>
                </c:pt>
                <c:pt idx="11">
                  <c:v>3.2210000000000001</c:v>
                </c:pt>
                <c:pt idx="12">
                  <c:v>3.222</c:v>
                </c:pt>
                <c:pt idx="13">
                  <c:v>3.2229999999999999</c:v>
                </c:pt>
                <c:pt idx="14">
                  <c:v>3.2240000000000002</c:v>
                </c:pt>
                <c:pt idx="15">
                  <c:v>3.2250000000000001</c:v>
                </c:pt>
                <c:pt idx="16">
                  <c:v>3.226</c:v>
                </c:pt>
                <c:pt idx="17">
                  <c:v>3.2269999999999999</c:v>
                </c:pt>
              </c:numCache>
            </c:numRef>
          </c:xVal>
          <c:yVal>
            <c:numRef>
              <c:f>'kgp VS sum err^2'!$G$3:$G$20</c:f>
              <c:numCache>
                <c:formatCode>General</c:formatCode>
                <c:ptCount val="18"/>
                <c:pt idx="0">
                  <c:v>7.7553440145608228</c:v>
                </c:pt>
                <c:pt idx="1">
                  <c:v>7.7553366826297729</c:v>
                </c:pt>
                <c:pt idx="2">
                  <c:v>7.7553302847067558</c:v>
                </c:pt>
                <c:pt idx="3">
                  <c:v>7.7553248207917687</c:v>
                </c:pt>
                <c:pt idx="4">
                  <c:v>7.7553202908848302</c:v>
                </c:pt>
                <c:pt idx="5">
                  <c:v>7.7553166949859156</c:v>
                </c:pt>
                <c:pt idx="6">
                  <c:v>7.7553140330950274</c:v>
                </c:pt>
                <c:pt idx="7">
                  <c:v>7.7553123052122084</c:v>
                </c:pt>
                <c:pt idx="8">
                  <c:v>7.7553115113373927</c:v>
                </c:pt>
                <c:pt idx="9">
                  <c:v>7.7553116514706506</c:v>
                </c:pt>
                <c:pt idx="10">
                  <c:v>7.7553127256119234</c:v>
                </c:pt>
                <c:pt idx="11">
                  <c:v>7.7553147337612343</c:v>
                </c:pt>
                <c:pt idx="12">
                  <c:v>7.7553176759185787</c:v>
                </c:pt>
                <c:pt idx="13">
                  <c:v>7.7553215520839567</c:v>
                </c:pt>
                <c:pt idx="14">
                  <c:v>7.755326362257378</c:v>
                </c:pt>
                <c:pt idx="15">
                  <c:v>7.7553321064388303</c:v>
                </c:pt>
                <c:pt idx="16">
                  <c:v>7.7553387846283304</c:v>
                </c:pt>
                <c:pt idx="17">
                  <c:v>7.7553463968258507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21F-4687-8EE9-12585AA43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101552"/>
        <c:axId val="-279828096"/>
      </c:scatterChart>
      <c:valAx>
        <c:axId val="-201101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Trial Kgp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th-TH"/>
          </a:p>
        </c:txPr>
        <c:crossAx val="-279828096"/>
        <c:crosses val="autoZero"/>
        <c:crossBetween val="midCat"/>
      </c:valAx>
      <c:valAx>
        <c:axId val="-27982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Sum of Error Square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th-TH"/>
            </a:p>
          </c:txPr>
        </c:title>
        <c:numFmt formatCode="#,##0.00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th-TH"/>
          </a:p>
        </c:txPr>
        <c:crossAx val="-201101552"/>
        <c:crosses val="autoZero"/>
        <c:crossBetween val="midCat"/>
        <c:majorUnit val="5.0000000000000004E-6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H SarabunPSK" charset="0"/>
          <a:ea typeface="TH SarabunPSK" charset="0"/>
          <a:cs typeface="TH SarabunPSK" charset="0"/>
        </a:defRPr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0.21391748822079901"/>
          <c:y val="5.2208416511434597E-2"/>
          <c:w val="0.72686869036409396"/>
          <c:h val="0.73828023081543903"/>
        </c:manualLayout>
      </c:layout>
      <c:scatterChart>
        <c:scatterStyle val="lineMarker"/>
        <c:varyColors val="0"/>
        <c:ser>
          <c:idx val="1"/>
          <c:order val="0"/>
          <c:tx>
            <c:v>dIRI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0.15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0.30000000000000099</c:v>
                </c:pt>
                <c:pt idx="18">
                  <c:v>0.30000000000000099</c:v>
                </c:pt>
                <c:pt idx="19">
                  <c:v>0.30000000000000099</c:v>
                </c:pt>
                <c:pt idx="20">
                  <c:v>0.30000000000000099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76-46F1-B3FC-24C6F7018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2066160"/>
        <c:axId val="-102058544"/>
      </c:scatterChart>
      <c:valAx>
        <c:axId val="-102066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IRI before Seal (m/km)</a:t>
                </a:r>
              </a:p>
            </c:rich>
          </c:tx>
          <c:layout>
            <c:manualLayout>
              <c:xMode val="edge"/>
              <c:yMode val="edge"/>
              <c:x val="0.40224274887359002"/>
              <c:y val="0.909217687074829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th-TH"/>
          </a:p>
        </c:txPr>
        <c:crossAx val="-102058544"/>
        <c:crosses val="autoZero"/>
        <c:crossBetween val="midCat"/>
        <c:majorUnit val="1"/>
      </c:valAx>
      <c:valAx>
        <c:axId val="-10205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IRI reduction (m/km)</a:t>
                </a:r>
              </a:p>
            </c:rich>
          </c:tx>
          <c:layout>
            <c:manualLayout>
              <c:xMode val="edge"/>
              <c:yMode val="edge"/>
              <c:x val="3.6724061625211003E-2"/>
              <c:y val="0.15816568774384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th-TH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th-TH"/>
          </a:p>
        </c:txPr>
        <c:crossAx val="-102066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30818615782204"/>
          <c:y val="0.50050513631095805"/>
          <c:w val="0.15462671724999599"/>
          <c:h val="0.13545424623701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TH SarabunPSK" charset="0"/>
          <a:ea typeface="TH SarabunPSK" charset="0"/>
          <a:cs typeface="TH SarabunPSK" charset="0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/>
              <a:t>Sum of Error Square vs Trial Kgp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th-TH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'kgp VS sum err^2'!$G$2</c:f>
              <c:strCache>
                <c:ptCount val="1"/>
                <c:pt idx="0">
                  <c:v>sum err^2</c:v>
                </c:pt>
              </c:strCache>
            </c:strRef>
          </c:tx>
          <c:spPr>
            <a:ln w="1905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'kgp VS sum err^2'!$F$3:$F$20</c:f>
              <c:numCache>
                <c:formatCode>General</c:formatCode>
                <c:ptCount val="18"/>
                <c:pt idx="0">
                  <c:v>3.21</c:v>
                </c:pt>
                <c:pt idx="1">
                  <c:v>3.2109999999999999</c:v>
                </c:pt>
                <c:pt idx="2">
                  <c:v>3.2120000000000002</c:v>
                </c:pt>
                <c:pt idx="3">
                  <c:v>3.2130000000000001</c:v>
                </c:pt>
                <c:pt idx="4">
                  <c:v>3.214</c:v>
                </c:pt>
                <c:pt idx="5">
                  <c:v>3.2149999999999999</c:v>
                </c:pt>
                <c:pt idx="6">
                  <c:v>3.2160000000000002</c:v>
                </c:pt>
                <c:pt idx="7">
                  <c:v>3.2170000000000001</c:v>
                </c:pt>
                <c:pt idx="8">
                  <c:v>3.218</c:v>
                </c:pt>
                <c:pt idx="9">
                  <c:v>3.2189999999999999</c:v>
                </c:pt>
                <c:pt idx="10">
                  <c:v>3.22</c:v>
                </c:pt>
                <c:pt idx="11">
                  <c:v>3.2210000000000001</c:v>
                </c:pt>
                <c:pt idx="12">
                  <c:v>3.222</c:v>
                </c:pt>
                <c:pt idx="13">
                  <c:v>3.2229999999999999</c:v>
                </c:pt>
                <c:pt idx="14">
                  <c:v>3.2240000000000002</c:v>
                </c:pt>
                <c:pt idx="15">
                  <c:v>3.2250000000000001</c:v>
                </c:pt>
                <c:pt idx="16">
                  <c:v>3.226</c:v>
                </c:pt>
                <c:pt idx="17">
                  <c:v>3.2269999999999999</c:v>
                </c:pt>
              </c:numCache>
            </c:numRef>
          </c:xVal>
          <c:yVal>
            <c:numRef>
              <c:f>'kgp VS sum err^2'!$G$3:$G$20</c:f>
              <c:numCache>
                <c:formatCode>General</c:formatCode>
                <c:ptCount val="18"/>
                <c:pt idx="0">
                  <c:v>7.7553440145608228</c:v>
                </c:pt>
                <c:pt idx="1">
                  <c:v>7.7553366826297729</c:v>
                </c:pt>
                <c:pt idx="2">
                  <c:v>7.7553302847067558</c:v>
                </c:pt>
                <c:pt idx="3">
                  <c:v>7.7553248207917687</c:v>
                </c:pt>
                <c:pt idx="4">
                  <c:v>7.7553202908848302</c:v>
                </c:pt>
                <c:pt idx="5">
                  <c:v>7.7553166949859156</c:v>
                </c:pt>
                <c:pt idx="6">
                  <c:v>7.7553140330950283</c:v>
                </c:pt>
                <c:pt idx="7">
                  <c:v>7.7553123052122084</c:v>
                </c:pt>
                <c:pt idx="8">
                  <c:v>7.7553115113373927</c:v>
                </c:pt>
                <c:pt idx="9">
                  <c:v>7.7553116514706506</c:v>
                </c:pt>
                <c:pt idx="10">
                  <c:v>7.7553127256119234</c:v>
                </c:pt>
                <c:pt idx="11">
                  <c:v>7.7553147337612343</c:v>
                </c:pt>
                <c:pt idx="12">
                  <c:v>7.7553176759185787</c:v>
                </c:pt>
                <c:pt idx="13">
                  <c:v>7.7553215520839567</c:v>
                </c:pt>
                <c:pt idx="14">
                  <c:v>7.755326362257378</c:v>
                </c:pt>
                <c:pt idx="15">
                  <c:v>7.7553321064388303</c:v>
                </c:pt>
                <c:pt idx="16">
                  <c:v>7.7553387846283304</c:v>
                </c:pt>
                <c:pt idx="17">
                  <c:v>7.7553463968258507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21F-4687-8EE9-12585AA43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2064528"/>
        <c:axId val="-102058000"/>
      </c:scatterChart>
      <c:valAx>
        <c:axId val="-10206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Trial Kgp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th-TH"/>
          </a:p>
        </c:txPr>
        <c:crossAx val="-102058000"/>
        <c:crosses val="autoZero"/>
        <c:crossBetween val="midCat"/>
      </c:valAx>
      <c:valAx>
        <c:axId val="-10205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Sum of Error Square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th-TH"/>
          </a:p>
        </c:txPr>
        <c:crossAx val="-102064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TH SarabunPSK" charset="0"/>
          <a:ea typeface="TH SarabunPSK" charset="0"/>
          <a:cs typeface="TH SarabunPSK" charset="0"/>
        </a:defRPr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/>
              <a:t>Likelihood Function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th-TH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'kgp VS sum err^2'!$G$2</c:f>
              <c:strCache>
                <c:ptCount val="1"/>
                <c:pt idx="0">
                  <c:v>Likelihood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'kgp VS sum err^2'!$F$3:$F$21</c:f>
              <c:numCache>
                <c:formatCode>General</c:formatCode>
                <c:ptCount val="19"/>
                <c:pt idx="0">
                  <c:v>1.4</c:v>
                </c:pt>
                <c:pt idx="1">
                  <c:v>1.6</c:v>
                </c:pt>
                <c:pt idx="2">
                  <c:v>1.8</c:v>
                </c:pt>
                <c:pt idx="3">
                  <c:v>2</c:v>
                </c:pt>
                <c:pt idx="4">
                  <c:v>2.2000000000000002</c:v>
                </c:pt>
                <c:pt idx="5">
                  <c:v>2.4</c:v>
                </c:pt>
                <c:pt idx="6">
                  <c:v>2.6</c:v>
                </c:pt>
                <c:pt idx="7">
                  <c:v>2.8</c:v>
                </c:pt>
                <c:pt idx="8">
                  <c:v>3</c:v>
                </c:pt>
                <c:pt idx="9">
                  <c:v>3.2183499649109599</c:v>
                </c:pt>
                <c:pt idx="10">
                  <c:v>3.4</c:v>
                </c:pt>
                <c:pt idx="11">
                  <c:v>3.6</c:v>
                </c:pt>
                <c:pt idx="12">
                  <c:v>3.8</c:v>
                </c:pt>
                <c:pt idx="13">
                  <c:v>4</c:v>
                </c:pt>
                <c:pt idx="14">
                  <c:v>4.2</c:v>
                </c:pt>
                <c:pt idx="15">
                  <c:v>4.4000000000000004</c:v>
                </c:pt>
                <c:pt idx="16">
                  <c:v>4.5999999999999996</c:v>
                </c:pt>
                <c:pt idx="17">
                  <c:v>4.8</c:v>
                </c:pt>
                <c:pt idx="18">
                  <c:v>5</c:v>
                </c:pt>
              </c:numCache>
            </c:numRef>
          </c:xVal>
          <c:yVal>
            <c:numRef>
              <c:f>'kgp VS sum err^2'!$G$3:$G$21</c:f>
              <c:numCache>
                <c:formatCode>General</c:formatCode>
                <c:ptCount val="19"/>
                <c:pt idx="0">
                  <c:v>2.99269245113009E-4</c:v>
                </c:pt>
                <c:pt idx="1">
                  <c:v>3.09351158825349E-4</c:v>
                </c:pt>
                <c:pt idx="2">
                  <c:v>3.18541912657355E-4</c:v>
                </c:pt>
                <c:pt idx="3">
                  <c:v>3.2674322911532898E-4</c:v>
                </c:pt>
                <c:pt idx="4">
                  <c:v>3.3386568732406E-4</c:v>
                </c:pt>
                <c:pt idx="5">
                  <c:v>3.3983034376195603E-4</c:v>
                </c:pt>
                <c:pt idx="6">
                  <c:v>3.4457018776657702E-4</c:v>
                </c:pt>
                <c:pt idx="7">
                  <c:v>3.4803139431430598E-4</c:v>
                </c:pt>
                <c:pt idx="8">
                  <c:v>3.5017434133606198E-4</c:v>
                </c:pt>
                <c:pt idx="9">
                  <c:v>3.50980061658415E-4</c:v>
                </c:pt>
                <c:pt idx="10">
                  <c:v>3.5042223065888498E-4</c:v>
                </c:pt>
                <c:pt idx="11">
                  <c:v>3.4852431337207001E-4</c:v>
                </c:pt>
                <c:pt idx="12">
                  <c:v>3.4530247229213798E-4</c:v>
                </c:pt>
                <c:pt idx="13">
                  <c:v>3.4079363315197902E-4</c:v>
                </c:pt>
                <c:pt idx="14">
                  <c:v>3.3504908351900798E-4</c:v>
                </c:pt>
                <c:pt idx="15">
                  <c:v>3.28133501794994E-4</c:v>
                </c:pt>
                <c:pt idx="16">
                  <c:v>3.2012374535072901E-4</c:v>
                </c:pt>
                <c:pt idx="17">
                  <c:v>3.1110742953630602E-4</c:v>
                </c:pt>
                <c:pt idx="18">
                  <c:v>3.01181334279511E-4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9A9-4C72-9F5E-9AFAA0B3C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2056368"/>
        <c:axId val="-102053104"/>
      </c:scatterChart>
      <c:valAx>
        <c:axId val="-102056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KGP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th-TH"/>
          </a:p>
        </c:txPr>
        <c:crossAx val="-102053104"/>
        <c:crosses val="autoZero"/>
        <c:crossBetween val="midCat"/>
        <c:majorUnit val="0.5"/>
      </c:valAx>
      <c:valAx>
        <c:axId val="-10205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th-TH"/>
          </a:p>
        </c:txPr>
        <c:crossAx val="-102056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TH SarabunPSK" charset="0"/>
          <a:ea typeface="TH SarabunPSK" charset="0"/>
          <a:cs typeface="TH SarabunPSK" charset="0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AB-43F5-8DA5-A520572053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AB-43F5-8DA5-A520572053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AB-43F5-8DA5-A520572053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AB-43F5-8DA5-A520572053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AB-43F5-8DA5-A5205720531C}"/>
              </c:ext>
            </c:extLst>
          </c:dPt>
          <c:dLbls>
            <c:dLbl>
              <c:idx val="1"/>
              <c:layout>
                <c:manualLayout>
                  <c:x val="0.102777777777778"/>
                  <c:y val="-3.240740740740739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OL05+Milling
</a:t>
                    </a:r>
                    <a:fld id="{E255EA3E-F8F3-4022-94DE-5A6BA4BB50A6}" type="PERCENTAGE">
                      <a:rPr lang="en-US" baseline="0"/>
                      <a:pPr/>
                      <a:t>[เปอร์เซ็นต์]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0AB-43F5-8DA5-A5205720531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Sheet2!$A$4:$A$8</c:f>
              <c:strCache>
                <c:ptCount val="5"/>
                <c:pt idx="0">
                  <c:v>OL05</c:v>
                </c:pt>
                <c:pt idx="1">
                  <c:v>OL10</c:v>
                </c:pt>
                <c:pt idx="2">
                  <c:v>RCL05</c:v>
                </c:pt>
                <c:pt idx="3">
                  <c:v>RCL10</c:v>
                </c:pt>
                <c:pt idx="4">
                  <c:v>SS02</c:v>
                </c:pt>
              </c:strCache>
            </c:strRef>
          </c:cat>
          <c:val>
            <c:numRef>
              <c:f>Sheet2!$B$4:$B$8</c:f>
              <c:numCache>
                <c:formatCode>_(* #,##0.00_);_(* \(#,##0.00\);_(* "-"??_);_(@_)</c:formatCode>
                <c:ptCount val="5"/>
                <c:pt idx="0">
                  <c:v>124585400</c:v>
                </c:pt>
                <c:pt idx="1">
                  <c:v>14492042</c:v>
                </c:pt>
                <c:pt idx="2">
                  <c:v>47005</c:v>
                </c:pt>
                <c:pt idx="3">
                  <c:v>111631334</c:v>
                </c:pt>
                <c:pt idx="4">
                  <c:v>15034392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AB-43F5-8DA5-A52057205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5B-4A72-AC33-E89CFACE0B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5B-4A72-AC33-E89CFACE0B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5B-4A72-AC33-E89CFACE0B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5B-4A72-AC33-E89CFACE0B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5B-4A72-AC33-E89CFACE0BCA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OL05+Milling
</a:t>
                    </a:r>
                    <a:fld id="{C3386FF3-84E9-41C9-9D82-C90483E5C8E0}" type="PERCENTAGE">
                      <a:rPr lang="en-US" baseline="0"/>
                      <a:pPr/>
                      <a:t>[เปอร์เซ็นต์]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B5B-4A72-AC33-E89CFACE0BCA}"/>
                </c:ext>
              </c:extLst>
            </c:dLbl>
            <c:dLbl>
              <c:idx val="2"/>
              <c:layout>
                <c:manualLayout>
                  <c:x val="-3.6111111111111101E-2"/>
                  <c:y val="2.31481481481480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5B-4A72-AC33-E89CFACE0BC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Sheet2!$A$4:$A$8</c:f>
              <c:strCache>
                <c:ptCount val="5"/>
                <c:pt idx="0">
                  <c:v>OL05</c:v>
                </c:pt>
                <c:pt idx="1">
                  <c:v>OL10</c:v>
                </c:pt>
                <c:pt idx="2">
                  <c:v>RCL05</c:v>
                </c:pt>
                <c:pt idx="3">
                  <c:v>RCL10</c:v>
                </c:pt>
                <c:pt idx="4">
                  <c:v>SS02</c:v>
                </c:pt>
              </c:strCache>
            </c:strRef>
          </c:cat>
          <c:val>
            <c:numRef>
              <c:f>Sheet2!$C$4:$C$8</c:f>
              <c:numCache>
                <c:formatCode>_(* #,##0.00_);_(* \(#,##0.00\);_(* "-"??_);_(@_)</c:formatCode>
                <c:ptCount val="5"/>
                <c:pt idx="0">
                  <c:v>56063403790.090103</c:v>
                </c:pt>
                <c:pt idx="1">
                  <c:v>11521174842.120001</c:v>
                </c:pt>
                <c:pt idx="2">
                  <c:v>27967975.420000002</c:v>
                </c:pt>
                <c:pt idx="3">
                  <c:v>107166077098.96001</c:v>
                </c:pt>
                <c:pt idx="4">
                  <c:v>1578611235.1900001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5B-4A72-AC33-E89CFACE0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1600"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sz="160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sz="160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ตามงบประมาณซ่อมบำรุง</a:t>
            </a:r>
            <a:endParaRPr lang="en-US" sz="1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ซ่อมบำรุงปกติ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cat>
            <c:strRef>
              <c:f>Sheet1!$B$7:$F$7</c:f>
              <c:strCache>
                <c:ptCount val="5"/>
                <c:pt idx="0">
                  <c:v>พ.ศ.2561</c:v>
                </c:pt>
                <c:pt idx="1">
                  <c:v>พ.ศ.2562</c:v>
                </c:pt>
                <c:pt idx="2">
                  <c:v>พ.ศ.2563</c:v>
                </c:pt>
                <c:pt idx="3">
                  <c:v>พ.ศ.2564</c:v>
                </c:pt>
                <c:pt idx="4">
                  <c:v>พ.ศ.2565</c:v>
                </c:pt>
              </c:strCache>
            </c:strRef>
          </c:cat>
          <c:val>
            <c:numRef>
              <c:f>Sheet1!$B$8:$F$8</c:f>
              <c:numCache>
                <c:formatCode>General</c:formatCode>
                <c:ptCount val="5"/>
                <c:pt idx="0">
                  <c:v>2.9</c:v>
                </c:pt>
                <c:pt idx="1">
                  <c:v>3.05</c:v>
                </c:pt>
                <c:pt idx="2">
                  <c:v>3.21</c:v>
                </c:pt>
                <c:pt idx="3">
                  <c:v>3.39</c:v>
                </c:pt>
                <c:pt idx="4">
                  <c:v>3.58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C-4237-992F-C0CACF3DA6E8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งบ 10,000 ล้านบาท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C00"/>
              </a:solidFill>
              <a:ln w="9525">
                <a:solidFill>
                  <a:srgbClr val="FFCC00"/>
                </a:solidFill>
              </a:ln>
              <a:effectLst/>
            </c:spPr>
          </c:marker>
          <c:cat>
            <c:strRef>
              <c:f>Sheet1!$B$7:$F$7</c:f>
              <c:strCache>
                <c:ptCount val="5"/>
                <c:pt idx="0">
                  <c:v>พ.ศ.2561</c:v>
                </c:pt>
                <c:pt idx="1">
                  <c:v>พ.ศ.2562</c:v>
                </c:pt>
                <c:pt idx="2">
                  <c:v>พ.ศ.2563</c:v>
                </c:pt>
                <c:pt idx="3">
                  <c:v>พ.ศ.2564</c:v>
                </c:pt>
                <c:pt idx="4">
                  <c:v>พ.ศ.2565</c:v>
                </c:pt>
              </c:strCache>
            </c:strRef>
          </c:cat>
          <c:val>
            <c:numRef>
              <c:f>Sheet1!$B$9:$F$9</c:f>
              <c:numCache>
                <c:formatCode>General</c:formatCode>
                <c:ptCount val="5"/>
                <c:pt idx="0">
                  <c:v>2.79</c:v>
                </c:pt>
                <c:pt idx="1">
                  <c:v>2.85</c:v>
                </c:pt>
                <c:pt idx="2">
                  <c:v>2.93</c:v>
                </c:pt>
                <c:pt idx="3">
                  <c:v>3.03</c:v>
                </c:pt>
                <c:pt idx="4">
                  <c:v>3.13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0C-4237-992F-C0CACF3DA6E8}"/>
            </c:ext>
          </c:extLst>
        </c:ser>
        <c:ser>
          <c:idx val="2"/>
          <c:order val="2"/>
          <c:tx>
            <c:strRef>
              <c:f>Sheet1!$A$10</c:f>
              <c:strCache>
                <c:ptCount val="1"/>
                <c:pt idx="0">
                  <c:v>งบ 20,000 ล้านบาท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Sheet1!$B$7:$F$7</c:f>
              <c:strCache>
                <c:ptCount val="5"/>
                <c:pt idx="0">
                  <c:v>พ.ศ.2561</c:v>
                </c:pt>
                <c:pt idx="1">
                  <c:v>พ.ศ.2562</c:v>
                </c:pt>
                <c:pt idx="2">
                  <c:v>พ.ศ.2563</c:v>
                </c:pt>
                <c:pt idx="3">
                  <c:v>พ.ศ.2564</c:v>
                </c:pt>
                <c:pt idx="4">
                  <c:v>พ.ศ.2565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  <c:pt idx="0">
                  <c:v>2.72</c:v>
                </c:pt>
                <c:pt idx="1">
                  <c:v>2.72</c:v>
                </c:pt>
                <c:pt idx="2">
                  <c:v>2.75</c:v>
                </c:pt>
                <c:pt idx="3">
                  <c:v>2.78</c:v>
                </c:pt>
                <c:pt idx="4">
                  <c:v>2.85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0C-4237-992F-C0CACF3DA6E8}"/>
            </c:ext>
          </c:extLst>
        </c:ser>
        <c:ser>
          <c:idx val="3"/>
          <c:order val="3"/>
          <c:tx>
            <c:strRef>
              <c:f>Sheet1!$A$11</c:f>
              <c:strCache>
                <c:ptCount val="1"/>
                <c:pt idx="0">
                  <c:v>งบ 30,000 ล้านบาท</c:v>
                </c:pt>
              </c:strCache>
            </c:strRef>
          </c:tx>
          <c:spPr>
            <a:ln w="19050" cap="rnd">
              <a:solidFill>
                <a:srgbClr val="279C0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79C0C"/>
              </a:solidFill>
              <a:ln w="9525">
                <a:solidFill>
                  <a:srgbClr val="279C0C"/>
                </a:solidFill>
              </a:ln>
              <a:effectLst/>
            </c:spPr>
          </c:marker>
          <c:cat>
            <c:strRef>
              <c:f>Sheet1!$B$7:$F$7</c:f>
              <c:strCache>
                <c:ptCount val="5"/>
                <c:pt idx="0">
                  <c:v>พ.ศ.2561</c:v>
                </c:pt>
                <c:pt idx="1">
                  <c:v>พ.ศ.2562</c:v>
                </c:pt>
                <c:pt idx="2">
                  <c:v>พ.ศ.2563</c:v>
                </c:pt>
                <c:pt idx="3">
                  <c:v>พ.ศ.2564</c:v>
                </c:pt>
                <c:pt idx="4">
                  <c:v>พ.ศ.2565</c:v>
                </c:pt>
              </c:strCache>
            </c:strRef>
          </c:cat>
          <c:val>
            <c:numRef>
              <c:f>Sheet1!$B$11:$F$11</c:f>
              <c:numCache>
                <c:formatCode>General</c:formatCode>
                <c:ptCount val="5"/>
                <c:pt idx="0">
                  <c:v>2.66</c:v>
                </c:pt>
                <c:pt idx="1">
                  <c:v>2.58</c:v>
                </c:pt>
                <c:pt idx="2">
                  <c:v>2.59</c:v>
                </c:pt>
                <c:pt idx="3">
                  <c:v>2.5499999999999998</c:v>
                </c:pt>
                <c:pt idx="4">
                  <c:v>2.61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0C-4237-992F-C0CACF3DA6E8}"/>
            </c:ext>
          </c:extLst>
        </c:ser>
        <c:ser>
          <c:idx val="4"/>
          <c:order val="4"/>
          <c:tx>
            <c:strRef>
              <c:f>Sheet1!$A$12</c:f>
              <c:strCache>
                <c:ptCount val="1"/>
                <c:pt idx="0">
                  <c:v>งบ 40,000 ล้านบาท</c:v>
                </c:pt>
              </c:strCache>
            </c:strRef>
          </c:tx>
          <c:spPr>
            <a:ln w="19050" cap="rnd">
              <a:solidFill>
                <a:srgbClr val="CC33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C3300"/>
              </a:solidFill>
              <a:ln w="9525">
                <a:solidFill>
                  <a:srgbClr val="CC3300"/>
                </a:solidFill>
              </a:ln>
              <a:effectLst/>
            </c:spPr>
          </c:marker>
          <c:cat>
            <c:strRef>
              <c:f>Sheet1!$B$7:$F$7</c:f>
              <c:strCache>
                <c:ptCount val="5"/>
                <c:pt idx="0">
                  <c:v>พ.ศ.2561</c:v>
                </c:pt>
                <c:pt idx="1">
                  <c:v>พ.ศ.2562</c:v>
                </c:pt>
                <c:pt idx="2">
                  <c:v>พ.ศ.2563</c:v>
                </c:pt>
                <c:pt idx="3">
                  <c:v>พ.ศ.2564</c:v>
                </c:pt>
                <c:pt idx="4">
                  <c:v>พ.ศ.2565</c:v>
                </c:pt>
              </c:strCache>
            </c:strRef>
          </c:cat>
          <c:val>
            <c:numRef>
              <c:f>Sheet1!$B$12:$F$12</c:f>
              <c:numCache>
                <c:formatCode>General</c:formatCode>
                <c:ptCount val="5"/>
                <c:pt idx="0">
                  <c:v>2.59</c:v>
                </c:pt>
                <c:pt idx="1">
                  <c:v>2.4300000000000002</c:v>
                </c:pt>
                <c:pt idx="2">
                  <c:v>2.44</c:v>
                </c:pt>
                <c:pt idx="3">
                  <c:v>2.36</c:v>
                </c:pt>
                <c:pt idx="4">
                  <c:v>2.38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D0C-4237-992F-C0CACF3DA6E8}"/>
            </c:ext>
          </c:extLst>
        </c:ser>
        <c:ser>
          <c:idx val="5"/>
          <c:order val="5"/>
          <c:tx>
            <c:strRef>
              <c:f>Sheet1!$A$13</c:f>
              <c:strCache>
                <c:ptCount val="1"/>
                <c:pt idx="0">
                  <c:v>งบ 50,000 ล้านบาท</c:v>
                </c:pt>
              </c:strCache>
            </c:strRef>
          </c:tx>
          <c:spPr>
            <a:ln w="19050" cap="rnd">
              <a:solidFill>
                <a:srgbClr val="FF00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66"/>
              </a:solidFill>
              <a:ln w="9525">
                <a:solidFill>
                  <a:srgbClr val="FF0066"/>
                </a:solidFill>
              </a:ln>
              <a:effectLst/>
            </c:spPr>
          </c:marker>
          <c:cat>
            <c:strRef>
              <c:f>Sheet1!$B$7:$F$7</c:f>
              <c:strCache>
                <c:ptCount val="5"/>
                <c:pt idx="0">
                  <c:v>พ.ศ.2561</c:v>
                </c:pt>
                <c:pt idx="1">
                  <c:v>พ.ศ.2562</c:v>
                </c:pt>
                <c:pt idx="2">
                  <c:v>พ.ศ.2563</c:v>
                </c:pt>
                <c:pt idx="3">
                  <c:v>พ.ศ.2564</c:v>
                </c:pt>
                <c:pt idx="4">
                  <c:v>พ.ศ.2565</c:v>
                </c:pt>
              </c:strCache>
            </c:strRef>
          </c:cat>
          <c:val>
            <c:numRef>
              <c:f>Sheet1!$B$13:$F$13</c:f>
              <c:numCache>
                <c:formatCode>General</c:formatCode>
                <c:ptCount val="5"/>
                <c:pt idx="0">
                  <c:v>2.5299999999999998</c:v>
                </c:pt>
                <c:pt idx="1">
                  <c:v>2.2799999999999998</c:v>
                </c:pt>
                <c:pt idx="2">
                  <c:v>2.27</c:v>
                </c:pt>
                <c:pt idx="3">
                  <c:v>2.21</c:v>
                </c:pt>
                <c:pt idx="4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D0C-4237-992F-C0CACF3DA6E8}"/>
            </c:ext>
          </c:extLst>
        </c:ser>
        <c:ser>
          <c:idx val="6"/>
          <c:order val="6"/>
          <c:tx>
            <c:strRef>
              <c:f>Sheet1!$A$14</c:f>
              <c:strCache>
                <c:ptCount val="1"/>
                <c:pt idx="0">
                  <c:v>งบ 60,000 ล้านบาท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Sheet1!$B$7:$F$7</c:f>
              <c:strCache>
                <c:ptCount val="5"/>
                <c:pt idx="0">
                  <c:v>พ.ศ.2561</c:v>
                </c:pt>
                <c:pt idx="1">
                  <c:v>พ.ศ.2562</c:v>
                </c:pt>
                <c:pt idx="2">
                  <c:v>พ.ศ.2563</c:v>
                </c:pt>
                <c:pt idx="3">
                  <c:v>พ.ศ.2564</c:v>
                </c:pt>
                <c:pt idx="4">
                  <c:v>พ.ศ.2565</c:v>
                </c:pt>
              </c:strCache>
            </c:strRef>
          </c:cat>
          <c:val>
            <c:numRef>
              <c:f>Sheet1!$B$14:$F$14</c:f>
              <c:numCache>
                <c:formatCode>General</c:formatCode>
                <c:ptCount val="5"/>
                <c:pt idx="0">
                  <c:v>2.4700000000000002</c:v>
                </c:pt>
                <c:pt idx="1">
                  <c:v>2.11</c:v>
                </c:pt>
                <c:pt idx="2">
                  <c:v>2.0699999999999998</c:v>
                </c:pt>
                <c:pt idx="3">
                  <c:v>2.0499999999999998</c:v>
                </c:pt>
                <c:pt idx="4">
                  <c:v>2.0099999999999998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D0C-4237-992F-C0CACF3DA6E8}"/>
            </c:ext>
          </c:extLst>
        </c:ser>
        <c:ser>
          <c:idx val="7"/>
          <c:order val="7"/>
          <c:tx>
            <c:strRef>
              <c:f>Sheet1!$A$15</c:f>
              <c:strCache>
                <c:ptCount val="1"/>
                <c:pt idx="0">
                  <c:v>งบ 70,000 ล้านบาท</c:v>
                </c:pt>
              </c:strCache>
            </c:strRef>
          </c:tx>
          <c:spPr>
            <a:ln w="19050" cap="rnd">
              <a:solidFill>
                <a:srgbClr val="33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99FF"/>
              </a:solidFill>
              <a:ln w="9525">
                <a:solidFill>
                  <a:srgbClr val="3399FF"/>
                </a:solidFill>
              </a:ln>
              <a:effectLst/>
            </c:spPr>
          </c:marker>
          <c:cat>
            <c:strRef>
              <c:f>Sheet1!$B$7:$F$7</c:f>
              <c:strCache>
                <c:ptCount val="5"/>
                <c:pt idx="0">
                  <c:v>พ.ศ.2561</c:v>
                </c:pt>
                <c:pt idx="1">
                  <c:v>พ.ศ.2562</c:v>
                </c:pt>
                <c:pt idx="2">
                  <c:v>พ.ศ.2563</c:v>
                </c:pt>
                <c:pt idx="3">
                  <c:v>พ.ศ.2564</c:v>
                </c:pt>
                <c:pt idx="4">
                  <c:v>พ.ศ.2565</c:v>
                </c:pt>
              </c:strCache>
            </c:strRef>
          </c:cat>
          <c:val>
            <c:numRef>
              <c:f>Sheet1!$B$15:$F$15</c:f>
              <c:numCache>
                <c:formatCode>General</c:formatCode>
                <c:ptCount val="5"/>
                <c:pt idx="0">
                  <c:v>2.41</c:v>
                </c:pt>
                <c:pt idx="1">
                  <c:v>2.11</c:v>
                </c:pt>
                <c:pt idx="2">
                  <c:v>2.06</c:v>
                </c:pt>
                <c:pt idx="3">
                  <c:v>2.02</c:v>
                </c:pt>
                <c:pt idx="4">
                  <c:v>1.97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D0C-4237-992F-C0CACF3DA6E8}"/>
            </c:ext>
          </c:extLst>
        </c:ser>
        <c:ser>
          <c:idx val="8"/>
          <c:order val="8"/>
          <c:tx>
            <c:strRef>
              <c:f>Sheet1!$A$16</c:f>
              <c:strCache>
                <c:ptCount val="1"/>
                <c:pt idx="0">
                  <c:v>ไม่จำกัดงบประมาณ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Sheet1!$B$7:$F$7</c:f>
              <c:strCache>
                <c:ptCount val="5"/>
                <c:pt idx="0">
                  <c:v>พ.ศ.2561</c:v>
                </c:pt>
                <c:pt idx="1">
                  <c:v>พ.ศ.2562</c:v>
                </c:pt>
                <c:pt idx="2">
                  <c:v>พ.ศ.2563</c:v>
                </c:pt>
                <c:pt idx="3">
                  <c:v>พ.ศ.2564</c:v>
                </c:pt>
                <c:pt idx="4">
                  <c:v>พ.ศ.2565</c:v>
                </c:pt>
              </c:strCache>
            </c:strRef>
          </c:cat>
          <c:val>
            <c:numRef>
              <c:f>Sheet1!$B$16:$F$16</c:f>
              <c:numCache>
                <c:formatCode>General</c:formatCode>
                <c:ptCount val="5"/>
                <c:pt idx="0">
                  <c:v>2.0099999999999998</c:v>
                </c:pt>
                <c:pt idx="1">
                  <c:v>2.0299999999999998</c:v>
                </c:pt>
                <c:pt idx="2">
                  <c:v>1.65</c:v>
                </c:pt>
                <c:pt idx="3">
                  <c:v>1.71</c:v>
                </c:pt>
                <c:pt idx="4">
                  <c:v>1.33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0C-4237-992F-C0CACF3DA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2059088"/>
        <c:axId val="-102056912"/>
      </c:lineChart>
      <c:catAx>
        <c:axId val="-102059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-102056912"/>
        <c:crosses val="autoZero"/>
        <c:auto val="1"/>
        <c:lblAlgn val="ctr"/>
        <c:lblOffset val="100"/>
        <c:noMultiLvlLbl val="0"/>
      </c:catAx>
      <c:valAx>
        <c:axId val="-10205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en-US" sz="1400" b="0" i="0" baseline="0">
                    <a:effectLst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IRI (</a:t>
                </a:r>
                <a:r>
                  <a:rPr lang="th-TH" sz="1400" b="0" i="0" baseline="0">
                    <a:effectLst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เมตรต่อกิโลเมตร</a:t>
                </a:r>
                <a:r>
                  <a:rPr lang="en-US" sz="1400" b="0" i="0" baseline="0">
                    <a:effectLst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  <a:endParaRPr lang="en-US" sz="1400" b="0"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-10205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D7-4393-A982-BCD022006AD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D7-4393-A982-BCD022006AD0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D7-4393-A982-BCD022006AD0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D7-4393-A982-BCD022006AD0}"/>
              </c:ext>
            </c:extLst>
          </c:dPt>
          <c:dPt>
            <c:idx val="4"/>
            <c:bubble3D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FD7-4393-A982-BCD022006AD0}"/>
              </c:ext>
            </c:extLst>
          </c:dPt>
          <c:dPt>
            <c:idx val="5"/>
            <c:bubble3D val="0"/>
            <c:spPr>
              <a:solidFill>
                <a:srgbClr val="279C0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FD7-4393-A982-BCD022006AD0}"/>
              </c:ext>
            </c:extLst>
          </c:dPt>
          <c:dPt>
            <c:idx val="6"/>
            <c:bubble3D val="0"/>
            <c:spPr>
              <a:solidFill>
                <a:srgbClr val="FF99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FD7-4393-A982-BCD022006AD0}"/>
              </c:ext>
            </c:extLst>
          </c:dPt>
          <c:dLbls>
            <c:dLbl>
              <c:idx val="0"/>
              <c:layout>
                <c:manualLayout>
                  <c:x val="2.5911701007291128E-2"/>
                  <c:y val="2.96713178803460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D7-4393-A982-BCD022006AD0}"/>
                </c:ext>
              </c:extLst>
            </c:dLbl>
            <c:dLbl>
              <c:idx val="6"/>
              <c:layout>
                <c:manualLayout>
                  <c:x val="1.4613062762856819E-2"/>
                  <c:y val="1.77550287855126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D7-4393-A982-BCD022006A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Sheet1!$A$39:$A$45</c:f>
              <c:strCache>
                <c:ptCount val="7"/>
                <c:pt idx="0">
                  <c:v>งานเสริมผิวทางลาดยาง และงานอุดโพรงใต้ผิวทางคอนกรีต และงานซ่อมผิวคอนกรีตเต็มความหนา</c:v>
                </c:pt>
                <c:pt idx="1">
                  <c:v>งานอุดโพรงใต้ผิวทางคอนกรีต</c:v>
                </c:pt>
                <c:pt idx="2">
                  <c:v>งานอุดโพรงใต้ผิวทางคอนกรีต และงานเสริมผิวทางลาดยาง</c:v>
                </c:pt>
                <c:pt idx="3">
                  <c:v>งานอุดโพรงใต้ผิวทางคอนกรีต </c:v>
                </c:pt>
                <c:pt idx="4">
                  <c:v>งานบูรณะผิวทางคอนกรีต</c:v>
                </c:pt>
                <c:pt idx="5">
                  <c:v>งานซ่อมแนวรอยต่อผิวทางคอนกรีต และงานอุดโพรงใต้ผิวทางคอนกรีต และงานซ่อมผิวคอนกรีตเต็มความหนา</c:v>
                </c:pt>
                <c:pt idx="6">
                  <c:v>งานซ่อมผิวคอนกรีตเต็มความหนา</c:v>
                </c:pt>
              </c:strCache>
            </c:strRef>
          </c:cat>
          <c:val>
            <c:numRef>
              <c:f>Sheet1!$B$39:$B$45</c:f>
              <c:numCache>
                <c:formatCode>0.00</c:formatCode>
                <c:ptCount val="7"/>
                <c:pt idx="0">
                  <c:v>5.169022077845197</c:v>
                </c:pt>
                <c:pt idx="1">
                  <c:v>48.58518650051704</c:v>
                </c:pt>
                <c:pt idx="2">
                  <c:v>5.6641284630463247</c:v>
                </c:pt>
                <c:pt idx="3">
                  <c:v>29.01560177012718</c:v>
                </c:pt>
                <c:pt idx="4">
                  <c:v>6.3009425126474854</c:v>
                </c:pt>
                <c:pt idx="5">
                  <c:v>1.66428166052136</c:v>
                </c:pt>
                <c:pt idx="6">
                  <c:v>1.3756436905271721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FD7-4393-A982-BCD022006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307AF-366D-4AF1-8BE0-EFFF2B5500D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AB57F75A-3D77-40C3-A983-11D160D140D3}">
      <dgm:prSet phldrT="[ข้อความ]"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1</a:t>
          </a:r>
          <a:r>
            <a:rPr lang="th-TH" sz="2400" b="0" u="none" dirty="0">
              <a:latin typeface="TH SarabunPSK" panose="020B0500040200020003" pitchFamily="34" charset="-34"/>
              <a:cs typeface="TH SarabunPSK" panose="020B0500040200020003" pitchFamily="34" charset="-34"/>
            </a:rPr>
            <a:t>. ความเป็นมาและวัตถุประสงค์ของโครงการ</a:t>
          </a:r>
        </a:p>
      </dgm:t>
    </dgm:pt>
    <dgm:pt modelId="{87FA401C-F16A-4B99-8106-C345F2CB4789}" type="parTrans" cxnId="{89C09BE8-5BCD-4C8F-8522-6E386B74FE94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4172BFA-B302-4BA4-897B-89F510E8B849}" type="sibTrans" cxnId="{89C09BE8-5BCD-4C8F-8522-6E386B74FE94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B60CE38-2836-49FF-A417-A670324C9836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th-TH" sz="2400" b="0" u="none" dirty="0"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sz="2400" b="0" u="none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สรุปความก้าวหน้าตามขอบเขตงาน</a:t>
          </a:r>
          <a:endParaRPr lang="th-TH" sz="2400" b="0" u="none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7D544D-8A4F-4F4A-989C-620EDC3E8B4D}" type="parTrans" cxnId="{7A007E55-FE0B-4FDB-8C35-BE456742D126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E38C13-9DB1-4D5F-9C94-D73A8D2FEB1D}" type="sibTrans" cxnId="{7A007E55-FE0B-4FDB-8C35-BE456742D126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2764BB-CA38-4419-9BF8-D8BDAB77BA6F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en-US" sz="2400" b="0" u="none" cap="none" spc="0" dirty="0">
              <a:ln w="0"/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3</a:t>
          </a:r>
          <a:r>
            <a:rPr lang="th-TH" sz="2400" b="0" u="none" cap="none" spc="0" dirty="0">
              <a:ln w="0"/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. รายละเอียดการดำเนินงานโครงการ</a:t>
          </a:r>
        </a:p>
      </dgm:t>
    </dgm:pt>
    <dgm:pt modelId="{716CA7C7-5A78-4B9B-A650-DEAC13AD3143}" type="parTrans" cxnId="{B6794102-FD31-4C0D-BFA9-403E30FC4F35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1155EE8-4161-4DDC-8A90-C937DB518CB5}" type="sibTrans" cxnId="{B6794102-FD31-4C0D-BFA9-403E30FC4F35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40A853-9736-46CF-AB1F-D790B0D43491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en-US" sz="2400" b="0" u="none" dirty="0">
              <a:latin typeface="TH SarabunPSK" panose="020B0500040200020003" pitchFamily="34" charset="-34"/>
              <a:cs typeface="TH SarabunPSK" panose="020B0500040200020003" pitchFamily="34" charset="-34"/>
            </a:rPr>
            <a:t>5</a:t>
          </a:r>
          <a:r>
            <a:rPr lang="th-TH" sz="2400" b="0" u="none" dirty="0"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r>
            <a:rPr lang="en-US" sz="2400" b="0" u="none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400" b="0" u="none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แผนการดำเนินงานขั้นต่อไป</a:t>
          </a:r>
          <a:endParaRPr lang="th-TH" sz="2400" b="0" u="none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F8F4A1-5936-44CF-8295-29E96A7DC45C}" type="parTrans" cxnId="{FEF32E54-030F-401E-BD8E-75BDD9583294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62ACC9C-1C63-4AA4-AA2E-A7BEFD676147}" type="sibTrans" cxnId="{FEF32E54-030F-401E-BD8E-75BDD9583294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2100A9E-62B8-4D10-ACD7-6BE01D449F7C}" type="pres">
      <dgm:prSet presAssocID="{F0E307AF-366D-4AF1-8BE0-EFFF2B5500D4}" presName="linear" presStyleCnt="0">
        <dgm:presLayoutVars>
          <dgm:dir/>
          <dgm:animLvl val="lvl"/>
          <dgm:resizeHandles val="exact"/>
        </dgm:presLayoutVars>
      </dgm:prSet>
      <dgm:spPr/>
    </dgm:pt>
    <dgm:pt modelId="{149D6F16-3109-4A9B-8752-4A095DA91E73}" type="pres">
      <dgm:prSet presAssocID="{AB57F75A-3D77-40C3-A983-11D160D140D3}" presName="parentLin" presStyleCnt="0"/>
      <dgm:spPr/>
    </dgm:pt>
    <dgm:pt modelId="{80523900-73E1-43B6-ADFA-16481D6A2BB1}" type="pres">
      <dgm:prSet presAssocID="{AB57F75A-3D77-40C3-A983-11D160D140D3}" presName="parentLeftMargin" presStyleLbl="node1" presStyleIdx="0" presStyleCnt="4"/>
      <dgm:spPr/>
    </dgm:pt>
    <dgm:pt modelId="{BC159550-051C-40C3-B85D-1F2E6C0307F2}" type="pres">
      <dgm:prSet presAssocID="{AB57F75A-3D77-40C3-A983-11D160D140D3}" presName="parentText" presStyleLbl="node1" presStyleIdx="0" presStyleCnt="4" custScaleX="120153" custScaleY="154182">
        <dgm:presLayoutVars>
          <dgm:chMax val="0"/>
          <dgm:bulletEnabled val="1"/>
        </dgm:presLayoutVars>
      </dgm:prSet>
      <dgm:spPr/>
    </dgm:pt>
    <dgm:pt modelId="{900D8C13-CEF4-46E1-AFDD-C5CBACC4EC7F}" type="pres">
      <dgm:prSet presAssocID="{AB57F75A-3D77-40C3-A983-11D160D140D3}" presName="negativeSpace" presStyleCnt="0"/>
      <dgm:spPr/>
    </dgm:pt>
    <dgm:pt modelId="{B2210873-1F81-46AB-8F1D-4D7091BD1D58}" type="pres">
      <dgm:prSet presAssocID="{AB57F75A-3D77-40C3-A983-11D160D140D3}" presName="childText" presStyleLbl="conFgAcc1" presStyleIdx="0" presStyleCnt="4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E72855BB-2740-428F-BA85-627053EAA307}" type="pres">
      <dgm:prSet presAssocID="{D4172BFA-B302-4BA4-897B-89F510E8B849}" presName="spaceBetweenRectangles" presStyleCnt="0"/>
      <dgm:spPr/>
    </dgm:pt>
    <dgm:pt modelId="{08CCEEBE-8B17-4B63-80A2-0BCED70329B2}" type="pres">
      <dgm:prSet presAssocID="{3B60CE38-2836-49FF-A417-A670324C9836}" presName="parentLin" presStyleCnt="0"/>
      <dgm:spPr/>
    </dgm:pt>
    <dgm:pt modelId="{2327CA16-7DC6-42CB-9C61-1EDB3A5A601A}" type="pres">
      <dgm:prSet presAssocID="{3B60CE38-2836-49FF-A417-A670324C9836}" presName="parentLeftMargin" presStyleLbl="node1" presStyleIdx="0" presStyleCnt="4"/>
      <dgm:spPr/>
    </dgm:pt>
    <dgm:pt modelId="{6F1A5029-67C7-4E6C-B36D-DF815737D524}" type="pres">
      <dgm:prSet presAssocID="{3B60CE38-2836-49FF-A417-A670324C9836}" presName="parentText" presStyleLbl="node1" presStyleIdx="1" presStyleCnt="4" custScaleX="120153" custScaleY="224455">
        <dgm:presLayoutVars>
          <dgm:chMax val="0"/>
          <dgm:bulletEnabled val="1"/>
        </dgm:presLayoutVars>
      </dgm:prSet>
      <dgm:spPr/>
    </dgm:pt>
    <dgm:pt modelId="{299F9E9C-B910-4CFF-8483-EB9F8764D5D3}" type="pres">
      <dgm:prSet presAssocID="{3B60CE38-2836-49FF-A417-A670324C9836}" presName="negativeSpace" presStyleCnt="0"/>
      <dgm:spPr/>
    </dgm:pt>
    <dgm:pt modelId="{5BEAAC06-B5DF-44F1-9C78-C7DBA58DDB2C}" type="pres">
      <dgm:prSet presAssocID="{3B60CE38-2836-49FF-A417-A670324C9836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56BE9385-F335-471F-B4FD-04B8F53ED23F}" type="pres">
      <dgm:prSet presAssocID="{71E38C13-9DB1-4D5F-9C94-D73A8D2FEB1D}" presName="spaceBetweenRectangles" presStyleCnt="0"/>
      <dgm:spPr/>
    </dgm:pt>
    <dgm:pt modelId="{F56C2D00-E254-4B6D-B0B4-F2A1A4B7DCA3}" type="pres">
      <dgm:prSet presAssocID="{F62764BB-CA38-4419-9BF8-D8BDAB77BA6F}" presName="parentLin" presStyleCnt="0"/>
      <dgm:spPr/>
    </dgm:pt>
    <dgm:pt modelId="{3421C2A2-4618-44B8-AB45-16CBF71E7AAA}" type="pres">
      <dgm:prSet presAssocID="{F62764BB-CA38-4419-9BF8-D8BDAB77BA6F}" presName="parentLeftMargin" presStyleLbl="node1" presStyleIdx="1" presStyleCnt="4"/>
      <dgm:spPr/>
    </dgm:pt>
    <dgm:pt modelId="{CA363CB1-737C-4311-8D76-42F6E9B84329}" type="pres">
      <dgm:prSet presAssocID="{F62764BB-CA38-4419-9BF8-D8BDAB77BA6F}" presName="parentText" presStyleLbl="node1" presStyleIdx="2" presStyleCnt="4" custScaleX="119835" custScaleY="225392">
        <dgm:presLayoutVars>
          <dgm:chMax val="0"/>
          <dgm:bulletEnabled val="1"/>
        </dgm:presLayoutVars>
      </dgm:prSet>
      <dgm:spPr/>
    </dgm:pt>
    <dgm:pt modelId="{2C22A59B-82F7-468C-B5A5-1447C75074B0}" type="pres">
      <dgm:prSet presAssocID="{F62764BB-CA38-4419-9BF8-D8BDAB77BA6F}" presName="negativeSpace" presStyleCnt="0"/>
      <dgm:spPr/>
    </dgm:pt>
    <dgm:pt modelId="{2FEF6701-DDE1-4362-A5D4-1F760E7FE30E}" type="pres">
      <dgm:prSet presAssocID="{F62764BB-CA38-4419-9BF8-D8BDAB77BA6F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501D22AC-6A96-44B5-AEA1-7C3FBF8A9102}" type="pres">
      <dgm:prSet presAssocID="{B1155EE8-4161-4DDC-8A90-C937DB518CB5}" presName="spaceBetweenRectangles" presStyleCnt="0"/>
      <dgm:spPr/>
    </dgm:pt>
    <dgm:pt modelId="{DF0F9518-0E8A-4AF1-8C1D-B93BF1CBB5D3}" type="pres">
      <dgm:prSet presAssocID="{1D40A853-9736-46CF-AB1F-D790B0D43491}" presName="parentLin" presStyleCnt="0"/>
      <dgm:spPr/>
    </dgm:pt>
    <dgm:pt modelId="{388CD95F-8130-4B89-8CF0-376046A1FC6A}" type="pres">
      <dgm:prSet presAssocID="{1D40A853-9736-46CF-AB1F-D790B0D43491}" presName="parentLeftMargin" presStyleLbl="node1" presStyleIdx="2" presStyleCnt="4"/>
      <dgm:spPr/>
    </dgm:pt>
    <dgm:pt modelId="{45125111-BDCA-4D00-AEEA-3A1BC03B2758}" type="pres">
      <dgm:prSet presAssocID="{1D40A853-9736-46CF-AB1F-D790B0D43491}" presName="parentText" presStyleLbl="node1" presStyleIdx="3" presStyleCnt="4" custScaleX="123864" custScaleY="250637">
        <dgm:presLayoutVars>
          <dgm:chMax val="0"/>
          <dgm:bulletEnabled val="1"/>
        </dgm:presLayoutVars>
      </dgm:prSet>
      <dgm:spPr/>
    </dgm:pt>
    <dgm:pt modelId="{C3C7AD64-2B69-45FF-9694-6F6D27D12F23}" type="pres">
      <dgm:prSet presAssocID="{1D40A853-9736-46CF-AB1F-D790B0D43491}" presName="negativeSpace" presStyleCnt="0"/>
      <dgm:spPr/>
    </dgm:pt>
    <dgm:pt modelId="{B3C90C7B-20C8-4EF2-9D4A-5C7294AF449E}" type="pres">
      <dgm:prSet presAssocID="{1D40A853-9736-46CF-AB1F-D790B0D43491}" presName="childText" presStyleLbl="conFgAcc1" presStyleIdx="3" presStyleCnt="4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</dgm:ptLst>
  <dgm:cxnLst>
    <dgm:cxn modelId="{B6794102-FD31-4C0D-BFA9-403E30FC4F35}" srcId="{F0E307AF-366D-4AF1-8BE0-EFFF2B5500D4}" destId="{F62764BB-CA38-4419-9BF8-D8BDAB77BA6F}" srcOrd="2" destOrd="0" parTransId="{716CA7C7-5A78-4B9B-A650-DEAC13AD3143}" sibTransId="{B1155EE8-4161-4DDC-8A90-C937DB518CB5}"/>
    <dgm:cxn modelId="{9258ED32-D273-4C47-A5C8-4750AAB28D40}" type="presOf" srcId="{AB57F75A-3D77-40C3-A983-11D160D140D3}" destId="{BC159550-051C-40C3-B85D-1F2E6C0307F2}" srcOrd="1" destOrd="0" presId="urn:microsoft.com/office/officeart/2005/8/layout/list1"/>
    <dgm:cxn modelId="{EA40BE35-B798-4B41-B4C3-690DA10A6036}" type="presOf" srcId="{F62764BB-CA38-4419-9BF8-D8BDAB77BA6F}" destId="{3421C2A2-4618-44B8-AB45-16CBF71E7AAA}" srcOrd="0" destOrd="0" presId="urn:microsoft.com/office/officeart/2005/8/layout/list1"/>
    <dgm:cxn modelId="{7B74375E-0D5F-4C54-9C3D-77A2DA889469}" type="presOf" srcId="{1D40A853-9736-46CF-AB1F-D790B0D43491}" destId="{388CD95F-8130-4B89-8CF0-376046A1FC6A}" srcOrd="0" destOrd="0" presId="urn:microsoft.com/office/officeart/2005/8/layout/list1"/>
    <dgm:cxn modelId="{D50EC067-4F6A-40EA-927E-396235BDC0CE}" type="presOf" srcId="{F62764BB-CA38-4419-9BF8-D8BDAB77BA6F}" destId="{CA363CB1-737C-4311-8D76-42F6E9B84329}" srcOrd="1" destOrd="0" presId="urn:microsoft.com/office/officeart/2005/8/layout/list1"/>
    <dgm:cxn modelId="{CA1CA572-61F3-4E8C-BE17-C65F34BE53F8}" type="presOf" srcId="{1D40A853-9736-46CF-AB1F-D790B0D43491}" destId="{45125111-BDCA-4D00-AEEA-3A1BC03B2758}" srcOrd="1" destOrd="0" presId="urn:microsoft.com/office/officeart/2005/8/layout/list1"/>
    <dgm:cxn modelId="{FEF32E54-030F-401E-BD8E-75BDD9583294}" srcId="{F0E307AF-366D-4AF1-8BE0-EFFF2B5500D4}" destId="{1D40A853-9736-46CF-AB1F-D790B0D43491}" srcOrd="3" destOrd="0" parTransId="{3DF8F4A1-5936-44CF-8295-29E96A7DC45C}" sibTransId="{962ACC9C-1C63-4AA4-AA2E-A7BEFD676147}"/>
    <dgm:cxn modelId="{7A007E55-FE0B-4FDB-8C35-BE456742D126}" srcId="{F0E307AF-366D-4AF1-8BE0-EFFF2B5500D4}" destId="{3B60CE38-2836-49FF-A417-A670324C9836}" srcOrd="1" destOrd="0" parTransId="{4F7D544D-8A4F-4F4A-989C-620EDC3E8B4D}" sibTransId="{71E38C13-9DB1-4D5F-9C94-D73A8D2FEB1D}"/>
    <dgm:cxn modelId="{F744688D-7C51-4962-97C9-B56BE398DED1}" type="presOf" srcId="{F0E307AF-366D-4AF1-8BE0-EFFF2B5500D4}" destId="{A2100A9E-62B8-4D10-ACD7-6BE01D449F7C}" srcOrd="0" destOrd="0" presId="urn:microsoft.com/office/officeart/2005/8/layout/list1"/>
    <dgm:cxn modelId="{ABD23191-DEA8-491D-9FA4-72C308C09C51}" type="presOf" srcId="{AB57F75A-3D77-40C3-A983-11D160D140D3}" destId="{80523900-73E1-43B6-ADFA-16481D6A2BB1}" srcOrd="0" destOrd="0" presId="urn:microsoft.com/office/officeart/2005/8/layout/list1"/>
    <dgm:cxn modelId="{6D8874A6-0E47-4982-9F81-92051E91064C}" type="presOf" srcId="{3B60CE38-2836-49FF-A417-A670324C9836}" destId="{6F1A5029-67C7-4E6C-B36D-DF815737D524}" srcOrd="1" destOrd="0" presId="urn:microsoft.com/office/officeart/2005/8/layout/list1"/>
    <dgm:cxn modelId="{89C09BE8-5BCD-4C8F-8522-6E386B74FE94}" srcId="{F0E307AF-366D-4AF1-8BE0-EFFF2B5500D4}" destId="{AB57F75A-3D77-40C3-A983-11D160D140D3}" srcOrd="0" destOrd="0" parTransId="{87FA401C-F16A-4B99-8106-C345F2CB4789}" sibTransId="{D4172BFA-B302-4BA4-897B-89F510E8B849}"/>
    <dgm:cxn modelId="{A9081AFA-C9F7-4C6C-8D4D-CB74119D5B0A}" type="presOf" srcId="{3B60CE38-2836-49FF-A417-A670324C9836}" destId="{2327CA16-7DC6-42CB-9C61-1EDB3A5A601A}" srcOrd="0" destOrd="0" presId="urn:microsoft.com/office/officeart/2005/8/layout/list1"/>
    <dgm:cxn modelId="{37A78E81-C692-42B4-9E43-53D04B31DA94}" type="presParOf" srcId="{A2100A9E-62B8-4D10-ACD7-6BE01D449F7C}" destId="{149D6F16-3109-4A9B-8752-4A095DA91E73}" srcOrd="0" destOrd="0" presId="urn:microsoft.com/office/officeart/2005/8/layout/list1"/>
    <dgm:cxn modelId="{A1519BD7-646C-494A-AE78-28B4AE493F0A}" type="presParOf" srcId="{149D6F16-3109-4A9B-8752-4A095DA91E73}" destId="{80523900-73E1-43B6-ADFA-16481D6A2BB1}" srcOrd="0" destOrd="0" presId="urn:microsoft.com/office/officeart/2005/8/layout/list1"/>
    <dgm:cxn modelId="{DDDD66F0-F430-4010-82C3-79D5D14EA1C9}" type="presParOf" srcId="{149D6F16-3109-4A9B-8752-4A095DA91E73}" destId="{BC159550-051C-40C3-B85D-1F2E6C0307F2}" srcOrd="1" destOrd="0" presId="urn:microsoft.com/office/officeart/2005/8/layout/list1"/>
    <dgm:cxn modelId="{674F063C-223F-4E0B-9F10-D3082CC0EC84}" type="presParOf" srcId="{A2100A9E-62B8-4D10-ACD7-6BE01D449F7C}" destId="{900D8C13-CEF4-46E1-AFDD-C5CBACC4EC7F}" srcOrd="1" destOrd="0" presId="urn:microsoft.com/office/officeart/2005/8/layout/list1"/>
    <dgm:cxn modelId="{5B426D58-B2ED-4DBC-8E1B-9B871C40DDB4}" type="presParOf" srcId="{A2100A9E-62B8-4D10-ACD7-6BE01D449F7C}" destId="{B2210873-1F81-46AB-8F1D-4D7091BD1D58}" srcOrd="2" destOrd="0" presId="urn:microsoft.com/office/officeart/2005/8/layout/list1"/>
    <dgm:cxn modelId="{566533DD-21B8-4150-8EEF-37106C40D54D}" type="presParOf" srcId="{A2100A9E-62B8-4D10-ACD7-6BE01D449F7C}" destId="{E72855BB-2740-428F-BA85-627053EAA307}" srcOrd="3" destOrd="0" presId="urn:microsoft.com/office/officeart/2005/8/layout/list1"/>
    <dgm:cxn modelId="{ED9FEF58-C027-4E56-B3B4-3D3AA466AD90}" type="presParOf" srcId="{A2100A9E-62B8-4D10-ACD7-6BE01D449F7C}" destId="{08CCEEBE-8B17-4B63-80A2-0BCED70329B2}" srcOrd="4" destOrd="0" presId="urn:microsoft.com/office/officeart/2005/8/layout/list1"/>
    <dgm:cxn modelId="{F7B9EA75-A1B3-4355-9866-8CB0C63A4DB1}" type="presParOf" srcId="{08CCEEBE-8B17-4B63-80A2-0BCED70329B2}" destId="{2327CA16-7DC6-42CB-9C61-1EDB3A5A601A}" srcOrd="0" destOrd="0" presId="urn:microsoft.com/office/officeart/2005/8/layout/list1"/>
    <dgm:cxn modelId="{B76DFE9A-7D56-4736-9C35-20DEC443F7B3}" type="presParOf" srcId="{08CCEEBE-8B17-4B63-80A2-0BCED70329B2}" destId="{6F1A5029-67C7-4E6C-B36D-DF815737D524}" srcOrd="1" destOrd="0" presId="urn:microsoft.com/office/officeart/2005/8/layout/list1"/>
    <dgm:cxn modelId="{2C60661E-C9E6-4825-AF3A-E362C6E71D29}" type="presParOf" srcId="{A2100A9E-62B8-4D10-ACD7-6BE01D449F7C}" destId="{299F9E9C-B910-4CFF-8483-EB9F8764D5D3}" srcOrd="5" destOrd="0" presId="urn:microsoft.com/office/officeart/2005/8/layout/list1"/>
    <dgm:cxn modelId="{03FE60CC-E139-4C53-801B-68416B992D8F}" type="presParOf" srcId="{A2100A9E-62B8-4D10-ACD7-6BE01D449F7C}" destId="{5BEAAC06-B5DF-44F1-9C78-C7DBA58DDB2C}" srcOrd="6" destOrd="0" presId="urn:microsoft.com/office/officeart/2005/8/layout/list1"/>
    <dgm:cxn modelId="{CE248C2C-33F6-4CA4-AFE5-815725998D04}" type="presParOf" srcId="{A2100A9E-62B8-4D10-ACD7-6BE01D449F7C}" destId="{56BE9385-F335-471F-B4FD-04B8F53ED23F}" srcOrd="7" destOrd="0" presId="urn:microsoft.com/office/officeart/2005/8/layout/list1"/>
    <dgm:cxn modelId="{14237955-0B8D-4E92-8783-A49A65CD98DB}" type="presParOf" srcId="{A2100A9E-62B8-4D10-ACD7-6BE01D449F7C}" destId="{F56C2D00-E254-4B6D-B0B4-F2A1A4B7DCA3}" srcOrd="8" destOrd="0" presId="urn:microsoft.com/office/officeart/2005/8/layout/list1"/>
    <dgm:cxn modelId="{F4155E0F-F86E-4970-8B16-22D1E79E5548}" type="presParOf" srcId="{F56C2D00-E254-4B6D-B0B4-F2A1A4B7DCA3}" destId="{3421C2A2-4618-44B8-AB45-16CBF71E7AAA}" srcOrd="0" destOrd="0" presId="urn:microsoft.com/office/officeart/2005/8/layout/list1"/>
    <dgm:cxn modelId="{C718A970-44A5-4A8F-8774-B3FB5E4152D9}" type="presParOf" srcId="{F56C2D00-E254-4B6D-B0B4-F2A1A4B7DCA3}" destId="{CA363CB1-737C-4311-8D76-42F6E9B84329}" srcOrd="1" destOrd="0" presId="urn:microsoft.com/office/officeart/2005/8/layout/list1"/>
    <dgm:cxn modelId="{3801C9B8-BC35-45FA-88EF-EE519B29848D}" type="presParOf" srcId="{A2100A9E-62B8-4D10-ACD7-6BE01D449F7C}" destId="{2C22A59B-82F7-468C-B5A5-1447C75074B0}" srcOrd="9" destOrd="0" presId="urn:microsoft.com/office/officeart/2005/8/layout/list1"/>
    <dgm:cxn modelId="{98B4E6E2-ED0D-4680-9920-9895AFC982AE}" type="presParOf" srcId="{A2100A9E-62B8-4D10-ACD7-6BE01D449F7C}" destId="{2FEF6701-DDE1-4362-A5D4-1F760E7FE30E}" srcOrd="10" destOrd="0" presId="urn:microsoft.com/office/officeart/2005/8/layout/list1"/>
    <dgm:cxn modelId="{FDDE6D36-2592-4913-BE89-FDEA90FFAC7B}" type="presParOf" srcId="{A2100A9E-62B8-4D10-ACD7-6BE01D449F7C}" destId="{501D22AC-6A96-44B5-AEA1-7C3FBF8A9102}" srcOrd="11" destOrd="0" presId="urn:microsoft.com/office/officeart/2005/8/layout/list1"/>
    <dgm:cxn modelId="{0A843420-5DD5-4607-8E67-145448557854}" type="presParOf" srcId="{A2100A9E-62B8-4D10-ACD7-6BE01D449F7C}" destId="{DF0F9518-0E8A-4AF1-8C1D-B93BF1CBB5D3}" srcOrd="12" destOrd="0" presId="urn:microsoft.com/office/officeart/2005/8/layout/list1"/>
    <dgm:cxn modelId="{4B19BFA1-BBD6-4ED2-AB25-910AA2094527}" type="presParOf" srcId="{DF0F9518-0E8A-4AF1-8C1D-B93BF1CBB5D3}" destId="{388CD95F-8130-4B89-8CF0-376046A1FC6A}" srcOrd="0" destOrd="0" presId="urn:microsoft.com/office/officeart/2005/8/layout/list1"/>
    <dgm:cxn modelId="{93A3BD0A-592E-4BAC-B590-C99F66744A0B}" type="presParOf" srcId="{DF0F9518-0E8A-4AF1-8C1D-B93BF1CBB5D3}" destId="{45125111-BDCA-4D00-AEEA-3A1BC03B2758}" srcOrd="1" destOrd="0" presId="urn:microsoft.com/office/officeart/2005/8/layout/list1"/>
    <dgm:cxn modelId="{EF2ED393-6B16-4B7C-8979-914846DFC278}" type="presParOf" srcId="{A2100A9E-62B8-4D10-ACD7-6BE01D449F7C}" destId="{C3C7AD64-2B69-45FF-9694-6F6D27D12F23}" srcOrd="13" destOrd="0" presId="urn:microsoft.com/office/officeart/2005/8/layout/list1"/>
    <dgm:cxn modelId="{2412442F-7654-4BD7-9A7D-E4FAADF24F87}" type="presParOf" srcId="{A2100A9E-62B8-4D10-ACD7-6BE01D449F7C}" destId="{B3C90C7B-20C8-4EF2-9D4A-5C7294AF449E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7497-07F6-405A-BCC4-A68E2ADC2273}" type="doc">
      <dgm:prSet loTypeId="urn:microsoft.com/office/officeart/2008/layout/VerticalCurvedList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02628D6-74B3-4756-8B59-4153DDCA2888}">
      <dgm:prSet phldrT="[ข้อความ]" custT="1"/>
      <dgm:spPr/>
      <dgm:t>
        <a:bodyPr/>
        <a:lstStyle/>
        <a:p>
          <a:r>
            <a:rPr lang="th-TH" sz="2000" dirty="0">
              <a:latin typeface="TH SarabunPSK" pitchFamily="34" charset="-34"/>
              <a:cs typeface="TH SarabunPSK" pitchFamily="34" charset="-34"/>
            </a:rPr>
            <a:t>ปรับปรุงข้อมูลพื้นฐาน และสอบเทียบแบบจำลองต่างๆ ในโปรแกรมบริหารงานบำรุงทาง (</a:t>
          </a:r>
          <a:r>
            <a:rPr lang="en-US" sz="20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dirty="0">
              <a:latin typeface="TH SarabunPSK" pitchFamily="34" charset="-34"/>
              <a:cs typeface="TH SarabunPSK" pitchFamily="34" charset="-34"/>
            </a:rPr>
            <a:t>ให้มีความเป็นปัจจุบัน</a:t>
          </a:r>
          <a:endParaRPr lang="en-US" sz="2000" dirty="0"/>
        </a:p>
      </dgm:t>
    </dgm:pt>
    <dgm:pt modelId="{A80DAFB7-B00C-4907-B636-BCB1A3A9A0B6}" type="parTrans" cxnId="{AA48D4F8-96F6-47E7-BB56-7B58A3D1BB54}">
      <dgm:prSet/>
      <dgm:spPr/>
      <dgm:t>
        <a:bodyPr/>
        <a:lstStyle/>
        <a:p>
          <a:endParaRPr lang="en-US" sz="2400"/>
        </a:p>
      </dgm:t>
    </dgm:pt>
    <dgm:pt modelId="{CEBB4E44-5294-430E-A4C5-91B17C948C29}" type="sibTrans" cxnId="{AA48D4F8-96F6-47E7-BB56-7B58A3D1BB54}">
      <dgm:prSet/>
      <dgm:spPr/>
      <dgm:t>
        <a:bodyPr/>
        <a:lstStyle/>
        <a:p>
          <a:endParaRPr lang="en-US" sz="2400"/>
        </a:p>
      </dgm:t>
    </dgm:pt>
    <dgm:pt modelId="{0D995347-6E31-41E5-B401-1DC9D63F48C3}">
      <dgm:prSet phldrT="[ข้อความ]" custT="1"/>
      <dgm:spPr/>
      <dgm:t>
        <a:bodyPr/>
        <a:lstStyle/>
        <a:p>
          <a:r>
            <a:rPr lang="th-TH" sz="2000" dirty="0">
              <a:latin typeface="TH SarabunPSK" pitchFamily="34" charset="-34"/>
              <a:cs typeface="TH SarabunPSK" pitchFamily="34" charset="-34"/>
            </a:rPr>
            <a:t>ปรับปรุงโปรแกรมบริหารบำรุงทาง (</a:t>
          </a:r>
          <a:r>
            <a:rPr lang="en-US" sz="20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dirty="0">
              <a:latin typeface="TH SarabunPSK" pitchFamily="34" charset="-34"/>
              <a:cs typeface="TH SarabunPSK" pitchFamily="34" charset="-34"/>
            </a:rPr>
            <a:t>ให้สามารถตอบสนองความต้องการของผู้ใช้งาน ในการวิเคราะห์ ด้วยรูปแบบและเงื่อนไขต่างๆ และมีความยืดหยุ่นสามารถปรับเปลี่ยนตัวแปรต่างๆ ได้</a:t>
          </a:r>
          <a:endParaRPr lang="en-US" sz="2000" dirty="0"/>
        </a:p>
      </dgm:t>
    </dgm:pt>
    <dgm:pt modelId="{C9844AFB-FBE9-4125-A426-C3C4C6EE30EF}" type="parTrans" cxnId="{254B83B6-B5EE-4B1A-BA65-1382D330C9D0}">
      <dgm:prSet/>
      <dgm:spPr/>
      <dgm:t>
        <a:bodyPr/>
        <a:lstStyle/>
        <a:p>
          <a:endParaRPr lang="en-US" sz="2400"/>
        </a:p>
      </dgm:t>
    </dgm:pt>
    <dgm:pt modelId="{8CA5B474-A749-487E-B877-05791CC88C5A}" type="sibTrans" cxnId="{254B83B6-B5EE-4B1A-BA65-1382D330C9D0}">
      <dgm:prSet/>
      <dgm:spPr/>
      <dgm:t>
        <a:bodyPr/>
        <a:lstStyle/>
        <a:p>
          <a:endParaRPr lang="en-US" sz="2400"/>
        </a:p>
      </dgm:t>
    </dgm:pt>
    <dgm:pt modelId="{B39CA9A9-CEA0-4367-88AC-FA9633A0D923}">
      <dgm:prSet phldrT="[ข้อความ]" custT="1"/>
      <dgm:spPr/>
      <dgm:t>
        <a:bodyPr/>
        <a:lstStyle/>
        <a:p>
          <a:r>
            <a:rPr lang="th-TH" sz="2000" dirty="0">
              <a:latin typeface="TH SarabunPSK" pitchFamily="34" charset="-34"/>
              <a:cs typeface="TH SarabunPSK" pitchFamily="34" charset="-34"/>
            </a:rPr>
            <a:t>ศึกษา และแนะนำปัจจัยตลอดจนหลักเกณฑ์ต่างๆ สำหรับใช้ในการเลือกวิธีการซ่อมบำรุง ที่เหมาะสมกับข้อมูลในปัจจุบันที่มีการสำรวจข้อมูล และมีการเชื่อมโยงข้อมูลจากระบบอื่นๆ ของกรมทางหลวง</a:t>
          </a:r>
          <a:endParaRPr lang="en-US" sz="2000" dirty="0"/>
        </a:p>
      </dgm:t>
    </dgm:pt>
    <dgm:pt modelId="{A4FEDC70-5C67-4815-A9A9-CFDDBD3369BA}" type="parTrans" cxnId="{2B4834E5-550C-4631-B1F1-887CCB76ACDD}">
      <dgm:prSet/>
      <dgm:spPr/>
      <dgm:t>
        <a:bodyPr/>
        <a:lstStyle/>
        <a:p>
          <a:endParaRPr lang="en-US" sz="2400"/>
        </a:p>
      </dgm:t>
    </dgm:pt>
    <dgm:pt modelId="{B764B2F2-D989-4650-94D5-5344CA554959}" type="sibTrans" cxnId="{2B4834E5-550C-4631-B1F1-887CCB76ACDD}">
      <dgm:prSet/>
      <dgm:spPr/>
      <dgm:t>
        <a:bodyPr/>
        <a:lstStyle/>
        <a:p>
          <a:endParaRPr lang="en-US" sz="2400"/>
        </a:p>
      </dgm:t>
    </dgm:pt>
    <dgm:pt modelId="{38C1B0B4-B7C2-4E76-A911-B4E0CB51DF50}">
      <dgm:prSet phldrT="[ข้อความ]" custT="1"/>
      <dgm:spPr/>
      <dgm:t>
        <a:bodyPr/>
        <a:lstStyle/>
        <a:p>
          <a:r>
            <a:rPr lang="th-TH" sz="2000" dirty="0">
              <a:latin typeface="TH SarabunPSK" pitchFamily="34" charset="-34"/>
              <a:cs typeface="TH SarabunPSK" pitchFamily="34" charset="-34"/>
            </a:rPr>
            <a:t>วิเคราะห์ความต้องการงบประมาณบำรุงทางของกรมทางหลวง โดยใช้ข้อมูลล่าสุดในฐานข้อมูลกลางงานบำรุงทาง และ แบบจำลองต่างๆ ในโปรแกรมบริหารงานบำรุงทาง (</a:t>
          </a:r>
          <a:r>
            <a:rPr lang="en-US" sz="20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dirty="0">
              <a:latin typeface="TH SarabunPSK" pitchFamily="34" charset="-34"/>
              <a:cs typeface="TH SarabunPSK" pitchFamily="34" charset="-34"/>
            </a:rPr>
            <a:t>เพื่อพิจารณาความถูกต้องและเหมาะสมของแบบจำลองต่างๆ ที่ได้ทำการปรับปรุง</a:t>
          </a:r>
          <a:endParaRPr lang="en-US" sz="2000" dirty="0"/>
        </a:p>
      </dgm:t>
    </dgm:pt>
    <dgm:pt modelId="{BD37BDD3-244F-4C70-A4D8-E8961D9E1734}" type="parTrans" cxnId="{1F657D8C-5E69-45D6-B89A-EA367659224F}">
      <dgm:prSet/>
      <dgm:spPr/>
      <dgm:t>
        <a:bodyPr/>
        <a:lstStyle/>
        <a:p>
          <a:endParaRPr lang="en-US" sz="2400"/>
        </a:p>
      </dgm:t>
    </dgm:pt>
    <dgm:pt modelId="{F7925DBD-5643-4B7C-870E-490BFF26CBC6}" type="sibTrans" cxnId="{1F657D8C-5E69-45D6-B89A-EA367659224F}">
      <dgm:prSet/>
      <dgm:spPr/>
      <dgm:t>
        <a:bodyPr/>
        <a:lstStyle/>
        <a:p>
          <a:endParaRPr lang="en-US" sz="2400"/>
        </a:p>
      </dgm:t>
    </dgm:pt>
    <dgm:pt modelId="{077F2367-0542-4100-88E1-D001AF5EED72}" type="pres">
      <dgm:prSet presAssocID="{3A417497-07F6-405A-BCC4-A68E2ADC2273}" presName="Name0" presStyleCnt="0">
        <dgm:presLayoutVars>
          <dgm:chMax val="7"/>
          <dgm:chPref val="7"/>
          <dgm:dir/>
        </dgm:presLayoutVars>
      </dgm:prSet>
      <dgm:spPr/>
    </dgm:pt>
    <dgm:pt modelId="{FCB9BF53-46AE-4592-8DF1-47A0B46CE8C0}" type="pres">
      <dgm:prSet presAssocID="{3A417497-07F6-405A-BCC4-A68E2ADC2273}" presName="Name1" presStyleCnt="0"/>
      <dgm:spPr/>
    </dgm:pt>
    <dgm:pt modelId="{14A3807C-115C-4E0F-AEE1-AB576DCB76E1}" type="pres">
      <dgm:prSet presAssocID="{3A417497-07F6-405A-BCC4-A68E2ADC2273}" presName="cycle" presStyleCnt="0"/>
      <dgm:spPr/>
    </dgm:pt>
    <dgm:pt modelId="{32AA056B-EF99-4CF5-97D8-E2FE6DCC12EB}" type="pres">
      <dgm:prSet presAssocID="{3A417497-07F6-405A-BCC4-A68E2ADC2273}" presName="srcNode" presStyleLbl="node1" presStyleIdx="0" presStyleCnt="4"/>
      <dgm:spPr/>
    </dgm:pt>
    <dgm:pt modelId="{A4545480-5128-48E2-86C3-4FA1CDA96226}" type="pres">
      <dgm:prSet presAssocID="{3A417497-07F6-405A-BCC4-A68E2ADC2273}" presName="conn" presStyleLbl="parChTrans1D2" presStyleIdx="0" presStyleCnt="1"/>
      <dgm:spPr/>
    </dgm:pt>
    <dgm:pt modelId="{55D4C5EF-CF59-46E5-9C3C-B2C3C1178850}" type="pres">
      <dgm:prSet presAssocID="{3A417497-07F6-405A-BCC4-A68E2ADC2273}" presName="extraNode" presStyleLbl="node1" presStyleIdx="0" presStyleCnt="4"/>
      <dgm:spPr/>
    </dgm:pt>
    <dgm:pt modelId="{AEAE4CA8-FF15-4A17-A7D8-6D42A91DEC49}" type="pres">
      <dgm:prSet presAssocID="{3A417497-07F6-405A-BCC4-A68E2ADC2273}" presName="dstNode" presStyleLbl="node1" presStyleIdx="0" presStyleCnt="4"/>
      <dgm:spPr/>
    </dgm:pt>
    <dgm:pt modelId="{F280B8C2-B395-4CE9-AEFE-582DD735B4B5}" type="pres">
      <dgm:prSet presAssocID="{002628D6-74B3-4756-8B59-4153DDCA2888}" presName="text_1" presStyleLbl="node1" presStyleIdx="0" presStyleCnt="4">
        <dgm:presLayoutVars>
          <dgm:bulletEnabled val="1"/>
        </dgm:presLayoutVars>
      </dgm:prSet>
      <dgm:spPr/>
    </dgm:pt>
    <dgm:pt modelId="{BB4675CF-A9CA-4304-8F07-A9C038F1293C}" type="pres">
      <dgm:prSet presAssocID="{002628D6-74B3-4756-8B59-4153DDCA2888}" presName="accent_1" presStyleCnt="0"/>
      <dgm:spPr/>
    </dgm:pt>
    <dgm:pt modelId="{6A1A7478-A5F5-4A3C-8175-F6CEF02407BA}" type="pres">
      <dgm:prSet presAssocID="{002628D6-74B3-4756-8B59-4153DDCA2888}" presName="accentRepeatNode" presStyleLbl="solidFgAcc1" presStyleIdx="0" presStyleCnt="4"/>
      <dgm:spPr/>
    </dgm:pt>
    <dgm:pt modelId="{8FAE5405-574E-40F5-9722-51D316EDB7CB}" type="pres">
      <dgm:prSet presAssocID="{0D995347-6E31-41E5-B401-1DC9D63F48C3}" presName="text_2" presStyleLbl="node1" presStyleIdx="1" presStyleCnt="4">
        <dgm:presLayoutVars>
          <dgm:bulletEnabled val="1"/>
        </dgm:presLayoutVars>
      </dgm:prSet>
      <dgm:spPr/>
    </dgm:pt>
    <dgm:pt modelId="{E5D7BE93-4ABD-41E5-87B8-8D7D9C38A364}" type="pres">
      <dgm:prSet presAssocID="{0D995347-6E31-41E5-B401-1DC9D63F48C3}" presName="accent_2" presStyleCnt="0"/>
      <dgm:spPr/>
    </dgm:pt>
    <dgm:pt modelId="{4CF6F628-D853-4682-9412-98082B26A22C}" type="pres">
      <dgm:prSet presAssocID="{0D995347-6E31-41E5-B401-1DC9D63F48C3}" presName="accentRepeatNode" presStyleLbl="solidFgAcc1" presStyleIdx="1" presStyleCnt="4"/>
      <dgm:spPr/>
    </dgm:pt>
    <dgm:pt modelId="{D4614CC1-C1CC-4186-9C9C-7EB5975BCBD7}" type="pres">
      <dgm:prSet presAssocID="{B39CA9A9-CEA0-4367-88AC-FA9633A0D923}" presName="text_3" presStyleLbl="node1" presStyleIdx="2" presStyleCnt="4">
        <dgm:presLayoutVars>
          <dgm:bulletEnabled val="1"/>
        </dgm:presLayoutVars>
      </dgm:prSet>
      <dgm:spPr/>
    </dgm:pt>
    <dgm:pt modelId="{BCA9B72D-EF1E-46F5-B3CD-7218F1A47023}" type="pres">
      <dgm:prSet presAssocID="{B39CA9A9-CEA0-4367-88AC-FA9633A0D923}" presName="accent_3" presStyleCnt="0"/>
      <dgm:spPr/>
    </dgm:pt>
    <dgm:pt modelId="{065C3F1C-CDE2-453F-85EF-EBB206D5096A}" type="pres">
      <dgm:prSet presAssocID="{B39CA9A9-CEA0-4367-88AC-FA9633A0D923}" presName="accentRepeatNode" presStyleLbl="solidFgAcc1" presStyleIdx="2" presStyleCnt="4"/>
      <dgm:spPr/>
    </dgm:pt>
    <dgm:pt modelId="{B28884FF-3955-4BA2-ADC7-3355DA36068F}" type="pres">
      <dgm:prSet presAssocID="{38C1B0B4-B7C2-4E76-A911-B4E0CB51DF50}" presName="text_4" presStyleLbl="node1" presStyleIdx="3" presStyleCnt="4" custScaleY="125065">
        <dgm:presLayoutVars>
          <dgm:bulletEnabled val="1"/>
        </dgm:presLayoutVars>
      </dgm:prSet>
      <dgm:spPr/>
    </dgm:pt>
    <dgm:pt modelId="{2A67C8BC-69D5-4E3D-9751-39AD94E40565}" type="pres">
      <dgm:prSet presAssocID="{38C1B0B4-B7C2-4E76-A911-B4E0CB51DF50}" presName="accent_4" presStyleCnt="0"/>
      <dgm:spPr/>
    </dgm:pt>
    <dgm:pt modelId="{68DB13BA-53E1-4A7C-B756-24DAAF353E91}" type="pres">
      <dgm:prSet presAssocID="{38C1B0B4-B7C2-4E76-A911-B4E0CB51DF50}" presName="accentRepeatNode" presStyleLbl="solidFgAcc1" presStyleIdx="3" presStyleCnt="4"/>
      <dgm:spPr/>
    </dgm:pt>
  </dgm:ptLst>
  <dgm:cxnLst>
    <dgm:cxn modelId="{4224AC08-7D35-408D-A6E1-73014C2E427F}" type="presOf" srcId="{0D995347-6E31-41E5-B401-1DC9D63F48C3}" destId="{8FAE5405-574E-40F5-9722-51D316EDB7CB}" srcOrd="0" destOrd="0" presId="urn:microsoft.com/office/officeart/2008/layout/VerticalCurvedList"/>
    <dgm:cxn modelId="{2D319718-52D5-433A-9146-10C3A22053B2}" type="presOf" srcId="{3A417497-07F6-405A-BCC4-A68E2ADC2273}" destId="{077F2367-0542-4100-88E1-D001AF5EED72}" srcOrd="0" destOrd="0" presId="urn:microsoft.com/office/officeart/2008/layout/VerticalCurvedList"/>
    <dgm:cxn modelId="{866E943C-00E9-4339-AC06-8FE936CBA1AF}" type="presOf" srcId="{B39CA9A9-CEA0-4367-88AC-FA9633A0D923}" destId="{D4614CC1-C1CC-4186-9C9C-7EB5975BCBD7}" srcOrd="0" destOrd="0" presId="urn:microsoft.com/office/officeart/2008/layout/VerticalCurvedList"/>
    <dgm:cxn modelId="{49EC4A63-7366-4EFE-9283-7C49F1C1D808}" type="presOf" srcId="{CEBB4E44-5294-430E-A4C5-91B17C948C29}" destId="{A4545480-5128-48E2-86C3-4FA1CDA96226}" srcOrd="0" destOrd="0" presId="urn:microsoft.com/office/officeart/2008/layout/VerticalCurvedList"/>
    <dgm:cxn modelId="{CD251271-5F54-4C81-9058-93464465CC88}" type="presOf" srcId="{38C1B0B4-B7C2-4E76-A911-B4E0CB51DF50}" destId="{B28884FF-3955-4BA2-ADC7-3355DA36068F}" srcOrd="0" destOrd="0" presId="urn:microsoft.com/office/officeart/2008/layout/VerticalCurvedList"/>
    <dgm:cxn modelId="{1F657D8C-5E69-45D6-B89A-EA367659224F}" srcId="{3A417497-07F6-405A-BCC4-A68E2ADC2273}" destId="{38C1B0B4-B7C2-4E76-A911-B4E0CB51DF50}" srcOrd="3" destOrd="0" parTransId="{BD37BDD3-244F-4C70-A4D8-E8961D9E1734}" sibTransId="{F7925DBD-5643-4B7C-870E-490BFF26CBC6}"/>
    <dgm:cxn modelId="{254B83B6-B5EE-4B1A-BA65-1382D330C9D0}" srcId="{3A417497-07F6-405A-BCC4-A68E2ADC2273}" destId="{0D995347-6E31-41E5-B401-1DC9D63F48C3}" srcOrd="1" destOrd="0" parTransId="{C9844AFB-FBE9-4125-A426-C3C4C6EE30EF}" sibTransId="{8CA5B474-A749-487E-B877-05791CC88C5A}"/>
    <dgm:cxn modelId="{2B4834E5-550C-4631-B1F1-887CCB76ACDD}" srcId="{3A417497-07F6-405A-BCC4-A68E2ADC2273}" destId="{B39CA9A9-CEA0-4367-88AC-FA9633A0D923}" srcOrd="2" destOrd="0" parTransId="{A4FEDC70-5C67-4815-A9A9-CFDDBD3369BA}" sibTransId="{B764B2F2-D989-4650-94D5-5344CA554959}"/>
    <dgm:cxn modelId="{705B81F1-128E-41EB-B88D-04E99666B221}" type="presOf" srcId="{002628D6-74B3-4756-8B59-4153DDCA2888}" destId="{F280B8C2-B395-4CE9-AEFE-582DD735B4B5}" srcOrd="0" destOrd="0" presId="urn:microsoft.com/office/officeart/2008/layout/VerticalCurvedList"/>
    <dgm:cxn modelId="{AA48D4F8-96F6-47E7-BB56-7B58A3D1BB54}" srcId="{3A417497-07F6-405A-BCC4-A68E2ADC2273}" destId="{002628D6-74B3-4756-8B59-4153DDCA2888}" srcOrd="0" destOrd="0" parTransId="{A80DAFB7-B00C-4907-B636-BCB1A3A9A0B6}" sibTransId="{CEBB4E44-5294-430E-A4C5-91B17C948C29}"/>
    <dgm:cxn modelId="{A0BDEF37-93FF-4704-BB61-D091937C025B}" type="presParOf" srcId="{077F2367-0542-4100-88E1-D001AF5EED72}" destId="{FCB9BF53-46AE-4592-8DF1-47A0B46CE8C0}" srcOrd="0" destOrd="0" presId="urn:microsoft.com/office/officeart/2008/layout/VerticalCurvedList"/>
    <dgm:cxn modelId="{1B6710FC-D11B-4D82-8C15-27E1612CAC29}" type="presParOf" srcId="{FCB9BF53-46AE-4592-8DF1-47A0B46CE8C0}" destId="{14A3807C-115C-4E0F-AEE1-AB576DCB76E1}" srcOrd="0" destOrd="0" presId="urn:microsoft.com/office/officeart/2008/layout/VerticalCurvedList"/>
    <dgm:cxn modelId="{23545E61-CBCF-4357-9141-F9C820DA7BA0}" type="presParOf" srcId="{14A3807C-115C-4E0F-AEE1-AB576DCB76E1}" destId="{32AA056B-EF99-4CF5-97D8-E2FE6DCC12EB}" srcOrd="0" destOrd="0" presId="urn:microsoft.com/office/officeart/2008/layout/VerticalCurvedList"/>
    <dgm:cxn modelId="{F9562471-B4F5-482F-B4FF-7E485C72AF90}" type="presParOf" srcId="{14A3807C-115C-4E0F-AEE1-AB576DCB76E1}" destId="{A4545480-5128-48E2-86C3-4FA1CDA96226}" srcOrd="1" destOrd="0" presId="urn:microsoft.com/office/officeart/2008/layout/VerticalCurvedList"/>
    <dgm:cxn modelId="{7F7FA5B8-1C25-4ACA-87DD-D6ABD569C591}" type="presParOf" srcId="{14A3807C-115C-4E0F-AEE1-AB576DCB76E1}" destId="{55D4C5EF-CF59-46E5-9C3C-B2C3C1178850}" srcOrd="2" destOrd="0" presId="urn:microsoft.com/office/officeart/2008/layout/VerticalCurvedList"/>
    <dgm:cxn modelId="{552D701F-5E83-465F-8E17-74818C1B1D7F}" type="presParOf" srcId="{14A3807C-115C-4E0F-AEE1-AB576DCB76E1}" destId="{AEAE4CA8-FF15-4A17-A7D8-6D42A91DEC49}" srcOrd="3" destOrd="0" presId="urn:microsoft.com/office/officeart/2008/layout/VerticalCurvedList"/>
    <dgm:cxn modelId="{8C6C3AA2-F60F-44E7-9296-55AA1120B6AA}" type="presParOf" srcId="{FCB9BF53-46AE-4592-8DF1-47A0B46CE8C0}" destId="{F280B8C2-B395-4CE9-AEFE-582DD735B4B5}" srcOrd="1" destOrd="0" presId="urn:microsoft.com/office/officeart/2008/layout/VerticalCurvedList"/>
    <dgm:cxn modelId="{549DCC53-1C75-479C-85A6-2EC71B8D0832}" type="presParOf" srcId="{FCB9BF53-46AE-4592-8DF1-47A0B46CE8C0}" destId="{BB4675CF-A9CA-4304-8F07-A9C038F1293C}" srcOrd="2" destOrd="0" presId="urn:microsoft.com/office/officeart/2008/layout/VerticalCurvedList"/>
    <dgm:cxn modelId="{582D0AFD-A7B1-4928-9D77-FF24224E9FC1}" type="presParOf" srcId="{BB4675CF-A9CA-4304-8F07-A9C038F1293C}" destId="{6A1A7478-A5F5-4A3C-8175-F6CEF02407BA}" srcOrd="0" destOrd="0" presId="urn:microsoft.com/office/officeart/2008/layout/VerticalCurvedList"/>
    <dgm:cxn modelId="{6E89FFFC-2439-43A1-99FE-64AA7392A1D2}" type="presParOf" srcId="{FCB9BF53-46AE-4592-8DF1-47A0B46CE8C0}" destId="{8FAE5405-574E-40F5-9722-51D316EDB7CB}" srcOrd="3" destOrd="0" presId="urn:microsoft.com/office/officeart/2008/layout/VerticalCurvedList"/>
    <dgm:cxn modelId="{C08519F7-B08B-46AC-B4F6-7EE0D82EF2DE}" type="presParOf" srcId="{FCB9BF53-46AE-4592-8DF1-47A0B46CE8C0}" destId="{E5D7BE93-4ABD-41E5-87B8-8D7D9C38A364}" srcOrd="4" destOrd="0" presId="urn:microsoft.com/office/officeart/2008/layout/VerticalCurvedList"/>
    <dgm:cxn modelId="{A7BBC154-806B-4ADC-BBC1-7A4732D43631}" type="presParOf" srcId="{E5D7BE93-4ABD-41E5-87B8-8D7D9C38A364}" destId="{4CF6F628-D853-4682-9412-98082B26A22C}" srcOrd="0" destOrd="0" presId="urn:microsoft.com/office/officeart/2008/layout/VerticalCurvedList"/>
    <dgm:cxn modelId="{49176B47-7CFB-4C87-A7A2-31E7A013390B}" type="presParOf" srcId="{FCB9BF53-46AE-4592-8DF1-47A0B46CE8C0}" destId="{D4614CC1-C1CC-4186-9C9C-7EB5975BCBD7}" srcOrd="5" destOrd="0" presId="urn:microsoft.com/office/officeart/2008/layout/VerticalCurvedList"/>
    <dgm:cxn modelId="{A2A8184B-99FF-4503-9D6B-AF37F982A0C6}" type="presParOf" srcId="{FCB9BF53-46AE-4592-8DF1-47A0B46CE8C0}" destId="{BCA9B72D-EF1E-46F5-B3CD-7218F1A47023}" srcOrd="6" destOrd="0" presId="urn:microsoft.com/office/officeart/2008/layout/VerticalCurvedList"/>
    <dgm:cxn modelId="{F366F84C-A7D0-4712-A4DB-ABB9ACAB8CF2}" type="presParOf" srcId="{BCA9B72D-EF1E-46F5-B3CD-7218F1A47023}" destId="{065C3F1C-CDE2-453F-85EF-EBB206D5096A}" srcOrd="0" destOrd="0" presId="urn:microsoft.com/office/officeart/2008/layout/VerticalCurvedList"/>
    <dgm:cxn modelId="{A521FEBD-E43A-4976-B963-BF966958F74C}" type="presParOf" srcId="{FCB9BF53-46AE-4592-8DF1-47A0B46CE8C0}" destId="{B28884FF-3955-4BA2-ADC7-3355DA36068F}" srcOrd="7" destOrd="0" presId="urn:microsoft.com/office/officeart/2008/layout/VerticalCurvedList"/>
    <dgm:cxn modelId="{9CA702FD-0431-4615-8E7B-A26CE35B8E43}" type="presParOf" srcId="{FCB9BF53-46AE-4592-8DF1-47A0B46CE8C0}" destId="{2A67C8BC-69D5-4E3D-9751-39AD94E40565}" srcOrd="8" destOrd="0" presId="urn:microsoft.com/office/officeart/2008/layout/VerticalCurvedList"/>
    <dgm:cxn modelId="{08D5C9AE-A270-45CA-9F5F-1CE9779331AF}" type="presParOf" srcId="{2A67C8BC-69D5-4E3D-9751-39AD94E40565}" destId="{68DB13BA-53E1-4A7C-B756-24DAAF353E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</dgm:ptLst>
  <dgm:cxnLst>
    <dgm:cxn modelId="{44B17C26-E6D4-C748-A34E-F1D59BB7F3EC}" type="presOf" srcId="{6ACEBD2F-4C1C-4318-92F9-E152B0C47239}" destId="{B697E630-E4B9-480A-A512-EA2D181FA36F}" srcOrd="0" destOrd="0" presId="urn:microsoft.com/office/officeart/2005/8/layout/chevron1"/>
    <dgm:cxn modelId="{D54BDB5D-2D74-5946-B6BA-3C2153B2AC05}" type="presOf" srcId="{EA8F29CE-B22B-4BAB-98E2-35E8AEB0591E}" destId="{0F95664F-B9AE-464D-B50A-54329BAD8645}" srcOrd="0" destOrd="0" presId="urn:microsoft.com/office/officeart/2005/8/layout/chevron1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7E41CE78-07A4-434D-A8D8-B3D3BB01B4CC}" type="presOf" srcId="{DEAF1474-FDE1-4E57-BA8E-3B161D00960B}" destId="{4426645C-2060-4A66-8235-4C850C7B59BB}" srcOrd="0" destOrd="0" presId="urn:microsoft.com/office/officeart/2005/8/layout/chevron1"/>
    <dgm:cxn modelId="{39B735B5-7992-5A45-9D07-68ED4FD9BA2B}" type="presOf" srcId="{7C77095B-F2BA-47CB-BFEE-9B757B157448}" destId="{5BC27222-D5B7-4001-B378-672CD2831C6D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5A93EDE1-555C-244D-ABD8-25A6D03CB45C}" type="presParOf" srcId="{5BC27222-D5B7-4001-B378-672CD2831C6D}" destId="{0F95664F-B9AE-464D-B50A-54329BAD8645}" srcOrd="0" destOrd="0" presId="urn:microsoft.com/office/officeart/2005/8/layout/chevron1"/>
    <dgm:cxn modelId="{9B1D7BAC-78B8-AF42-BCD0-FA188852D2F1}" type="presParOf" srcId="{5BC27222-D5B7-4001-B378-672CD2831C6D}" destId="{22B9EA89-F65A-4CFF-B74F-78200A603F67}" srcOrd="1" destOrd="0" presId="urn:microsoft.com/office/officeart/2005/8/layout/chevron1"/>
    <dgm:cxn modelId="{5A38C9B4-8580-1B4A-BEF9-C3019D104284}" type="presParOf" srcId="{5BC27222-D5B7-4001-B378-672CD2831C6D}" destId="{B697E630-E4B9-480A-A512-EA2D181FA36F}" srcOrd="2" destOrd="0" presId="urn:microsoft.com/office/officeart/2005/8/layout/chevron1"/>
    <dgm:cxn modelId="{71CE9BC4-75FA-2547-A89F-B8FD70A67EEB}" type="presParOf" srcId="{5BC27222-D5B7-4001-B378-672CD2831C6D}" destId="{78107D6F-ADAF-44C9-A06D-0C2A27A02D45}" srcOrd="3" destOrd="0" presId="urn:microsoft.com/office/officeart/2005/8/layout/chevron1"/>
    <dgm:cxn modelId="{345C9998-68CB-F54B-ACD3-AF047499FE82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B642422-9615-7542-8F9E-60DDFF98ABDC}" type="presOf" srcId="{7C77095B-F2BA-47CB-BFEE-9B757B157448}" destId="{5BC27222-D5B7-4001-B378-672CD2831C6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</dgm:ptLst>
  <dgm:cxnLst>
    <dgm:cxn modelId="{A6FE8301-370E-6643-8425-4F1EB17FDDBC}" type="presOf" srcId="{6ACEBD2F-4C1C-4318-92F9-E152B0C47239}" destId="{B697E630-E4B9-480A-A512-EA2D181FA36F}" srcOrd="0" destOrd="0" presId="urn:microsoft.com/office/officeart/2005/8/layout/chevron1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E0F3FF6D-7FD0-D345-A93B-04611D6A7B39}" type="presOf" srcId="{7C77095B-F2BA-47CB-BFEE-9B757B157448}" destId="{5BC27222-D5B7-4001-B378-672CD2831C6D}" srcOrd="0" destOrd="0" presId="urn:microsoft.com/office/officeart/2005/8/layout/chevron1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607E5283-9DD5-A140-9D51-82DA5000CEDD}" type="presOf" srcId="{EA8F29CE-B22B-4BAB-98E2-35E8AEB0591E}" destId="{0F95664F-B9AE-464D-B50A-54329BAD8645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5E7831CD-91EA-1F4E-842A-F6F6424C45E9}" type="presOf" srcId="{DEAF1474-FDE1-4E57-BA8E-3B161D00960B}" destId="{4426645C-2060-4A66-8235-4C850C7B59BB}" srcOrd="0" destOrd="0" presId="urn:microsoft.com/office/officeart/2005/8/layout/chevron1"/>
    <dgm:cxn modelId="{C6EC8174-401E-2B49-A7CE-5869A1D28F54}" type="presParOf" srcId="{5BC27222-D5B7-4001-B378-672CD2831C6D}" destId="{0F95664F-B9AE-464D-B50A-54329BAD8645}" srcOrd="0" destOrd="0" presId="urn:microsoft.com/office/officeart/2005/8/layout/chevron1"/>
    <dgm:cxn modelId="{85375712-13A1-CE4B-8794-247CBF7B719C}" type="presParOf" srcId="{5BC27222-D5B7-4001-B378-672CD2831C6D}" destId="{22B9EA89-F65A-4CFF-B74F-78200A603F67}" srcOrd="1" destOrd="0" presId="urn:microsoft.com/office/officeart/2005/8/layout/chevron1"/>
    <dgm:cxn modelId="{98751F43-A253-B741-A786-7085A0F1E584}" type="presParOf" srcId="{5BC27222-D5B7-4001-B378-672CD2831C6D}" destId="{B697E630-E4B9-480A-A512-EA2D181FA36F}" srcOrd="2" destOrd="0" presId="urn:microsoft.com/office/officeart/2005/8/layout/chevron1"/>
    <dgm:cxn modelId="{D7050DCE-7EAA-C549-BB44-8CEC84CD215B}" type="presParOf" srcId="{5BC27222-D5B7-4001-B378-672CD2831C6D}" destId="{78107D6F-ADAF-44C9-A06D-0C2A27A02D45}" srcOrd="3" destOrd="0" presId="urn:microsoft.com/office/officeart/2005/8/layout/chevron1"/>
    <dgm:cxn modelId="{E9E7497E-EA74-B04B-91D7-51CDB86E39C7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</dgm:ptLst>
  <dgm:cxnLst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DB4F344E-6306-EB43-A385-0C22CEEA2F37}" type="presOf" srcId="{DEAF1474-FDE1-4E57-BA8E-3B161D00960B}" destId="{4426645C-2060-4A66-8235-4C850C7B59BB}" srcOrd="0" destOrd="0" presId="urn:microsoft.com/office/officeart/2005/8/layout/chevron1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C9C9B59-A340-D74C-8481-406AAF291DDE}" type="presOf" srcId="{7C77095B-F2BA-47CB-BFEE-9B757B157448}" destId="{5BC27222-D5B7-4001-B378-672CD2831C6D}" srcOrd="0" destOrd="0" presId="urn:microsoft.com/office/officeart/2005/8/layout/chevron1"/>
    <dgm:cxn modelId="{39A68F9A-CC29-2A40-830D-983ED2CA7643}" type="presOf" srcId="{EA8F29CE-B22B-4BAB-98E2-35E8AEB0591E}" destId="{0F95664F-B9AE-464D-B50A-54329BAD8645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A9C178F4-C49A-134F-A60B-716929D3451B}" type="presOf" srcId="{6ACEBD2F-4C1C-4318-92F9-E152B0C47239}" destId="{B697E630-E4B9-480A-A512-EA2D181FA36F}" srcOrd="0" destOrd="0" presId="urn:microsoft.com/office/officeart/2005/8/layout/chevron1"/>
    <dgm:cxn modelId="{37FD7603-C2E2-7D41-BF42-A0F3A77BEA1D}" type="presParOf" srcId="{5BC27222-D5B7-4001-B378-672CD2831C6D}" destId="{0F95664F-B9AE-464D-B50A-54329BAD8645}" srcOrd="0" destOrd="0" presId="urn:microsoft.com/office/officeart/2005/8/layout/chevron1"/>
    <dgm:cxn modelId="{9457D3E7-1971-0141-9495-D9F4A3C9C09F}" type="presParOf" srcId="{5BC27222-D5B7-4001-B378-672CD2831C6D}" destId="{22B9EA89-F65A-4CFF-B74F-78200A603F67}" srcOrd="1" destOrd="0" presId="urn:microsoft.com/office/officeart/2005/8/layout/chevron1"/>
    <dgm:cxn modelId="{A34F6B9B-3ECC-F042-8F4B-14683807720F}" type="presParOf" srcId="{5BC27222-D5B7-4001-B378-672CD2831C6D}" destId="{B697E630-E4B9-480A-A512-EA2D181FA36F}" srcOrd="2" destOrd="0" presId="urn:microsoft.com/office/officeart/2005/8/layout/chevron1"/>
    <dgm:cxn modelId="{32490AB5-9872-1343-A177-E6244ACB15B6}" type="presParOf" srcId="{5BC27222-D5B7-4001-B378-672CD2831C6D}" destId="{78107D6F-ADAF-44C9-A06D-0C2A27A02D45}" srcOrd="3" destOrd="0" presId="urn:microsoft.com/office/officeart/2005/8/layout/chevron1"/>
    <dgm:cxn modelId="{B2788599-9C32-594C-8322-A6E4132182C6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67BEBE-620D-4522-A4B0-E8910DA06AD6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992E07-079C-45DB-8CF0-D21B2DD2FD24}">
      <dgm:prSet phldrT="[Text]" custT="1"/>
      <dgm:spPr>
        <a:xfrm>
          <a:off x="0" y="0"/>
          <a:ext cx="6877064" cy="108442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</a:t>
          </a:r>
          <a:r>
            <a:rPr lang="th-TH" sz="20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.</a:t>
          </a:r>
          <a:r>
            <a:rPr lang="en-US" sz="20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คัดเลือกสายทาง</a:t>
          </a:r>
          <a:endParaRPr lang="en-US" sz="2000" b="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algn="thaiDist"/>
          <a:r>
            <a:rPr lang="en-US" sz="16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(</a:t>
          </a:r>
          <a:r>
            <a:rPr lang="th-TH" sz="16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พิจารณาสายทางหลังการซ่อมบำรุง และไม่มีประวัติการเกิดอุทกภัย)</a:t>
          </a:r>
          <a:endParaRPr lang="en-US" sz="1600" b="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510054F-A1BE-4EA4-892D-8F745BF861E4}" type="parTrans" cxnId="{453BC09B-030C-4577-AB40-70E37ABC5D52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C39810-B0F0-46A3-863B-BF4993424AF5}" type="sibTrans" cxnId="{453BC09B-030C-4577-AB40-70E37ABC5D52}">
      <dgm:prSet custT="1"/>
      <dgm:spPr>
        <a:xfrm>
          <a:off x="6172185" y="830573"/>
          <a:ext cx="704878" cy="704878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4D43E682-F073-4E56-969E-52EC623D7E46}">
      <dgm:prSet phldrT="[Text]" custT="1"/>
      <dgm:spPr>
        <a:xfrm>
          <a:off x="575954" y="1281597"/>
          <a:ext cx="6877064" cy="1084428"/>
        </a:xfrm>
        <a:solidFill>
          <a:srgbClr val="4BACC6">
            <a:hueOff val="-3311292"/>
            <a:satOff val="13270"/>
            <a:lumOff val="287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/>
          <a:r>
            <a:rPr lang="en-US" sz="20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2. </a:t>
          </a:r>
          <a:r>
            <a:rPr lang="th-TH" sz="20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หาค่าความแตกต่างของ </a:t>
          </a:r>
          <a:r>
            <a:rPr lang="en-US" sz="20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จากค่าจริงของแต่ละช่วงกิโลเมตร</a:t>
          </a:r>
          <a:endParaRPr lang="en-US" sz="2000" b="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algn="just"/>
          <a:r>
            <a:rPr lang="en-US" sz="20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</a:t>
          </a:r>
          <a:r>
            <a:rPr lang="th-TH" sz="20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en-US" sz="20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en-US" sz="2000" b="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dIRI_Actual</a:t>
          </a:r>
          <a:r>
            <a:rPr lang="en-US" sz="20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 - (</a:t>
          </a:r>
          <a:r>
            <a:rPr lang="en-US" sz="2000" b="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dIRI_model</a:t>
          </a:r>
          <a:r>
            <a:rPr lang="en-US" sz="20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</a:t>
          </a:r>
        </a:p>
      </dgm:t>
    </dgm:pt>
    <dgm:pt modelId="{5C05B79E-88E0-42C6-8737-43147B448A92}" type="parTrans" cxnId="{6D2E01AA-3B75-4906-AB83-E3A70EF60149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388306-F5F8-4005-9364-A137BB629537}" type="sibTrans" cxnId="{6D2E01AA-3B75-4906-AB83-E3A70EF60149}">
      <dgm:prSet custT="1"/>
      <dgm:spPr>
        <a:xfrm>
          <a:off x="6748139" y="2112171"/>
          <a:ext cx="704878" cy="704878"/>
        </a:xfr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8D6DE25-4A09-4B27-88CA-7E90DBFAF77F}">
      <dgm:prSet phldrT="[Text]" custT="1"/>
      <dgm:spPr>
        <a:xfrm>
          <a:off x="1719265" y="3844793"/>
          <a:ext cx="6877064" cy="1084428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3. </a:t>
          </a:r>
          <a:r>
            <a:rPr lang="th-TH" sz="20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รวมค่าความคลาดเคลื่อนกำลังสอง </a:t>
          </a:r>
          <a:r>
            <a:rPr lang="en-US" sz="20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(Sum of Error Square) </a:t>
          </a:r>
        </a:p>
        <a:p>
          <a:pPr algn="just"/>
          <a:r>
            <a:rPr lang="en-US" sz="20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</a:t>
          </a:r>
          <a:r>
            <a:rPr lang="th-TH" sz="16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ทำการเปลี่ยนค่า </a:t>
          </a:r>
          <a:r>
            <a:rPr lang="en-US" sz="1600" b="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16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16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แล้วคำนวณซ้ำ เพื่อหาค่า </a:t>
          </a:r>
          <a:r>
            <a:rPr lang="en-US" sz="1600" b="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16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16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ที่ดีที่สุด พิจารณาจากค่าความคลาดเคลื่อนกำลังสองโดยรวมของ </a:t>
          </a:r>
          <a:r>
            <a:rPr lang="en-US" sz="1600" b="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</a:t>
          </a:r>
          <a:r>
            <a:rPr lang="en-US" sz="16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1600" b="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น้อยที่สุด </a:t>
          </a:r>
          <a:endParaRPr lang="en-US" sz="1600" b="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60F7D97D-4B85-4625-9D3E-FCF6B5C2BA8B}" type="par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1662AA-1949-4FD1-93AA-743AD2751B6D}" type="sib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6F78C28-BF8E-4F26-9138-5843A993EB23}" type="pres">
      <dgm:prSet presAssocID="{DC67BEBE-620D-4522-A4B0-E8910DA06AD6}" presName="outerComposite" presStyleCnt="0">
        <dgm:presLayoutVars>
          <dgm:chMax val="5"/>
          <dgm:dir/>
          <dgm:resizeHandles val="exact"/>
        </dgm:presLayoutVars>
      </dgm:prSet>
      <dgm:spPr/>
    </dgm:pt>
    <dgm:pt modelId="{667A1836-79A9-48F5-94CE-D92DCE407341}" type="pres">
      <dgm:prSet presAssocID="{DC67BEBE-620D-4522-A4B0-E8910DA06AD6}" presName="dummyMaxCanvas" presStyleCnt="0">
        <dgm:presLayoutVars/>
      </dgm:prSet>
      <dgm:spPr/>
    </dgm:pt>
    <dgm:pt modelId="{6E921E9A-7A03-8941-A111-A0B65A901F95}" type="pres">
      <dgm:prSet presAssocID="{DC67BEBE-620D-4522-A4B0-E8910DA06AD6}" presName="ThreeNodes_1" presStyleLbl="node1" presStyleIdx="0" presStyleCnt="3" custScaleY="72973" custLinFactNeighborY="-1969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2FF02DFB-605B-BA41-B609-25F94628816D}" type="pres">
      <dgm:prSet presAssocID="{DC67BEBE-620D-4522-A4B0-E8910DA06AD6}" presName="ThreeNodes_2" presStyleLbl="node1" presStyleIdx="1" presStyleCnt="3" custScaleY="82897" custLinFactNeighborY="-1969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2FA3002-E5BB-CC46-9480-3095E5164DE5}" type="pres">
      <dgm:prSet presAssocID="{DC67BEBE-620D-4522-A4B0-E8910DA06AD6}" presName="ThreeNodes_3" presStyleLbl="node1" presStyleIdx="2" presStyleCnt="3" custScaleY="115685" custLinFactNeighborY="-962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C5B27D8A-A4C5-F94B-9B17-F1610302BDEE}" type="pres">
      <dgm:prSet presAssocID="{DC67BEBE-620D-4522-A4B0-E8910DA06AD6}" presName="ThreeConn_1-2" presStyleLbl="fgAccFollowNode1" presStyleIdx="0" presStyleCnt="2" custLinFactNeighborY="-3030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</dgm:pt>
    <dgm:pt modelId="{A34F1B21-5775-5F47-9FB7-F8EC824DE0D6}" type="pres">
      <dgm:prSet presAssocID="{DC67BEBE-620D-4522-A4B0-E8910DA06AD6}" presName="ThreeConn_2-3" presStyleLbl="fgAccFollowNode1" presStyleIdx="1" presStyleCnt="2" custLinFactNeighborY="-2643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</dgm:pt>
    <dgm:pt modelId="{1257A156-3DB8-E04A-B6F9-3D7EA6069D24}" type="pres">
      <dgm:prSet presAssocID="{DC67BEBE-620D-4522-A4B0-E8910DA06AD6}" presName="ThreeNodes_1_text" presStyleLbl="node1" presStyleIdx="2" presStyleCnt="3">
        <dgm:presLayoutVars>
          <dgm:bulletEnabled val="1"/>
        </dgm:presLayoutVars>
      </dgm:prSet>
      <dgm:spPr/>
    </dgm:pt>
    <dgm:pt modelId="{85FADD47-7ACD-8147-81AD-E4D6687F949E}" type="pres">
      <dgm:prSet presAssocID="{DC67BEBE-620D-4522-A4B0-E8910DA06AD6}" presName="ThreeNodes_2_text" presStyleLbl="node1" presStyleIdx="2" presStyleCnt="3">
        <dgm:presLayoutVars>
          <dgm:bulletEnabled val="1"/>
        </dgm:presLayoutVars>
      </dgm:prSet>
      <dgm:spPr/>
    </dgm:pt>
    <dgm:pt modelId="{6E6804F7-3AA7-A049-952A-C156CFE5E3B9}" type="pres">
      <dgm:prSet presAssocID="{DC67BEBE-620D-4522-A4B0-E8910DA06AD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8EBA023-882D-4C5C-91D6-F55B3FECF8C4}" srcId="{DC67BEBE-620D-4522-A4B0-E8910DA06AD6}" destId="{98D6DE25-4A09-4B27-88CA-7E90DBFAF77F}" srcOrd="2" destOrd="0" parTransId="{60F7D97D-4B85-4625-9D3E-FCF6B5C2BA8B}" sibTransId="{561662AA-1949-4FD1-93AA-743AD2751B6D}"/>
    <dgm:cxn modelId="{43CC6239-522B-5944-B778-6357F71EE3B0}" type="presOf" srcId="{C5C39810-B0F0-46A3-863B-BF4993424AF5}" destId="{C5B27D8A-A4C5-F94B-9B17-F1610302BDEE}" srcOrd="0" destOrd="0" presId="urn:microsoft.com/office/officeart/2005/8/layout/vProcess5"/>
    <dgm:cxn modelId="{8EFA863F-350B-7A44-B1F7-2FA565C6A350}" type="presOf" srcId="{98D6DE25-4A09-4B27-88CA-7E90DBFAF77F}" destId="{6E6804F7-3AA7-A049-952A-C156CFE5E3B9}" srcOrd="1" destOrd="0" presId="urn:microsoft.com/office/officeart/2005/8/layout/vProcess5"/>
    <dgm:cxn modelId="{BAAD3447-B48E-554C-9400-F82147C3B240}" type="presOf" srcId="{98D6DE25-4A09-4B27-88CA-7E90DBFAF77F}" destId="{32FA3002-E5BB-CC46-9480-3095E5164DE5}" srcOrd="0" destOrd="0" presId="urn:microsoft.com/office/officeart/2005/8/layout/vProcess5"/>
    <dgm:cxn modelId="{453BC09B-030C-4577-AB40-70E37ABC5D52}" srcId="{DC67BEBE-620D-4522-A4B0-E8910DA06AD6}" destId="{B3992E07-079C-45DB-8CF0-D21B2DD2FD24}" srcOrd="0" destOrd="0" parTransId="{9510054F-A1BE-4EA4-892D-8F745BF861E4}" sibTransId="{C5C39810-B0F0-46A3-863B-BF4993424AF5}"/>
    <dgm:cxn modelId="{6D2E01AA-3B75-4906-AB83-E3A70EF60149}" srcId="{DC67BEBE-620D-4522-A4B0-E8910DA06AD6}" destId="{4D43E682-F073-4E56-969E-52EC623D7E46}" srcOrd="1" destOrd="0" parTransId="{5C05B79E-88E0-42C6-8737-43147B448A92}" sibTransId="{3D388306-F5F8-4005-9364-A137BB629537}"/>
    <dgm:cxn modelId="{C9081DCB-1B56-BC48-98B2-3539959BF4AD}" type="presOf" srcId="{B3992E07-079C-45DB-8CF0-D21B2DD2FD24}" destId="{1257A156-3DB8-E04A-B6F9-3D7EA6069D24}" srcOrd="1" destOrd="0" presId="urn:microsoft.com/office/officeart/2005/8/layout/vProcess5"/>
    <dgm:cxn modelId="{E74FC7E6-FE4C-DC4D-8682-5303C72B0A15}" type="presOf" srcId="{3D388306-F5F8-4005-9364-A137BB629537}" destId="{A34F1B21-5775-5F47-9FB7-F8EC824DE0D6}" srcOrd="0" destOrd="0" presId="urn:microsoft.com/office/officeart/2005/8/layout/vProcess5"/>
    <dgm:cxn modelId="{01BCFAEC-4DA0-8546-81E5-049F1CF59428}" type="presOf" srcId="{DC67BEBE-620D-4522-A4B0-E8910DA06AD6}" destId="{C6F78C28-BF8E-4F26-9138-5843A993EB23}" srcOrd="0" destOrd="0" presId="urn:microsoft.com/office/officeart/2005/8/layout/vProcess5"/>
    <dgm:cxn modelId="{17D7C5ED-A103-2647-8B43-D7CECE24CD9E}" type="presOf" srcId="{4D43E682-F073-4E56-969E-52EC623D7E46}" destId="{2FF02DFB-605B-BA41-B609-25F94628816D}" srcOrd="0" destOrd="0" presId="urn:microsoft.com/office/officeart/2005/8/layout/vProcess5"/>
    <dgm:cxn modelId="{3A04A7F3-4BEC-D740-8E58-49C4AC8F139E}" type="presOf" srcId="{4D43E682-F073-4E56-969E-52EC623D7E46}" destId="{85FADD47-7ACD-8147-81AD-E4D6687F949E}" srcOrd="1" destOrd="0" presId="urn:microsoft.com/office/officeart/2005/8/layout/vProcess5"/>
    <dgm:cxn modelId="{39AAECFC-E1C9-F44A-B21B-4C6B7A86EC11}" type="presOf" srcId="{B3992E07-079C-45DB-8CF0-D21B2DD2FD24}" destId="{6E921E9A-7A03-8941-A111-A0B65A901F95}" srcOrd="0" destOrd="0" presId="urn:microsoft.com/office/officeart/2005/8/layout/vProcess5"/>
    <dgm:cxn modelId="{7E03DEDF-5944-4D4D-87DA-7B13C85256AA}" type="presParOf" srcId="{C6F78C28-BF8E-4F26-9138-5843A993EB23}" destId="{667A1836-79A9-48F5-94CE-D92DCE407341}" srcOrd="0" destOrd="0" presId="urn:microsoft.com/office/officeart/2005/8/layout/vProcess5"/>
    <dgm:cxn modelId="{25DC0667-BA87-2E4F-85EA-CED8EFAC7AFC}" type="presParOf" srcId="{C6F78C28-BF8E-4F26-9138-5843A993EB23}" destId="{6E921E9A-7A03-8941-A111-A0B65A901F95}" srcOrd="1" destOrd="0" presId="urn:microsoft.com/office/officeart/2005/8/layout/vProcess5"/>
    <dgm:cxn modelId="{9E73BDAF-AD83-0D43-B3C2-9BBEBC13D4AB}" type="presParOf" srcId="{C6F78C28-BF8E-4F26-9138-5843A993EB23}" destId="{2FF02DFB-605B-BA41-B609-25F94628816D}" srcOrd="2" destOrd="0" presId="urn:microsoft.com/office/officeart/2005/8/layout/vProcess5"/>
    <dgm:cxn modelId="{88FECAF4-7BBB-CC4F-ACEC-1E675CF739D3}" type="presParOf" srcId="{C6F78C28-BF8E-4F26-9138-5843A993EB23}" destId="{32FA3002-E5BB-CC46-9480-3095E5164DE5}" srcOrd="3" destOrd="0" presId="urn:microsoft.com/office/officeart/2005/8/layout/vProcess5"/>
    <dgm:cxn modelId="{07B0D933-EBA6-C44B-B120-9BF2FB977F74}" type="presParOf" srcId="{C6F78C28-BF8E-4F26-9138-5843A993EB23}" destId="{C5B27D8A-A4C5-F94B-9B17-F1610302BDEE}" srcOrd="4" destOrd="0" presId="urn:microsoft.com/office/officeart/2005/8/layout/vProcess5"/>
    <dgm:cxn modelId="{40FF1221-E72F-0040-B0B3-5331B0FBBBB7}" type="presParOf" srcId="{C6F78C28-BF8E-4F26-9138-5843A993EB23}" destId="{A34F1B21-5775-5F47-9FB7-F8EC824DE0D6}" srcOrd="5" destOrd="0" presId="urn:microsoft.com/office/officeart/2005/8/layout/vProcess5"/>
    <dgm:cxn modelId="{C0185B82-AFA7-7542-9457-8B21A126159C}" type="presParOf" srcId="{C6F78C28-BF8E-4F26-9138-5843A993EB23}" destId="{1257A156-3DB8-E04A-B6F9-3D7EA6069D24}" srcOrd="6" destOrd="0" presId="urn:microsoft.com/office/officeart/2005/8/layout/vProcess5"/>
    <dgm:cxn modelId="{30904F19-63D9-1C43-92EE-AAE5DE1F55A9}" type="presParOf" srcId="{C6F78C28-BF8E-4F26-9138-5843A993EB23}" destId="{85FADD47-7ACD-8147-81AD-E4D6687F949E}" srcOrd="7" destOrd="0" presId="urn:microsoft.com/office/officeart/2005/8/layout/vProcess5"/>
    <dgm:cxn modelId="{643B91C1-F4A9-254A-897B-205DAC1AC647}" type="presParOf" srcId="{C6F78C28-BF8E-4F26-9138-5843A993EB23}" destId="{6E6804F7-3AA7-A049-952A-C156CFE5E3B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058619-5967-824C-B91A-B1F910F56CE9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47DDE-3D63-B145-9C97-155987FF8DDA}">
      <dgm:prSet phldrT="[Text]" custT="1"/>
      <dgm:spPr/>
      <dgm:t>
        <a:bodyPr anchor="ctr"/>
        <a:lstStyle/>
        <a:p>
          <a:pPr algn="ctr"/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1.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สร้างตารางเพื่อเก็บข้อมูลในระบบ </a:t>
          </a:r>
          <a:r>
            <a:rPr lang="en-US" sz="1800" b="1" dirty="0" err="1">
              <a:latin typeface="TH SarabunPSK" charset="0"/>
              <a:ea typeface="TH SarabunPSK" charset="0"/>
              <a:cs typeface="TH SarabunPSK" charset="0"/>
            </a:rPr>
            <a:t>Roadnet</a:t>
          </a:r>
          <a:endParaRPr lang="en-US" sz="1800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561CF495-F68F-4C45-AFBC-B2F4A46B098B}" type="parTrans" cxnId="{7B744D5C-A4AB-5242-BAEE-B647A58F0220}">
      <dgm:prSet/>
      <dgm:spPr/>
      <dgm:t>
        <a:bodyPr/>
        <a:lstStyle/>
        <a:p>
          <a:pPr algn="ctr"/>
          <a:endParaRPr lang="en-US" sz="1800" b="1"/>
        </a:p>
      </dgm:t>
    </dgm:pt>
    <dgm:pt modelId="{78A064C4-2919-7D4A-9300-65B2056639F9}" type="sibTrans" cxnId="{7B744D5C-A4AB-5242-BAEE-B647A58F0220}">
      <dgm:prSet/>
      <dgm:spPr/>
      <dgm:t>
        <a:bodyPr/>
        <a:lstStyle/>
        <a:p>
          <a:pPr algn="ctr"/>
          <a:endParaRPr lang="en-US" sz="1800" b="1"/>
        </a:p>
      </dgm:t>
    </dgm:pt>
    <dgm:pt modelId="{9D1BEEF2-0A49-E547-9F8A-DA6C905705B4}">
      <dgm:prSet phldrT="[Text]" custT="1"/>
      <dgm:spPr/>
      <dgm:t>
        <a:bodyPr anchor="ctr"/>
        <a:lstStyle/>
        <a:p>
          <a:pPr algn="ctr"/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2.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ใช้ข้อมูลสายทาง</a:t>
          </a:r>
          <a:endParaRPr lang="en-US" sz="1800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A1DFBDB9-F91D-C54A-8578-C5EFE7E9CA27}" type="parTrans" cxnId="{B6D770DA-E757-D04A-ADE8-B02F8EB19E96}">
      <dgm:prSet/>
      <dgm:spPr/>
      <dgm:t>
        <a:bodyPr/>
        <a:lstStyle/>
        <a:p>
          <a:pPr algn="ctr"/>
          <a:endParaRPr lang="en-US" sz="1800" b="1"/>
        </a:p>
      </dgm:t>
    </dgm:pt>
    <dgm:pt modelId="{98A1A048-727D-6848-BBCC-5FE64BA9EFE9}" type="sibTrans" cxnId="{B6D770DA-E757-D04A-ADE8-B02F8EB19E96}">
      <dgm:prSet/>
      <dgm:spPr/>
      <dgm:t>
        <a:bodyPr/>
        <a:lstStyle/>
        <a:p>
          <a:pPr algn="ctr"/>
          <a:endParaRPr lang="en-US" sz="1800" b="1"/>
        </a:p>
      </dgm:t>
    </dgm:pt>
    <dgm:pt modelId="{827FC5EE-B0A8-FE43-BABB-53C101DFB51A}">
      <dgm:prSet phldrT="[Text]" custT="1"/>
      <dgm:spPr/>
      <dgm:t>
        <a:bodyPr anchor="ctr"/>
        <a:lstStyle/>
        <a:p>
          <a:pPr algn="ctr"/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3.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ดึงข้อมูล </a:t>
          </a:r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AADT</a:t>
          </a:r>
        </a:p>
      </dgm:t>
    </dgm:pt>
    <dgm:pt modelId="{B503351E-972A-F14B-83AD-C454BCC96C77}" type="parTrans" cxnId="{48B85897-9E58-154A-827C-D55D8C721635}">
      <dgm:prSet/>
      <dgm:spPr/>
      <dgm:t>
        <a:bodyPr/>
        <a:lstStyle/>
        <a:p>
          <a:pPr algn="ctr"/>
          <a:endParaRPr lang="en-US" sz="1800" b="1"/>
        </a:p>
      </dgm:t>
    </dgm:pt>
    <dgm:pt modelId="{19983502-878A-F14D-844F-CFB806BD15C5}" type="sibTrans" cxnId="{48B85897-9E58-154A-827C-D55D8C721635}">
      <dgm:prSet/>
      <dgm:spPr/>
      <dgm:t>
        <a:bodyPr/>
        <a:lstStyle/>
        <a:p>
          <a:pPr algn="ctr"/>
          <a:endParaRPr lang="en-US" sz="1800" b="1"/>
        </a:p>
      </dgm:t>
    </dgm:pt>
    <dgm:pt modelId="{1F096652-1199-434D-8CC9-46D7FBC840B6}">
      <dgm:prSet phldrT="[Text]" custT="1"/>
      <dgm:spPr/>
      <dgm:t>
        <a:bodyPr anchor="ctr"/>
        <a:lstStyle/>
        <a:p>
          <a:pPr algn="ctr"/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4.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ดึงปีที่ซ่อมล่าสุด</a:t>
          </a:r>
          <a:endParaRPr lang="en-US" sz="1800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B718CA40-A8BC-3349-89E7-D8FD71DF407F}" type="parTrans" cxnId="{7A547502-DE8C-2545-89E6-A081581512C9}">
      <dgm:prSet/>
      <dgm:spPr/>
      <dgm:t>
        <a:bodyPr/>
        <a:lstStyle/>
        <a:p>
          <a:pPr algn="ctr"/>
          <a:endParaRPr lang="en-US" sz="1800" b="1"/>
        </a:p>
      </dgm:t>
    </dgm:pt>
    <dgm:pt modelId="{7E27827B-AE8C-7C47-84E5-4257AC6D3AA6}" type="sibTrans" cxnId="{7A547502-DE8C-2545-89E6-A081581512C9}">
      <dgm:prSet/>
      <dgm:spPr/>
      <dgm:t>
        <a:bodyPr/>
        <a:lstStyle/>
        <a:p>
          <a:pPr algn="ctr"/>
          <a:endParaRPr lang="en-US" sz="1800" b="1"/>
        </a:p>
      </dgm:t>
    </dgm:pt>
    <dgm:pt modelId="{8530F20E-4FF9-6E4B-8AD3-08B0159F8EED}">
      <dgm:prSet phldrT="[Text]" custT="1"/>
      <dgm:spPr/>
      <dgm:t>
        <a:bodyPr anchor="ctr"/>
        <a:lstStyle/>
        <a:p>
          <a:pPr algn="ctr"/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5.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ตัดสายทางเป็นช่วงละ </a:t>
          </a:r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1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 กม. และนำข้อมูลสายทางของระบบ </a:t>
          </a:r>
          <a:r>
            <a:rPr lang="en-US" sz="1800" b="1" dirty="0" err="1">
              <a:latin typeface="TH SarabunPSK" charset="0"/>
              <a:ea typeface="TH SarabunPSK" charset="0"/>
              <a:cs typeface="TH SarabunPSK" charset="0"/>
            </a:rPr>
            <a:t>Roadnet</a:t>
          </a:r>
          <a:endParaRPr lang="en-US" sz="1800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9DC41411-2BF6-2744-B370-E06C2D041452}" type="parTrans" cxnId="{E0F5B177-7900-614E-944C-F6B5BA4C2895}">
      <dgm:prSet/>
      <dgm:spPr/>
      <dgm:t>
        <a:bodyPr/>
        <a:lstStyle/>
        <a:p>
          <a:pPr algn="ctr"/>
          <a:endParaRPr lang="en-US" sz="1800" b="1"/>
        </a:p>
      </dgm:t>
    </dgm:pt>
    <dgm:pt modelId="{53E27A48-BC04-3441-9B3F-1BC60231F07B}" type="sibTrans" cxnId="{E0F5B177-7900-614E-944C-F6B5BA4C2895}">
      <dgm:prSet/>
      <dgm:spPr/>
      <dgm:t>
        <a:bodyPr/>
        <a:lstStyle/>
        <a:p>
          <a:pPr algn="ctr"/>
          <a:endParaRPr lang="en-US" sz="1800" b="1"/>
        </a:p>
      </dgm:t>
    </dgm:pt>
    <dgm:pt modelId="{3EC63F88-88F4-764E-9500-512F4BB1AB7E}">
      <dgm:prSet custT="1"/>
      <dgm:spPr/>
      <dgm:t>
        <a:bodyPr anchor="ctr"/>
        <a:lstStyle/>
        <a:p>
          <a:pPr algn="ctr"/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6.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นำข้อมูลสำรวจล่าสุดของระบบ </a:t>
          </a:r>
          <a:r>
            <a:rPr lang="en-US" sz="1800" b="1" dirty="0" err="1">
              <a:latin typeface="TH SarabunPSK" charset="0"/>
              <a:ea typeface="TH SarabunPSK" charset="0"/>
              <a:cs typeface="TH SarabunPSK" charset="0"/>
            </a:rPr>
            <a:t>Roadnet</a:t>
          </a:r>
          <a:endParaRPr lang="en-US" sz="1800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7B995779-6361-C44D-9A03-F778C0274FFE}" type="parTrans" cxnId="{E6062476-9515-A341-996C-497E61A3FC3C}">
      <dgm:prSet/>
      <dgm:spPr/>
      <dgm:t>
        <a:bodyPr/>
        <a:lstStyle/>
        <a:p>
          <a:pPr algn="ctr"/>
          <a:endParaRPr lang="en-US" sz="1800" b="1"/>
        </a:p>
      </dgm:t>
    </dgm:pt>
    <dgm:pt modelId="{A16A5F74-625C-604B-9A69-9C08DB7C2B2B}" type="sibTrans" cxnId="{E6062476-9515-A341-996C-497E61A3FC3C}">
      <dgm:prSet/>
      <dgm:spPr/>
      <dgm:t>
        <a:bodyPr/>
        <a:lstStyle/>
        <a:p>
          <a:pPr algn="ctr"/>
          <a:endParaRPr lang="en-US" sz="1800" b="1"/>
        </a:p>
      </dgm:t>
    </dgm:pt>
    <dgm:pt modelId="{77FF24E6-417B-DB4E-9C91-0D574D60B970}">
      <dgm:prSet custT="1"/>
      <dgm:spPr/>
      <dgm:t>
        <a:bodyPr anchor="ctr"/>
        <a:lstStyle/>
        <a:p>
          <a:pPr algn="ctr"/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7.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ดึงข้อมูลสำรวจจากฐานข้อมูล </a:t>
          </a:r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MIIS</a:t>
          </a:r>
          <a:endParaRPr lang="th-TH" sz="1800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933A232B-5BA3-964D-8BED-AD1721A297DE}" type="parTrans" cxnId="{AFA1CD68-BEE5-434B-AFD2-7C48AC6BC8ED}">
      <dgm:prSet/>
      <dgm:spPr/>
      <dgm:t>
        <a:bodyPr/>
        <a:lstStyle/>
        <a:p>
          <a:pPr algn="ctr"/>
          <a:endParaRPr lang="en-US" sz="1800" b="1"/>
        </a:p>
      </dgm:t>
    </dgm:pt>
    <dgm:pt modelId="{98AE6703-F3E0-3549-8E92-9C26FF360EE9}" type="sibTrans" cxnId="{AFA1CD68-BEE5-434B-AFD2-7C48AC6BC8ED}">
      <dgm:prSet/>
      <dgm:spPr/>
      <dgm:t>
        <a:bodyPr/>
        <a:lstStyle/>
        <a:p>
          <a:pPr algn="ctr"/>
          <a:endParaRPr lang="en-US" sz="1800" b="1"/>
        </a:p>
      </dgm:t>
    </dgm:pt>
    <dgm:pt modelId="{A6AF07F1-E19A-1247-B638-F0E73FEB69F7}">
      <dgm:prSet custT="1"/>
      <dgm:spPr/>
      <dgm:t>
        <a:bodyPr anchor="ctr"/>
        <a:lstStyle/>
        <a:p>
          <a:pPr algn="ctr"/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8.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บันทึกค่า</a:t>
          </a:r>
          <a:r>
            <a:rPr lang="th-TH" sz="1800" b="1" dirty="0" err="1">
              <a:latin typeface="TH SarabunPSK" charset="0"/>
              <a:ea typeface="TH SarabunPSK" charset="0"/>
              <a:cs typeface="TH SarabunPSK" charset="0"/>
            </a:rPr>
            <a:t>อื่นๆ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 ที่เกิดจากการคำนวณ</a:t>
          </a:r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เช่น </a:t>
          </a:r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SNC </a:t>
          </a:r>
        </a:p>
      </dgm:t>
    </dgm:pt>
    <dgm:pt modelId="{72CBAA2B-43BD-B34E-B2D1-B3E17B8F942A}" type="parTrans" cxnId="{7571091F-0C70-414B-BC9C-BA7466F7243E}">
      <dgm:prSet/>
      <dgm:spPr/>
      <dgm:t>
        <a:bodyPr/>
        <a:lstStyle/>
        <a:p>
          <a:pPr algn="ctr"/>
          <a:endParaRPr lang="en-US" sz="1800" b="1"/>
        </a:p>
      </dgm:t>
    </dgm:pt>
    <dgm:pt modelId="{BE7E946A-E8EB-D542-BBD6-3CD18901BD48}" type="sibTrans" cxnId="{7571091F-0C70-414B-BC9C-BA7466F7243E}">
      <dgm:prSet/>
      <dgm:spPr/>
      <dgm:t>
        <a:bodyPr/>
        <a:lstStyle/>
        <a:p>
          <a:pPr algn="ctr"/>
          <a:endParaRPr lang="en-US" sz="1800" b="1"/>
        </a:p>
      </dgm:t>
    </dgm:pt>
    <dgm:pt modelId="{4480608D-B4AE-FC43-B9A1-C7BF456E3944}" type="pres">
      <dgm:prSet presAssocID="{9C058619-5967-824C-B91A-B1F910F56CE9}" presName="vert0" presStyleCnt="0">
        <dgm:presLayoutVars>
          <dgm:dir/>
          <dgm:animOne val="branch"/>
          <dgm:animLvl val="lvl"/>
        </dgm:presLayoutVars>
      </dgm:prSet>
      <dgm:spPr/>
    </dgm:pt>
    <dgm:pt modelId="{85BF2EAE-B27E-034D-97E3-C66DAC1EE001}" type="pres">
      <dgm:prSet presAssocID="{F4E47DDE-3D63-B145-9C97-155987FF8DDA}" presName="thickLine" presStyleLbl="alignNode1" presStyleIdx="0" presStyleCnt="8" custLinFactNeighborX="-254" custLinFactNeighborY="10318"/>
      <dgm:spPr/>
    </dgm:pt>
    <dgm:pt modelId="{17781417-DFF8-F149-80E3-E98A038881DD}" type="pres">
      <dgm:prSet presAssocID="{F4E47DDE-3D63-B145-9C97-155987FF8DDA}" presName="horz1" presStyleCnt="0"/>
      <dgm:spPr/>
    </dgm:pt>
    <dgm:pt modelId="{DE7F4557-C4A5-BB49-BAF3-2BF8A71465B3}" type="pres">
      <dgm:prSet presAssocID="{F4E47DDE-3D63-B145-9C97-155987FF8DDA}" presName="tx1" presStyleLbl="revTx" presStyleIdx="0" presStyleCnt="8"/>
      <dgm:spPr/>
    </dgm:pt>
    <dgm:pt modelId="{60C342F0-8885-0544-924F-89EE1C4ACEC8}" type="pres">
      <dgm:prSet presAssocID="{F4E47DDE-3D63-B145-9C97-155987FF8DDA}" presName="vert1" presStyleCnt="0"/>
      <dgm:spPr/>
    </dgm:pt>
    <dgm:pt modelId="{F2EF33AD-35E1-DD4F-9C35-3936E24CC3AB}" type="pres">
      <dgm:prSet presAssocID="{9D1BEEF2-0A49-E547-9F8A-DA6C905705B4}" presName="thickLine" presStyleLbl="alignNode1" presStyleIdx="1" presStyleCnt="8"/>
      <dgm:spPr/>
    </dgm:pt>
    <dgm:pt modelId="{A6B1FD95-F41A-AF45-9E8C-0CB816551232}" type="pres">
      <dgm:prSet presAssocID="{9D1BEEF2-0A49-E547-9F8A-DA6C905705B4}" presName="horz1" presStyleCnt="0"/>
      <dgm:spPr/>
    </dgm:pt>
    <dgm:pt modelId="{B73240A5-2637-9749-977C-694F92EFDA79}" type="pres">
      <dgm:prSet presAssocID="{9D1BEEF2-0A49-E547-9F8A-DA6C905705B4}" presName="tx1" presStyleLbl="revTx" presStyleIdx="1" presStyleCnt="8"/>
      <dgm:spPr/>
    </dgm:pt>
    <dgm:pt modelId="{7CB79B5F-7014-934F-A457-D8316B5CE942}" type="pres">
      <dgm:prSet presAssocID="{9D1BEEF2-0A49-E547-9F8A-DA6C905705B4}" presName="vert1" presStyleCnt="0"/>
      <dgm:spPr/>
    </dgm:pt>
    <dgm:pt modelId="{1A311D97-4C4A-FF4F-98C3-C98A266A283E}" type="pres">
      <dgm:prSet presAssocID="{827FC5EE-B0A8-FE43-BABB-53C101DFB51A}" presName="thickLine" presStyleLbl="alignNode1" presStyleIdx="2" presStyleCnt="8"/>
      <dgm:spPr/>
    </dgm:pt>
    <dgm:pt modelId="{32D85C55-A5B3-6140-A664-4AAB39C328BD}" type="pres">
      <dgm:prSet presAssocID="{827FC5EE-B0A8-FE43-BABB-53C101DFB51A}" presName="horz1" presStyleCnt="0"/>
      <dgm:spPr/>
    </dgm:pt>
    <dgm:pt modelId="{981AA59D-5D79-2244-9543-068653D895D5}" type="pres">
      <dgm:prSet presAssocID="{827FC5EE-B0A8-FE43-BABB-53C101DFB51A}" presName="tx1" presStyleLbl="revTx" presStyleIdx="2" presStyleCnt="8"/>
      <dgm:spPr/>
    </dgm:pt>
    <dgm:pt modelId="{C6D0AE94-86F7-E94B-9414-204FC97949CB}" type="pres">
      <dgm:prSet presAssocID="{827FC5EE-B0A8-FE43-BABB-53C101DFB51A}" presName="vert1" presStyleCnt="0"/>
      <dgm:spPr/>
    </dgm:pt>
    <dgm:pt modelId="{F7389518-9A67-8746-9EBA-F26F56012897}" type="pres">
      <dgm:prSet presAssocID="{1F096652-1199-434D-8CC9-46D7FBC840B6}" presName="thickLine" presStyleLbl="alignNode1" presStyleIdx="3" presStyleCnt="8"/>
      <dgm:spPr/>
    </dgm:pt>
    <dgm:pt modelId="{5F554CBE-13A3-6B4A-BC4B-1DF5128D8ED2}" type="pres">
      <dgm:prSet presAssocID="{1F096652-1199-434D-8CC9-46D7FBC840B6}" presName="horz1" presStyleCnt="0"/>
      <dgm:spPr/>
    </dgm:pt>
    <dgm:pt modelId="{64220B0A-2759-9F4A-94FC-8893319F814A}" type="pres">
      <dgm:prSet presAssocID="{1F096652-1199-434D-8CC9-46D7FBC840B6}" presName="tx1" presStyleLbl="revTx" presStyleIdx="3" presStyleCnt="8"/>
      <dgm:spPr/>
    </dgm:pt>
    <dgm:pt modelId="{88F5B62B-C552-3C49-A591-6FD57FD71181}" type="pres">
      <dgm:prSet presAssocID="{1F096652-1199-434D-8CC9-46D7FBC840B6}" presName="vert1" presStyleCnt="0"/>
      <dgm:spPr/>
    </dgm:pt>
    <dgm:pt modelId="{BBFB6862-F9BB-9545-A1D5-CC2AF0D963EE}" type="pres">
      <dgm:prSet presAssocID="{8530F20E-4FF9-6E4B-8AD3-08B0159F8EED}" presName="thickLine" presStyleLbl="alignNode1" presStyleIdx="4" presStyleCnt="8"/>
      <dgm:spPr/>
    </dgm:pt>
    <dgm:pt modelId="{AE2BAA85-A92D-504F-BDB0-DA26E911CA82}" type="pres">
      <dgm:prSet presAssocID="{8530F20E-4FF9-6E4B-8AD3-08B0159F8EED}" presName="horz1" presStyleCnt="0"/>
      <dgm:spPr/>
    </dgm:pt>
    <dgm:pt modelId="{00C9F346-A751-2042-8EB1-E3ED761845AC}" type="pres">
      <dgm:prSet presAssocID="{8530F20E-4FF9-6E4B-8AD3-08B0159F8EED}" presName="tx1" presStyleLbl="revTx" presStyleIdx="4" presStyleCnt="8"/>
      <dgm:spPr/>
    </dgm:pt>
    <dgm:pt modelId="{54970B92-8A9D-DB45-911A-01B9E8B3105B}" type="pres">
      <dgm:prSet presAssocID="{8530F20E-4FF9-6E4B-8AD3-08B0159F8EED}" presName="vert1" presStyleCnt="0"/>
      <dgm:spPr/>
    </dgm:pt>
    <dgm:pt modelId="{07FA8939-AEF9-9342-945A-6EB9E61FFC53}" type="pres">
      <dgm:prSet presAssocID="{3EC63F88-88F4-764E-9500-512F4BB1AB7E}" presName="thickLine" presStyleLbl="alignNode1" presStyleIdx="5" presStyleCnt="8"/>
      <dgm:spPr/>
    </dgm:pt>
    <dgm:pt modelId="{9209B7F5-9B6B-AB4E-A07A-669C5E98CE72}" type="pres">
      <dgm:prSet presAssocID="{3EC63F88-88F4-764E-9500-512F4BB1AB7E}" presName="horz1" presStyleCnt="0"/>
      <dgm:spPr/>
    </dgm:pt>
    <dgm:pt modelId="{B7C21B27-35FD-2D4C-8C73-B3454E4ED677}" type="pres">
      <dgm:prSet presAssocID="{3EC63F88-88F4-764E-9500-512F4BB1AB7E}" presName="tx1" presStyleLbl="revTx" presStyleIdx="5" presStyleCnt="8"/>
      <dgm:spPr/>
    </dgm:pt>
    <dgm:pt modelId="{22660949-C710-464A-8B7E-EDA7372054F3}" type="pres">
      <dgm:prSet presAssocID="{3EC63F88-88F4-764E-9500-512F4BB1AB7E}" presName="vert1" presStyleCnt="0"/>
      <dgm:spPr/>
    </dgm:pt>
    <dgm:pt modelId="{64D9822E-4501-FB42-B49B-2B50E7C7467C}" type="pres">
      <dgm:prSet presAssocID="{77FF24E6-417B-DB4E-9C91-0D574D60B970}" presName="thickLine" presStyleLbl="alignNode1" presStyleIdx="6" presStyleCnt="8"/>
      <dgm:spPr/>
    </dgm:pt>
    <dgm:pt modelId="{907C6E17-1080-7748-A8F0-AC6CD8D6BBD0}" type="pres">
      <dgm:prSet presAssocID="{77FF24E6-417B-DB4E-9C91-0D574D60B970}" presName="horz1" presStyleCnt="0"/>
      <dgm:spPr/>
    </dgm:pt>
    <dgm:pt modelId="{CBDAAC11-3558-3945-8FDC-329D2181D498}" type="pres">
      <dgm:prSet presAssocID="{77FF24E6-417B-DB4E-9C91-0D574D60B970}" presName="tx1" presStyleLbl="revTx" presStyleIdx="6" presStyleCnt="8"/>
      <dgm:spPr/>
    </dgm:pt>
    <dgm:pt modelId="{486EC6D1-8516-A94F-8565-B33A6E66D725}" type="pres">
      <dgm:prSet presAssocID="{77FF24E6-417B-DB4E-9C91-0D574D60B970}" presName="vert1" presStyleCnt="0"/>
      <dgm:spPr/>
    </dgm:pt>
    <dgm:pt modelId="{36574681-7B95-E84C-9423-1503E7C938A8}" type="pres">
      <dgm:prSet presAssocID="{A6AF07F1-E19A-1247-B638-F0E73FEB69F7}" presName="thickLine" presStyleLbl="alignNode1" presStyleIdx="7" presStyleCnt="8"/>
      <dgm:spPr/>
    </dgm:pt>
    <dgm:pt modelId="{5D43AABC-21C7-4944-9CF3-51F45834B72D}" type="pres">
      <dgm:prSet presAssocID="{A6AF07F1-E19A-1247-B638-F0E73FEB69F7}" presName="horz1" presStyleCnt="0"/>
      <dgm:spPr/>
    </dgm:pt>
    <dgm:pt modelId="{479C6C00-0D79-3B40-A539-0CAC9E73D741}" type="pres">
      <dgm:prSet presAssocID="{A6AF07F1-E19A-1247-B638-F0E73FEB69F7}" presName="tx1" presStyleLbl="revTx" presStyleIdx="7" presStyleCnt="8"/>
      <dgm:spPr/>
    </dgm:pt>
    <dgm:pt modelId="{90EF375C-6E5A-8F49-B977-04280AE50EA1}" type="pres">
      <dgm:prSet presAssocID="{A6AF07F1-E19A-1247-B638-F0E73FEB69F7}" presName="vert1" presStyleCnt="0"/>
      <dgm:spPr/>
    </dgm:pt>
  </dgm:ptLst>
  <dgm:cxnLst>
    <dgm:cxn modelId="{7A547502-DE8C-2545-89E6-A081581512C9}" srcId="{9C058619-5967-824C-B91A-B1F910F56CE9}" destId="{1F096652-1199-434D-8CC9-46D7FBC840B6}" srcOrd="3" destOrd="0" parTransId="{B718CA40-A8BC-3349-89E7-D8FD71DF407F}" sibTransId="{7E27827B-AE8C-7C47-84E5-4257AC6D3AA6}"/>
    <dgm:cxn modelId="{9FF19B14-DA9C-7E4A-A943-97D9249F6E34}" type="presOf" srcId="{8530F20E-4FF9-6E4B-8AD3-08B0159F8EED}" destId="{00C9F346-A751-2042-8EB1-E3ED761845AC}" srcOrd="0" destOrd="0" presId="urn:microsoft.com/office/officeart/2008/layout/LinedList"/>
    <dgm:cxn modelId="{F063811A-2B6F-5942-BC50-4BD986C1DE3E}" type="presOf" srcId="{1F096652-1199-434D-8CC9-46D7FBC840B6}" destId="{64220B0A-2759-9F4A-94FC-8893319F814A}" srcOrd="0" destOrd="0" presId="urn:microsoft.com/office/officeart/2008/layout/LinedList"/>
    <dgm:cxn modelId="{7571091F-0C70-414B-BC9C-BA7466F7243E}" srcId="{9C058619-5967-824C-B91A-B1F910F56CE9}" destId="{A6AF07F1-E19A-1247-B638-F0E73FEB69F7}" srcOrd="7" destOrd="0" parTransId="{72CBAA2B-43BD-B34E-B2D1-B3E17B8F942A}" sibTransId="{BE7E946A-E8EB-D542-BBD6-3CD18901BD48}"/>
    <dgm:cxn modelId="{815C6B22-1E98-5E4A-BE5F-DBE58464C075}" type="presOf" srcId="{3EC63F88-88F4-764E-9500-512F4BB1AB7E}" destId="{B7C21B27-35FD-2D4C-8C73-B3454E4ED677}" srcOrd="0" destOrd="0" presId="urn:microsoft.com/office/officeart/2008/layout/LinedList"/>
    <dgm:cxn modelId="{B5804A5C-A755-B143-9012-0177CC732F9F}" type="presOf" srcId="{A6AF07F1-E19A-1247-B638-F0E73FEB69F7}" destId="{479C6C00-0D79-3B40-A539-0CAC9E73D741}" srcOrd="0" destOrd="0" presId="urn:microsoft.com/office/officeart/2008/layout/LinedList"/>
    <dgm:cxn modelId="{7B744D5C-A4AB-5242-BAEE-B647A58F0220}" srcId="{9C058619-5967-824C-B91A-B1F910F56CE9}" destId="{F4E47DDE-3D63-B145-9C97-155987FF8DDA}" srcOrd="0" destOrd="0" parTransId="{561CF495-F68F-4C45-AFBC-B2F4A46B098B}" sibTransId="{78A064C4-2919-7D4A-9300-65B2056639F9}"/>
    <dgm:cxn modelId="{AFA1CD68-BEE5-434B-AFD2-7C48AC6BC8ED}" srcId="{9C058619-5967-824C-B91A-B1F910F56CE9}" destId="{77FF24E6-417B-DB4E-9C91-0D574D60B970}" srcOrd="6" destOrd="0" parTransId="{933A232B-5BA3-964D-8BED-AD1721A297DE}" sibTransId="{98AE6703-F3E0-3549-8E92-9C26FF360EE9}"/>
    <dgm:cxn modelId="{E6062476-9515-A341-996C-497E61A3FC3C}" srcId="{9C058619-5967-824C-B91A-B1F910F56CE9}" destId="{3EC63F88-88F4-764E-9500-512F4BB1AB7E}" srcOrd="5" destOrd="0" parTransId="{7B995779-6361-C44D-9A03-F778C0274FFE}" sibTransId="{A16A5F74-625C-604B-9A69-9C08DB7C2B2B}"/>
    <dgm:cxn modelId="{E0F5B177-7900-614E-944C-F6B5BA4C2895}" srcId="{9C058619-5967-824C-B91A-B1F910F56CE9}" destId="{8530F20E-4FF9-6E4B-8AD3-08B0159F8EED}" srcOrd="4" destOrd="0" parTransId="{9DC41411-2BF6-2744-B370-E06C2D041452}" sibTransId="{53E27A48-BC04-3441-9B3F-1BC60231F07B}"/>
    <dgm:cxn modelId="{48B85897-9E58-154A-827C-D55D8C721635}" srcId="{9C058619-5967-824C-B91A-B1F910F56CE9}" destId="{827FC5EE-B0A8-FE43-BABB-53C101DFB51A}" srcOrd="2" destOrd="0" parTransId="{B503351E-972A-F14B-83AD-C454BCC96C77}" sibTransId="{19983502-878A-F14D-844F-CFB806BD15C5}"/>
    <dgm:cxn modelId="{57C41D9E-1207-054E-B15F-48294DC134F9}" type="presOf" srcId="{9D1BEEF2-0A49-E547-9F8A-DA6C905705B4}" destId="{B73240A5-2637-9749-977C-694F92EFDA79}" srcOrd="0" destOrd="0" presId="urn:microsoft.com/office/officeart/2008/layout/LinedList"/>
    <dgm:cxn modelId="{3B6B9DA1-323F-E749-911B-D58B9D4F20FB}" type="presOf" srcId="{77FF24E6-417B-DB4E-9C91-0D574D60B970}" destId="{CBDAAC11-3558-3945-8FDC-329D2181D498}" srcOrd="0" destOrd="0" presId="urn:microsoft.com/office/officeart/2008/layout/LinedList"/>
    <dgm:cxn modelId="{67B410B2-B4F3-B346-A82A-410D4E9F6B50}" type="presOf" srcId="{9C058619-5967-824C-B91A-B1F910F56CE9}" destId="{4480608D-B4AE-FC43-B9A1-C7BF456E3944}" srcOrd="0" destOrd="0" presId="urn:microsoft.com/office/officeart/2008/layout/LinedList"/>
    <dgm:cxn modelId="{6A1F51C2-2E6B-574F-BF0C-20CAE77CA1CA}" type="presOf" srcId="{827FC5EE-B0A8-FE43-BABB-53C101DFB51A}" destId="{981AA59D-5D79-2244-9543-068653D895D5}" srcOrd="0" destOrd="0" presId="urn:microsoft.com/office/officeart/2008/layout/LinedList"/>
    <dgm:cxn modelId="{48E4A8CA-56EB-5243-8062-70DBF3B74CFD}" type="presOf" srcId="{F4E47DDE-3D63-B145-9C97-155987FF8DDA}" destId="{DE7F4557-C4A5-BB49-BAF3-2BF8A71465B3}" srcOrd="0" destOrd="0" presId="urn:microsoft.com/office/officeart/2008/layout/LinedList"/>
    <dgm:cxn modelId="{B6D770DA-E757-D04A-ADE8-B02F8EB19E96}" srcId="{9C058619-5967-824C-B91A-B1F910F56CE9}" destId="{9D1BEEF2-0A49-E547-9F8A-DA6C905705B4}" srcOrd="1" destOrd="0" parTransId="{A1DFBDB9-F91D-C54A-8578-C5EFE7E9CA27}" sibTransId="{98A1A048-727D-6848-BBCC-5FE64BA9EFE9}"/>
    <dgm:cxn modelId="{D186F754-6ECA-7A4B-908A-0072A710FC13}" type="presParOf" srcId="{4480608D-B4AE-FC43-B9A1-C7BF456E3944}" destId="{85BF2EAE-B27E-034D-97E3-C66DAC1EE001}" srcOrd="0" destOrd="0" presId="urn:microsoft.com/office/officeart/2008/layout/LinedList"/>
    <dgm:cxn modelId="{7FAE2941-51DE-004C-A941-E4856406CB45}" type="presParOf" srcId="{4480608D-B4AE-FC43-B9A1-C7BF456E3944}" destId="{17781417-DFF8-F149-80E3-E98A038881DD}" srcOrd="1" destOrd="0" presId="urn:microsoft.com/office/officeart/2008/layout/LinedList"/>
    <dgm:cxn modelId="{E6D8F4C9-0D2D-434A-ABDF-284EC39BA190}" type="presParOf" srcId="{17781417-DFF8-F149-80E3-E98A038881DD}" destId="{DE7F4557-C4A5-BB49-BAF3-2BF8A71465B3}" srcOrd="0" destOrd="0" presId="urn:microsoft.com/office/officeart/2008/layout/LinedList"/>
    <dgm:cxn modelId="{9DC066C0-31A3-BD48-9F1A-83BE3383B75B}" type="presParOf" srcId="{17781417-DFF8-F149-80E3-E98A038881DD}" destId="{60C342F0-8885-0544-924F-89EE1C4ACEC8}" srcOrd="1" destOrd="0" presId="urn:microsoft.com/office/officeart/2008/layout/LinedList"/>
    <dgm:cxn modelId="{189EECAB-8F7D-AF43-A41C-3C694EA9B984}" type="presParOf" srcId="{4480608D-B4AE-FC43-B9A1-C7BF456E3944}" destId="{F2EF33AD-35E1-DD4F-9C35-3936E24CC3AB}" srcOrd="2" destOrd="0" presId="urn:microsoft.com/office/officeart/2008/layout/LinedList"/>
    <dgm:cxn modelId="{63104415-9677-7C43-B649-B0A7987D9B52}" type="presParOf" srcId="{4480608D-B4AE-FC43-B9A1-C7BF456E3944}" destId="{A6B1FD95-F41A-AF45-9E8C-0CB816551232}" srcOrd="3" destOrd="0" presId="urn:microsoft.com/office/officeart/2008/layout/LinedList"/>
    <dgm:cxn modelId="{6EE991B4-0A2F-5A4A-85CD-A72273B68200}" type="presParOf" srcId="{A6B1FD95-F41A-AF45-9E8C-0CB816551232}" destId="{B73240A5-2637-9749-977C-694F92EFDA79}" srcOrd="0" destOrd="0" presId="urn:microsoft.com/office/officeart/2008/layout/LinedList"/>
    <dgm:cxn modelId="{DC4E5B4B-679F-8E40-8391-C202048CFF1D}" type="presParOf" srcId="{A6B1FD95-F41A-AF45-9E8C-0CB816551232}" destId="{7CB79B5F-7014-934F-A457-D8316B5CE942}" srcOrd="1" destOrd="0" presId="urn:microsoft.com/office/officeart/2008/layout/LinedList"/>
    <dgm:cxn modelId="{607CC711-4678-9841-8EF4-245F894AB2BD}" type="presParOf" srcId="{4480608D-B4AE-FC43-B9A1-C7BF456E3944}" destId="{1A311D97-4C4A-FF4F-98C3-C98A266A283E}" srcOrd="4" destOrd="0" presId="urn:microsoft.com/office/officeart/2008/layout/LinedList"/>
    <dgm:cxn modelId="{ACD3D0F8-7A25-6346-AEB1-E5EA5348494C}" type="presParOf" srcId="{4480608D-B4AE-FC43-B9A1-C7BF456E3944}" destId="{32D85C55-A5B3-6140-A664-4AAB39C328BD}" srcOrd="5" destOrd="0" presId="urn:microsoft.com/office/officeart/2008/layout/LinedList"/>
    <dgm:cxn modelId="{EEC32520-BFA5-9A4D-986B-2927AE4F44DD}" type="presParOf" srcId="{32D85C55-A5B3-6140-A664-4AAB39C328BD}" destId="{981AA59D-5D79-2244-9543-068653D895D5}" srcOrd="0" destOrd="0" presId="urn:microsoft.com/office/officeart/2008/layout/LinedList"/>
    <dgm:cxn modelId="{1725F19B-BB9E-E445-BDF7-BFEA48E6F80B}" type="presParOf" srcId="{32D85C55-A5B3-6140-A664-4AAB39C328BD}" destId="{C6D0AE94-86F7-E94B-9414-204FC97949CB}" srcOrd="1" destOrd="0" presId="urn:microsoft.com/office/officeart/2008/layout/LinedList"/>
    <dgm:cxn modelId="{1AC76440-73C9-D341-AF31-9B9A8476746A}" type="presParOf" srcId="{4480608D-B4AE-FC43-B9A1-C7BF456E3944}" destId="{F7389518-9A67-8746-9EBA-F26F56012897}" srcOrd="6" destOrd="0" presId="urn:microsoft.com/office/officeart/2008/layout/LinedList"/>
    <dgm:cxn modelId="{B9135473-BA43-894B-9FAB-24CF2D030F2C}" type="presParOf" srcId="{4480608D-B4AE-FC43-B9A1-C7BF456E3944}" destId="{5F554CBE-13A3-6B4A-BC4B-1DF5128D8ED2}" srcOrd="7" destOrd="0" presId="urn:microsoft.com/office/officeart/2008/layout/LinedList"/>
    <dgm:cxn modelId="{B69EB735-58E9-8F4D-AF6B-257916BAD106}" type="presParOf" srcId="{5F554CBE-13A3-6B4A-BC4B-1DF5128D8ED2}" destId="{64220B0A-2759-9F4A-94FC-8893319F814A}" srcOrd="0" destOrd="0" presId="urn:microsoft.com/office/officeart/2008/layout/LinedList"/>
    <dgm:cxn modelId="{DA27EE13-D2FE-C346-93C7-E7BC9E983ABB}" type="presParOf" srcId="{5F554CBE-13A3-6B4A-BC4B-1DF5128D8ED2}" destId="{88F5B62B-C552-3C49-A591-6FD57FD71181}" srcOrd="1" destOrd="0" presId="urn:microsoft.com/office/officeart/2008/layout/LinedList"/>
    <dgm:cxn modelId="{4494647D-3482-6148-903D-CD366253FD41}" type="presParOf" srcId="{4480608D-B4AE-FC43-B9A1-C7BF456E3944}" destId="{BBFB6862-F9BB-9545-A1D5-CC2AF0D963EE}" srcOrd="8" destOrd="0" presId="urn:microsoft.com/office/officeart/2008/layout/LinedList"/>
    <dgm:cxn modelId="{C689AA9C-FB9D-334A-9C9B-6C410AF0018F}" type="presParOf" srcId="{4480608D-B4AE-FC43-B9A1-C7BF456E3944}" destId="{AE2BAA85-A92D-504F-BDB0-DA26E911CA82}" srcOrd="9" destOrd="0" presId="urn:microsoft.com/office/officeart/2008/layout/LinedList"/>
    <dgm:cxn modelId="{747847C6-C924-0C49-B29D-913CD94193BA}" type="presParOf" srcId="{AE2BAA85-A92D-504F-BDB0-DA26E911CA82}" destId="{00C9F346-A751-2042-8EB1-E3ED761845AC}" srcOrd="0" destOrd="0" presId="urn:microsoft.com/office/officeart/2008/layout/LinedList"/>
    <dgm:cxn modelId="{360A5400-786C-4547-92E2-D660D2582A09}" type="presParOf" srcId="{AE2BAA85-A92D-504F-BDB0-DA26E911CA82}" destId="{54970B92-8A9D-DB45-911A-01B9E8B3105B}" srcOrd="1" destOrd="0" presId="urn:microsoft.com/office/officeart/2008/layout/LinedList"/>
    <dgm:cxn modelId="{39608814-4FDB-394D-917F-F18B749BA1ED}" type="presParOf" srcId="{4480608D-B4AE-FC43-B9A1-C7BF456E3944}" destId="{07FA8939-AEF9-9342-945A-6EB9E61FFC53}" srcOrd="10" destOrd="0" presId="urn:microsoft.com/office/officeart/2008/layout/LinedList"/>
    <dgm:cxn modelId="{6F409C9E-EA99-5142-84E3-FAC0D36489B1}" type="presParOf" srcId="{4480608D-B4AE-FC43-B9A1-C7BF456E3944}" destId="{9209B7F5-9B6B-AB4E-A07A-669C5E98CE72}" srcOrd="11" destOrd="0" presId="urn:microsoft.com/office/officeart/2008/layout/LinedList"/>
    <dgm:cxn modelId="{03EF6D17-3B9E-1844-A4B0-5407EB437071}" type="presParOf" srcId="{9209B7F5-9B6B-AB4E-A07A-669C5E98CE72}" destId="{B7C21B27-35FD-2D4C-8C73-B3454E4ED677}" srcOrd="0" destOrd="0" presId="urn:microsoft.com/office/officeart/2008/layout/LinedList"/>
    <dgm:cxn modelId="{39FC2EBE-408B-1440-85A4-587F3F5BAA67}" type="presParOf" srcId="{9209B7F5-9B6B-AB4E-A07A-669C5E98CE72}" destId="{22660949-C710-464A-8B7E-EDA7372054F3}" srcOrd="1" destOrd="0" presId="urn:microsoft.com/office/officeart/2008/layout/LinedList"/>
    <dgm:cxn modelId="{3C18E357-1B49-CC49-8F5F-8230DEE79865}" type="presParOf" srcId="{4480608D-B4AE-FC43-B9A1-C7BF456E3944}" destId="{64D9822E-4501-FB42-B49B-2B50E7C7467C}" srcOrd="12" destOrd="0" presId="urn:microsoft.com/office/officeart/2008/layout/LinedList"/>
    <dgm:cxn modelId="{3AE6BE56-9307-7E47-B513-006F88B66DF9}" type="presParOf" srcId="{4480608D-B4AE-FC43-B9A1-C7BF456E3944}" destId="{907C6E17-1080-7748-A8F0-AC6CD8D6BBD0}" srcOrd="13" destOrd="0" presId="urn:microsoft.com/office/officeart/2008/layout/LinedList"/>
    <dgm:cxn modelId="{98DE39EC-19CE-784E-BF53-11FAF707740A}" type="presParOf" srcId="{907C6E17-1080-7748-A8F0-AC6CD8D6BBD0}" destId="{CBDAAC11-3558-3945-8FDC-329D2181D498}" srcOrd="0" destOrd="0" presId="urn:microsoft.com/office/officeart/2008/layout/LinedList"/>
    <dgm:cxn modelId="{6968BBBC-BF4A-A144-8780-5DF2DA28DB5E}" type="presParOf" srcId="{907C6E17-1080-7748-A8F0-AC6CD8D6BBD0}" destId="{486EC6D1-8516-A94F-8565-B33A6E66D725}" srcOrd="1" destOrd="0" presId="urn:microsoft.com/office/officeart/2008/layout/LinedList"/>
    <dgm:cxn modelId="{94F36630-F63F-964E-AC56-0549B88909A0}" type="presParOf" srcId="{4480608D-B4AE-FC43-B9A1-C7BF456E3944}" destId="{36574681-7B95-E84C-9423-1503E7C938A8}" srcOrd="14" destOrd="0" presId="urn:microsoft.com/office/officeart/2008/layout/LinedList"/>
    <dgm:cxn modelId="{951D1861-60B3-6147-BC43-CBCF459F7481}" type="presParOf" srcId="{4480608D-B4AE-FC43-B9A1-C7BF456E3944}" destId="{5D43AABC-21C7-4944-9CF3-51F45834B72D}" srcOrd="15" destOrd="0" presId="urn:microsoft.com/office/officeart/2008/layout/LinedList"/>
    <dgm:cxn modelId="{748E8E43-B3F8-6044-8064-BBFFCABCB364}" type="presParOf" srcId="{5D43AABC-21C7-4944-9CF3-51F45834B72D}" destId="{479C6C00-0D79-3B40-A539-0CAC9E73D741}" srcOrd="0" destOrd="0" presId="urn:microsoft.com/office/officeart/2008/layout/LinedList"/>
    <dgm:cxn modelId="{8C67E18C-AB37-7646-B887-F79425447C6F}" type="presParOf" srcId="{5D43AABC-21C7-4944-9CF3-51F45834B72D}" destId="{90EF375C-6E5A-8F49-B977-04280AE50E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10873-1F81-46AB-8F1D-4D7091BD1D58}">
      <dsp:nvSpPr>
        <dsp:cNvPr id="0" name=""/>
        <dsp:cNvSpPr/>
      </dsp:nvSpPr>
      <dsp:spPr>
        <a:xfrm>
          <a:off x="0" y="699900"/>
          <a:ext cx="5544616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59550-051C-40C3-B85D-1F2E6C0307F2}">
      <dsp:nvSpPr>
        <dsp:cNvPr id="0" name=""/>
        <dsp:cNvSpPr/>
      </dsp:nvSpPr>
      <dsp:spPr>
        <a:xfrm>
          <a:off x="277230" y="146319"/>
          <a:ext cx="4663415" cy="8192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marL="0" lvl="0" indent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1</a:t>
          </a:r>
          <a:r>
            <a:rPr lang="th-TH" sz="2400" b="0" u="none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 ความเป็นมาและวัตถุประสงค์ของโครงการ</a:t>
          </a:r>
        </a:p>
      </dsp:txBody>
      <dsp:txXfrm>
        <a:off x="317223" y="186312"/>
        <a:ext cx="4583429" cy="739275"/>
      </dsp:txXfrm>
    </dsp:sp>
    <dsp:sp modelId="{5BEAAC06-B5DF-44F1-9C78-C7DBA58DDB2C}">
      <dsp:nvSpPr>
        <dsp:cNvPr id="0" name=""/>
        <dsp:cNvSpPr/>
      </dsp:nvSpPr>
      <dsp:spPr>
        <a:xfrm>
          <a:off x="0" y="2177684"/>
          <a:ext cx="5544616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A5029-67C7-4E6C-B36D-DF815737D524}">
      <dsp:nvSpPr>
        <dsp:cNvPr id="0" name=""/>
        <dsp:cNvSpPr/>
      </dsp:nvSpPr>
      <dsp:spPr>
        <a:xfrm>
          <a:off x="277230" y="1250700"/>
          <a:ext cx="4663415" cy="11926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marL="0" lvl="0" indent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u="none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sz="2400" b="0" u="none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สรุปความก้าวหน้าตามขอบเขตงาน</a:t>
          </a:r>
          <a:endParaRPr lang="th-TH" sz="2400" b="0" u="none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35451" y="1308921"/>
        <a:ext cx="4546973" cy="1076222"/>
      </dsp:txXfrm>
    </dsp:sp>
    <dsp:sp modelId="{2FEF6701-DDE1-4362-A5D4-1F760E7FE30E}">
      <dsp:nvSpPr>
        <dsp:cNvPr id="0" name=""/>
        <dsp:cNvSpPr/>
      </dsp:nvSpPr>
      <dsp:spPr>
        <a:xfrm>
          <a:off x="0" y="3660447"/>
          <a:ext cx="5544616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63CB1-737C-4311-8D76-42F6E9B84329}">
      <dsp:nvSpPr>
        <dsp:cNvPr id="0" name=""/>
        <dsp:cNvSpPr/>
      </dsp:nvSpPr>
      <dsp:spPr>
        <a:xfrm>
          <a:off x="277230" y="2728484"/>
          <a:ext cx="4651073" cy="11976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marL="0" lvl="0" indent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none" kern="1200" cap="none" spc="0" dirty="0">
              <a:ln w="0"/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3</a:t>
          </a:r>
          <a:r>
            <a:rPr lang="th-TH" sz="2400" b="0" u="none" kern="1200" cap="none" spc="0" dirty="0">
              <a:ln w="0"/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. รายละเอียดการดำเนินงานโครงการ</a:t>
          </a:r>
        </a:p>
      </dsp:txBody>
      <dsp:txXfrm>
        <a:off x="335694" y="2786948"/>
        <a:ext cx="4534145" cy="1080714"/>
      </dsp:txXfrm>
    </dsp:sp>
    <dsp:sp modelId="{B3C90C7B-20C8-4EF2-9D4A-5C7294AF449E}">
      <dsp:nvSpPr>
        <dsp:cNvPr id="0" name=""/>
        <dsp:cNvSpPr/>
      </dsp:nvSpPr>
      <dsp:spPr>
        <a:xfrm>
          <a:off x="0" y="5277352"/>
          <a:ext cx="5544616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25111-BDCA-4D00-AEEA-3A1BC03B2758}">
      <dsp:nvSpPr>
        <dsp:cNvPr id="0" name=""/>
        <dsp:cNvSpPr/>
      </dsp:nvSpPr>
      <dsp:spPr>
        <a:xfrm>
          <a:off x="277230" y="4211247"/>
          <a:ext cx="4807448" cy="13317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marL="0" lvl="0" indent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none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5</a:t>
          </a:r>
          <a:r>
            <a:rPr lang="th-TH" sz="2400" b="0" u="none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r>
            <a:rPr lang="en-US" sz="2400" b="0" u="none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400" b="0" u="none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แผนการดำเนินงานขั้นต่อไป</a:t>
          </a:r>
          <a:endParaRPr lang="th-TH" sz="2400" b="0" u="none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42242" y="4276259"/>
        <a:ext cx="4677424" cy="1201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45480-5128-48E2-86C3-4FA1CDA96226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0B8C2-B395-4CE9-AEFE-582DD735B4B5}">
      <dsp:nvSpPr>
        <dsp:cNvPr id="0" name=""/>
        <dsp:cNvSpPr/>
      </dsp:nvSpPr>
      <dsp:spPr>
        <a:xfrm>
          <a:off x="584519" y="398590"/>
          <a:ext cx="8293655" cy="797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ปรับปรุงข้อมูลพื้นฐาน และสอบเทียบแบบจำลองต่างๆ ในโปรแกรมบริหารงานบำรุงทาง (</a:t>
          </a:r>
          <a:r>
            <a:rPr lang="en-US" sz="2000" kern="12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ให้มีความเป็นปัจจุบัน</a:t>
          </a:r>
          <a:endParaRPr lang="en-US" sz="2000" kern="1200" dirty="0"/>
        </a:p>
      </dsp:txBody>
      <dsp:txXfrm>
        <a:off x="584519" y="398590"/>
        <a:ext cx="8293655" cy="797595"/>
      </dsp:txXfrm>
    </dsp:sp>
    <dsp:sp modelId="{6A1A7478-A5F5-4A3C-8175-F6CEF02407BA}">
      <dsp:nvSpPr>
        <dsp:cNvPr id="0" name=""/>
        <dsp:cNvSpPr/>
      </dsp:nvSpPr>
      <dsp:spPr>
        <a:xfrm>
          <a:off x="86022" y="2988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AE5405-574E-40F5-9722-51D316EDB7CB}">
      <dsp:nvSpPr>
        <dsp:cNvPr id="0" name=""/>
        <dsp:cNvSpPr/>
      </dsp:nvSpPr>
      <dsp:spPr>
        <a:xfrm>
          <a:off x="1041798" y="1595190"/>
          <a:ext cx="7836376" cy="797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ปรับปรุงโปรแกรมบริหารบำรุงทาง (</a:t>
          </a:r>
          <a:r>
            <a:rPr lang="en-US" sz="2000" kern="12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ให้สามารถตอบสนองความต้องการของผู้ใช้งาน ในการวิเคราะห์ ด้วยรูปแบบและเงื่อนไขต่างๆ และมีความยืดหยุ่นสามารถปรับเปลี่ยนตัวแปรต่างๆ ได้</a:t>
          </a:r>
          <a:endParaRPr lang="en-US" sz="2000" kern="1200" dirty="0"/>
        </a:p>
      </dsp:txBody>
      <dsp:txXfrm>
        <a:off x="1041798" y="1595190"/>
        <a:ext cx="7836376" cy="797595"/>
      </dsp:txXfrm>
    </dsp:sp>
    <dsp:sp modelId="{4CF6F628-D853-4682-9412-98082B26A22C}">
      <dsp:nvSpPr>
        <dsp:cNvPr id="0" name=""/>
        <dsp:cNvSpPr/>
      </dsp:nvSpPr>
      <dsp:spPr>
        <a:xfrm>
          <a:off x="543301" y="14954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614CC1-C1CC-4186-9C9C-7EB5975BCBD7}">
      <dsp:nvSpPr>
        <dsp:cNvPr id="0" name=""/>
        <dsp:cNvSpPr/>
      </dsp:nvSpPr>
      <dsp:spPr>
        <a:xfrm>
          <a:off x="1041798" y="2791790"/>
          <a:ext cx="7836376" cy="797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ศึกษา และแนะนำปัจจัยตลอดจนหลักเกณฑ์ต่างๆ สำหรับใช้ในการเลือกวิธีการซ่อมบำรุง ที่เหมาะสมกับข้อมูลในปัจจุบันที่มีการสำรวจข้อมูล และมีการเชื่อมโยงข้อมูลจากระบบอื่นๆ ของกรมทางหลวง</a:t>
          </a:r>
          <a:endParaRPr lang="en-US" sz="2000" kern="1200" dirty="0"/>
        </a:p>
      </dsp:txBody>
      <dsp:txXfrm>
        <a:off x="1041798" y="2791790"/>
        <a:ext cx="7836376" cy="797595"/>
      </dsp:txXfrm>
    </dsp:sp>
    <dsp:sp modelId="{065C3F1C-CDE2-453F-85EF-EBB206D5096A}">
      <dsp:nvSpPr>
        <dsp:cNvPr id="0" name=""/>
        <dsp:cNvSpPr/>
      </dsp:nvSpPr>
      <dsp:spPr>
        <a:xfrm>
          <a:off x="543301" y="2692091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8884FF-3955-4BA2-ADC7-3355DA36068F}">
      <dsp:nvSpPr>
        <dsp:cNvPr id="0" name=""/>
        <dsp:cNvSpPr/>
      </dsp:nvSpPr>
      <dsp:spPr>
        <a:xfrm>
          <a:off x="584519" y="3888432"/>
          <a:ext cx="8293655" cy="9975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วิเคราะห์ความต้องการงบประมาณบำรุงทางของกรมทางหลวง โดยใช้ข้อมูลล่าสุดในฐานข้อมูลกลางงานบำรุงทาง และ แบบจำลองต่างๆ ในโปรแกรมบริหารงานบำรุงทาง (</a:t>
          </a:r>
          <a:r>
            <a:rPr lang="en-US" sz="2000" kern="12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เพื่อพิจารณาความถูกต้องและเหมาะสมของแบบจำลองต่างๆ ที่ได้ทำการปรับปรุง</a:t>
          </a:r>
          <a:endParaRPr lang="en-US" sz="2000" kern="1200" dirty="0"/>
        </a:p>
      </dsp:txBody>
      <dsp:txXfrm>
        <a:off x="584519" y="3888432"/>
        <a:ext cx="8293655" cy="997512"/>
      </dsp:txXfrm>
    </dsp:sp>
    <dsp:sp modelId="{68DB13BA-53E1-4A7C-B756-24DAAF353E91}">
      <dsp:nvSpPr>
        <dsp:cNvPr id="0" name=""/>
        <dsp:cNvSpPr/>
      </dsp:nvSpPr>
      <dsp:spPr>
        <a:xfrm>
          <a:off x="86022" y="3888691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21E9A-7A03-8941-A111-A0B65A901F95}">
      <dsp:nvSpPr>
        <dsp:cNvPr id="0" name=""/>
        <dsp:cNvSpPr/>
      </dsp:nvSpPr>
      <dsp:spPr>
        <a:xfrm>
          <a:off x="0" y="0"/>
          <a:ext cx="3922924" cy="89254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</a:t>
          </a:r>
          <a:r>
            <a:rPr lang="th-TH" sz="20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.</a:t>
          </a:r>
          <a:r>
            <a:rPr lang="en-US" sz="20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คัดเลือกสายทาง</a:t>
          </a:r>
          <a:endParaRPr lang="en-US" sz="2000" b="0" kern="120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marL="0" lvl="0" indent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(</a:t>
          </a:r>
          <a:r>
            <a:rPr lang="th-TH" sz="16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พิจารณาสายทางหลังการซ่อมบำรุง และไม่มีประวัติการเกิดอุทกภัย)</a:t>
          </a:r>
          <a:endParaRPr lang="en-US" sz="1600" b="0" kern="120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6142" y="26142"/>
        <a:ext cx="2622444" cy="840264"/>
      </dsp:txXfrm>
    </dsp:sp>
    <dsp:sp modelId="{2FF02DFB-605B-BA41-B609-25F94628816D}">
      <dsp:nvSpPr>
        <dsp:cNvPr id="0" name=""/>
        <dsp:cNvSpPr/>
      </dsp:nvSpPr>
      <dsp:spPr>
        <a:xfrm>
          <a:off x="346140" y="1242690"/>
          <a:ext cx="3922924" cy="1013931"/>
        </a:xfrm>
        <a:prstGeom prst="roundRect">
          <a:avLst>
            <a:gd name="adj" fmla="val 10000"/>
          </a:avLst>
        </a:prstGeom>
        <a:solidFill>
          <a:srgbClr val="4BACC6">
            <a:hueOff val="-3311292"/>
            <a:satOff val="13270"/>
            <a:lumOff val="287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2. </a:t>
          </a:r>
          <a:r>
            <a:rPr lang="th-TH" sz="20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หาค่าความแตกต่างของ </a:t>
          </a:r>
          <a:r>
            <a:rPr lang="en-US" sz="20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จากค่าจริงของแต่ละช่วงกิโลเมตร</a:t>
          </a:r>
          <a:endParaRPr lang="en-US" sz="2000" b="0" kern="120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</a:t>
          </a:r>
          <a:r>
            <a:rPr lang="th-TH" sz="20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en-US" sz="20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en-US" sz="2000" b="0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dIRI_Actual</a:t>
          </a:r>
          <a:r>
            <a:rPr lang="en-US" sz="20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 - (</a:t>
          </a:r>
          <a:r>
            <a:rPr lang="en-US" sz="2000" b="0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dIRI_model</a:t>
          </a:r>
          <a:r>
            <a:rPr lang="en-US" sz="20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</a:t>
          </a:r>
        </a:p>
      </dsp:txBody>
      <dsp:txXfrm>
        <a:off x="375837" y="1272387"/>
        <a:ext cx="2722360" cy="954537"/>
      </dsp:txXfrm>
    </dsp:sp>
    <dsp:sp modelId="{32FA3002-E5BB-CC46-9480-3095E5164DE5}">
      <dsp:nvSpPr>
        <dsp:cNvPr id="0" name=""/>
        <dsp:cNvSpPr/>
      </dsp:nvSpPr>
      <dsp:spPr>
        <a:xfrm>
          <a:off x="692280" y="2592291"/>
          <a:ext cx="3922924" cy="1414968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3. </a:t>
          </a:r>
          <a:r>
            <a:rPr lang="th-TH" sz="20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รวมค่าความคลาดเคลื่อนกำลังสอง </a:t>
          </a:r>
          <a:r>
            <a:rPr lang="en-US" sz="20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(Sum of Error Square)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</a:t>
          </a:r>
          <a:r>
            <a:rPr lang="th-TH" sz="16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ทำการเปลี่ยนค่า </a:t>
          </a:r>
          <a:r>
            <a:rPr lang="en-US" sz="1600" b="0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16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16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แล้วคำนวณซ้ำ เพื่อหาค่า </a:t>
          </a:r>
          <a:r>
            <a:rPr lang="en-US" sz="1600" b="0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16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16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ที่ดีที่สุด พิจารณาจากค่าความคลาดเคลื่อนกำลังสองโดยรวมของ </a:t>
          </a:r>
          <a:r>
            <a:rPr lang="en-US" sz="1600" b="0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</a:t>
          </a:r>
          <a:r>
            <a:rPr lang="en-US" sz="16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1600" b="0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น้อยที่สุด </a:t>
          </a:r>
          <a:endParaRPr lang="en-US" sz="1600" b="0" kern="120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33723" y="2633734"/>
        <a:ext cx="2698868" cy="1332082"/>
      </dsp:txXfrm>
    </dsp:sp>
    <dsp:sp modelId="{C5B27D8A-A4C5-F94B-9B17-F1610302BDEE}">
      <dsp:nvSpPr>
        <dsp:cNvPr id="0" name=""/>
        <dsp:cNvSpPr/>
      </dsp:nvSpPr>
      <dsp:spPr>
        <a:xfrm>
          <a:off x="3127895" y="638646"/>
          <a:ext cx="795029" cy="79502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3306777" y="638646"/>
        <a:ext cx="437265" cy="598259"/>
      </dsp:txXfrm>
    </dsp:sp>
    <dsp:sp modelId="{A34F1B21-5775-5F47-9FB7-F8EC824DE0D6}">
      <dsp:nvSpPr>
        <dsp:cNvPr id="0" name=""/>
        <dsp:cNvSpPr/>
      </dsp:nvSpPr>
      <dsp:spPr>
        <a:xfrm>
          <a:off x="3474035" y="2088235"/>
          <a:ext cx="795029" cy="79502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3652917" y="2088235"/>
        <a:ext cx="437265" cy="5982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F2EAE-B27E-034D-97E3-C66DAC1EE001}">
      <dsp:nvSpPr>
        <dsp:cNvPr id="0" name=""/>
        <dsp:cNvSpPr/>
      </dsp:nvSpPr>
      <dsp:spPr>
        <a:xfrm>
          <a:off x="0" y="48293"/>
          <a:ext cx="87596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F4557-C4A5-BB49-BAF3-2BF8A71465B3}">
      <dsp:nvSpPr>
        <dsp:cNvPr id="0" name=""/>
        <dsp:cNvSpPr/>
      </dsp:nvSpPr>
      <dsp:spPr>
        <a:xfrm>
          <a:off x="0" y="0"/>
          <a:ext cx="8759687" cy="46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1.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สร้างตารางเพื่อเก็บข้อมูลในระบบ </a:t>
          </a:r>
          <a:r>
            <a:rPr lang="en-US" sz="1800" b="1" kern="1200" dirty="0" err="1">
              <a:latin typeface="TH SarabunPSK" charset="0"/>
              <a:ea typeface="TH SarabunPSK" charset="0"/>
              <a:cs typeface="TH SarabunPSK" charset="0"/>
            </a:rPr>
            <a:t>Roadnet</a:t>
          </a:r>
          <a:endParaRPr lang="en-US" sz="18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0" y="0"/>
        <a:ext cx="8759687" cy="468052"/>
      </dsp:txXfrm>
    </dsp:sp>
    <dsp:sp modelId="{F2EF33AD-35E1-DD4F-9C35-3936E24CC3AB}">
      <dsp:nvSpPr>
        <dsp:cNvPr id="0" name=""/>
        <dsp:cNvSpPr/>
      </dsp:nvSpPr>
      <dsp:spPr>
        <a:xfrm>
          <a:off x="0" y="468052"/>
          <a:ext cx="87596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3240A5-2637-9749-977C-694F92EFDA79}">
      <dsp:nvSpPr>
        <dsp:cNvPr id="0" name=""/>
        <dsp:cNvSpPr/>
      </dsp:nvSpPr>
      <dsp:spPr>
        <a:xfrm>
          <a:off x="0" y="468052"/>
          <a:ext cx="8759687" cy="46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2.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ใช้ข้อมูลสายทาง</a:t>
          </a:r>
          <a:endParaRPr lang="en-US" sz="18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0" y="468052"/>
        <a:ext cx="8759687" cy="468052"/>
      </dsp:txXfrm>
    </dsp:sp>
    <dsp:sp modelId="{1A311D97-4C4A-FF4F-98C3-C98A266A283E}">
      <dsp:nvSpPr>
        <dsp:cNvPr id="0" name=""/>
        <dsp:cNvSpPr/>
      </dsp:nvSpPr>
      <dsp:spPr>
        <a:xfrm>
          <a:off x="0" y="936104"/>
          <a:ext cx="87596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1AA59D-5D79-2244-9543-068653D895D5}">
      <dsp:nvSpPr>
        <dsp:cNvPr id="0" name=""/>
        <dsp:cNvSpPr/>
      </dsp:nvSpPr>
      <dsp:spPr>
        <a:xfrm>
          <a:off x="0" y="936104"/>
          <a:ext cx="8759687" cy="46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3.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ดึงข้อมูล </a:t>
          </a: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AADT</a:t>
          </a:r>
        </a:p>
      </dsp:txBody>
      <dsp:txXfrm>
        <a:off x="0" y="936104"/>
        <a:ext cx="8759687" cy="468052"/>
      </dsp:txXfrm>
    </dsp:sp>
    <dsp:sp modelId="{F7389518-9A67-8746-9EBA-F26F56012897}">
      <dsp:nvSpPr>
        <dsp:cNvPr id="0" name=""/>
        <dsp:cNvSpPr/>
      </dsp:nvSpPr>
      <dsp:spPr>
        <a:xfrm>
          <a:off x="0" y="1404156"/>
          <a:ext cx="87596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220B0A-2759-9F4A-94FC-8893319F814A}">
      <dsp:nvSpPr>
        <dsp:cNvPr id="0" name=""/>
        <dsp:cNvSpPr/>
      </dsp:nvSpPr>
      <dsp:spPr>
        <a:xfrm>
          <a:off x="0" y="1404156"/>
          <a:ext cx="8759687" cy="46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4.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ดึงปีที่ซ่อมล่าสุด</a:t>
          </a:r>
          <a:endParaRPr lang="en-US" sz="18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0" y="1404156"/>
        <a:ext cx="8759687" cy="468052"/>
      </dsp:txXfrm>
    </dsp:sp>
    <dsp:sp modelId="{BBFB6862-F9BB-9545-A1D5-CC2AF0D963EE}">
      <dsp:nvSpPr>
        <dsp:cNvPr id="0" name=""/>
        <dsp:cNvSpPr/>
      </dsp:nvSpPr>
      <dsp:spPr>
        <a:xfrm>
          <a:off x="0" y="1872208"/>
          <a:ext cx="87596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C9F346-A751-2042-8EB1-E3ED761845AC}">
      <dsp:nvSpPr>
        <dsp:cNvPr id="0" name=""/>
        <dsp:cNvSpPr/>
      </dsp:nvSpPr>
      <dsp:spPr>
        <a:xfrm>
          <a:off x="0" y="1872208"/>
          <a:ext cx="8759687" cy="46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5.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ตัดสายทางเป็นช่วงละ </a:t>
          </a: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1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 กม. และนำข้อมูลสายทางของระบบ </a:t>
          </a:r>
          <a:r>
            <a:rPr lang="en-US" sz="1800" b="1" kern="1200" dirty="0" err="1">
              <a:latin typeface="TH SarabunPSK" charset="0"/>
              <a:ea typeface="TH SarabunPSK" charset="0"/>
              <a:cs typeface="TH SarabunPSK" charset="0"/>
            </a:rPr>
            <a:t>Roadnet</a:t>
          </a:r>
          <a:endParaRPr lang="en-US" sz="18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0" y="1872208"/>
        <a:ext cx="8759687" cy="468052"/>
      </dsp:txXfrm>
    </dsp:sp>
    <dsp:sp modelId="{07FA8939-AEF9-9342-945A-6EB9E61FFC53}">
      <dsp:nvSpPr>
        <dsp:cNvPr id="0" name=""/>
        <dsp:cNvSpPr/>
      </dsp:nvSpPr>
      <dsp:spPr>
        <a:xfrm>
          <a:off x="0" y="2340260"/>
          <a:ext cx="87596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C21B27-35FD-2D4C-8C73-B3454E4ED677}">
      <dsp:nvSpPr>
        <dsp:cNvPr id="0" name=""/>
        <dsp:cNvSpPr/>
      </dsp:nvSpPr>
      <dsp:spPr>
        <a:xfrm>
          <a:off x="0" y="2340260"/>
          <a:ext cx="8759687" cy="46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6.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นำข้อมูลสำรวจล่าสุดของระบบ </a:t>
          </a:r>
          <a:r>
            <a:rPr lang="en-US" sz="1800" b="1" kern="1200" dirty="0" err="1">
              <a:latin typeface="TH SarabunPSK" charset="0"/>
              <a:ea typeface="TH SarabunPSK" charset="0"/>
              <a:cs typeface="TH SarabunPSK" charset="0"/>
            </a:rPr>
            <a:t>Roadnet</a:t>
          </a:r>
          <a:endParaRPr lang="en-US" sz="18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0" y="2340260"/>
        <a:ext cx="8759687" cy="468052"/>
      </dsp:txXfrm>
    </dsp:sp>
    <dsp:sp modelId="{64D9822E-4501-FB42-B49B-2B50E7C7467C}">
      <dsp:nvSpPr>
        <dsp:cNvPr id="0" name=""/>
        <dsp:cNvSpPr/>
      </dsp:nvSpPr>
      <dsp:spPr>
        <a:xfrm>
          <a:off x="0" y="2808312"/>
          <a:ext cx="87596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DAAC11-3558-3945-8FDC-329D2181D498}">
      <dsp:nvSpPr>
        <dsp:cNvPr id="0" name=""/>
        <dsp:cNvSpPr/>
      </dsp:nvSpPr>
      <dsp:spPr>
        <a:xfrm>
          <a:off x="0" y="2808312"/>
          <a:ext cx="8759687" cy="46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7.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ดึงข้อมูลสำรวจจากฐานข้อมูล </a:t>
          </a: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MIIS</a:t>
          </a:r>
          <a:endParaRPr lang="th-TH" sz="18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0" y="2808312"/>
        <a:ext cx="8759687" cy="468052"/>
      </dsp:txXfrm>
    </dsp:sp>
    <dsp:sp modelId="{36574681-7B95-E84C-9423-1503E7C938A8}">
      <dsp:nvSpPr>
        <dsp:cNvPr id="0" name=""/>
        <dsp:cNvSpPr/>
      </dsp:nvSpPr>
      <dsp:spPr>
        <a:xfrm>
          <a:off x="0" y="3276363"/>
          <a:ext cx="87596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9C6C00-0D79-3B40-A539-0CAC9E73D741}">
      <dsp:nvSpPr>
        <dsp:cNvPr id="0" name=""/>
        <dsp:cNvSpPr/>
      </dsp:nvSpPr>
      <dsp:spPr>
        <a:xfrm>
          <a:off x="0" y="3276364"/>
          <a:ext cx="8759687" cy="46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8.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บันทึกค่า</a:t>
          </a:r>
          <a:r>
            <a:rPr lang="th-TH" sz="1800" b="1" kern="1200" dirty="0" err="1">
              <a:latin typeface="TH SarabunPSK" charset="0"/>
              <a:ea typeface="TH SarabunPSK" charset="0"/>
              <a:cs typeface="TH SarabunPSK" charset="0"/>
            </a:rPr>
            <a:t>อื่นๆ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 ที่เกิดจากการคำนวณ</a:t>
          </a: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เช่น </a:t>
          </a: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SNC </a:t>
          </a:r>
        </a:p>
      </dsp:txBody>
      <dsp:txXfrm>
        <a:off x="0" y="3276364"/>
        <a:ext cx="8759687" cy="468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0.27435</cdr:x>
      <cdr:y>0.32937</cdr:y>
    </cdr:from>
    <cdr:to>
      <cdr:x>0.75106</cdr:x>
      <cdr:y>0.56365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129409" y="735561"/>
          <a:ext cx="1962397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dirty="0">
              <a:cs typeface="TH SarabunPSK" panose="020B0500040200020003" pitchFamily="34" charset="-34"/>
            </a:rPr>
            <a:t>สัดส่วนปริมาณงาน</a:t>
          </a:r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1" y="7"/>
            <a:ext cx="2918831" cy="493317"/>
          </a:xfrm>
          <a:prstGeom prst="rect">
            <a:avLst/>
          </a:prstGeom>
        </p:spPr>
        <p:txBody>
          <a:bodyPr vert="horz" lIns="89110" tIns="44552" rIns="89110" bIns="44552" rtlCol="0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15382" y="7"/>
            <a:ext cx="2918831" cy="493317"/>
          </a:xfrm>
          <a:prstGeom prst="rect">
            <a:avLst/>
          </a:prstGeom>
        </p:spPr>
        <p:txBody>
          <a:bodyPr vert="horz" lIns="89110" tIns="44552" rIns="89110" bIns="44552" rtlCol="0"/>
          <a:lstStyle>
            <a:lvl1pPr algn="r">
              <a:defRPr sz="1300"/>
            </a:lvl1pPr>
          </a:lstStyle>
          <a:p>
            <a:fld id="{A9C2D99A-9A1C-4BB1-AA0A-26B283D293E4}" type="datetimeFigureOut">
              <a:rPr lang="th-TH" smtClean="0"/>
              <a:pPr/>
              <a:t>15/08/60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1" y="9371297"/>
            <a:ext cx="2918831" cy="493317"/>
          </a:xfrm>
          <a:prstGeom prst="rect">
            <a:avLst/>
          </a:prstGeom>
        </p:spPr>
        <p:txBody>
          <a:bodyPr vert="horz" lIns="89110" tIns="44552" rIns="89110" bIns="44552" rtlCol="0" anchor="b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15382" y="9371297"/>
            <a:ext cx="2918831" cy="493317"/>
          </a:xfrm>
          <a:prstGeom prst="rect">
            <a:avLst/>
          </a:prstGeom>
        </p:spPr>
        <p:txBody>
          <a:bodyPr vert="horz" lIns="89110" tIns="44552" rIns="89110" bIns="44552" rtlCol="0" anchor="b"/>
          <a:lstStyle>
            <a:lvl1pPr algn="r">
              <a:defRPr sz="1300"/>
            </a:lvl1pPr>
          </a:lstStyle>
          <a:p>
            <a:fld id="{12CFBF72-C248-4BBE-8767-56314BF5E9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236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1" y="7"/>
            <a:ext cx="2918831" cy="493317"/>
          </a:xfrm>
          <a:prstGeom prst="rect">
            <a:avLst/>
          </a:prstGeom>
        </p:spPr>
        <p:txBody>
          <a:bodyPr vert="horz" lIns="89110" tIns="44552" rIns="89110" bIns="44552" rtlCol="0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15382" y="7"/>
            <a:ext cx="2918831" cy="493317"/>
          </a:xfrm>
          <a:prstGeom prst="rect">
            <a:avLst/>
          </a:prstGeom>
        </p:spPr>
        <p:txBody>
          <a:bodyPr vert="horz" lIns="89110" tIns="44552" rIns="89110" bIns="44552" rtlCol="0"/>
          <a:lstStyle>
            <a:lvl1pPr algn="r">
              <a:defRPr sz="1300"/>
            </a:lvl1pPr>
          </a:lstStyle>
          <a:p>
            <a:fld id="{5D31AC61-A5B6-448A-8888-6B5B0D3E4985}" type="datetimeFigureOut">
              <a:rPr lang="th-TH" smtClean="0"/>
              <a:pPr/>
              <a:t>15/08/60</a:t>
            </a:fld>
            <a:endParaRPr lang="th-TH" dirty="0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6600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10" tIns="44552" rIns="89110" bIns="44552" rtlCol="0" anchor="ctr"/>
          <a:lstStyle/>
          <a:p>
            <a:endParaRPr lang="th-TH" dirty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686510"/>
            <a:ext cx="5388610" cy="4439843"/>
          </a:xfrm>
          <a:prstGeom prst="rect">
            <a:avLst/>
          </a:prstGeom>
        </p:spPr>
        <p:txBody>
          <a:bodyPr vert="horz" lIns="89110" tIns="44552" rIns="89110" bIns="44552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1" y="9371297"/>
            <a:ext cx="2918831" cy="493317"/>
          </a:xfrm>
          <a:prstGeom prst="rect">
            <a:avLst/>
          </a:prstGeom>
        </p:spPr>
        <p:txBody>
          <a:bodyPr vert="horz" lIns="89110" tIns="44552" rIns="89110" bIns="44552" rtlCol="0" anchor="b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15382" y="9371297"/>
            <a:ext cx="2918831" cy="493317"/>
          </a:xfrm>
          <a:prstGeom prst="rect">
            <a:avLst/>
          </a:prstGeom>
        </p:spPr>
        <p:txBody>
          <a:bodyPr vert="horz" lIns="89110" tIns="44552" rIns="89110" bIns="44552" rtlCol="0" anchor="b"/>
          <a:lstStyle>
            <a:lvl1pPr algn="r">
              <a:defRPr sz="1300"/>
            </a:lvl1pPr>
          </a:lstStyle>
          <a:p>
            <a:fld id="{2A34ABBD-AB2B-499F-B3E5-A4F8834BA96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755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0D6A-4992-4008-A67B-354917CB4ED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4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5E1F-39FE-43E4-B724-FCF09BEC8C41}" type="slidenum">
              <a:rPr lang="th-TH" smtClean="0"/>
              <a:pPr/>
              <a:t>60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80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งานในลำดับถัดไป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ABBD-AB2B-499F-B3E5-A4F8834BA966}" type="slidenum">
              <a:rPr lang="th-TH" smtClean="0"/>
              <a:pPr/>
              <a:t>66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836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งานในลำดับถัดไป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ABBD-AB2B-499F-B3E5-A4F8834BA966}" type="slidenum">
              <a:rPr lang="th-TH" smtClean="0"/>
              <a:pPr/>
              <a:t>67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974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711D-8654-4930-8A56-FC204F8488D3}" type="datetime1">
              <a:rPr lang="th-TH" smtClean="0"/>
              <a:pPr/>
              <a:t>15/08/60</a:t>
            </a:fld>
            <a:endParaRPr lang="th-T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7658A4-90F8-4A32-B529-936AFF9D54A8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C45-A2E8-4CDD-B2BE-262E00429D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6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A7D0-D26E-48BD-A1E5-207A3E734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7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4B1-3E24-464E-9759-A7B379EBC6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92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B227-17D1-487C-B246-11222532E6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8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D63D-5AE8-446C-9B46-565758C94E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10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7AD6-13CB-40FE-B137-C09B56FE64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0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CEB5-AB62-4591-A361-9FA2C30CE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964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7A4-F558-49FF-A106-50B344A255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72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43ED-EEFB-4ED3-9198-D1B730297B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9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0DF8-3A72-4598-8292-83746B4439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2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58A4-90F8-4A32-B529-936AFF9D54A8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algn="ctr">
              <a:defRPr/>
            </a:pPr>
            <a:fld id="{C97658A4-90F8-4A32-B529-936AFF9D54A8}" type="slidenum"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pPr algn="ctr">
                <a:defRPr/>
              </a:pPr>
              <a:t>‹#›</a:t>
            </a:fld>
            <a:endParaRPr lang="th-TH" sz="2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0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algn="ctr">
              <a:defRPr/>
            </a:pPr>
            <a:fld id="{C97658A4-90F8-4A32-B529-936AFF9D54A8}" type="slidenum"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pPr algn="ctr">
                <a:defRPr/>
              </a:pPr>
              <a:t>‹#›</a:t>
            </a:fld>
            <a:endParaRPr lang="th-TH" sz="2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8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58A4-90F8-4A32-B529-936AFF9D54A8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7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กลุ่ม 21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23" name="ตัวเชื่อมต่อตรง 22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9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58A4-90F8-4A32-B529-936AFF9D54A8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3080"/>
            <a:ext cx="1371600" cy="493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5D0-6043-4BB3-ABF0-667E892240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4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กลุ่ม 15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17" name="ตัวเชื่อมต่อตรง 16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D5-28CA-40EF-BFF3-93C46FFD85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54" y="6812"/>
            <a:ext cx="862167" cy="8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lide Number Placehold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8459453" y="6343869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3" y="-14587"/>
            <a:ext cx="856438" cy="8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4364-DF81-430F-AC2B-21F3FC2249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5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961-EB54-49D7-8CDE-74CDE617C9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E4A7-D6C5-4F6B-9793-F17A204BF5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1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78C6-9F0E-4E9F-B75D-EC282BCE1E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0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8D74C44-E44A-4FB2-B017-2957BF9D60D3}" type="datetime1">
              <a:rPr lang="th-TH" smtClean="0"/>
              <a:pPr/>
              <a:t>15/08/60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th-TH"/>
              <a:t>1</a:t>
            </a:r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35" r:id="rId3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94FF7-8698-443E-BD76-3813596AC5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F1E4F-1CFF-5643-939E-217C01CDF565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7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73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chart" Target="../charts/chart1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88"/>
          <a:stretch/>
        </p:blipFill>
        <p:spPr>
          <a:xfrm>
            <a:off x="4228" y="440645"/>
            <a:ext cx="9144000" cy="584056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46" y="57421"/>
            <a:ext cx="1653307" cy="1643387"/>
          </a:xfrm>
          <a:prstGeom prst="rect">
            <a:avLst/>
          </a:prstGeom>
        </p:spPr>
      </p:pic>
      <p:sp>
        <p:nvSpPr>
          <p:cNvPr id="19" name="Rectangle 1"/>
          <p:cNvSpPr/>
          <p:nvPr/>
        </p:nvSpPr>
        <p:spPr>
          <a:xfrm>
            <a:off x="-68796" y="3992562"/>
            <a:ext cx="9227112" cy="145905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-36512" y="400506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ร่างรายงานฉบับสมบูรณ์</a:t>
            </a:r>
          </a:p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Draft Final Report)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9616" y="2593282"/>
            <a:ext cx="9151636" cy="5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โครงการปรับปรุงโปรแกรมบริหารงานบำรุงทาง (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3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888048"/>
            <a:ext cx="1272208" cy="908720"/>
          </a:xfrm>
          <a:prstGeom prst="rect">
            <a:avLst/>
          </a:prstGeom>
        </p:spPr>
      </p:pic>
      <p:sp>
        <p:nvSpPr>
          <p:cNvPr id="23" name="TextBox 8"/>
          <p:cNvSpPr txBox="1"/>
          <p:nvPr/>
        </p:nvSpPr>
        <p:spPr>
          <a:xfrm>
            <a:off x="4866652" y="633510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cap="all" dirty="0">
                <a:solidFill>
                  <a:srgbClr val="8784C7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 สถาบันการขนส่ง จุฬาลงกรณ์มหาวิทยาลัย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4228" y="6342408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cap="all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2400" b="1" cap="all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15 สิงหาคม </a:t>
            </a:r>
            <a:r>
              <a:rPr lang="en-US" sz="2400" b="1" cap="all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2560</a:t>
            </a:r>
            <a:endParaRPr lang="th-TH" sz="2400" b="1" cap="all" dirty="0"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457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83591"/>
              </p:ext>
            </p:extLst>
          </p:nvPr>
        </p:nvGraphicFramePr>
        <p:xfrm>
          <a:off x="107504" y="908720"/>
          <a:ext cx="8928993" cy="573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3501312864"/>
                    </a:ext>
                  </a:extLst>
                </a:gridCol>
              </a:tblGrid>
              <a:tr h="39209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ขอบเขตของงาน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กำหนดเสร็จ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386">
                <a:tc grid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  <a:tabLst>
                          <a:tab pos="361950" algn="l"/>
                        </a:tabLst>
                      </a:pP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  ศึกษา และแนะนำปัจจัยตลอดจนหลักเกณฑ์ต่างๆ สำหรับใช้ในการเลือกวิธีการซ่อมบำรุงที่เหมาะสมกับข้อมูลในปัจจุบันที่มีการสำรวจ         ข้อมูล และที่ได้เชื่อมโยงข้อมูลจากระบบอื่นๆ ของกรมทางหลวง โดยมีรายละเอียดดังนี้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strike="noStrik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strike="noStrik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6700703"/>
                  </a:ext>
                </a:extLst>
              </a:tr>
              <a:tr h="399616">
                <a:tc>
                  <a:txBody>
                    <a:bodyPr/>
                    <a:lstStyle/>
                    <a:p>
                      <a:pPr marL="266700" indent="-266700">
                        <a:buNone/>
                      </a:pPr>
                      <a:r>
                        <a:rPr lang="en-US" sz="1800" strike="noStrike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1800" strike="noStrike" dirty="0">
                          <a:latin typeface="TH SarabunPSK" pitchFamily="34" charset="-34"/>
                          <a:cs typeface="TH SarabunPSK" pitchFamily="34" charset="-34"/>
                        </a:rPr>
                        <a:t>.1</a:t>
                      </a:r>
                      <a:r>
                        <a:rPr lang="th-TH" sz="1800" strike="noStrike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strike="noStrike" dirty="0">
                          <a:latin typeface="TH SarabunPSK" pitchFamily="34" charset="-34"/>
                          <a:cs typeface="TH SarabunPSK" pitchFamily="34" charset="-34"/>
                        </a:rPr>
                        <a:t>ศึกษาและเก็บข้อมูลวิธีการซ่อมบำรุงซึ่งดำเนินการในปัจจุบันของกรมทางหลวง </a:t>
                      </a:r>
                      <a:endParaRPr lang="th-TH" sz="1800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.2</a:t>
                      </a: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ศึกษาเทคโนโลยีทางด้านสารสนเทศที่เหมาะสมสำหรับใช้ในการปรับปรุงและพัฒนาระบบ 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 </a:t>
                      </a:r>
                      <a:b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เพื่อรองรับข้อมูล เทคโนโลยี รวมถึงการพัฒนาในอนาคต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3703324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.3 ศึกษา รวบรวมความต้องการในการใช้งานโปรแกรม 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จากผู้ใช้งาน รูปแบบรายงานที่ใช้งานในปัจจุบันของกรมทางหลวง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690418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.4</a:t>
                      </a: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ศึกษา ทบทวน งานวิจัยที่เกี่ยวข้องกับแนวทางการเลือกวิธีการซ่อมบำรุงทั้งในประเทศและต่างประเทศ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279047"/>
                  </a:ext>
                </a:extLst>
              </a:tr>
              <a:tr h="1468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3.</a:t>
                      </a:r>
                      <a:r>
                        <a:rPr lang="th-TH" sz="1800" b="1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ปรับปรุงโปรแกรมบริหารบำรุงทาง (</a:t>
                      </a:r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TPMS) 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ให้สามารถตอบสนองความต้องการของผู้ใช้งาน </a:t>
                      </a:r>
                      <a:b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ในการวิเคราะห์ ด้วยรูปแบบและเงื่อนไขต่างๆ และมีความยืดหยุ่นสามารถปรับเปลี่ยน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ตัวแปรต่างๆ ในสมการและแบบจำลอง รูปแบบในการซ่อมบำรุง และเพิ่มความยืดหยุ่นในการเพิ่มเติม หรือปรับเปลี่ยนเงื่อนไขในการวิเคราะห์วิธีการซ่อมบำรุงได้โดยง่าย เพื่อรองรับข้อมูล เทคโนโลยีและความต้องการใหม่ๆ ในอนาคต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rgbClr val="279C0C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Progress 2</a:t>
                      </a:r>
                      <a:endParaRPr lang="th-TH" sz="1800" b="1" strike="noStrike" kern="1200" dirty="0">
                        <a:solidFill>
                          <a:srgbClr val="279C0C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029733"/>
                  </a:ext>
                </a:extLst>
              </a:tr>
              <a:tr h="904836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4.</a:t>
                      </a:r>
                      <a:r>
                        <a:rPr lang="th-TH" sz="1800" b="1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ทดสอบการใช้งานโดยการวิเคราะห์ความต้องการงบประมาณบำรุงทางของกรมทางหลวง โดยใช้ข้อมูลล่าสุดในฐานข้อมูลกลางงานบำรุงทาง และแบบจำลองต่างๆ ในโปรแกรมบริหารงานบำรุงทาง (</a:t>
                      </a:r>
                      <a:r>
                        <a:rPr lang="en-US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TPMS) </a:t>
                      </a: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ที่ได้สอบเทียบแล้ว</a:t>
                      </a:r>
                      <a:endParaRPr lang="en-US" sz="1800" b="1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rgbClr val="279C0C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Progress 2</a:t>
                      </a:r>
                      <a:endParaRPr lang="th-TH" sz="1800" b="1" strike="noStrike" kern="1200" dirty="0">
                        <a:solidFill>
                          <a:srgbClr val="279C0C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680584"/>
                  </a:ext>
                </a:extLst>
              </a:tr>
            </a:tbl>
          </a:graphicData>
        </a:graphic>
      </p:graphicFrame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สรุปความก้าวหน้าตามขอบเขตงาน (ต่อ)</a:t>
            </a:r>
          </a:p>
        </p:txBody>
      </p:sp>
    </p:spTree>
    <p:extLst>
      <p:ext uri="{BB962C8B-B14F-4D97-AF65-F5344CB8AC3E}">
        <p14:creationId xmlns:p14="http://schemas.microsoft.com/office/powerpoint/2010/main" val="268214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51027"/>
              </p:ext>
            </p:extLst>
          </p:nvPr>
        </p:nvGraphicFramePr>
        <p:xfrm>
          <a:off x="107503" y="980728"/>
          <a:ext cx="8928993" cy="172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09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ขอบเขตของงาน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กำหนดเสร็จ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880">
                <a:tc>
                  <a:txBody>
                    <a:bodyPr/>
                    <a:lstStyle/>
                    <a:p>
                      <a:pPr marL="0" indent="0" algn="thaiDist" defTabSz="914400" rtl="0" eaLnBrk="1" latinLnBrk="0" hangingPunct="1">
                        <a:buFont typeface="+mj-lt"/>
                        <a:buNone/>
                        <a:tabLst>
                          <a:tab pos="361950" algn="l"/>
                        </a:tabLst>
                      </a:pP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 ดำเนินการจัดซื้อคอมพิวเตอร์และอุปกรณ์สนับสนุน โดยมีรายละเอียดของคุณสมบัติ</a:t>
                      </a:r>
                    </a:p>
                    <a:p>
                      <a:pPr marL="0" indent="0" algn="thaiDist" defTabSz="914400" rtl="0" eaLnBrk="1" latinLnBrk="0" hangingPunct="1">
                        <a:buFont typeface="+mj-lt"/>
                        <a:buNone/>
                        <a:tabLst>
                          <a:tab pos="361950" algn="l"/>
                        </a:tabLst>
                      </a:pP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เครื่องคอมพิวเตอร์แม่ข่าย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rgbClr val="279C0C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Draft Final</a:t>
                      </a:r>
                      <a:endParaRPr lang="th-TH" sz="1800" b="1" strike="noStrike" kern="1200" dirty="0">
                        <a:solidFill>
                          <a:srgbClr val="279C0C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16">
                <a:tc>
                  <a:txBody>
                    <a:bodyPr/>
                    <a:lstStyle/>
                    <a:p>
                      <a:pPr lvl="0" algn="thaiDist"/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</a:t>
                      </a:r>
                      <a:r>
                        <a:rPr lang="th-TH" sz="1800" b="1" kern="1200" baseline="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ดำเนินการติดตั้งระบบที่ได้ดำเนินการเพิ่มประสิทธิภาพ และทดสอบระบบให้สอดคล้องกับวัตถุประสงค์ และขอบเขตการดำเนินงานที่กำหนด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rgbClr val="279C0C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Draft Final </a:t>
                      </a:r>
                      <a:endParaRPr lang="th-TH" sz="1800" b="1" strike="noStrike" kern="1200" dirty="0">
                        <a:solidFill>
                          <a:srgbClr val="279C0C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สรุปความก้าวหน้าตามขอบเขตงาน (ต่อ)</a:t>
            </a:r>
          </a:p>
        </p:txBody>
      </p:sp>
    </p:spTree>
    <p:extLst>
      <p:ext uri="{BB962C8B-B14F-4D97-AF65-F5344CB8AC3E}">
        <p14:creationId xmlns:p14="http://schemas.microsoft.com/office/powerpoint/2010/main" val="302896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980728"/>
            <a:ext cx="784887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thaiDist" hangingPunct="0">
              <a:spcAft>
                <a:spcPts val="300"/>
              </a:spcAft>
              <a:buFont typeface="TH SarabunIT๙" charset="0"/>
              <a:buAutoNum type="arabicPeriod"/>
              <a:tabLst>
                <a:tab pos="900430" algn="l"/>
              </a:tabLst>
            </a:pPr>
            <a:r>
              <a:rPr lang="th-TH" sz="2000" b="1" dirty="0">
                <a:latin typeface="TH SarabunPSK" charset="0"/>
                <a:ea typeface="TH SarabunPSK" charset="0"/>
                <a:cs typeface="TH SarabunPSK" charset="0"/>
              </a:rPr>
              <a:t>ปรับปรุงข้อมูลพื้นฐาน และสอบเทียบแบบจำลอง</a:t>
            </a:r>
            <a:r>
              <a:rPr lang="th-TH" sz="2000" b="1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b="1" dirty="0">
                <a:latin typeface="TH SarabunPSK" charset="0"/>
                <a:ea typeface="TH SarabunPSK" charset="0"/>
                <a:cs typeface="TH SarabunPSK" charset="0"/>
              </a:rPr>
              <a:t> ในโปรแกรมบริหารงานบำรุงทาง</a:t>
            </a:r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 (TPMS) </a:t>
            </a:r>
          </a:p>
          <a:p>
            <a:pPr lvl="1" algn="thaiDist" hangingPunct="0">
              <a:spcAft>
                <a:spcPts val="300"/>
              </a:spcAft>
              <a:tabLst>
                <a:tab pos="900430" algn="l"/>
              </a:tabLs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1.1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ศึกษา ทบทวนข้อมูลแบบจำลอง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ภายในโปรแกรม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670" y="167746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ศึกษา ทบทวนข้อมูลแบบจำลองต่างๆ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>
              <p:ext uri="{D42A27DB-BD31-4B8C-83A1-F6EECF244321}">
                <p14:modId xmlns:p14="http://schemas.microsoft.com/office/powerpoint/2010/main" val="621811465"/>
              </p:ext>
            </p:extLst>
          </p:nvPr>
        </p:nvGraphicFramePr>
        <p:xfrm>
          <a:off x="285720" y="221113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10"/>
          <p:cNvGraphicFramePr/>
          <p:nvPr>
            <p:extLst/>
          </p:nvPr>
        </p:nvGraphicFramePr>
        <p:xfrm>
          <a:off x="302469" y="3477816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Table 9"/>
          <p:cNvGraphicFramePr>
            <a:graphicFrameLocks noGrp="1"/>
          </p:cNvGraphicFramePr>
          <p:nvPr>
            <p:extLst/>
          </p:nvPr>
        </p:nvGraphicFramePr>
        <p:xfrm>
          <a:off x="268269" y="3529462"/>
          <a:ext cx="8784826" cy="2926080"/>
        </p:xfrm>
        <a:graphic>
          <a:graphicData uri="http://schemas.openxmlformats.org/drawingml/2006/table">
            <a:tbl>
              <a:tblPr/>
              <a:tblGrid>
                <a:gridCol w="49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1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8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endParaRPr lang="en-US" sz="2400" dirty="0">
                        <a:latin typeface="TH SarabunPSK" panose="020B0500040200020003" pitchFamily="34" charset="-34"/>
                        <a:ea typeface="MS Mincho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400" b="1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24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=</a:t>
                      </a:r>
                      <a:endParaRPr lang="en-US" sz="24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4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*(134*Exp(</a:t>
                      </a:r>
                      <a:r>
                        <a:rPr lang="en-US" sz="24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*m*AGE3)*[(1 + SNC*0.755)]</a:t>
                      </a:r>
                      <a:r>
                        <a:rPr lang="en-US" sz="2400" b="1" baseline="30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-5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*YE4 + 0.0121*AGE3) + (</a:t>
                      </a:r>
                      <a:r>
                        <a:rPr lang="en-US" sz="24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</a:t>
                      </a:r>
                      <a:r>
                        <a:rPr lang="en-US" sz="24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IRIa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endParaRPr lang="en-US" sz="14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โดย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AGE3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 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ที่เพิ่มขึ้นในปีถัดไป (เมตร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กิโลเมตร)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อายุผิวทางตั้งแต่มีการเสริมผิว การบูรณะ หรือ การก่อสร้างใหม่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IRIa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ค่าความขุรขระสากลเมื่อต้นปีที่สนใจ (เมตร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กิโลเมตร)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ค่าสัมประสิทธิ์ผลกระทบจากสภาพแวดล้อม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endParaRPr lang="th-TH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SNC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ค่าความแข็งแรงของโครงสร้างทางตั้งแต่มีการก่อสร้าง การเสริมผิว การบูรณะ หรือ การก่อสร้างใหม่ ครั้งล่าสุด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YE4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Annual Number of Equivalent Standard Axles 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ล้าน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ESAL/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ช่องทางจราจร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ค่าปรับแก้อัตราการเสื่อมสภาพของความขรุขระผิวทาง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ค่าปรับแก้ของค่าสัมประสิทธิ์ผลกระทบจากสภาพแวดล้อม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42791" y="-101379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520" y="1052736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24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980728"/>
            <a:ext cx="784887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thaiDist" hangingPunct="0">
              <a:spcAft>
                <a:spcPts val="300"/>
              </a:spcAft>
              <a:buFont typeface="TH SarabunIT๙" charset="0"/>
              <a:buAutoNum type="arabicPeriod"/>
              <a:tabLst>
                <a:tab pos="900430" algn="l"/>
              </a:tabLst>
            </a:pPr>
            <a:r>
              <a:rPr lang="th-TH" sz="2000" b="1" dirty="0">
                <a:latin typeface="TH SarabunPSK" charset="0"/>
                <a:ea typeface="TH SarabunPSK" charset="0"/>
                <a:cs typeface="TH SarabunPSK" charset="0"/>
              </a:rPr>
              <a:t>ปรับปรุงข้อมูลพื้นฐาน และสอบเทียบแบบจำลอง</a:t>
            </a:r>
            <a:r>
              <a:rPr lang="th-TH" sz="2000" b="1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b="1" dirty="0">
                <a:latin typeface="TH SarabunPSK" charset="0"/>
                <a:ea typeface="TH SarabunPSK" charset="0"/>
                <a:cs typeface="TH SarabunPSK" charset="0"/>
              </a:rPr>
              <a:t> ในโปรแกรมบริหารงานบำรุงทาง</a:t>
            </a:r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 (TPMS) </a:t>
            </a:r>
          </a:p>
          <a:p>
            <a:pPr lvl="1" algn="thaiDist" hangingPunct="0">
              <a:spcAft>
                <a:spcPts val="300"/>
              </a:spcAft>
              <a:tabLst>
                <a:tab pos="900430" algn="l"/>
              </a:tabLs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1.1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ศึกษา ทบทวนข้อมูลแบบจำลอง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ภายในโปรแกรม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 	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670" y="167746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ศึกษา ทบทวนข้อมูลแบบจำลองต่างๆ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>
              <p:ext uri="{D42A27DB-BD31-4B8C-83A1-F6EECF244321}">
                <p14:modId xmlns:p14="http://schemas.microsoft.com/office/powerpoint/2010/main" val="1881564892"/>
              </p:ext>
            </p:extLst>
          </p:nvPr>
        </p:nvGraphicFramePr>
        <p:xfrm>
          <a:off x="285720" y="221113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สี่เหลี่ยมผืนผ้า 21"/>
          <p:cNvSpPr/>
          <p:nvPr/>
        </p:nvSpPr>
        <p:spPr>
          <a:xfrm>
            <a:off x="323528" y="3238011"/>
            <a:ext cx="3960440" cy="3272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3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747184"/>
              </p:ext>
            </p:extLst>
          </p:nvPr>
        </p:nvGraphicFramePr>
        <p:xfrm>
          <a:off x="422536" y="3699241"/>
          <a:ext cx="3667760" cy="30483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6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397"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2000" b="1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en-US" sz="2000" b="1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b="1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–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MAX{0, MIN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[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en-US" sz="1600" b="1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*(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b="1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–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85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, 0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06 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*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Hsl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]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}</a:t>
                      </a:r>
                    </a:p>
                    <a:p>
                      <a:pPr lvl="1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=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หลังการฉาบผิว 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km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lvl="1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=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ก่อนการฉาบผิว 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km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lvl="1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Hsl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ความหนาของการฉาบผิว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l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lvl="1"/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en-US" sz="1600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1600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ค่าสัมประสิทธิ์ปรับแก้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21"/>
          <p:cNvSpPr/>
          <p:nvPr/>
        </p:nvSpPr>
        <p:spPr>
          <a:xfrm>
            <a:off x="4485123" y="3238010"/>
            <a:ext cx="4465752" cy="32714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ตาราง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395975"/>
                  </p:ext>
                </p:extLst>
              </p:nvPr>
            </p:nvGraphicFramePr>
            <p:xfrm>
              <a:off x="4629139" y="3641988"/>
              <a:ext cx="4159576" cy="2817618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1595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30936">
                    <a:tc>
                      <a:txBody>
                        <a:bodyPr/>
                        <a:lstStyle/>
                        <a:p>
                          <a:pPr marL="0" marR="0" indent="0" algn="thaiDist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000" b="1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    </a:t>
                          </a:r>
                          <a:r>
                            <a:rPr lang="en-US" sz="2000" b="1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Δ</a:t>
                          </a:r>
                          <a:r>
                            <a:rPr lang="it-IT" sz="2000" b="1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RI</a:t>
                          </a:r>
                          <a:r>
                            <a:rPr lang="it-IT" sz="2000" b="1" baseline="-25000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</a:t>
                          </a:r>
                          <a:r>
                            <a:rPr lang="it-IT" sz="2000" b="1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th-TH" sz="1600" b="1" i="0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max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{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pl-PL" sz="1600" b="1" baseline="-25000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min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pl-PL" sz="1600" b="1" baseline="-25000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RIbw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–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pl-PL" sz="1600" b="1" baseline="-25000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]+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pl-PL" sz="1600" b="1" baseline="-25000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max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,(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RIbw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–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pl-PL" sz="1600" b="1" baseline="-25000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pl-PL" sz="1600" b="1" dirty="0" smtClean="0">
                                  <a:solidFill>
                                    <a:srgbClr val="000000"/>
                                  </a:solidFill>
                                  <a:latin typeface="THSarabunPSK" charset="0"/>
                                </a:rPr>
                                <m:t>)] }</m:t>
                              </m:r>
                              <m:r>
                                <a:rPr lang="th-TH" sz="1600" b="0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</m:oMath>
                          </a14:m>
                          <a:endParaRPr lang="th-TH" sz="1600" b="1" dirty="0">
                            <a:effectLst/>
                            <a:latin typeface="TH SarabunPSK" charset="0"/>
                            <a:ea typeface="TH SarabunPSK" charset="0"/>
                            <a:cs typeface="TH SarabunPSK" charset="0"/>
                          </a:endParaRPr>
                        </a:p>
                        <a:p>
                          <a:pPr marL="0" marR="0" indent="0" algn="thaiDist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1600" b="1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        </a:t>
                          </a:r>
                          <a:r>
                            <a:rPr lang="en-US" sz="1600" b="1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RI</a:t>
                          </a:r>
                          <a:r>
                            <a:rPr lang="en-US" sz="1600" b="1" baseline="-25000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aw</a:t>
                          </a:r>
                          <a:r>
                            <a:rPr lang="en-US" sz="1600" b="1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= </a:t>
                          </a:r>
                          <a:r>
                            <a:rPr lang="en-US" sz="1600" b="1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RI</a:t>
                          </a:r>
                          <a:r>
                            <a:rPr lang="en-US" sz="1600" b="1" baseline="-25000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bw</a:t>
                          </a:r>
                          <a:r>
                            <a:rPr lang="en-US" sz="1600" b="1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– </a:t>
                          </a:r>
                          <a:r>
                            <a:rPr lang="en-US" sz="1600" b="1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ΔRI</a:t>
                          </a:r>
                          <a:r>
                            <a:rPr lang="en-US" sz="1600" b="1" baseline="-25000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</a:t>
                          </a:r>
                          <a:endParaRPr lang="en-US" sz="1600" dirty="0">
                            <a:effectLst/>
                            <a:latin typeface="TH SarabunPSK" charset="0"/>
                            <a:ea typeface="TH SarabunPSK" charset="0"/>
                            <a:cs typeface="TH SarabunPSK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5018">
                    <a:tc>
                      <a:txBody>
                        <a:bodyPr/>
                        <a:lstStyle/>
                        <a:p>
                          <a:pPr marL="571500" indent="3429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</a:t>
                          </a:r>
                          <a:r>
                            <a:rPr lang="en-US" sz="1400" baseline="-250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0</a:t>
                          </a: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 = 0.9 (default) </a:t>
                          </a:r>
                        </a:p>
                        <a:p>
                          <a:pPr marL="571500" indent="3429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</a:t>
                          </a:r>
                          <a:r>
                            <a:rPr lang="en-US" sz="1400" baseline="-250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1</a:t>
                          </a: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= max{4.0 , 2.1exp[0.019HSNEW</a:t>
                          </a:r>
                          <a:r>
                            <a:rPr lang="en-US" sz="1400" baseline="-250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aw</a:t>
                          </a: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]}</a:t>
                          </a:r>
                        </a:p>
                        <a:p>
                          <a:pPr marL="571500" indent="3429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</a:t>
                          </a:r>
                          <a:r>
                            <a:rPr lang="en-US" sz="1400" baseline="-250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2</a:t>
                          </a: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= 1 + 0.018max[ 0 , (100-HSNEW</a:t>
                          </a:r>
                          <a:r>
                            <a:rPr lang="en-US" sz="1400" baseline="-250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aw</a:t>
                          </a: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)]</a:t>
                          </a:r>
                        </a:p>
                        <a:p>
                          <a:pPr marL="571500" indent="3429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</a:t>
                          </a:r>
                          <a:r>
                            <a:rPr lang="en-US" sz="1400" baseline="-250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3</a:t>
                          </a: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= min{ a</a:t>
                          </a:r>
                          <a:r>
                            <a:rPr lang="en-US" sz="1400" baseline="-250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0</a:t>
                          </a: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, max[ 0 , (0.01HSNEW</a:t>
                          </a:r>
                          <a:r>
                            <a:rPr lang="en-US" sz="1400" baseline="-250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aw</a:t>
                          </a: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- 0.15)]}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21664">
                    <a:tc>
                      <a:txBody>
                        <a:bodyPr/>
                        <a:lstStyle/>
                        <a:p>
                          <a:pPr lvl="1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ΔRI</a:t>
                          </a:r>
                          <a:r>
                            <a:rPr lang="en-US" sz="1600" baseline="-25000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</a:t>
                          </a: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= </a:t>
                          </a:r>
                          <a:r>
                            <a:rPr lang="th-TH" sz="1600" dirty="0">
                              <a:solidFill>
                                <a:srgbClr val="000000"/>
                              </a:solidFill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การลดค่าของค่า </a:t>
                          </a: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IRI </a:t>
                          </a:r>
                          <a:r>
                            <a:rPr lang="th-TH" sz="1600" dirty="0">
                              <a:solidFill>
                                <a:srgbClr val="000000"/>
                              </a:solidFill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หลังการการเสริมผิวทาง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TH SarabunPSK" charset="0"/>
                            <a:ea typeface="TH SarabunPSK" charset="0"/>
                            <a:cs typeface="TH SarabunPSK" charset="0"/>
                          </a:endParaRPr>
                        </a:p>
                        <a:p>
                          <a:pPr lvl="1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Ribw</a:t>
                          </a:r>
                          <a:r>
                            <a:rPr lang="th-TH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= ค่า </a:t>
                          </a:r>
                          <a:r>
                            <a:rPr lang="en-US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IRI </a:t>
                          </a:r>
                          <a:r>
                            <a:rPr lang="th-TH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ก่อนการเสริมผิวทาง (</a:t>
                          </a:r>
                          <a:r>
                            <a:rPr lang="en-US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m/km )</a:t>
                          </a:r>
                        </a:p>
                        <a:p>
                          <a:pPr lvl="1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Riaw</a:t>
                          </a:r>
                          <a:r>
                            <a:rPr lang="th-TH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= ค่า </a:t>
                          </a:r>
                          <a:r>
                            <a:rPr lang="en-US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IRI </a:t>
                          </a:r>
                          <a:r>
                            <a:rPr lang="th-TH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หลังการเสริมผิวทาง (</a:t>
                          </a:r>
                          <a:r>
                            <a:rPr lang="en-US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m/km )</a:t>
                          </a:r>
                        </a:p>
                        <a:p>
                          <a:pPr lvl="1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HSNEWaw</a:t>
                          </a:r>
                          <a:r>
                            <a:rPr lang="en-US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	</a:t>
                          </a:r>
                          <a:r>
                            <a:rPr lang="th-TH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= ความหนาของการเสริมผิวทาง (</a:t>
                          </a:r>
                          <a:r>
                            <a:rPr lang="en-US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mm)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ตาราง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395975"/>
                  </p:ext>
                </p:extLst>
              </p:nvPr>
            </p:nvGraphicFramePr>
            <p:xfrm>
              <a:off x="4629139" y="3641988"/>
              <a:ext cx="4159576" cy="2817618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15957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6309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7"/>
                          <a:stretch>
                            <a:fillRect t="-43269" b="-36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65018">
                    <a:tc>
                      <a:txBody>
                        <a:bodyPr/>
                        <a:lstStyle/>
                        <a:p>
                          <a:pPr marL="571500" indent="3429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</a:t>
                          </a:r>
                          <a:r>
                            <a:rPr lang="en-US" sz="1400" baseline="-250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0</a:t>
                          </a: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 = 0.9 (default) </a:t>
                          </a:r>
                        </a:p>
                        <a:p>
                          <a:pPr marL="571500" indent="3429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</a:t>
                          </a:r>
                          <a:r>
                            <a:rPr lang="en-US" sz="1400" baseline="-250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1</a:t>
                          </a: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= max{4.0 , 2.1exp[0.019HSNEW</a:t>
                          </a:r>
                          <a:r>
                            <a:rPr lang="en-US" sz="1400" baseline="-250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aw</a:t>
                          </a: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]}</a:t>
                          </a:r>
                        </a:p>
                        <a:p>
                          <a:pPr marL="571500" indent="3429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</a:t>
                          </a:r>
                          <a:r>
                            <a:rPr lang="en-US" sz="1400" baseline="-250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2</a:t>
                          </a: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= 1 + 0.018max[ 0 , (100-HSNEW</a:t>
                          </a:r>
                          <a:r>
                            <a:rPr lang="en-US" sz="1400" baseline="-250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aw</a:t>
                          </a: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)]</a:t>
                          </a:r>
                        </a:p>
                        <a:p>
                          <a:pPr marL="571500" indent="3429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</a:t>
                          </a:r>
                          <a:r>
                            <a:rPr lang="en-US" sz="1400" baseline="-250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3</a:t>
                          </a: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= min{ a</a:t>
                          </a:r>
                          <a:r>
                            <a:rPr lang="en-US" sz="1400" baseline="-250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0</a:t>
                          </a: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, max[ 0 , (0.01HSNEW</a:t>
                          </a:r>
                          <a:r>
                            <a:rPr lang="en-US" sz="1400" baseline="-250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aw</a:t>
                          </a:r>
                          <a:r>
                            <a:rPr lang="en-US" sz="14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- 0.15)]}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1121664">
                    <a:tc>
                      <a:txBody>
                        <a:bodyPr/>
                        <a:lstStyle/>
                        <a:p>
                          <a:pPr lvl="1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ΔRI</a:t>
                          </a:r>
                          <a:r>
                            <a:rPr lang="en-US" sz="1600" baseline="-25000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a</a:t>
                          </a: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= </a:t>
                          </a:r>
                          <a:r>
                            <a:rPr lang="th-TH" sz="1600" dirty="0">
                              <a:solidFill>
                                <a:srgbClr val="000000"/>
                              </a:solidFill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การลดค่าของค่า </a:t>
                          </a: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IRI </a:t>
                          </a:r>
                          <a:r>
                            <a:rPr lang="th-TH" sz="1600" dirty="0">
                              <a:solidFill>
                                <a:srgbClr val="000000"/>
                              </a:solidFill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หลังการการเสริมผิวทาง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TH SarabunPSK" charset="0"/>
                            <a:ea typeface="TH SarabunPSK" charset="0"/>
                            <a:cs typeface="TH SarabunPSK" charset="0"/>
                          </a:endParaRPr>
                        </a:p>
                        <a:p>
                          <a:pPr lvl="1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Ribw</a:t>
                          </a:r>
                          <a:r>
                            <a:rPr lang="th-TH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= ค่า </a:t>
                          </a:r>
                          <a:r>
                            <a:rPr lang="en-US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IRI </a:t>
                          </a:r>
                          <a:r>
                            <a:rPr lang="th-TH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ก่อนการเสริมผิวทาง (</a:t>
                          </a:r>
                          <a:r>
                            <a:rPr lang="en-US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m/km )</a:t>
                          </a:r>
                        </a:p>
                        <a:p>
                          <a:pPr lvl="1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Riaw</a:t>
                          </a:r>
                          <a:r>
                            <a:rPr lang="th-TH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 = ค่า </a:t>
                          </a:r>
                          <a:r>
                            <a:rPr lang="en-US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IRI </a:t>
                          </a:r>
                          <a:r>
                            <a:rPr lang="th-TH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หลังการเสริมผิวทาง (</a:t>
                          </a:r>
                          <a:r>
                            <a:rPr lang="en-US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m/km )</a:t>
                          </a:r>
                        </a:p>
                        <a:p>
                          <a:pPr lvl="1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HSNEWaw</a:t>
                          </a:r>
                          <a:r>
                            <a:rPr lang="en-US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	</a:t>
                          </a:r>
                          <a:r>
                            <a:rPr lang="th-TH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= ความหนาของการเสริมผิวทาง (</a:t>
                          </a:r>
                          <a:r>
                            <a:rPr lang="en-US" sz="1600" dirty="0">
                              <a:effectLst/>
                              <a:latin typeface="TH SarabunPSK" charset="0"/>
                              <a:ea typeface="TH SarabunPSK" charset="0"/>
                              <a:cs typeface="TH SarabunPSK" charset="0"/>
                            </a:rPr>
                            <a:t>mm)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Rectangle 18"/>
          <p:cNvSpPr/>
          <p:nvPr/>
        </p:nvSpPr>
        <p:spPr>
          <a:xfrm>
            <a:off x="1248643" y="3238010"/>
            <a:ext cx="2113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การซ่อมด้วยวิธีฉาบผิวทาง 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5659513" y="3212976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การซ่อมด้วยวิธีเสริมผิวทาง 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51520" y="1052736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990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980728"/>
            <a:ext cx="784887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thaiDist" hangingPunct="0">
              <a:spcAft>
                <a:spcPts val="300"/>
              </a:spcAft>
              <a:buFont typeface="TH SarabunIT๙" charset="0"/>
              <a:buAutoNum type="arabicPeriod"/>
              <a:tabLst>
                <a:tab pos="900430" algn="l"/>
              </a:tabLst>
            </a:pPr>
            <a:r>
              <a:rPr lang="th-TH" sz="2000" b="1" dirty="0">
                <a:latin typeface="TH SarabunPSK" charset="0"/>
                <a:ea typeface="TH SarabunPSK" charset="0"/>
                <a:cs typeface="TH SarabunPSK" charset="0"/>
              </a:rPr>
              <a:t>ปรับปรุงข้อมูลพื้นฐาน และสอบเทียบแบบจำลอง</a:t>
            </a:r>
            <a:r>
              <a:rPr lang="th-TH" sz="2000" b="1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b="1" dirty="0">
                <a:latin typeface="TH SarabunPSK" charset="0"/>
                <a:ea typeface="TH SarabunPSK" charset="0"/>
                <a:cs typeface="TH SarabunPSK" charset="0"/>
              </a:rPr>
              <a:t> ในโปรแกรมบริหารงานบำรุงทาง</a:t>
            </a:r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 (TPMS) </a:t>
            </a:r>
          </a:p>
          <a:p>
            <a:pPr lvl="1" algn="thaiDist" hangingPunct="0">
              <a:spcAft>
                <a:spcPts val="300"/>
              </a:spcAft>
              <a:tabLst>
                <a:tab pos="900430" algn="l"/>
              </a:tabLs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1.1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ศึกษา ทบทวนข้อมูลแบบจำลอง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ภายในโปรแกรม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 	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670" y="1698575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ศึกษา ทบทวนข้อมูลแบบจำลองต่างๆ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>
              <p:ext uri="{D42A27DB-BD31-4B8C-83A1-F6EECF244321}">
                <p14:modId xmlns:p14="http://schemas.microsoft.com/office/powerpoint/2010/main" val="224518546"/>
              </p:ext>
            </p:extLst>
          </p:nvPr>
        </p:nvGraphicFramePr>
        <p:xfrm>
          <a:off x="285720" y="2232248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42791" y="-101379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559578"/>
              </p:ext>
            </p:extLst>
          </p:nvPr>
        </p:nvGraphicFramePr>
        <p:xfrm>
          <a:off x="288753" y="3090074"/>
          <a:ext cx="8677538" cy="3645408"/>
        </p:xfrm>
        <a:graphic>
          <a:graphicData uri="http://schemas.openxmlformats.org/drawingml/2006/table">
            <a:tbl>
              <a:tblPr firstRow="1" firstCol="1" bandRow="1"/>
              <a:tblGrid>
                <a:gridCol w="2093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ยี่ห้อ/รุ่น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ราคา</a:t>
                      </a:r>
                      <a:b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ล้อยาง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ราคา(บาท/เส้น)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ชนิด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จำนวนล้อ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จักรยานยนต์และสามล้อเครื่อง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HONDA/WAVE 110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34,400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70/90-17M/C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รถยนต์นั่งไม่เกิน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7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คน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TOYOTA/VIOS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531,000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2,050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185/60 R15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รถยนต์นั่งเกิน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7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คน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TOYOTA/FORTUNER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1,104,000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5,500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265/65 R17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รถโดยสารขนาดเล็ก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TOYOTA/COMMUTER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1,158,000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2,660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195R15C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รถโดยสารขนาดกลาง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SUNLONG/MINIBUS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2,500,000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295/75R22.5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รถโดยสารขนาดใหญ่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SUNLONG/BUS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3,500,000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รถบรรทุกขนาดเล็ก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(4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TOYOTA/VIGO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740,000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2,200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205/70R 15C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2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ISUZU/ FTR 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ISUZU/ FVM  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รถบรรทุกพ่วง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มากกว่า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HINO/GY SERIES 12 wheels 8x4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4,000,000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32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รถบรรทุกกึ่งพ่วง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มากกว่า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HINO/FM Series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32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6" name="รูปภาพ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78692"/>
            <a:ext cx="4357563" cy="32681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1520" y="1052736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282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908720"/>
            <a:ext cx="856895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thaiDist" hangingPunct="0">
              <a:spcAft>
                <a:spcPts val="300"/>
              </a:spcAft>
              <a:buFont typeface="TH SarabunIT๙" charset="0"/>
              <a:buAutoNum type="arabicPeriod"/>
              <a:tabLst>
                <a:tab pos="900430" algn="l"/>
              </a:tabLs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ปรับปรุงข้อมูลพื้นฐาน และสอบเทียบแบบจำลอง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ในโปรแกรมบริหารงานบำรุงทาง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(TPMS) </a:t>
            </a:r>
          </a:p>
          <a:p>
            <a:pPr lvl="1" algn="thaiDist" hangingPunct="0">
              <a:spcAft>
                <a:spcPts val="300"/>
              </a:spcAft>
              <a:tabLst>
                <a:tab pos="900430" algn="l"/>
              </a:tabLst>
            </a:pPr>
            <a:r>
              <a:rPr lang="th-TH" sz="2000" b="1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	1.2 </a:t>
            </a:r>
            <a:r>
              <a:rPr lang="th-TH" sz="2000" b="1" dirty="0">
                <a:latin typeface="TH SarabunPSK" charset="0"/>
                <a:ea typeface="TH SarabunPSK" charset="0"/>
                <a:cs typeface="TH SarabunPSK" charset="0"/>
              </a:rPr>
              <a:t>กำหนดตัวแปรที่จะดำเนินการสอบเทียบในแบบจำลอง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</a:p>
        </p:txBody>
      </p:sp>
      <p:sp>
        <p:nvSpPr>
          <p:cNvPr id="4" name="กล่องข้อความ 4"/>
          <p:cNvSpPr txBox="1"/>
          <p:nvPr/>
        </p:nvSpPr>
        <p:spPr>
          <a:xfrm>
            <a:off x="467544" y="1844824"/>
            <a:ext cx="1834222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ข้อมูลสายทาง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หมายเลขทางหลวง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ตอนควบคุม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กม.เริ่มต้น-สิ้นสุด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ย้อนหลัง 5 ปี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AADT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%HV</a:t>
            </a:r>
          </a:p>
        </p:txBody>
      </p:sp>
      <p:pic>
        <p:nvPicPr>
          <p:cNvPr id="6" name="รูปภาพ 23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08885"/>
            <a:ext cx="6511746" cy="2282708"/>
          </a:xfrm>
          <a:prstGeom prst="rect">
            <a:avLst/>
          </a:prstGeom>
        </p:spPr>
      </p:pic>
      <p:sp>
        <p:nvSpPr>
          <p:cNvPr id="8" name="กล่องข้อความ 24"/>
          <p:cNvSpPr txBox="1"/>
          <p:nvPr/>
        </p:nvSpPr>
        <p:spPr>
          <a:xfrm>
            <a:off x="467544" y="4586352"/>
            <a:ext cx="183422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ค่าคงที่ต่างๆ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Lane Factor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Truck Factor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Kgm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a0, a1, a2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</a:t>
            </a:r>
          </a:p>
        </p:txBody>
      </p:sp>
      <p:pic>
        <p:nvPicPr>
          <p:cNvPr id="9" name="รูปภาพ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28" y="4581487"/>
            <a:ext cx="5040560" cy="19726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1055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980728"/>
            <a:ext cx="7848872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thaiDist" hangingPunct="0">
              <a:spcAft>
                <a:spcPts val="300"/>
              </a:spcAft>
              <a:buFont typeface="TH SarabunIT๙" charset="0"/>
              <a:buAutoNum type="arabicPeriod"/>
              <a:tabLst>
                <a:tab pos="900430" algn="l"/>
              </a:tabLs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ปรับปรุงข้อมูลพื้นฐาน และสอบเทียบแบบจำลอง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ในโปรแกรมบริหารงานบำรุงทาง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(TPMS) </a:t>
            </a:r>
          </a:p>
          <a:p>
            <a:pPr lvl="1" algn="thaiDist" hangingPunct="0">
              <a:spcAft>
                <a:spcPts val="300"/>
              </a:spcAft>
              <a:tabLst>
                <a:tab pos="900430" algn="l"/>
              </a:tabLs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1.3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ดำเนินการสอบเทียบแบบจำลอง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1714500" lvl="3" indent="-342900" algn="thaiDist" hangingPunct="0">
              <a:spcAft>
                <a:spcPts val="300"/>
              </a:spcAft>
              <a:buFont typeface="Symbol" charset="2"/>
              <a:buChar char=""/>
              <a:tabLst>
                <a:tab pos="457200" algn="l"/>
              </a:tabLs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แบบจำลองการเสื่อมสภาพทาง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1714500" lvl="3" indent="-342900" algn="thaiDist" hangingPunct="0">
              <a:spcAft>
                <a:spcPts val="300"/>
              </a:spcAft>
              <a:buFont typeface="Symbol" charset="2"/>
              <a:buChar char=""/>
              <a:tabLst>
                <a:tab pos="457200" algn="l"/>
              </a:tabLs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แบบจำลองผลกระทบจากมาตรฐานการซ่อมบำรุง พิจารณาจากข้อมูลสำรวจ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0" name="สี่เหลี่ยมผืนผ้า 21"/>
          <p:cNvSpPr/>
          <p:nvPr/>
        </p:nvSpPr>
        <p:spPr>
          <a:xfrm>
            <a:off x="217848" y="2367994"/>
            <a:ext cx="4176465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การปรับแก้ค่า </a:t>
            </a:r>
            <a:r>
              <a:rPr lang="en-US" sz="2000" b="1" kern="0" noProof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2000" b="1" kern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gp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Diagram 6"/>
          <p:cNvGraphicFramePr/>
          <p:nvPr>
            <p:extLst>
              <p:ext uri="{D42A27DB-BD31-4B8C-83A1-F6EECF244321}">
                <p14:modId xmlns:p14="http://schemas.microsoft.com/office/powerpoint/2010/main" val="1066714141"/>
              </p:ext>
            </p:extLst>
          </p:nvPr>
        </p:nvGraphicFramePr>
        <p:xfrm>
          <a:off x="172819" y="2852936"/>
          <a:ext cx="4615205" cy="40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080746409"/>
              </p:ext>
            </p:extLst>
          </p:nvPr>
        </p:nvGraphicFramePr>
        <p:xfrm>
          <a:off x="4499993" y="2636913"/>
          <a:ext cx="4608511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Rectangle 13"/>
          <p:cNvSpPr/>
          <p:nvPr/>
        </p:nvSpPr>
        <p:spPr>
          <a:xfrm>
            <a:off x="251520" y="1052736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999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980728"/>
            <a:ext cx="7848872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thaiDist" hangingPunct="0">
              <a:spcAft>
                <a:spcPts val="300"/>
              </a:spcAft>
              <a:buFont typeface="TH SarabunIT๙" charset="0"/>
              <a:buAutoNum type="arabicPeriod"/>
              <a:tabLst>
                <a:tab pos="900430" algn="l"/>
              </a:tabLs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ปรับปรุงข้อมูลพื้นฐาน และสอบเทียบแบบจำลอง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ในโปรแกรมบริหารงานบำรุงทาง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(TPMS) </a:t>
            </a:r>
          </a:p>
          <a:p>
            <a:pPr lvl="1" algn="thaiDist" hangingPunct="0">
              <a:spcAft>
                <a:spcPts val="300"/>
              </a:spcAft>
              <a:tabLst>
                <a:tab pos="900430" algn="l"/>
              </a:tabLs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1.3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ดำเนินการสอบเทียบแบบจำลอง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1714500" lvl="3" indent="-342900" algn="thaiDist" hangingPunct="0">
              <a:spcAft>
                <a:spcPts val="300"/>
              </a:spcAft>
              <a:buFont typeface="Symbol" charset="2"/>
              <a:buChar char=""/>
              <a:tabLst>
                <a:tab pos="457200" algn="l"/>
              </a:tabLs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แบบจำลองการเสื่อมสภาพทาง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1714500" lvl="3" indent="-342900" algn="thaiDist" hangingPunct="0">
              <a:spcAft>
                <a:spcPts val="300"/>
              </a:spcAft>
              <a:buFont typeface="Symbol" charset="2"/>
              <a:buChar char=""/>
              <a:tabLst>
                <a:tab pos="457200" algn="l"/>
              </a:tabLs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แบบจำลองผลกระทบจากมาตรฐานการซ่อมบำรุง พิจารณาจากข้อมูลสำรวจ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79662" y="3501008"/>
          <a:ext cx="4392488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รูปภาพ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39" y="3503443"/>
            <a:ext cx="4340249" cy="263691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378801" y="2812866"/>
            <a:ext cx="211307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การซ่อมด้วยวิธีฉาบผิวทาง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659513" y="2812866"/>
            <a:ext cx="215636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การซ่อมด้วยวิธีเสริมผิวทาง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51520" y="1052736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265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980728"/>
            <a:ext cx="7848872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thaiDist" hangingPunct="0">
              <a:spcAft>
                <a:spcPts val="300"/>
              </a:spcAft>
              <a:buFont typeface="TH SarabunIT๙" charset="0"/>
              <a:buAutoNum type="arabicPeriod"/>
              <a:tabLst>
                <a:tab pos="900430" algn="l"/>
              </a:tabLs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ปรับปรุงข้อมูลพื้นฐาน และสอบเทียบแบบจำลอง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ในโปรแกรมบริหารงานบำรุงทาง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(TPMS) </a:t>
            </a:r>
          </a:p>
          <a:p>
            <a:pPr lvl="2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1.4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สรุปผลการสอบเทียบ และค่าความแปรปรวน ค่าความเชื่อมั่นจากแบบจำลองที่สอบเทียบกับข้อมูลจริงของกรมทางหลวง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35943983"/>
              </p:ext>
            </p:extLst>
          </p:nvPr>
        </p:nvGraphicFramePr>
        <p:xfrm>
          <a:off x="285087" y="1870275"/>
          <a:ext cx="4032448" cy="311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4489" y="4874384"/>
                <a:ext cx="3713046" cy="193899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thaiDist"/>
                <a:r>
                  <a:rPr lang="en-US" sz="2000" dirty="0">
                    <a:latin typeface="TH SarabunPSK" charset="0"/>
                    <a:ea typeface="TH SarabunPSK" charset="0"/>
                    <a:cs typeface="TH SarabunPSK" charset="0"/>
                  </a:rPr>
                  <a:t>	</a:t>
                </a:r>
                <a:r>
                  <a:rPr lang="th-TH" sz="2000" dirty="0">
                    <a:latin typeface="TH SarabunPSK" charset="0"/>
                    <a:ea typeface="TH SarabunPSK" charset="0"/>
                    <a:cs typeface="TH SarabunPSK" charset="0"/>
                  </a:rPr>
                  <a:t>จากการทดลองปรับแก้ค่า </a:t>
                </a:r>
                <a:r>
                  <a:rPr lang="en-US" sz="2000" dirty="0" err="1">
                    <a:latin typeface="TH SarabunPSK" charset="0"/>
                    <a:ea typeface="TH SarabunPSK" charset="0"/>
                    <a:cs typeface="TH SarabunPSK" charset="0"/>
                  </a:rPr>
                  <a:t>Kgp</a:t>
                </a:r>
                <a:r>
                  <a:rPr lang="th-TH" sz="2000" dirty="0">
                    <a:latin typeface="TH SarabunPSK" charset="0"/>
                    <a:ea typeface="TH SarabunPSK" charset="0"/>
                    <a:cs typeface="TH SarabunPSK" charset="0"/>
                  </a:rPr>
                  <a:t> ของตัวอย่างสายทาง 55 ช่วงสายทางที่คัดเลือกมาจากโครงข่ายทางทั้งหมดของกรมทางหลวงตามกระบวนการข้างต้น พบว่าค่า </a:t>
                </a:r>
                <a:r>
                  <a:rPr lang="en-US" sz="2000" dirty="0" err="1">
                    <a:latin typeface="TH SarabunPSK" charset="0"/>
                    <a:ea typeface="TH SarabunPSK" charset="0"/>
                    <a:cs typeface="TH SarabunPSK" charset="0"/>
                  </a:rPr>
                  <a:t>Kgp</a:t>
                </a:r>
                <a:r>
                  <a:rPr lang="th-TH" sz="2000" dirty="0">
                    <a:latin typeface="TH SarabunPSK" charset="0"/>
                    <a:ea typeface="TH SarabunPSK" charset="0"/>
                    <a:cs typeface="TH SarabunPSK" charset="0"/>
                  </a:rPr>
                  <a:t> ที่ดีที่สุด คือ 3.219 ซึ่งให้ค่าผลรวมกำลังสองของความคลาดเคลื่อนที่ต่ำที่สุด อยู่ที่ 7.7553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TH SarabunPSK" charset="0"/>
                        <a:cs typeface="TH SarabunPSK" charset="0"/>
                      </a:rPr>
                      <m:t>(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</m:ctrlPr>
                      </m:sSupPr>
                      <m:e>
                        <m:r>
                          <a:rPr lang="th-TH" sz="2000" b="0" i="0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ม</m:t>
                        </m:r>
                        <m:r>
                          <a:rPr lang="th-TH" sz="2000" b="0" i="0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./</m:t>
                        </m:r>
                        <m:r>
                          <a:rPr lang="th-TH" sz="2000" b="0" i="0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กม</m:t>
                        </m:r>
                        <m:r>
                          <a:rPr lang="th-TH" sz="2000" b="0" i="0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) 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latin typeface="TH SarabunPSK" charset="0"/>
                  <a:ea typeface="TH SarabunPSK" charset="0"/>
                  <a:cs typeface="TH SarabunPSK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89" y="4874384"/>
                <a:ext cx="3713046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471" t="-1246" r="-2941" b="-4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829162" y="4874384"/>
            <a:ext cx="3878163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lvl="0" algn="ctr"/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จากการทดสอบด้วย </a:t>
            </a:r>
            <a:r>
              <a:rPr lang="en-US" sz="2000" dirty="0">
                <a:solidFill>
                  <a:schemeClr val="tx1"/>
                </a:solidFill>
                <a:latin typeface="TH SarabunPSK" charset="0"/>
                <a:ea typeface="TH SarabunPSK" charset="0"/>
                <a:cs typeface="TH SarabunPSK" charset="0"/>
              </a:rPr>
              <a:t>Maximum Likelihood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พบว่าค่า </a:t>
            </a:r>
            <a:r>
              <a:rPr lang="en-US" sz="20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Kgp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ที่ดีที่สุด คือ 3.21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(variance = 0.21) </a:t>
            </a:r>
          </a:p>
          <a:p>
            <a:pPr lvl="0" algn="ctr"/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ซึ่งใกล้เคียงกับค่าที่ได้จะการวิเคราะห์ด้วย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Sum of Error Square </a:t>
            </a:r>
          </a:p>
          <a:p>
            <a:pPr lvl="0" algn="ctr"/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785319"/>
              </p:ext>
            </p:extLst>
          </p:nvPr>
        </p:nvGraphicFramePr>
        <p:xfrm>
          <a:off x="4644007" y="1843225"/>
          <a:ext cx="4248472" cy="310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251520" y="1052736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902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980728"/>
            <a:ext cx="784887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thaiDist" hangingPunct="0">
              <a:spcAft>
                <a:spcPts val="300"/>
              </a:spcAft>
              <a:buFont typeface="TH SarabunIT๙" charset="0"/>
              <a:buAutoNum type="arabicPeriod"/>
              <a:tabLst>
                <a:tab pos="900430" algn="l"/>
              </a:tabLs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ปรับปรุงข้อมูลพื้นฐาน และสอบเทียบแบบจำลอง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ในโปรแกรมบริหารงานบำรุงทาง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(TPMS) </a:t>
            </a:r>
          </a:p>
          <a:p>
            <a:pPr lvl="2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1.5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พิจารณาแบบจำลองค่าใช้จ่ายผู้ใช้ทาง รวมทั้งอัพเดทข้อมูลในแต่ละตัวแปรให้เป็นปัจจุบัน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graphicFrame>
        <p:nvGraphicFramePr>
          <p:cNvPr id="4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044984"/>
              </p:ext>
            </p:extLst>
          </p:nvPr>
        </p:nvGraphicFramePr>
        <p:xfrm>
          <a:off x="179512" y="2637890"/>
          <a:ext cx="8894108" cy="3189732"/>
        </p:xfrm>
        <a:graphic>
          <a:graphicData uri="http://schemas.openxmlformats.org/drawingml/2006/table">
            <a:tbl>
              <a:tblPr firstRow="1" firstCol="1" bandRow="1"/>
              <a:tblGrid>
                <a:gridCol w="2083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0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รายละเอียด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ยี่ห้อ/รุ่น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ราคา</a:t>
                      </a:r>
                      <a:b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(บาท)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ล้อยาง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ราคา(บาท/เส้น)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ชนิด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จำนวนล้อ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จักรยานยนต์และสามล้อเครื่อง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HONDA/WAVE 110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19.7%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34,400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70/90-17M/C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รถยนต์นั่งไม่เกิน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7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คน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TOYOTA/VIOS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38.0%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531,000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2,050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185/60 R15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รถยนต์นั่งเกิน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7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คน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TOYOTA/FORTUNER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57.7%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1,104,000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5,500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265/65 R17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รถโดยสารขนาดเล็ก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TOYOTA/COMMUTER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74.1%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1,158,000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2,660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195R15C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รถโดยสารขนาดกลาง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SUNLONG/MINIBUS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26.8%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295/75R22.5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รถโดยสารขนาดใหญ่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SUNLONG/BUS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31.6%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รถบรรทุกขนาดเล็ก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(4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ล้อ)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TOYOTA/REVO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33.6%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740,000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2,200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205/70R 15C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รถบรรทุกขนาด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2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เพลา (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ล้อ)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ISUZU/ FTR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50.6%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รถบรรทุกขนาด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3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เพลา (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ล้อ)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ISUZU/ FVM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45.3%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รถบรรทุกพ่วง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(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มากกว่า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เพลา)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HINO/GY SERIES 12 wheels 8x4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32.3%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4,000,000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32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รถบรรทุกกึ่งพ่วง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(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มากกว่า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เพลา)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HINO/FM Series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35.2%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32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40572"/>
              </p:ext>
            </p:extLst>
          </p:nvPr>
        </p:nvGraphicFramePr>
        <p:xfrm>
          <a:off x="294870" y="6017930"/>
          <a:ext cx="3406629" cy="43540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976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0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ราคาน้ำมัน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เบนซิน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2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ดีเซล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63817"/>
              </p:ext>
            </p:extLst>
          </p:nvPr>
        </p:nvGraphicFramePr>
        <p:xfrm>
          <a:off x="4150804" y="6021288"/>
          <a:ext cx="3459142" cy="41959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976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70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ราคาน้ำมันหล่อลื่น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สำหรับเครื่องยนต์เบนซิน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895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สำหรับเครื่องยนต์ดีเซล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688911" y="2299336"/>
            <a:ext cx="4455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600" i="1" dirty="0">
                <a:latin typeface="TH SarabunPSK" pitchFamily="34" charset="-34"/>
                <a:cs typeface="TH SarabunPSK" pitchFamily="34" charset="-34"/>
              </a:rPr>
              <a:t>อ้างอิง กรมบัญชีกลาง และ สำนักงบประมาณ</a:t>
            </a:r>
            <a:r>
              <a:rPr lang="en-US" sz="1600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i="1" dirty="0">
                <a:latin typeface="TH SarabunPSK" pitchFamily="34" charset="-34"/>
                <a:cs typeface="TH SarabunPSK" pitchFamily="34" charset="-34"/>
              </a:rPr>
              <a:t>ณ มีนาคม </a:t>
            </a:r>
            <a:r>
              <a:rPr lang="en-US" sz="1600" i="1" dirty="0">
                <a:latin typeface="TH SarabunPSK" pitchFamily="34" charset="-34"/>
                <a:cs typeface="TH SarabunPSK" pitchFamily="34" charset="-34"/>
              </a:rPr>
              <a:t>2560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1052736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658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การส่งมอบโครงการ</a:t>
            </a:r>
          </a:p>
        </p:txBody>
      </p:sp>
      <p:sp>
        <p:nvSpPr>
          <p:cNvPr id="5" name="Rectangle 12"/>
          <p:cNvSpPr/>
          <p:nvPr/>
        </p:nvSpPr>
        <p:spPr>
          <a:xfrm>
            <a:off x="4499992" y="2348880"/>
            <a:ext cx="4248472" cy="14401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ร่างรายงานฉบับสมบูรณ์ </a:t>
            </a:r>
          </a:p>
          <a:p>
            <a:pPr lvl="0"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Draft Final Report)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04049" y="3871443"/>
            <a:ext cx="3744416" cy="44050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ฉบับ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8352"/>
            <a:ext cx="3972479" cy="56110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978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1052736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980728"/>
            <a:ext cx="806489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2.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ศึกษา และแนะนำปัจจัยตลอดจนหลักเกณฑ์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สำหรับใช้ในการเลือกวิธีการซ่อมบำรุงที่เหมาะสมกับข้อมูลในปัจจุบันที่มีการสำรวจข้อมูล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2.1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ศึกษาและเก็บข้อมูลวิธีการซ่อมบำรุงซึ่งดำเนินการในปัจจุบันของกรมทางหลวง</a:t>
            </a:r>
          </a:p>
        </p:txBody>
      </p:sp>
      <p:sp>
        <p:nvSpPr>
          <p:cNvPr id="12" name="สี่เหลี่ยมผืนผ้า 3"/>
          <p:cNvSpPr/>
          <p:nvPr/>
        </p:nvSpPr>
        <p:spPr>
          <a:xfrm>
            <a:off x="323528" y="2170306"/>
            <a:ext cx="5112568" cy="43550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22100 งานฉาบผิวแอสฟัลต์ (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Asphalt Seal Coating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</a:p>
          <a:p>
            <a:pPr marL="342900" indent="-342900" algn="thaiDi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22100 งานฉาบผิวแอสฟัลต์ (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Asphalt Seal Coating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23200 งานซ่อมทางผิว</a:t>
            </a:r>
            <a:r>
              <a:rPr lang="th-TH" sz="18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แอสฟัลต์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b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Major Repair of Asphalt Pavement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</a:p>
          <a:p>
            <a:pPr marL="342900" indent="-342900" algn="thaiDi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23300 งานปรับปรุงผิวทางแอสฟัลต์คอนกรีตเดิม นำกลับมาใช้ใหม่ </a:t>
            </a:r>
            <a:b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Asphalt Hot Mix Recycling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</a:p>
          <a:p>
            <a:pPr marL="342900" indent="-342900" algn="thaiDi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24000 งานบูรณะทางผิวแอสฟัลต์ (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Rehabilitation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21121 งานซ่อมวัสดุรอยต่อ (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Repair of Joint Sealing)</a:t>
            </a:r>
            <a:endParaRPr lang="th-TH" sz="18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21122 งานอุดเชื่อมรอยแตก (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Crack Sealing) </a:t>
            </a:r>
            <a:endParaRPr lang="th-TH" sz="18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21124 งานซ่อมคอนกรีต (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Concrete Pavement Patching)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04864"/>
            <a:ext cx="2934393" cy="415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7506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1052736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980728"/>
            <a:ext cx="806489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2.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ศึกษา และแนะนำปัจจัยตลอดจนหลักเกณฑ์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สำหรับใช้ในการเลือกวิธีการซ่อมบำรุงที่เหมาะสมกับข้อมูลในปัจจุบันที่มีการสำรวจข้อมูล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2.2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ศึกษาเทคโนโลยีทางด้านสารสนเทศที่เหมาะสมสำหรับใช้ในการปรับปรุงและพัฒนาระบบ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เพื่อรองรับข้อมูล เทคโนโลยี รวมถึงการพัฒนาในอนาคต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49648"/>
              </p:ext>
            </p:extLst>
          </p:nvPr>
        </p:nvGraphicFramePr>
        <p:xfrm>
          <a:off x="251520" y="5125443"/>
          <a:ext cx="8712967" cy="1682496"/>
        </p:xfrm>
        <a:graphic>
          <a:graphicData uri="http://schemas.openxmlformats.org/drawingml/2006/table">
            <a:tbl>
              <a:tblPr firstRow="1" firstCol="1" bandRow="1"/>
              <a:tblGrid>
                <a:gridCol w="2179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9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องค์ประกอบต่างๆ ภายในระบบ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เวอร์ชัน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องค์ประกอบต่างๆ ภายในระบบ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เวอร์ชัน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26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Symfony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 CMF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2.0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PostGIS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Extenstion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1.5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26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PHP Engine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7.0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JasperReports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 Server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6.3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26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nginx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 Web Server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1.10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Apache Tomcat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8.5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26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Ubuntu Linux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16.04 LTS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Java Runtime Environment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8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26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PostgresSQL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 Database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9.6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รูปภาพ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19529"/>
            <a:ext cx="5832648" cy="278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2407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1052736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836712"/>
            <a:ext cx="806489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2.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ศึกษา และแนะนำปัจจัยตลอดจนหลักเกณฑ์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สำหรับใช้ในการเลือกวิธีการซ่อมบำรุงที่เหมาะสมกับข้อมูลในปัจจุบันที่มีการสำรวจข้อมูล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2.3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ศึกษา รวบรวมความต้องการในการใช้งานโปรแกรม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จากผู้ใช้งาน รูปแบบรายงานที่ใช้งานในปัจจุบันของกรมทางหลวง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endParaRPr lang="en-US" sz="20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รูปภาพ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40401"/>
            <a:ext cx="5184576" cy="1892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สี่เหลี่ยมผืนผ้า 5"/>
          <p:cNvSpPr/>
          <p:nvPr/>
        </p:nvSpPr>
        <p:spPr>
          <a:xfrm>
            <a:off x="3491880" y="3863950"/>
            <a:ext cx="1909192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สามารถใช้งานระบบ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ผ่าน</a:t>
            </a:r>
            <a:r>
              <a:rPr lang="th-TH" sz="16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เว็บเบ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</a:t>
            </a:r>
            <a:r>
              <a:rPr lang="th-TH" sz="16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เซอร์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เช่น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Firefox, Chrome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เป็นต้น</a:t>
            </a:r>
          </a:p>
        </p:txBody>
      </p:sp>
      <p:sp>
        <p:nvSpPr>
          <p:cNvPr id="8" name="สี่เหลี่ยมผืนผ้า 9"/>
          <p:cNvSpPr/>
          <p:nvPr/>
        </p:nvSpPr>
        <p:spPr>
          <a:xfrm>
            <a:off x="330282" y="3863950"/>
            <a:ext cx="2632408" cy="198515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การเชื่อมโยงกับระบบงานอื่นๆ ของกรมทางหลวงที่เกี่ยวข้อง </a:t>
            </a:r>
          </a:p>
          <a:p>
            <a:pPr marL="285750" lvl="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ที่พัฒนาขึ้น ควรจะมีแยกการเก็บข้อมูลผลการวิเคราะห์แยกรายบุคคลได้</a:t>
            </a:r>
          </a:p>
          <a:p>
            <a:pPr marL="285750" lvl="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การวิเคราะห์ข้อมูลจำนวนมากๆ ในเวลาเดียวกัน โดยผู้ใช้งานมากกว่า 1 คน</a:t>
            </a:r>
            <a:endParaRPr lang="en-US" sz="16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285750" lvl="0" indent="-285750" algn="thaiDist">
              <a:buFont typeface="Arial" panose="020B0604020202020204" pitchFamily="34" charset="0"/>
              <a:buChar char="•"/>
            </a:pPr>
            <a:endParaRPr lang="en-US" sz="11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17"/>
          <p:cNvSpPr/>
          <p:nvPr/>
        </p:nvSpPr>
        <p:spPr>
          <a:xfrm>
            <a:off x="5930262" y="3883992"/>
            <a:ext cx="3022222" cy="280076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สามารถปรับเปลี่ยนค่าตัวแปรต่างๆ ภายในระบบ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สามารถส่งออกรายงานได้เหมาะสมสำหรับการนำไปใช้งานในปัจจุบัน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แขวงทางหลวงสามารถวิเคราะห์งบประมาณโดยใช้โปรแกรม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ในแต่ละแขวงเอง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สามารถวิเคราะห์งบประมาณแยกตามประเภทกิจกรรมการซ่อมบำรุงได้ 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สามารถวิเคราะห์การซ่อมบำรุง โดยการกำหนดวงเงินงบประมาณในแต่ละแขวงทางหลวงได้</a:t>
            </a:r>
          </a:p>
        </p:txBody>
      </p:sp>
      <p:cxnSp>
        <p:nvCxnSpPr>
          <p:cNvPr id="11" name="ลูกศรเชื่อมต่อแบบตรง 22"/>
          <p:cNvCxnSpPr/>
          <p:nvPr/>
        </p:nvCxnSpPr>
        <p:spPr>
          <a:xfrm flipV="1">
            <a:off x="1660887" y="3226221"/>
            <a:ext cx="699934" cy="657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25"/>
          <p:cNvCxnSpPr/>
          <p:nvPr/>
        </p:nvCxnSpPr>
        <p:spPr>
          <a:xfrm flipV="1">
            <a:off x="4906529" y="2920325"/>
            <a:ext cx="420115" cy="958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26"/>
          <p:cNvCxnSpPr/>
          <p:nvPr/>
        </p:nvCxnSpPr>
        <p:spPr>
          <a:xfrm flipH="1" flipV="1">
            <a:off x="7270484" y="3185486"/>
            <a:ext cx="600363" cy="693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56" y="4998488"/>
            <a:ext cx="2347378" cy="175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1510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1052736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908720"/>
            <a:ext cx="806489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2.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ศึกษา และแนะนำปัจจัยตลอดจนหลักเกณฑ์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สำหรับใช้ในการเลือกวิธีการซ่อมบำรุงที่เหมาะสมกับข้อมูลในปัจจุบันที่มีการสำรวจข้อมูล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2.4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ศึกษา ทบทวน งานวิจัยที่เกี่ยวข้องกับแนวทางการเลือกวิธีการซ่อมบำรุงทั้งในประเทศและต่างประเทศ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1" name="สี่เหลี่ยมผืนผ้า 5"/>
          <p:cNvSpPr/>
          <p:nvPr/>
        </p:nvSpPr>
        <p:spPr>
          <a:xfrm>
            <a:off x="251520" y="236165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จากการศึกษา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Road Network Evaluation Tools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World Bank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พบว่าการกำหนดเกณฑ์การซ่อมเริ่มต้นที่แนะนำในการซ่อมบำรุงทางด้วยวิธีเสริมผิวทางแอสฟัลต์ (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Overlays)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ในถนนประเภทผิวทางผิวทางลาดยางมีค่า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อยู่ที่ประมาณ 3.00-4.00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m/km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แสดงดังตารางต่อไปนี้</a:t>
            </a:r>
          </a:p>
        </p:txBody>
      </p:sp>
      <p:graphicFrame>
        <p:nvGraphicFramePr>
          <p:cNvPr id="12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204531"/>
              </p:ext>
            </p:extLst>
          </p:nvPr>
        </p:nvGraphicFramePr>
        <p:xfrm>
          <a:off x="683568" y="3358035"/>
          <a:ext cx="3024336" cy="20459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1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Road Standard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Overlays</a:t>
                      </a:r>
                      <a:br>
                        <a:rPr lang="en-US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 (</a:t>
                      </a: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IRI, m</a:t>
                      </a: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/</a:t>
                      </a: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km</a:t>
                      </a: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)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Very High Standard</a:t>
                      </a: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00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High Standard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25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Medium Standard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50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Low Standard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75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Very Low Standard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4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00</a:t>
                      </a: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รูปภาพ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3400811"/>
            <a:ext cx="4507939" cy="2663253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4" name="สี่เหลี่ยมผืนผ้า 8"/>
          <p:cNvSpPr/>
          <p:nvPr/>
        </p:nvSpPr>
        <p:spPr>
          <a:xfrm>
            <a:off x="3966524" y="6136455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กราฟแสดงความสัมพันธ์ระหว่างค่า 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IRI 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กับคุณภายผิวทาง (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Paterson,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1987)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594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1052736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980728"/>
            <a:ext cx="806489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2.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ศึกษา และแนะนำปัจจัยตลอดจนหลักเกณฑ์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สำหรับใช้ในการเลือกวิธีการซ่อมบำรุงที่เหมาะสมกับข้อมูลในปัจจุบันที่มีการสำรวจข้อมูล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2.5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เสนอแนะเกณฑ์พิจารณาการซ่อมบำรุงของข้อมูลสำรวจสภาพทางในแต่ละชนิดข้อมูล </a:t>
            </a:r>
            <a:endParaRPr lang="en-US" sz="20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graphicFrame>
        <p:nvGraphicFramePr>
          <p:cNvPr id="6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887319"/>
              </p:ext>
            </p:extLst>
          </p:nvPr>
        </p:nvGraphicFramePr>
        <p:xfrm>
          <a:off x="15213" y="1988840"/>
          <a:ext cx="9108505" cy="441222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38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9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วิธีการซ่อม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เดิม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ปรับเปลี่ยน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3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Paraslurry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2.05 &lt;= IRI &lt;=2.5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0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&lt;= Cracking Area &lt; =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=&gt;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ปี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&lt;= IRI &lt;= 2.5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0% &lt;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Area &lt;= 5%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Age =&gt; 3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Overlay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2.5&lt;= IRI &lt; 3.0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 Cracking Area &lt;= 5%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50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&lt;= IRI &lt;= 3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0% &lt;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Area &lt;= 5%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&gt;= 2 ปี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mm &lt;Rutting &lt; 30 mm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&gt;= 2 ปี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Milling+Overlay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600" baseline="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&lt;= IRI &lt;= 3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0% &lt;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Area &lt;= 5%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&gt;= 2 ปี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mm &lt;Rutting &lt; 50 mm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&gt;= 2 ปี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8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พร้อมปูผิว 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 &lt;= IRI &lt;=100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0%&lt;=Cracking Area &lt;=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&lt; 8,000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 50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มิลลิเมตรและ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AADT&lt; 8,000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&lt; IRI &lt;= 100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0% &lt;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Area &lt; 100%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&lt; 2,000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&gt;= 2 ปี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0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mm &lt; Rutting &lt;= 50mm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&lt; 2,000)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&gt;= 2 ปี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พร้อมปูผิว 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 &lt;= IRI &lt;=100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0%&lt;=Cracking Area &lt;=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=&gt; 8,000</a:t>
                      </a:r>
                      <a:b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 50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 และ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AADT=&gt; 8,000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&lt; IRI &lt;= 100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0% &lt;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Area &lt; 100%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&gt;= 2,000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&gt;= 2 ปี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0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mm &lt; Rutting &lt;= 50mm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&gt;= 2,000)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&gt;= 2 ปี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4301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1" y="908720"/>
            <a:ext cx="6750496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การปรับปรุงโปรแกรมบริหารบำรุงทาง (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)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3.1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รองรับความต้องการใช้งานในปัจจุบันของกรมทางหลวง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b="24691"/>
          <a:stretch/>
        </p:blipFill>
        <p:spPr>
          <a:xfrm>
            <a:off x="54729" y="1988840"/>
            <a:ext cx="4469570" cy="22508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2009" r="8022" b="991"/>
          <a:stretch/>
        </p:blipFill>
        <p:spPr>
          <a:xfrm>
            <a:off x="4673040" y="4573795"/>
            <a:ext cx="4307021" cy="2009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r="3052" b="22736"/>
          <a:stretch/>
        </p:blipFill>
        <p:spPr>
          <a:xfrm>
            <a:off x="4659580" y="1988840"/>
            <a:ext cx="4320481" cy="2266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/>
          <a:stretch/>
        </p:blipFill>
        <p:spPr>
          <a:xfrm>
            <a:off x="54729" y="4567232"/>
            <a:ext cx="4471714" cy="202278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 rot="5400000">
            <a:off x="2010104" y="4229227"/>
            <a:ext cx="560961" cy="286857"/>
            <a:chOff x="3491879" y="4693815"/>
            <a:chExt cx="649895" cy="286857"/>
          </a:xfrm>
          <a:solidFill>
            <a:schemeClr val="tx1"/>
          </a:solidFill>
        </p:grpSpPr>
        <p:sp>
          <p:nvSpPr>
            <p:cNvPr id="14" name="Chevron 13"/>
            <p:cNvSpPr/>
            <p:nvPr/>
          </p:nvSpPr>
          <p:spPr>
            <a:xfrm>
              <a:off x="3729987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3491879" y="4706426"/>
              <a:ext cx="260196" cy="253312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3925748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5400000">
            <a:off x="6682767" y="4214124"/>
            <a:ext cx="560961" cy="286857"/>
            <a:chOff x="3491879" y="4693815"/>
            <a:chExt cx="649895" cy="286857"/>
          </a:xfrm>
          <a:solidFill>
            <a:schemeClr val="tx1"/>
          </a:solidFill>
        </p:grpSpPr>
        <p:sp>
          <p:nvSpPr>
            <p:cNvPr id="18" name="Chevron 17"/>
            <p:cNvSpPr/>
            <p:nvPr/>
          </p:nvSpPr>
          <p:spPr>
            <a:xfrm>
              <a:off x="3729987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3491879" y="4706426"/>
              <a:ext cx="260196" cy="253312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3925748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520793" y="2806168"/>
            <a:ext cx="23262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กราฟแสดงผลการวิเคราะห์แบบเดิม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3848" y="5721291"/>
            <a:ext cx="28568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กราฟแสดงผลการวิเคราะห์แบบปรับปรุงใหม่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7" y="169151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การวิเคราะห์กิจกรรมบำรุงรักษาเชิงกลยุทธ์</a:t>
            </a:r>
            <a:endParaRPr lang="en-US" sz="18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8064" y="169151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การวิเคราะห์กิจกรรมบำรุงรักษาประจำปี</a:t>
            </a:r>
            <a:endParaRPr lang="en-US" sz="18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8922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1" y="908720"/>
            <a:ext cx="675049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การปรับปรุงโปรแกรมบริหารบำรุงทาง (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)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3.2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รองรับการปรับเปลี่ยนค่าตัวแปร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ที่ส่งผลกระทบต่อแบบจำลอง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ภายในโปรแกรม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ได้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6" name="Text Box 152"/>
          <p:cNvSpPr txBox="1">
            <a:spLocks noChangeAspect="1"/>
          </p:cNvSpPr>
          <p:nvPr/>
        </p:nvSpPr>
        <p:spPr>
          <a:xfrm>
            <a:off x="4767128" y="3426823"/>
            <a:ext cx="2037120" cy="85400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/>
                <a:cs typeface="Angsana New"/>
              </a:rPr>
              <a:t> </a:t>
            </a:r>
            <a:endParaRPr lang="en-US" sz="1400">
              <a:solidFill>
                <a:srgbClr val="000000"/>
              </a:solidFill>
              <a:effectLst/>
              <a:latin typeface="Cordia New"/>
              <a:ea typeface="Cordia New"/>
              <a:cs typeface="Angsana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672" y="1979548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ea typeface="Cordia New" panose="020B0304020202020204" pitchFamily="34" charset="-34"/>
                <a:cs typeface="TH SarabunPSK" panose="020B0500040200020003" pitchFamily="34" charset="-34"/>
              </a:rPr>
              <a:t> ข้อมูลยานพาหนะ 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4"/>
          <a:stretch/>
        </p:blipFill>
        <p:spPr>
          <a:xfrm>
            <a:off x="130381" y="2875389"/>
            <a:ext cx="3649531" cy="2759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97" y="2875389"/>
            <a:ext cx="5140407" cy="25301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3563888" y="4014906"/>
            <a:ext cx="649895" cy="286857"/>
            <a:chOff x="3491879" y="4693815"/>
            <a:chExt cx="649895" cy="286857"/>
          </a:xfrm>
          <a:solidFill>
            <a:schemeClr val="tx1"/>
          </a:solidFill>
        </p:grpSpPr>
        <p:sp>
          <p:nvSpPr>
            <p:cNvPr id="12" name="Chevron 11"/>
            <p:cNvSpPr/>
            <p:nvPr/>
          </p:nvSpPr>
          <p:spPr>
            <a:xfrm>
              <a:off x="3729987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3491879" y="4706426"/>
              <a:ext cx="260196" cy="253312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3925748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06904" y="2957403"/>
            <a:ext cx="18149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sz="1800" dirty="0">
                <a:ea typeface="Cordia New" panose="020B0304020202020204" pitchFamily="34" charset="-34"/>
                <a:cs typeface="TH SarabunPSK" panose="020B0500040200020003" pitchFamily="34" charset="-34"/>
              </a:rPr>
              <a:t>ข้อมูลยานพาหนะแบบเดิม </a:t>
            </a: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5508104" y="2966115"/>
            <a:ext cx="23455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sz="1800" dirty="0">
                <a:ea typeface="Cordia New" panose="020B0304020202020204" pitchFamily="34" charset="-34"/>
                <a:cs typeface="TH SarabunPSK" panose="020B0500040200020003" pitchFamily="34" charset="-34"/>
              </a:rPr>
              <a:t>ข้อมูลยานพาหนะแบบปรับปรุงใหม่ </a:t>
            </a:r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3997758" y="5480575"/>
            <a:ext cx="4894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u="sng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ผู้ใช้งานสามารถปรับเปลี่ยนข้อมูลให้เป็นปัจจุบัน หรือตามความต้องการได้</a:t>
            </a:r>
            <a:endParaRPr lang="en-US" sz="1800" b="1" u="sng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2305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1" y="908720"/>
            <a:ext cx="675049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การปรับปรุงโปรแกรมบริหารบำรุงทาง (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)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3.2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รองรับการปรับเปลี่ยนค่าตัวแปร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ที่ส่งผลกระทบต่อแบบจำลอง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ภายในโปรแกรม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ได้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27614" y="1835532"/>
            <a:ext cx="4360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ea typeface="Cordia New" panose="020B0304020202020204" pitchFamily="34" charset="-34"/>
                <a:cs typeface="TH SarabunPSK" panose="020B0500040200020003" pitchFamily="34" charset="-34"/>
              </a:rPr>
              <a:t> ข้อมูลค่าใช้จ่ายการซ่อมในแต่ละวิธีซ่อม แบ่งเป็น 3 ระดับ ได้แก่ </a:t>
            </a:r>
            <a:endParaRPr lang="en-US" sz="1800" dirty="0"/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5134610" cy="215964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01" y="3069560"/>
            <a:ext cx="5119370" cy="21596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67542" y="2996952"/>
            <a:ext cx="19399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sz="1800" dirty="0">
                <a:ea typeface="Cordia New" panose="020B0304020202020204" pitchFamily="34" charset="-34"/>
                <a:cs typeface="TH SarabunPSK" panose="020B0500040200020003" pitchFamily="34" charset="-34"/>
              </a:rPr>
              <a:t>ค่าใช้จ่ายการซ่อมระดับสำนัก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5724128" y="3882534"/>
            <a:ext cx="19094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sz="1800" dirty="0">
                <a:ea typeface="Cordia New" panose="020B0304020202020204" pitchFamily="34" charset="-34"/>
                <a:cs typeface="TH SarabunPSK" panose="020B0500040200020003" pitchFamily="34" charset="-34"/>
              </a:rPr>
              <a:t>ค่าใช้จ่ายการซ่อมระดับแขวง</a:t>
            </a:r>
            <a:endParaRPr lang="en-US" sz="1800" dirty="0"/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25144"/>
            <a:ext cx="5166360" cy="215964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371608" y="5555990"/>
            <a:ext cx="20842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sz="1800" dirty="0">
                <a:ea typeface="Cordia New" panose="020B0304020202020204" pitchFamily="34" charset="-34"/>
                <a:cs typeface="TH SarabunPSK" panose="020B0500040200020003" pitchFamily="34" charset="-34"/>
              </a:rPr>
              <a:t>ค่าใช้จ่ายการซ่อมระดับประเทศ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1114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1" y="908720"/>
            <a:ext cx="675049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การปรับปรุงโปรแกรมบริหารบำรุงทาง (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)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3.2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รองรับการปรับเปลี่ยนค่าตัวแปร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ที่ส่งผลกระทบต่อแบบจำลอง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ภายในโปรแกรม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ได้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" y="2635780"/>
            <a:ext cx="4811441" cy="29382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86283" y="187676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195" indent="-342900" algn="thaiDi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ค่าพารามิเตอร์ที่ส่งผลกระทบกับแบบจำลอง</a:t>
            </a:r>
            <a:endParaRPr lang="en-US" sz="16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69037" y="2619230"/>
            <a:ext cx="5599279" cy="2944320"/>
            <a:chOff x="3563888" y="4221088"/>
            <a:chExt cx="5144218" cy="25111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4221088"/>
              <a:ext cx="5144218" cy="251114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796136" y="5476658"/>
              <a:ext cx="120257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พารามิเตอร์ </a:t>
              </a:r>
              <a:r>
                <a:rPr lang="en-US" sz="18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Kgp</a:t>
              </a:r>
              <a:endParaRPr lang="en-US" sz="1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22916" y="3991738"/>
            <a:ext cx="649895" cy="286857"/>
            <a:chOff x="3491879" y="4693815"/>
            <a:chExt cx="649895" cy="286857"/>
          </a:xfrm>
          <a:solidFill>
            <a:schemeClr val="tx1"/>
          </a:solidFill>
        </p:grpSpPr>
        <p:sp>
          <p:nvSpPr>
            <p:cNvPr id="13" name="Chevron 12"/>
            <p:cNvSpPr/>
            <p:nvPr/>
          </p:nvSpPr>
          <p:spPr>
            <a:xfrm>
              <a:off x="3729987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3491879" y="4706426"/>
              <a:ext cx="260196" cy="253312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3925748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494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1" y="908720"/>
            <a:ext cx="675049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การปรับปรุงโปรแกรมบริหารบำรุงทาง (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)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3.2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รองรับการปรับเปลี่ยนค่าตัวแปร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ที่ส่งผลกระทบต่อแบบจำลอง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ภายในโปรแกรม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ได้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194877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195" indent="-342900" algn="thaiDi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เพิ่มเติมฟังก์ชันการแก้ไขค่า SNC และ และการเชื่อมโยงค่า 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SNC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จากระบบ 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MIIS </a:t>
            </a:r>
            <a:r>
              <a:rPr lang="th-TH" sz="18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สํา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นักวิเคราะห์และตรวจสอบ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3568" y="2564904"/>
            <a:ext cx="8136904" cy="3888432"/>
            <a:chOff x="107504" y="2390030"/>
            <a:chExt cx="5205186" cy="25225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2390030"/>
              <a:ext cx="5205186" cy="252257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521251" y="2913250"/>
              <a:ext cx="1009240" cy="299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พารามิเตอร์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SNC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641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2"/>
          <p:cNvSpPr/>
          <p:nvPr/>
        </p:nvSpPr>
        <p:spPr>
          <a:xfrm>
            <a:off x="232767" y="1140162"/>
            <a:ext cx="86787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TimeLine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การส่งมอบรายงานการศึกษา </a:t>
            </a:r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ระยะเวลาดำเนินการทั้งสิ้น </a:t>
            </a:r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36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วัน</a:t>
            </a:r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9" name="สี่เหลี่ยมผืนผ้า 4"/>
          <p:cNvSpPr/>
          <p:nvPr/>
        </p:nvSpPr>
        <p:spPr>
          <a:xfrm>
            <a:off x="-241340" y="4374201"/>
            <a:ext cx="2813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buClr>
                <a:srgbClr val="00FF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Inception Report</a:t>
            </a:r>
          </a:p>
          <a:p>
            <a:pPr marL="342900">
              <a:buClr>
                <a:srgbClr val="00FF00"/>
              </a:buClr>
              <a:buSzPct val="150000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28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ต.ค.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59</a:t>
            </a:r>
          </a:p>
        </p:txBody>
      </p:sp>
      <p:cxnSp>
        <p:nvCxnSpPr>
          <p:cNvPr id="10" name="ตัวเชื่อมต่อตรง 5"/>
          <p:cNvCxnSpPr/>
          <p:nvPr/>
        </p:nvCxnSpPr>
        <p:spPr>
          <a:xfrm>
            <a:off x="755576" y="4067878"/>
            <a:ext cx="0" cy="371261"/>
          </a:xfrm>
          <a:prstGeom prst="line">
            <a:avLst/>
          </a:prstGeom>
          <a:ln w="28575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สี่เหลี่ยมผืนผ้า 6"/>
          <p:cNvSpPr/>
          <p:nvPr/>
        </p:nvSpPr>
        <p:spPr>
          <a:xfrm>
            <a:off x="-396552" y="2767933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4900" indent="-342900">
              <a:buClr>
                <a:srgbClr val="00FF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Start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000">
              <a:buClr>
                <a:srgbClr val="00FF00"/>
              </a:buClr>
              <a:buSzPct val="150000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30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ก.ย. 59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ตัวเชื่อมต่อตรง 7"/>
          <p:cNvCxnSpPr/>
          <p:nvPr/>
        </p:nvCxnSpPr>
        <p:spPr>
          <a:xfrm>
            <a:off x="179083" y="3123212"/>
            <a:ext cx="0" cy="404394"/>
          </a:xfrm>
          <a:prstGeom prst="line">
            <a:avLst/>
          </a:prstGeom>
          <a:ln w="28575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สี่เหลี่ยมผืนผ้า 11"/>
          <p:cNvSpPr/>
          <p:nvPr/>
        </p:nvSpPr>
        <p:spPr>
          <a:xfrm>
            <a:off x="7257562" y="2387655"/>
            <a:ext cx="2400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End 22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ก.ย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60</a:t>
            </a:r>
          </a:p>
        </p:txBody>
      </p:sp>
      <p:graphicFrame>
        <p:nvGraphicFramePr>
          <p:cNvPr id="21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705311"/>
              </p:ext>
            </p:extLst>
          </p:nvPr>
        </p:nvGraphicFramePr>
        <p:xfrm>
          <a:off x="175087" y="3568596"/>
          <a:ext cx="7789764" cy="45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649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พ.ย.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ธ.ค.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ก.พ.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ตัวเชื่อมต่อตรง 27"/>
          <p:cNvCxnSpPr/>
          <p:nvPr/>
        </p:nvCxnSpPr>
        <p:spPr>
          <a:xfrm>
            <a:off x="6588224" y="4067878"/>
            <a:ext cx="0" cy="1014209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33"/>
          <p:cNvCxnSpPr/>
          <p:nvPr/>
        </p:nvCxnSpPr>
        <p:spPr>
          <a:xfrm>
            <a:off x="7817356" y="2703889"/>
            <a:ext cx="10218" cy="9000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27"/>
          <p:cNvCxnSpPr/>
          <p:nvPr/>
        </p:nvCxnSpPr>
        <p:spPr>
          <a:xfrm>
            <a:off x="4067944" y="4067878"/>
            <a:ext cx="0" cy="150909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9"/>
          <p:cNvCxnSpPr/>
          <p:nvPr/>
        </p:nvCxnSpPr>
        <p:spPr>
          <a:xfrm rot="16200000" flipH="1">
            <a:off x="5267936" y="2865450"/>
            <a:ext cx="1369352" cy="972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สรุปแผนการดำเนินการและการส่งมอบ</a:t>
            </a:r>
          </a:p>
        </p:txBody>
      </p:sp>
      <p:sp>
        <p:nvSpPr>
          <p:cNvPr id="25" name="สี่เหลี่ยมผืนผ้า 3"/>
          <p:cNvSpPr/>
          <p:nvPr/>
        </p:nvSpPr>
        <p:spPr>
          <a:xfrm>
            <a:off x="7452320" y="2698467"/>
            <a:ext cx="2224232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65750" indent="-144000" algn="l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Final Report</a:t>
            </a:r>
          </a:p>
          <a:p>
            <a:pPr marL="465750" indent="-144000" algn="l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Executive Summary</a:t>
            </a:r>
          </a:p>
          <a:p>
            <a:pPr marL="465750" indent="-144000" algn="l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 ฯ</a:t>
            </a:r>
          </a:p>
          <a:p>
            <a:pPr marL="465750" indent="-144000" algn="l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Digital File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4"/>
          <p:cNvSpPr/>
          <p:nvPr/>
        </p:nvSpPr>
        <p:spPr>
          <a:xfrm>
            <a:off x="1510243" y="2232989"/>
            <a:ext cx="2813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buClr>
                <a:srgbClr val="00FF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Progress Report 1</a:t>
            </a:r>
          </a:p>
          <a:p>
            <a:pPr marL="342900">
              <a:buClr>
                <a:srgbClr val="00FF00"/>
              </a:buClr>
              <a:buSzPct val="150000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28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ธ.ค.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59</a:t>
            </a:r>
          </a:p>
        </p:txBody>
      </p:sp>
      <p:cxnSp>
        <p:nvCxnSpPr>
          <p:cNvPr id="29" name="ตัวเชื่อมต่อตรง 7"/>
          <p:cNvCxnSpPr/>
          <p:nvPr/>
        </p:nvCxnSpPr>
        <p:spPr>
          <a:xfrm>
            <a:off x="2051720" y="2698467"/>
            <a:ext cx="0" cy="829139"/>
          </a:xfrm>
          <a:prstGeom prst="line">
            <a:avLst/>
          </a:prstGeom>
          <a:ln w="28575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สี่เหลี่ยมผืนผ้า 4"/>
          <p:cNvSpPr/>
          <p:nvPr/>
        </p:nvSpPr>
        <p:spPr>
          <a:xfrm>
            <a:off x="2750558" y="5626253"/>
            <a:ext cx="2813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buClr>
                <a:srgbClr val="00FF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Interim Report</a:t>
            </a:r>
          </a:p>
          <a:p>
            <a:pPr marL="342900">
              <a:buClr>
                <a:srgbClr val="00FF00"/>
              </a:buClr>
              <a:buSzPct val="150000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28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มี.ค. 60</a:t>
            </a:r>
          </a:p>
        </p:txBody>
      </p:sp>
      <p:sp>
        <p:nvSpPr>
          <p:cNvPr id="31" name="สี่เหลี่ยมผืนผ้า 4"/>
          <p:cNvSpPr/>
          <p:nvPr/>
        </p:nvSpPr>
        <p:spPr>
          <a:xfrm>
            <a:off x="5404264" y="1848450"/>
            <a:ext cx="2813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buClr>
                <a:srgbClr val="00FF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Progress Report 2</a:t>
            </a:r>
          </a:p>
          <a:p>
            <a:pPr marL="342900">
              <a:buClr>
                <a:srgbClr val="00FF00"/>
              </a:buClr>
              <a:buSzPct val="150000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26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มิ.ย. 60</a:t>
            </a:r>
          </a:p>
        </p:txBody>
      </p:sp>
      <p:sp>
        <p:nvSpPr>
          <p:cNvPr id="20" name="สี่เหลี่ยมผืนผ้า 4"/>
          <p:cNvSpPr/>
          <p:nvPr/>
        </p:nvSpPr>
        <p:spPr>
          <a:xfrm>
            <a:off x="6098197" y="5082087"/>
            <a:ext cx="2813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buClr>
                <a:srgbClr val="00FF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Draft Final Report </a:t>
            </a:r>
          </a:p>
          <a:p>
            <a:pPr marL="342900">
              <a:buClr>
                <a:srgbClr val="00FF00"/>
              </a:buClr>
              <a:buSzPct val="150000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26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ก.ค. 60</a:t>
            </a:r>
          </a:p>
        </p:txBody>
      </p:sp>
    </p:spTree>
    <p:extLst>
      <p:ext uri="{BB962C8B-B14F-4D97-AF65-F5344CB8AC3E}">
        <p14:creationId xmlns:p14="http://schemas.microsoft.com/office/powerpoint/2010/main" val="329353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1" y="908720"/>
            <a:ext cx="675049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การปรับปรุงโปรแกรมบริหารบำรุงทาง (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)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3.2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รองรับการปรับเปลี่ยนค่าตัวแปร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ที่ส่งผลกระทบต่อแบบจำลอง</a:t>
            </a:r>
            <a:r>
              <a:rPr lang="th-TH" sz="20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ภายในโปรแกรม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ได้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19075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195" indent="-342900" algn="thaiDi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เพิ่มเติมฟังก์ชันการแก้ไขค่า 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YE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และปรับปรุงการแก้ไขค่า 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YE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ให้ง่ายต่อการแก้ไข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86190"/>
            <a:ext cx="8856984" cy="37501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1729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1" y="908720"/>
            <a:ext cx="675049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การปรับปรุงโปรแกรมบริหารบำรุงทาง (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)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th-TH" sz="2000" dirty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3.3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สามารถกำหนดรูปแบบการซ่อมบำรุงให้สอดคล้องกับปัจจุบัน และสอดคล้องกับวิธีซ่อมบำรุงของกรมทางหลวง และรองรับรูปแบบการซ่อมบำรุงในอนาคตได้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" y="2619674"/>
            <a:ext cx="3892550" cy="2390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1"/>
          <a:stretch/>
        </p:blipFill>
        <p:spPr>
          <a:xfrm>
            <a:off x="4139952" y="2615426"/>
            <a:ext cx="4906929" cy="253400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3746487" y="3738999"/>
            <a:ext cx="748417" cy="286857"/>
            <a:chOff x="3491879" y="4693815"/>
            <a:chExt cx="649895" cy="286857"/>
          </a:xfrm>
          <a:solidFill>
            <a:schemeClr val="tx1"/>
          </a:solidFill>
        </p:grpSpPr>
        <p:sp>
          <p:nvSpPr>
            <p:cNvPr id="9" name="Chevron 8"/>
            <p:cNvSpPr/>
            <p:nvPr/>
          </p:nvSpPr>
          <p:spPr>
            <a:xfrm>
              <a:off x="3729987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3491879" y="4706426"/>
              <a:ext cx="260196" cy="253312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3925748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86187" y="2276872"/>
            <a:ext cx="271420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หน้าจอปรับเปลี่ยนเงื่อนไขการซ่อมปรับปรุงใหม่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1262" y="2276872"/>
            <a:ext cx="249459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หน้าจอปรับเปลี่ยนเงื่อนไขการซ่อมแบบเดิม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5776" y="5303318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u="sng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ง่ายต่อการปรับเปลี่ยน และทำความเข้าใจ </a:t>
            </a:r>
          </a:p>
          <a:p>
            <a:pPr algn="ctr"/>
            <a:r>
              <a:rPr lang="th-TH" sz="2400" b="1" u="sng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ซึ่งจะเข้าไปแก้ไขได้เฉพาะ </a:t>
            </a:r>
            <a:r>
              <a:rPr lang="en-US" sz="2400" b="1" u="sng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USER </a:t>
            </a:r>
            <a:r>
              <a:rPr lang="th-TH" sz="2400" b="1" u="sng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ที่ได้รับอนุญาตเท่านั้น</a:t>
            </a:r>
            <a:endParaRPr lang="en-US" sz="2400" b="1" u="sng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1446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777818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การปรับปรุงโปรแกรมบริหารบำรุงทาง (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)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indent="-450215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th-TH" sz="2000" dirty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3.4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รองรับการลด เพิ่มเติม และแก้ไขวิธีการซ่อมบำรุงและราคาต่อหน่วย รวมถึงการแก้ไขเกณฑ์การพิจารณาวิธีการซ่อมบำรุงได้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indent="-450215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0073" y="2364040"/>
            <a:ext cx="34243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หน้าจอปรับเปลี่ยนค่าใช้จ่ายการซ่อมแบบปรับปรุงใหม่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6"/>
          <a:stretch/>
        </p:blipFill>
        <p:spPr>
          <a:xfrm>
            <a:off x="4283968" y="2733372"/>
            <a:ext cx="4752528" cy="2514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733372"/>
            <a:ext cx="4111625" cy="2606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26131" y="2348880"/>
            <a:ext cx="2893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หน้าจอปรับเปลี่ยนค่าใช้จ่ายการซ่อมแบบเดิม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23583" y="3924706"/>
            <a:ext cx="748417" cy="286857"/>
            <a:chOff x="3491879" y="4693815"/>
            <a:chExt cx="649895" cy="286857"/>
          </a:xfrm>
          <a:solidFill>
            <a:schemeClr val="tx1"/>
          </a:solidFill>
        </p:grpSpPr>
        <p:sp>
          <p:nvSpPr>
            <p:cNvPr id="12" name="Chevron 11"/>
            <p:cNvSpPr/>
            <p:nvPr/>
          </p:nvSpPr>
          <p:spPr>
            <a:xfrm>
              <a:off x="3729987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3491879" y="4706426"/>
              <a:ext cx="260196" cy="253312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3925748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3742" y="5438844"/>
            <a:ext cx="321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u="sng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ง่ายต่อการปรับเปลี่ยน และทำความเข้าใจ </a:t>
            </a:r>
          </a:p>
          <a:p>
            <a:pPr algn="ctr"/>
            <a:r>
              <a:rPr lang="th-TH" sz="1600" b="1" u="sng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ซึ่งจะเข้าแก้ไขได้เฉพาะ </a:t>
            </a:r>
            <a:r>
              <a:rPr lang="en-US" sz="1600" b="1" u="sng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USER </a:t>
            </a:r>
            <a:r>
              <a:rPr lang="th-TH" sz="1600" b="1" u="sng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ที่ได้รับอนุญาตเท่านั้น</a:t>
            </a:r>
            <a:endParaRPr lang="en-US" sz="1600" b="1" u="sng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9234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777818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การปรับปรุงโปรแกรมบริหารบำรุงทาง (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)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indent="-450215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3.5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รองรับการปรับเปลี่ยนเงื่อนไขในการวิเคราะห์งบประมาณได้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เช่น สามารถกำหนดวงเงินแยกในแต่ละกิจกรรมซ่อมบำรุงตามที่กรมทางหลวงกำหนดได้ เป็นต้น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704" y="1918573"/>
            <a:ext cx="8834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สามารถกำหนดวงเงินแยกในแต่ละกิจกรรมซ่อมบำรุงตามที่กรมทางหลวงกำหนด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กำหนดวงเงินแยกในแต่ละหน่วยงาน เพื่อเป็นการกระจายงบประมาณไปยังแต่ละหน่วยงาน ก่อนทำการวิเคราะห์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658174"/>
            <a:ext cx="6299200" cy="3977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45366" y="4014051"/>
            <a:ext cx="36872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กิจกรรมบำรุงรักษาประจำปีแบบเดิม </a:t>
            </a:r>
          </a:p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ไม่มีการกระจายงบประมาณตามหน่วยงาน และวิธีการซ่อม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477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777818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การปรับปรุงโปรแกรมบริหารบำรุงทาง (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)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indent="-450215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3.5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รองรับการปรับเปลี่ยนเงื่อนไขในการวิเคราะห์งบประมาณได้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เช่น สามารถกำหนดวงเงินแยกในแต่ละกิจกรรมซ่อมบำรุงตามที่กรมทางหลวงกำหนดได้ เป็นต้น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8" y="2009497"/>
            <a:ext cx="5132786" cy="25301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40152" y="2685305"/>
            <a:ext cx="22397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กระจายงบประมาณตามหน่วยงาน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"/>
          <a:stretch/>
        </p:blipFill>
        <p:spPr>
          <a:xfrm>
            <a:off x="3707904" y="4226417"/>
            <a:ext cx="5120590" cy="25149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2" y="5075892"/>
            <a:ext cx="26212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กระจายงบประมาณตามวิธีการซ่อมบำรุง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75856" y="5121776"/>
            <a:ext cx="649895" cy="286857"/>
            <a:chOff x="3491879" y="4693815"/>
            <a:chExt cx="649895" cy="286857"/>
          </a:xfrm>
          <a:solidFill>
            <a:schemeClr val="tx1"/>
          </a:solidFill>
        </p:grpSpPr>
        <p:sp>
          <p:nvSpPr>
            <p:cNvPr id="15" name="Chevron 14"/>
            <p:cNvSpPr/>
            <p:nvPr/>
          </p:nvSpPr>
          <p:spPr>
            <a:xfrm>
              <a:off x="3729987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3491879" y="4706426"/>
              <a:ext cx="260196" cy="253312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3925748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5220072" y="2726542"/>
            <a:ext cx="649895" cy="286857"/>
            <a:chOff x="3491879" y="4693815"/>
            <a:chExt cx="649895" cy="286857"/>
          </a:xfrm>
          <a:solidFill>
            <a:schemeClr val="tx1"/>
          </a:solidFill>
        </p:grpSpPr>
        <p:sp>
          <p:nvSpPr>
            <p:cNvPr id="19" name="Chevron 18"/>
            <p:cNvSpPr/>
            <p:nvPr/>
          </p:nvSpPr>
          <p:spPr>
            <a:xfrm>
              <a:off x="3729987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3491879" y="4706426"/>
              <a:ext cx="260196" cy="253312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3925748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574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การปรับปรุงโปรแกรมบริหารบำรุงทาง (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)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3.6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ปรับปรุงรูปแบบการเลือกข้อมูลสายทางที่ใช้ในการวิเคราะห์ให้สะดวกต่อการใช้งานยิ่งขึ้น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indent="-450215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" y="2476264"/>
            <a:ext cx="4267835" cy="30298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33" y="1978352"/>
            <a:ext cx="5074263" cy="25196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96861" y="2254221"/>
            <a:ext cx="28793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คัดกรองลักษณะสายทางที่จะทำการวิเคราะห์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41" y="3717632"/>
            <a:ext cx="5088255" cy="25196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80592" y="4130566"/>
            <a:ext cx="23118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เลือกหน่วยงานที่จะทำการวิเคราะห์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85987" y="3212894"/>
            <a:ext cx="649895" cy="286857"/>
            <a:chOff x="3491879" y="4693815"/>
            <a:chExt cx="649895" cy="286857"/>
          </a:xfrm>
          <a:solidFill>
            <a:schemeClr val="tx1"/>
          </a:solidFill>
        </p:grpSpPr>
        <p:sp>
          <p:nvSpPr>
            <p:cNvPr id="13" name="Chevron 12"/>
            <p:cNvSpPr/>
            <p:nvPr/>
          </p:nvSpPr>
          <p:spPr>
            <a:xfrm>
              <a:off x="3729987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3491879" y="4706426"/>
              <a:ext cx="260196" cy="253312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3925748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08547" y="4221527"/>
            <a:ext cx="649895" cy="286857"/>
            <a:chOff x="3491879" y="4693815"/>
            <a:chExt cx="649895" cy="286857"/>
          </a:xfrm>
          <a:solidFill>
            <a:schemeClr val="tx1"/>
          </a:solidFill>
        </p:grpSpPr>
        <p:sp>
          <p:nvSpPr>
            <p:cNvPr id="17" name="Chevron 16"/>
            <p:cNvSpPr/>
            <p:nvPr/>
          </p:nvSpPr>
          <p:spPr>
            <a:xfrm>
              <a:off x="3729987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3491879" y="4706426"/>
              <a:ext cx="260196" cy="253312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3925748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196777" y="2832556"/>
            <a:ext cx="20505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หน้าจอเลือกหน่วยงานแบบเดิม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0461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การปรับปรุงโปรแกรมบริหารบำรุงทาง (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)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3.6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ปรับปรุงรูปแบบการเลือกข้อมูลสายทางที่ใช้ในการวิเคราะห์ให้สะดวกต่อการใช้งานยิ่งขึ้น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indent="-450215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	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18531"/>
            <a:ext cx="6178601" cy="32987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516216" y="2348880"/>
            <a:ext cx="2448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buFont typeface="Arial" charset="0"/>
              <a:buChar char="•"/>
            </a:pP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สามารถค้นหาและเลือกสายทางจากข้อมูลที่ต้องการได้</a:t>
            </a:r>
          </a:p>
          <a:p>
            <a:pPr marL="342900" indent="-342900" algn="thaiDist">
              <a:buFont typeface="Arial" charset="0"/>
              <a:buChar char="•"/>
            </a:pP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สามารถลำดับข้อมูลเพื่อความสะดวกในการเลือกสายทาง</a:t>
            </a:r>
          </a:p>
          <a:p>
            <a:pPr marL="342900" indent="-342900" algn="thaiDist">
              <a:buFont typeface="Arial" charset="0"/>
              <a:buChar char="•"/>
            </a:pP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เพิ่มเติมการเลือกทิศทางการจราจรได้</a:t>
            </a:r>
          </a:p>
          <a:p>
            <a:pPr algn="thaiDist"/>
            <a:endParaRPr lang="th-TH" sz="18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4839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การปรับปรุงโปรแกรมบริหารบำรุงทาง (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)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3.7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สามารถบันทึกรายละเอียดโครงการที่ใช้ในการวิเคราะห์ที่ประกอบด้วย  สายทาง วิธีการและเงื่อนไขในการซ่อมบำรุง เป็นต้น เพื่อให้ผู้ใช้งานสามารถเรียกรายละเอียดของโครงการเดิม เพื่อนำกลับมาแก้ไขหรือนำมาใช้ในการวิเคราะห์ใหม่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"/>
          <a:stretch/>
        </p:blipFill>
        <p:spPr>
          <a:xfrm>
            <a:off x="4211960" y="2726908"/>
            <a:ext cx="4824536" cy="2518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436770" y="2349290"/>
            <a:ext cx="43749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หน้าจอแสดงสถานะการวิเคราะห์และแผนที่เคยทำการวิเคราะห์ไปแล้ว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1"/>
          <a:stretch/>
        </p:blipFill>
        <p:spPr>
          <a:xfrm>
            <a:off x="122275" y="2726908"/>
            <a:ext cx="3888432" cy="292227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3786386" y="3842860"/>
            <a:ext cx="649895" cy="286857"/>
            <a:chOff x="3491879" y="4693815"/>
            <a:chExt cx="649895" cy="286857"/>
          </a:xfrm>
          <a:solidFill>
            <a:schemeClr val="tx1"/>
          </a:solidFill>
        </p:grpSpPr>
        <p:sp>
          <p:nvSpPr>
            <p:cNvPr id="11" name="Chevron 10"/>
            <p:cNvSpPr/>
            <p:nvPr/>
          </p:nvSpPr>
          <p:spPr>
            <a:xfrm>
              <a:off x="3729987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3491879" y="4706426"/>
              <a:ext cx="260196" cy="253312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3925748" y="4693815"/>
              <a:ext cx="216026" cy="286857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484379" y="2348880"/>
            <a:ext cx="14061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หน้าจอการวิเคราะห์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95936" y="5301208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u="sng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ที่ปรึกษาเพิ่มเติมการจัดเก็บแผนการวิเคราะห์ </a:t>
            </a:r>
          </a:p>
          <a:p>
            <a:pPr algn="ctr"/>
            <a:r>
              <a:rPr lang="th-TH" sz="1800" b="1" u="sng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ซึ่งสามารถเข้าดูแผน และแก้ไขได้ โดยจะมีรายละเอียดการสั่งวิเคราะห์</a:t>
            </a:r>
          </a:p>
          <a:p>
            <a:pPr algn="ctr"/>
            <a:r>
              <a:rPr lang="th-TH" sz="1800" b="1" u="sng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และช่องแสดงสถานะการวิเคราะห์</a:t>
            </a:r>
            <a:endParaRPr lang="en-US" sz="1800" b="1" u="sng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6658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การปรับปรุงโปรแกรมบริหารบำรุงทาง (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)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3.8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สามารถเชื่อมต่อข้อมูลที่จำเป็นสำหรับใช้ในการวิเคราะห์ข้อมูลได้ เช่น ระบบสารสนเทศโครงข่ายทางหลวง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(</a:t>
            </a:r>
            <a:r>
              <a:rPr lang="en-US" sz="2000" dirty="0" err="1">
                <a:latin typeface="TH SarabunPSK" charset="0"/>
                <a:ea typeface="TH SarabunPSK" charset="0"/>
                <a:cs typeface="TH SarabunPSK" charset="0"/>
              </a:rPr>
              <a:t>RoadNet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)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, ระบบฐานข้อมูลงานวิเคราะห์และตรวจสอบสภาพทาง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(MIIS)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, ระบบข้อมูลทะเบียนทางหลวง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(HRIS)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เป็นต้น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38509936"/>
              </p:ext>
            </p:extLst>
          </p:nvPr>
        </p:nvGraphicFramePr>
        <p:xfrm>
          <a:off x="230931" y="2708920"/>
          <a:ext cx="8759687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979712" y="2308810"/>
            <a:ext cx="525658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การเชื่อมต่อข้อมูลที่จำเป็นสำหรับใช้ในการวิเคราะห์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7845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999842"/>
            <a:ext cx="457200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ปรับปรุงโปรแกรมบริหารงานบำรุงทาง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3825" y="1680320"/>
            <a:ext cx="8866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traight Connector 4"/>
          <p:cNvSpPr/>
          <p:nvPr/>
        </p:nvSpPr>
        <p:spPr>
          <a:xfrm>
            <a:off x="199455" y="1505612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199455" y="1442005"/>
            <a:ext cx="8759687" cy="616460"/>
            <a:chOff x="0" y="752"/>
            <a:chExt cx="8759687" cy="616460"/>
          </a:xfrm>
        </p:grpSpPr>
        <p:sp>
          <p:nvSpPr>
            <p:cNvPr id="7" name="Rectangle 6"/>
            <p:cNvSpPr/>
            <p:nvPr/>
          </p:nvSpPr>
          <p:spPr>
            <a:xfrm>
              <a:off x="0" y="752"/>
              <a:ext cx="8759687" cy="6164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752"/>
              <a:ext cx="8759687" cy="616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1.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สร้างตารางเพื่อเก็บข้อมูลในระบบ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Roadnet</a:t>
              </a:r>
              <a:endParaRPr lang="en-US" sz="2000" b="1" kern="1200" dirty="0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</p:grpSp>
      <p:sp>
        <p:nvSpPr>
          <p:cNvPr id="9" name="Straight Connector 8"/>
          <p:cNvSpPr/>
          <p:nvPr/>
        </p:nvSpPr>
        <p:spPr>
          <a:xfrm>
            <a:off x="199455" y="2058466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99455" y="2058466"/>
            <a:ext cx="8759687" cy="6164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10" descr="Screen Clipp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82" y="2233172"/>
            <a:ext cx="2791874" cy="44581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52120" y="4000562"/>
            <a:ext cx="2257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TH SarabunPSK" charset="0"/>
                <a:ea typeface="TH SarabunPSK" charset="0"/>
                <a:cs typeface="TH SarabunPSK" charset="0"/>
              </a:rPr>
              <a:t>ส่วนหนึ่งของตารางข้อมูล</a:t>
            </a: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175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หัวข้อการนำเสนอ</a:t>
            </a:r>
          </a:p>
        </p:txBody>
      </p:sp>
      <p:graphicFrame>
        <p:nvGraphicFramePr>
          <p:cNvPr id="28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1041095139"/>
              </p:ext>
            </p:extLst>
          </p:nvPr>
        </p:nvGraphicFramePr>
        <p:xfrm>
          <a:off x="539552" y="980728"/>
          <a:ext cx="554461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" name="รูปภาพ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79" y="1508728"/>
            <a:ext cx="2232248" cy="156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3856839"/>
            <a:ext cx="2374641" cy="1779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7173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999842"/>
            <a:ext cx="457200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ปรับปรุงโปรแกรมบริหารงานบำรุงทาง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3825" y="1822435"/>
            <a:ext cx="8866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3422" y="2192849"/>
            <a:ext cx="8866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400" b="1" dirty="0">
              <a:solidFill>
                <a:prstClr val="black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6" name="Straight Connector 15"/>
          <p:cNvSpPr/>
          <p:nvPr/>
        </p:nvSpPr>
        <p:spPr>
          <a:xfrm>
            <a:off x="199455" y="1657241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16"/>
          <p:cNvGrpSpPr/>
          <p:nvPr/>
        </p:nvGrpSpPr>
        <p:grpSpPr>
          <a:xfrm>
            <a:off x="199455" y="1657241"/>
            <a:ext cx="8759687" cy="616460"/>
            <a:chOff x="0" y="617213"/>
            <a:chExt cx="8759687" cy="616460"/>
          </a:xfrm>
        </p:grpSpPr>
        <p:sp>
          <p:nvSpPr>
            <p:cNvPr id="18" name="Rectangle 17"/>
            <p:cNvSpPr/>
            <p:nvPr/>
          </p:nvSpPr>
          <p:spPr>
            <a:xfrm>
              <a:off x="0" y="617213"/>
              <a:ext cx="8759687" cy="6164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0" y="617213"/>
              <a:ext cx="8759687" cy="616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2.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ใช้ข้อมูลสายทางของระบบ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HRIS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จากตาราง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road, section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และ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section_part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ซึ่งเชื่อมต่อกับฐานข้อมูล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Roadnet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b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</a:b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อยู่แล้วด้วยวิธี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replication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เป็นข้อมูลตั้งต้น</a:t>
              </a:r>
              <a:endParaRPr lang="en-US" sz="2000" b="1" kern="1200" dirty="0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</p:grpSp>
      <p:sp>
        <p:nvSpPr>
          <p:cNvPr id="20" name="Straight Connector 19"/>
          <p:cNvSpPr/>
          <p:nvPr/>
        </p:nvSpPr>
        <p:spPr>
          <a:xfrm>
            <a:off x="199455" y="2273702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99455" y="2273702"/>
            <a:ext cx="8759687" cy="6164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" name="Picture 21" descr="Screen Clipp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81932"/>
            <a:ext cx="7490695" cy="33877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86505" y="6197242"/>
            <a:ext cx="2250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charset="0"/>
                <a:ea typeface="TH SarabunPSK" charset="0"/>
                <a:cs typeface="TH SarabunPSK" charset="0"/>
              </a:rPr>
              <a:t>ข้อมูลหมายเลขสายทาง</a:t>
            </a:r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, </a:t>
            </a:r>
            <a:r>
              <a:rPr lang="th-TH" sz="2000" b="1" dirty="0">
                <a:latin typeface="TH SarabunPSK" charset="0"/>
                <a:ea typeface="TH SarabunPSK" charset="0"/>
                <a:cs typeface="TH SarabunPSK" charset="0"/>
              </a:rPr>
              <a:t>กม.</a:t>
            </a:r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8973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999842"/>
            <a:ext cx="457200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ปรับปรุงโปรแกรมบริหารงานบำรุงทาง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62564"/>
            <a:ext cx="8866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212877" y="1643417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212877" y="1643417"/>
            <a:ext cx="8759687" cy="616460"/>
            <a:chOff x="0" y="1233674"/>
            <a:chExt cx="8759687" cy="616460"/>
          </a:xfrm>
        </p:grpSpPr>
        <p:sp>
          <p:nvSpPr>
            <p:cNvPr id="7" name="Rectangle 6"/>
            <p:cNvSpPr/>
            <p:nvPr/>
          </p:nvSpPr>
          <p:spPr>
            <a:xfrm>
              <a:off x="0" y="1233674"/>
              <a:ext cx="8759687" cy="6164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1233674"/>
              <a:ext cx="8759687" cy="616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3.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ดึงข้อมูล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AADT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ปีล่าสุดจากฐานข้อมูล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TIMS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ตาราง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tims_vk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และ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tims_aadt_station_type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ซึ่งเชื่อมต่อมาด้วยวิธี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replication</a:t>
              </a:r>
            </a:p>
          </p:txBody>
        </p:sp>
      </p:grpSp>
      <p:sp>
        <p:nvSpPr>
          <p:cNvPr id="9" name="Straight Connector 8"/>
          <p:cNvSpPr/>
          <p:nvPr/>
        </p:nvSpPr>
        <p:spPr>
          <a:xfrm>
            <a:off x="212877" y="2259878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Picture 9" descr="Screen Clipp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03" y="2887668"/>
            <a:ext cx="6287232" cy="32776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3566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999842"/>
            <a:ext cx="457200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ปรับปรุงโปรแกรมบริหารงานบำรุงทาง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305074" y="1577621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4"/>
          <p:cNvGrpSpPr/>
          <p:nvPr/>
        </p:nvGrpSpPr>
        <p:grpSpPr>
          <a:xfrm>
            <a:off x="305074" y="1577621"/>
            <a:ext cx="8759687" cy="616460"/>
            <a:chOff x="0" y="1850135"/>
            <a:chExt cx="8759687" cy="616460"/>
          </a:xfrm>
        </p:grpSpPr>
        <p:sp>
          <p:nvSpPr>
            <p:cNvPr id="6" name="Rectangle 5"/>
            <p:cNvSpPr/>
            <p:nvPr/>
          </p:nvSpPr>
          <p:spPr>
            <a:xfrm>
              <a:off x="0" y="1850135"/>
              <a:ext cx="8759687" cy="6164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1850135"/>
              <a:ext cx="8759687" cy="616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4.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ดึงปีที่ซ่อมล่าสุด จากระบบ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Plannet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ผ่านทาง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Web Service</a:t>
              </a:r>
            </a:p>
          </p:txBody>
        </p:sp>
      </p:grpSp>
      <p:sp>
        <p:nvSpPr>
          <p:cNvPr id="8" name="Straight Connector 7"/>
          <p:cNvSpPr/>
          <p:nvPr/>
        </p:nvSpPr>
        <p:spPr>
          <a:xfrm>
            <a:off x="305074" y="2194082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5074" y="2194082"/>
            <a:ext cx="8759687" cy="6164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 descr="Screen Clipp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15" y="2529800"/>
            <a:ext cx="3973830" cy="37795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8640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999842"/>
            <a:ext cx="457200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ปรับปรุงโปรแกรมบริหารงานบำรุงทาง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291548" y="1715237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291548" y="1715237"/>
            <a:ext cx="8759687" cy="684956"/>
            <a:chOff x="0" y="2740578"/>
            <a:chExt cx="8759687" cy="684956"/>
          </a:xfrm>
        </p:grpSpPr>
        <p:sp>
          <p:nvSpPr>
            <p:cNvPr id="12" name="Rectangle 11"/>
            <p:cNvSpPr/>
            <p:nvPr/>
          </p:nvSpPr>
          <p:spPr>
            <a:xfrm>
              <a:off x="0" y="2740578"/>
              <a:ext cx="8759687" cy="6849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0" y="2740578"/>
              <a:ext cx="8759687" cy="684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5.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เมื่อเติมข้อมูลระดับตอนควบคุมครบแล้ว จะตัดสายทางเป็นช่วงละ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1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กม. และนำข้อมูลสายทางของระบบ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Roadnet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b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</a:b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จากตาราง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subsection, lane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มาเติม</a:t>
              </a:r>
              <a:endParaRPr lang="en-US" sz="2000" b="1" kern="1200" dirty="0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</p:grpSp>
      <p:sp>
        <p:nvSpPr>
          <p:cNvPr id="15" name="Straight Connector 14"/>
          <p:cNvSpPr/>
          <p:nvPr/>
        </p:nvSpPr>
        <p:spPr>
          <a:xfrm>
            <a:off x="291548" y="2400194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6" name="Picture 15" descr="Screen Clipp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57" y="3015530"/>
            <a:ext cx="5390944" cy="30057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6883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999842"/>
            <a:ext cx="457200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ปรับปรุงโปรแกรมบริหารงานบำรุงทาง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276809" y="1718411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276809" y="1718411"/>
            <a:ext cx="8759687" cy="684956"/>
            <a:chOff x="0" y="3425535"/>
            <a:chExt cx="8759687" cy="684956"/>
          </a:xfrm>
        </p:grpSpPr>
        <p:sp>
          <p:nvSpPr>
            <p:cNvPr id="12" name="Rectangle 11"/>
            <p:cNvSpPr/>
            <p:nvPr/>
          </p:nvSpPr>
          <p:spPr>
            <a:xfrm>
              <a:off x="0" y="3425535"/>
              <a:ext cx="8759687" cy="6849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0" y="3425535"/>
              <a:ext cx="8759687" cy="684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TH SarabunPSK" charset="0"/>
                  <a:ea typeface="TH SarabunPSK" charset="0"/>
                  <a:cs typeface="TH SarabunPSK" charset="0"/>
                </a:rPr>
                <a:t>6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.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นำข้อมูลสำรวจล่าสุดของระบบ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Roadnet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จากตาราง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survey,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survey_point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,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survey_ac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และ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survey_conc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มาเติม</a:t>
              </a:r>
              <a:endParaRPr lang="en-US" sz="2000" b="1" kern="1200" dirty="0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</p:grpSp>
      <p:sp>
        <p:nvSpPr>
          <p:cNvPr id="15" name="Straight Connector 14"/>
          <p:cNvSpPr/>
          <p:nvPr/>
        </p:nvSpPr>
        <p:spPr>
          <a:xfrm>
            <a:off x="276809" y="2403367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6" name="Picture 15" descr="Screen Clipp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14" y="2736866"/>
            <a:ext cx="5385048" cy="29243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5180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999842"/>
            <a:ext cx="457200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ปรับปรุงโปรแกรมบริหารงานบำรุงทาง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132522" y="1484784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4"/>
          <p:cNvGrpSpPr/>
          <p:nvPr/>
        </p:nvGrpSpPr>
        <p:grpSpPr>
          <a:xfrm>
            <a:off x="132522" y="1484784"/>
            <a:ext cx="8759687" cy="684956"/>
            <a:chOff x="0" y="4110491"/>
            <a:chExt cx="8759687" cy="684956"/>
          </a:xfrm>
        </p:grpSpPr>
        <p:sp>
          <p:nvSpPr>
            <p:cNvPr id="6" name="Rectangle 5"/>
            <p:cNvSpPr/>
            <p:nvPr/>
          </p:nvSpPr>
          <p:spPr>
            <a:xfrm>
              <a:off x="0" y="4110491"/>
              <a:ext cx="8759687" cy="6849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4110491"/>
              <a:ext cx="8759687" cy="684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TH SarabunPSK" charset="0"/>
                  <a:ea typeface="TH SarabunPSK" charset="0"/>
                  <a:cs typeface="TH SarabunPSK" charset="0"/>
                </a:rPr>
                <a:t>7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.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ดึงข้อมูลสำรวจจากฐานข้อมูล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MIIS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ตาราง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s_deflection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,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s_deflection_fwd_km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,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s_iri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,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s_iri_km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และ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s_iri_m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b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</a:b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ซึ่งเชื่อมมาด้วยวิธี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replication</a:t>
              </a:r>
              <a:endParaRPr lang="th-TH" sz="2000" b="1" kern="1200" dirty="0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</p:grpSp>
      <p:sp>
        <p:nvSpPr>
          <p:cNvPr id="8" name="Straight Connector 7"/>
          <p:cNvSpPr/>
          <p:nvPr/>
        </p:nvSpPr>
        <p:spPr>
          <a:xfrm>
            <a:off x="132522" y="2197088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9" name="Picture 8" descr="Screen Clipp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40" y="2276872"/>
            <a:ext cx="6212067" cy="3643934"/>
          </a:xfrm>
          <a:prstGeom prst="rect">
            <a:avLst/>
          </a:prstGeom>
        </p:spPr>
      </p:pic>
      <p:sp>
        <p:nvSpPr>
          <p:cNvPr id="10" name="Straight Connector 9"/>
          <p:cNvSpPr/>
          <p:nvPr/>
        </p:nvSpPr>
        <p:spPr>
          <a:xfrm>
            <a:off x="132522" y="6029911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132522" y="6029911"/>
            <a:ext cx="8759687" cy="684956"/>
            <a:chOff x="0" y="4795448"/>
            <a:chExt cx="8759687" cy="684956"/>
          </a:xfrm>
        </p:grpSpPr>
        <p:sp>
          <p:nvSpPr>
            <p:cNvPr id="12" name="Rectangle 11"/>
            <p:cNvSpPr/>
            <p:nvPr/>
          </p:nvSpPr>
          <p:spPr>
            <a:xfrm>
              <a:off x="0" y="4795448"/>
              <a:ext cx="8759687" cy="6849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0" y="4795448"/>
              <a:ext cx="8759687" cy="684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TH SarabunPSK" charset="0"/>
                  <a:ea typeface="TH SarabunPSK" charset="0"/>
                  <a:cs typeface="TH SarabunPSK" charset="0"/>
                </a:rPr>
                <a:t>8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.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บันทึกค่า</a:t>
              </a:r>
              <a:r>
                <a:rPr lang="th-TH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อื่นๆ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ที่เกิดจากการคำนวณ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เช่น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SNC </a:t>
              </a:r>
            </a:p>
          </p:txBody>
        </p:sp>
      </p:grpSp>
      <p:sp>
        <p:nvSpPr>
          <p:cNvPr id="15" name="Straight Connector 14"/>
          <p:cNvSpPr/>
          <p:nvPr/>
        </p:nvSpPr>
        <p:spPr>
          <a:xfrm>
            <a:off x="132522" y="6741368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41618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การปรับปรุงโปรแกรมบริหารบำรุงทาง (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)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3.9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สามารถแสดงผลและส่งออกข้อมูลผลการวิเคราะห์ ทั้งในลักษณะตาราง และแผนภูมิ ได้ในรูปแบบที่กรมทางหลวงกำหนด เช่น รูปแบบ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Excel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,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.PDF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, รูปภาพ ฯลฯ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8" y="2073553"/>
            <a:ext cx="5234940" cy="25196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00" y="3789640"/>
            <a:ext cx="5123180" cy="25196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73754" y="2897964"/>
            <a:ext cx="12955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Dynamic Report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4128" y="4864814"/>
            <a:ext cx="15231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หน้าจอส่งออกรายงาน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9612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3.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การปรับปรุงโปรแกรมบริหารบำรุงทาง (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TPMS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)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3.10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สามารถกำหนดสิทธิการเข้าใช้งานระบบให้สอดคล้องกับการใช้งานของกรมทางหลวง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5044587" cy="24519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568" y="2420888"/>
            <a:ext cx="8498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หน้าจอลงชื่อเข้าใช้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737083"/>
              </p:ext>
            </p:extLst>
          </p:nvPr>
        </p:nvGraphicFramePr>
        <p:xfrm>
          <a:off x="2337692" y="3142792"/>
          <a:ext cx="6554787" cy="36916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2741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วิเคราะห์</a:t>
                      </a:r>
                    </a:p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งบประมาณรายพื้นที่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วิเคราะห์งบประมาณ</a:t>
                      </a:r>
                    </a:p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ทั้งประเทศ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แก้ไข</a:t>
                      </a:r>
                    </a:p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การตั้งค่า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ส่วนพื้นที่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แก้ไข</a:t>
                      </a:r>
                    </a:p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การตั้งค่า</a:t>
                      </a:r>
                    </a:p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ระบบ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เพิ่มเติมผู้ใช้งาน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81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ผู้บริหาร</a:t>
                      </a:r>
                    </a:p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Executive)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281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เจ้าหน้าที่ส่วนกลาง</a:t>
                      </a:r>
                      <a:br>
                        <a:rPr lang="th-TH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Supervisor)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474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เจ้าหน้าท้องที่</a:t>
                      </a:r>
                      <a:endParaRPr lang="th-TH" sz="1800" baseline="0" dirty="0">
                        <a:solidFill>
                          <a:schemeClr val="tx1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47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Admin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0663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4.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ทดสอบการใช้งานโดยการวิเคราะห์ความต้องการงบประมาณบำรุงทางของกรมทางหลวง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486525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ที่ปรึกษาได้ทำการทดสอบระบบ และรับฟังความคิดเห็นเพิ่มเติมจากคณะทำงานกรมทางหลวง เมื่อวันที่ 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27 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มิถุนายน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ซึ่งสามารถสรุปประเด็นที่ต้องทำการแก้ไขเพิ่มเติม ดังนี้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74110"/>
              </p:ext>
            </p:extLst>
          </p:nvPr>
        </p:nvGraphicFramePr>
        <p:xfrm>
          <a:off x="323528" y="2060848"/>
          <a:ext cx="849694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charset="0"/>
                          <a:ea typeface="Browallia New" charset="0"/>
                          <a:cs typeface="TH SarabunPSK" charset="0"/>
                        </a:rPr>
                        <a:t>คุณสมบัติเครื่องคอมพิวเตอร์แม่ข่าย 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สถานะ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เพิ่มช่องตารางระบุแขวงที่ทำการเลือกเพื่อง่ายต่อการกรองข้อมูลก่อนการวิเคราะห์ และตัดช่องตารางที่บอกจำนวณช่องจราจรออก พร้อมทั้งแก้ไขการกรองข้อมูลให้เรียบร้อย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FFC000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530254"/>
            <a:ext cx="511800" cy="511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43776"/>
            <a:ext cx="5448546" cy="37416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1486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4.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ทดสอบการใช้งานโดยการวิเคราะห์ความต้องการงบประมาณบำรุงทางของกรมทางหลวง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486525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ที่ปรึกษาได้ทำการทดสอบระบบ และรับฟังความคิดเห็นเพิ่มเติมจากคณะทำงานกรมทางหลวง เมื่อวันที่ 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27 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มิถุนายน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ซึ่งสามารถสรุปประเด็นที่ต้องทำการแก้ไขเพิ่มเติม ดังนี้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04161"/>
              </p:ext>
            </p:extLst>
          </p:nvPr>
        </p:nvGraphicFramePr>
        <p:xfrm>
          <a:off x="323528" y="2060848"/>
          <a:ext cx="8496944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charset="0"/>
                          <a:ea typeface="Browallia New" charset="0"/>
                          <a:cs typeface="TH SarabunPSK" charset="0"/>
                        </a:rPr>
                        <a:t>คุณสมบัติเครื่องคอมพิวเตอร์แม่ข่าย 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สถานะ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ต้องการให้ระบบสามารถส่งออกรายงานสายทางที่ทำการคัดเลือเลือกและกรองข้อมูลก่อนทำการวิเคราะห์ </a:t>
                      </a:r>
                      <a:b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เพื่อนำมาตรวจสอบโดยคณะทำงานกรมทางหลวง จากนั้นนำเข้าข้อมูลที่ตรวจสอบแล้วกลับเข้าในระบบ เพื่อทำการวิเคราะห์ต่อไป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FFC000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530254"/>
            <a:ext cx="511800" cy="511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3" y="3418786"/>
            <a:ext cx="7733455" cy="32898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71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35846" y="1109168"/>
            <a:ext cx="5472608" cy="101566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ภารกิจของกรมทางหลวง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ดำเนินการก่อสร้าง ควบคุม บูรณะ และบำรุงรักษาทางหลวง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ระยะทางที่อยู่ในความดูแลกว่า 5 หมื่นกิโลเมตร</a:t>
            </a:r>
          </a:p>
        </p:txBody>
      </p:sp>
      <p:sp>
        <p:nvSpPr>
          <p:cNvPr id="13" name="ลูกศรขวา 12"/>
          <p:cNvSpPr/>
          <p:nvPr/>
        </p:nvSpPr>
        <p:spPr>
          <a:xfrm rot="16200000" flipH="1">
            <a:off x="4344980" y="2241851"/>
            <a:ext cx="292581" cy="209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ความเป็นมาของโครงการ</a:t>
            </a:r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2" y="1757615"/>
            <a:ext cx="1134896" cy="851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017">
            <a:off x="6802984" y="1152992"/>
            <a:ext cx="1738719" cy="1738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7" name="สี่เหลี่ยมผืนผ้า 76"/>
          <p:cNvSpPr/>
          <p:nvPr/>
        </p:nvSpPr>
        <p:spPr>
          <a:xfrm>
            <a:off x="432714" y="2780928"/>
            <a:ext cx="3784582" cy="378565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การดำเนินงานในปัจจุบัน</a:t>
            </a: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สี่เหลี่ยมผืนผ้า 77"/>
          <p:cNvSpPr/>
          <p:nvPr/>
        </p:nvSpPr>
        <p:spPr>
          <a:xfrm>
            <a:off x="1192960" y="3230068"/>
            <a:ext cx="835603" cy="46166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79" name="สี่เหลี่ยมผืนผ้า 78"/>
          <p:cNvSpPr/>
          <p:nvPr/>
        </p:nvSpPr>
        <p:spPr>
          <a:xfrm>
            <a:off x="1243085" y="3844346"/>
            <a:ext cx="23616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แบบจำลองทำนายการเสื่อมสภาพ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สี่เหลี่ยมผืนผ้า 79"/>
          <p:cNvSpPr/>
          <p:nvPr/>
        </p:nvSpPr>
        <p:spPr>
          <a:xfrm>
            <a:off x="704213" y="4384955"/>
            <a:ext cx="2908488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แบบจำลองผลกระทบจากมาตรฐานการซ่อม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สี่เหลี่ยมผืนผ้า 80"/>
          <p:cNvSpPr/>
          <p:nvPr/>
        </p:nvSpPr>
        <p:spPr>
          <a:xfrm>
            <a:off x="1346008" y="5428439"/>
            <a:ext cx="2232248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แบบจำลองผลกระทบต่อผู้ใช้ทาง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สี่เหลี่ยมผืนผ้า 81"/>
          <p:cNvSpPr/>
          <p:nvPr/>
        </p:nvSpPr>
        <p:spPr>
          <a:xfrm>
            <a:off x="2723601" y="3230068"/>
            <a:ext cx="833883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HDM-4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" name="สี่เหลี่ยมผืนผ้า 82"/>
          <p:cNvSpPr/>
          <p:nvPr/>
        </p:nvSpPr>
        <p:spPr>
          <a:xfrm>
            <a:off x="1124507" y="4926428"/>
            <a:ext cx="24782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หลักเกณฑ์การเลือกวิธีการซ่อมบำรุง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4" name="สี่เหลี่ยมผืนผ้า 83"/>
          <p:cNvSpPr/>
          <p:nvPr/>
        </p:nvSpPr>
        <p:spPr>
          <a:xfrm>
            <a:off x="1111759" y="5930450"/>
            <a:ext cx="24782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การวิเคราะห์ทางเศรษฐศาสตร์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5" name="ลูกศรขวา 84"/>
          <p:cNvSpPr/>
          <p:nvPr/>
        </p:nvSpPr>
        <p:spPr>
          <a:xfrm rot="10800000" flipH="1">
            <a:off x="4536603" y="4581128"/>
            <a:ext cx="539453" cy="421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7" name="สี่เหลี่ยมผืนผ้า 86"/>
          <p:cNvSpPr/>
          <p:nvPr/>
        </p:nvSpPr>
        <p:spPr>
          <a:xfrm>
            <a:off x="5292080" y="3428915"/>
            <a:ext cx="3744416" cy="267765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ผลลัพธ์จากการวิเคราะห์</a:t>
            </a: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สี่เหลี่ยมผืนผ้า 87"/>
          <p:cNvSpPr/>
          <p:nvPr/>
        </p:nvSpPr>
        <p:spPr>
          <a:xfrm>
            <a:off x="5747634" y="4445935"/>
            <a:ext cx="2108006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งบประมาณในการซ่อมบำรุง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สี่เหลี่ยมผืนผ้า 88"/>
          <p:cNvSpPr/>
          <p:nvPr/>
        </p:nvSpPr>
        <p:spPr>
          <a:xfrm>
            <a:off x="5729750" y="3956794"/>
            <a:ext cx="2658673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ดัชนีความขรุขระสากลที่เปลี่ยนแปลง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สี่เหลี่ยมผืนผ้า 89"/>
          <p:cNvSpPr/>
          <p:nvPr/>
        </p:nvSpPr>
        <p:spPr>
          <a:xfrm>
            <a:off x="5747634" y="5003884"/>
            <a:ext cx="123677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วิธีการซ่อมบำรุง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1" name="สี่เหลี่ยมผืนผ้า 90"/>
          <p:cNvSpPr/>
          <p:nvPr/>
        </p:nvSpPr>
        <p:spPr>
          <a:xfrm>
            <a:off x="5729751" y="5535390"/>
            <a:ext cx="2388897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ผลการวิเคราะห์ทางเศรษฐศาสตร์ 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" name="ลูกศรซ้าย-ขวา 91"/>
          <p:cNvSpPr/>
          <p:nvPr/>
        </p:nvSpPr>
        <p:spPr>
          <a:xfrm>
            <a:off x="2137112" y="3322553"/>
            <a:ext cx="477939" cy="1994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93" name="ลูกศรเชื่อมต่อแบบตรง 92"/>
          <p:cNvCxnSpPr>
            <a:stCxn id="83" idx="3"/>
            <a:endCxn id="90" idx="1"/>
          </p:cNvCxnSpPr>
          <p:nvPr/>
        </p:nvCxnSpPr>
        <p:spPr>
          <a:xfrm>
            <a:off x="3602707" y="5111094"/>
            <a:ext cx="2144927" cy="77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ลูกศรเชื่อมต่อแบบตรง 93"/>
          <p:cNvCxnSpPr>
            <a:stCxn id="79" idx="3"/>
            <a:endCxn id="89" idx="1"/>
          </p:cNvCxnSpPr>
          <p:nvPr/>
        </p:nvCxnSpPr>
        <p:spPr>
          <a:xfrm>
            <a:off x="3604685" y="4029012"/>
            <a:ext cx="2125065" cy="11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ลูกศรเชื่อมต่อแบบตรง 94"/>
          <p:cNvCxnSpPr>
            <a:stCxn id="80" idx="3"/>
            <a:endCxn id="89" idx="1"/>
          </p:cNvCxnSpPr>
          <p:nvPr/>
        </p:nvCxnSpPr>
        <p:spPr>
          <a:xfrm flipV="1">
            <a:off x="3612701" y="4141460"/>
            <a:ext cx="2117049" cy="42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ลูกศรเชื่อมต่อแบบตรง 95"/>
          <p:cNvCxnSpPr>
            <a:stCxn id="80" idx="3"/>
            <a:endCxn id="88" idx="1"/>
          </p:cNvCxnSpPr>
          <p:nvPr/>
        </p:nvCxnSpPr>
        <p:spPr>
          <a:xfrm>
            <a:off x="3612701" y="4569621"/>
            <a:ext cx="2134933" cy="6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ลูกศรเชื่อมต่อแบบตรง 96"/>
          <p:cNvCxnSpPr>
            <a:stCxn id="81" idx="3"/>
            <a:endCxn id="91" idx="1"/>
          </p:cNvCxnSpPr>
          <p:nvPr/>
        </p:nvCxnSpPr>
        <p:spPr>
          <a:xfrm>
            <a:off x="3578256" y="5613105"/>
            <a:ext cx="2151495" cy="106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ลูกศรเชื่อมต่อแบบตรง 97"/>
          <p:cNvCxnSpPr>
            <a:stCxn id="84" idx="3"/>
            <a:endCxn id="91" idx="1"/>
          </p:cNvCxnSpPr>
          <p:nvPr/>
        </p:nvCxnSpPr>
        <p:spPr>
          <a:xfrm flipV="1">
            <a:off x="3589959" y="5720056"/>
            <a:ext cx="2139792" cy="395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241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4.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ทดสอบการใช้งานโดยการวิเคราะห์ความต้องการงบประมาณบำรุงทางของกรมทางหลวง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486525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ที่ปรึกษาได้ทำการทดสอบระบบ และรับฟังความคิดเห็นเพิ่มเติมจากคณะทำงานกรมทางหลวง เมื่อวันที่ 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27 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มิถุนายน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ซึ่งสามารถสรุปประเด็นที่ต้องทำการแก้ไขเพิ่มเติม ดังนี้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35881"/>
              </p:ext>
            </p:extLst>
          </p:nvPr>
        </p:nvGraphicFramePr>
        <p:xfrm>
          <a:off x="323528" y="2060848"/>
          <a:ext cx="849694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charset="0"/>
                          <a:ea typeface="Browallia New" charset="0"/>
                          <a:cs typeface="TH SarabunPSK" charset="0"/>
                        </a:rPr>
                        <a:t>คุณสมบัติเครื่องคอมพิวเตอร์แม่ข่าย 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สถานะ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ในหน้าจอการวิเคราะห์การบำรุงรักษาประจำปี คณะทำงานต้องการให้ตัดช่องใส่ส่วนลดออกไป เนื่องจากไม่ได้นำไปใช้ในการวิเคราะห์ 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530254"/>
            <a:ext cx="511800" cy="511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9" y="3758276"/>
            <a:ext cx="9144000" cy="19749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0083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4.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ทดสอบการใช้งานโดยการวิเคราะห์ความต้องการงบประมาณบำรุงทางของกรมทางหลวง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486525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ที่ปรึกษาได้ทำการทดสอบระบบ และรับฟังความคิดเห็นเพิ่มเติมจากคณะทำงานกรมทางหลวง เมื่อวันที่ 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27 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มิถุนายน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ซึ่งสามารถสรุปประเด็นที่ต้องทำการแก้ไขเพิ่มเติม ดังนี้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57236"/>
              </p:ext>
            </p:extLst>
          </p:nvPr>
        </p:nvGraphicFramePr>
        <p:xfrm>
          <a:off x="323528" y="2060848"/>
          <a:ext cx="849694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charset="0"/>
                          <a:ea typeface="Browallia New" charset="0"/>
                          <a:cs typeface="TH SarabunPSK" charset="0"/>
                        </a:rPr>
                        <a:t>คุณสมบัติเครื่องคอมพิวเตอร์แม่ข่าย 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สถานะ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ในส่วนการแสดงรายงาน </a:t>
                      </a:r>
                      <a:r>
                        <a:rPr lang="en-US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Dynamic Report </a:t>
                      </a:r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อยากให้เพิ่มกรอบสรุปข้อมูล เช่น ค่าเฉลี่ย </a:t>
                      </a:r>
                      <a:r>
                        <a:rPr lang="en-US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</a:t>
                      </a:r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ส่วนเบี่ยงเบนมาตรฐาน และงบประมาณที่ใช้ เป็นต้น และเติมสีแรเงาพื้นที่ใต้กราฟ 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FFC000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530254"/>
            <a:ext cx="511800" cy="511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6"/>
          <a:stretch/>
        </p:blipFill>
        <p:spPr>
          <a:xfrm>
            <a:off x="621158" y="3140968"/>
            <a:ext cx="7839274" cy="36371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0179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4.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ทดสอบการใช้งานโดยการวิเคราะห์ความต้องการงบประมาณบำรุงทางของกรมทางหลวง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486525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ที่ปรึกษาได้ทำการทดสอบระบบ และรับฟังความคิดเห็นเพิ่มเติมจากคณะทำงานกรมทางหลวง เมื่อวันที่ 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27 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มิถุนายน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ซึ่งสามารถสรุปประเด็นที่ต้องทำการแก้ไขเพิ่มเติม ดังนี้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444238"/>
              </p:ext>
            </p:extLst>
          </p:nvPr>
        </p:nvGraphicFramePr>
        <p:xfrm>
          <a:off x="323528" y="2060848"/>
          <a:ext cx="849694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charset="0"/>
                          <a:ea typeface="Browallia New" charset="0"/>
                          <a:cs typeface="TH SarabunPSK" charset="0"/>
                        </a:rPr>
                        <a:t>คุณสมบัติเครื่องคอมพิวเตอร์แม่ข่าย 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สถานะ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ในหน้าผลการิเคราะห์ การบำรุงรักษาเชิงกลยุทธ์ อยากให้ทางที่ปรึกษาเพิ่ม </a:t>
                      </a:r>
                      <a:r>
                        <a:rPr lang="en-US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Pile Chart </a:t>
                      </a:r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สรุปแยกตามประเภทการซ่อม เทียบกับงบประมาณที่ใช้ในแต่ละวิธีการซ่อม โดยมีแถบให้กดแสดงข้อมูลดังกล่าวแบบแยกปี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530254"/>
            <a:ext cx="511800" cy="511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05238"/>
            <a:ext cx="6637447" cy="37527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8632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4.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ทดสอบการใช้งานโดยการวิเคราะห์ความต้องการงบประมาณบำรุงทางของกรมทางหลวง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486525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ที่ปรึกษาได้ทำการทดสอบระบบ และรับฟังความคิดเห็นเพิ่มเติมจากคณะทำงานกรมทางหลวง เมื่อวันที่ 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27 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มิถุนายน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ซึ่งสามารถสรุปประเด็นที่ต้องทำการแก้ไขเพิ่มเติม ดังนี้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23528" y="2060848"/>
          <a:ext cx="849694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charset="0"/>
                          <a:ea typeface="Browallia New" charset="0"/>
                          <a:cs typeface="TH SarabunPSK" charset="0"/>
                        </a:rPr>
                        <a:t>คุณสมบัติเครื่องคอมพิวเตอร์แม่ข่าย 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สถานะ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ในหน้าผลการิเคราะห์ การบำรุงรักษาเชิงกลยุทธ์ อยากให้ทางที่ปรึกษาเพิ่ม </a:t>
                      </a:r>
                      <a:r>
                        <a:rPr lang="en-US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Pile Chart </a:t>
                      </a:r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สรุปแยกตามประเภทการซ่อม เทียบกับงบประมาณที่ใช้ในแต่ละวิธีการซ่อม โดยมีแถบให้กดแสดงข้อมูลดังกล่าวแบบแยกปี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530254"/>
            <a:ext cx="511800" cy="5118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946029"/>
              </p:ext>
            </p:extLst>
          </p:nvPr>
        </p:nvGraphicFramePr>
        <p:xfrm>
          <a:off x="323528" y="2060848"/>
          <a:ext cx="849694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charset="0"/>
                          <a:ea typeface="Browallia New" charset="0"/>
                          <a:cs typeface="TH SarabunPSK" charset="0"/>
                        </a:rPr>
                        <a:t>คุณสมบัติเครื่องคอมพิวเตอร์แม่ข่าย 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สถานะ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ในหน้าจอการตั้งค่า คณะทำงานต้องการให้แยกชนิดผิวที่จะทำการแก้ไขให้ชัดเจน ซึ่งได้แก่ ลาดยาง และคอนกรีต เพิ่มคำอธิบายในส่วนที่ใช้ตัวย่อ และทำการบันทึก วัน เวลา และผู้ใช้งาน ที่เข้าแก้ไขล่าสุด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FFC000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485152"/>
            <a:ext cx="511800" cy="51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3140968"/>
            <a:ext cx="7830616" cy="36311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6673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4.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จัดทำรายงานสรุปผลการวิเคราะห์แนวทางการบำรุงรักษาโครงข่าย “ถนนลาดยาง” และ “ถนนคอนกรีต” ที่เหมาะสมของกรมทางหลวง และความต้องการงบประมาณบำรุงรักษาตามแนวทางดังกล่าว</a:t>
            </a:r>
          </a:p>
        </p:txBody>
      </p:sp>
      <p:sp>
        <p:nvSpPr>
          <p:cNvPr id="17" name="สี่เหลี่ยมผืนผ้า 5"/>
          <p:cNvSpPr/>
          <p:nvPr/>
        </p:nvSpPr>
        <p:spPr>
          <a:xfrm>
            <a:off x="1845946" y="3851031"/>
            <a:ext cx="1813317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15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สัดส่วนพื้นที่ซ่อมบำรุง</a:t>
            </a:r>
          </a:p>
        </p:txBody>
      </p:sp>
      <p:sp>
        <p:nvSpPr>
          <p:cNvPr id="18" name="สี่เหลี่ยมผืนผ้า 13"/>
          <p:cNvSpPr/>
          <p:nvPr/>
        </p:nvSpPr>
        <p:spPr>
          <a:xfrm>
            <a:off x="5834400" y="3851031"/>
            <a:ext cx="1603324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15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สัดส่วนงบประมาณ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901259"/>
              </p:ext>
            </p:extLst>
          </p:nvPr>
        </p:nvGraphicFramePr>
        <p:xfrm>
          <a:off x="107504" y="2276872"/>
          <a:ext cx="8928991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งานซ่อมบำรุง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ปริมาณงาน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(ตารางเมตร)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ค่าซ่อมบำรุง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ระยะจริง (กิโลเมตร)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งานเสริมผิวหนา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ซ.ม. (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OL05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24,585,400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56,063,403,790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25,579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ปรับระดับผิวเดิม และปูผิวใหม่หนา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ซ.ม. (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OL05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Milling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14,492,042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11,521,174,842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2,833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บูรณะผิวทาง และปูผิวใหม่หนา 5 ซ.ม. (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RCL05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47,005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27,967,975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บูรณะผิวทาง และปูผิวใหม่หนา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ซ.ม. (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RCL10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111,631,334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107,166,077,098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20,635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งานฉาบผิว (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Paraslurry Seal, SS02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15,034,392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1,578,611,235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2,808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งานบำรุงปกติ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47,931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265,838,104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176,357,234,941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51,874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4171648"/>
              </p:ext>
            </p:extLst>
          </p:nvPr>
        </p:nvGraphicFramePr>
        <p:xfrm>
          <a:off x="512347" y="4509120"/>
          <a:ext cx="4116601" cy="223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959686766"/>
              </p:ext>
            </p:extLst>
          </p:nvPr>
        </p:nvGraphicFramePr>
        <p:xfrm>
          <a:off x="4427984" y="4512381"/>
          <a:ext cx="4104456" cy="236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5490197" y="516971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cs typeface="TH SarabunPSK" panose="020B0500040200020003" pitchFamily="34" charset="-34"/>
              </a:rPr>
              <a:t>สัดส่วนงบประมาณ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79230" y="1613319"/>
            <a:ext cx="7385538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แผนซ่อมบำรุงถนน</a:t>
            </a:r>
            <a:r>
              <a:rPr lang="th-TH" sz="1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ผิวลาดยาง</a:t>
            </a:r>
            <a:endParaRPr lang="en-US" sz="18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160614" lvl="2" indent="-316531">
              <a:buFont typeface="Wingdings" panose="05000000000000000000" pitchFamily="2" charset="2"/>
              <a:buChar char="Ø"/>
            </a:pPr>
            <a:r>
              <a:rPr lang="en-US" sz="1600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แผนงานบำรุงทางประจำปีในระดับความละเอียดทุก</a:t>
            </a:r>
            <a:r>
              <a:rPr lang="en-US" sz="1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en-US" sz="1600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กิโลเมตร</a:t>
            </a:r>
            <a:r>
              <a:rPr lang="en-US" sz="1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1600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แบบไม่จำกัดงบประมาณ</a:t>
            </a:r>
            <a:r>
              <a:rPr lang="en-US" sz="1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80263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4.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จัดทำรายงานสรุปผลการวิเคราะห์แนวทางการบำรุงรักษาโครงข่าย “ถนนลาดยาง” และ “ถนนคอนกรีต” ที่เหมาะสมของกรมทางหลวง และความต้องการงบประมาณบำรุงรักษาตามแนวทางดังกล่าว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81536" y="4656856"/>
            <a:ext cx="8913373" cy="4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585"/>
          </a:p>
        </p:txBody>
      </p:sp>
      <p:sp>
        <p:nvSpPr>
          <p:cNvPr id="13" name="สี่เหลี่ยมผืนผ้า 11"/>
          <p:cNvSpPr/>
          <p:nvPr/>
        </p:nvSpPr>
        <p:spPr>
          <a:xfrm>
            <a:off x="225450" y="2204864"/>
            <a:ext cx="8440615" cy="791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85"/>
          </a:p>
        </p:txBody>
      </p:sp>
      <p:pic>
        <p:nvPicPr>
          <p:cNvPr id="14" name="Picture 6" descr="C:\Users\Note\AppData\Local\Temp\vmware-Note\VMwareDnD\5841b04a\Screen Shot 2557-08-06 at 11.19.18 AM.png"/>
          <p:cNvPicPr>
            <a:picLocks noChangeAspect="1" noChangeArrowheads="1"/>
          </p:cNvPicPr>
          <p:nvPr/>
        </p:nvPicPr>
        <p:blipFill>
          <a:blip r:embed="rId2" cstate="print"/>
          <a:srcRect r="72152"/>
          <a:stretch>
            <a:fillRect/>
          </a:stretch>
        </p:blipFill>
        <p:spPr bwMode="auto">
          <a:xfrm>
            <a:off x="245093" y="2207354"/>
            <a:ext cx="870523" cy="71759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831047" y="2304066"/>
            <a:ext cx="4229917" cy="4048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31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แผนงานบำรุงทางประจำปี</a:t>
            </a:r>
            <a:r>
              <a:rPr lang="th-TH" sz="2031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031" b="1" dirty="0">
                <a:latin typeface="AngsanaUPC" panose="02020603050405020304" pitchFamily="18" charset="-34"/>
                <a:cs typeface="AngsanaUPC" panose="02020603050405020304" pitchFamily="18" charset="-34"/>
              </a:rPr>
              <a:t>256</a:t>
            </a:r>
            <a:r>
              <a:rPr lang="th-TH" sz="2031" b="1" dirty="0"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endParaRPr lang="en-US" sz="2031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618" y="2194488"/>
            <a:ext cx="2461846" cy="8024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9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ตารางแสดง: จัดเรียงตามหมายเลขทางหลวง</a:t>
            </a:r>
            <a:endParaRPr lang="en-US" sz="9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9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หน่วยงาน</a:t>
            </a:r>
            <a:r>
              <a:rPr lang="en-US" sz="9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9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ทั้วประเทศ</a:t>
            </a:r>
          </a:p>
          <a:p>
            <a:r>
              <a:rPr lang="th-TH" sz="9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ผู้ประมวล</a:t>
            </a:r>
            <a:r>
              <a:rPr lang="en-US" sz="9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9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ระบบทดสอบ</a:t>
            </a:r>
          </a:p>
          <a:p>
            <a:r>
              <a:rPr lang="th-TH" sz="9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วันที่วิเคราะห์</a:t>
            </a:r>
            <a:r>
              <a:rPr lang="en-US" sz="9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r>
              <a:rPr lang="th-TH" sz="9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27 กรกฎาคม 2560</a:t>
            </a:r>
            <a:endParaRPr lang="en-US" sz="9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9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รุ่นข้อมูล: 1501132511694</a:t>
            </a:r>
            <a:endParaRPr lang="en-US" sz="9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817084"/>
              </p:ext>
            </p:extLst>
          </p:nvPr>
        </p:nvGraphicFramePr>
        <p:xfrm>
          <a:off x="228170" y="2913466"/>
          <a:ext cx="8524229" cy="3899910"/>
        </p:xfrm>
        <a:graphic>
          <a:graphicData uri="http://schemas.openxmlformats.org/drawingml/2006/table">
            <a:tbl>
              <a:tblPr/>
              <a:tblGrid>
                <a:gridCol w="187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5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43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95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66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87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50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363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597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17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59430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สำนักทางหลวง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แขวงฯ/สำนักบำรุงทาง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ทางหลวงหมายเลข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ตอนควบคุม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ชื่อตอน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กม.เริ่มต้น - กม.สิ้นสุด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ระยะทาง (กม.)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ทิศทางการจราจร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วิธีซ่อมบำรุง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ปริมาณงาน (ตร.ม.)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ค่าซ่อมบำรุง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B/C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(</a:t>
                      </a:r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คัน/วัน)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เมื่อไม่มีการซ่อมบำรุง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หลังซ่อมบำรุง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สำนักทางหลวงที่ 15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แขวงการทางสงขลา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พรุพ้อ - เนินพิชัย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000+664 - 000+677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RCL10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18,078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17,354,879.38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25.136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27,229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1.65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สำนักทางหลวงที่ 15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แขวงการทางสงขลา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พรุพ้อ - เนินพิชัย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000+959 - 000+972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RCL10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12,078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11,594,880.07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23.457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27,229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2.3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1.8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สำนักทางหลวงที่ 15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แขวงการทางสงขลา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พรุพ้อ - เนินพิชัย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000+495 - 000+500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RCL10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6,030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5,788,799.97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25.522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27,239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1.62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สำนักทางหลวงที่ 15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แขวงการทางสงขลา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พรุพ้อ - เนินพิชัย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000+359 - 000+913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RCL10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3,324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3,191,039.94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52.583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27,206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สำนักทางหลวงที่ 15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แขวงการทางสงขลา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พรุพ้อ - เนินพิชัย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000+914 - 000+917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RCL10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13,514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12,972,960.61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48.331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27,229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3.23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สำนักทางหลวงที่ 15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แขวงการทางสงขลา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พรุพ้อ - เนินพิชัย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000+918 - 000+924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RCL10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27,027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25,945,921.21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37.747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27,229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2.13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1.63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สำนักทางหลวงที่ 15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แขวงการทางสงขลา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พรุพ้อ - เนินพิชัย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000+925 - 000+926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RCL10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9,005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8,644,320.20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32.168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27,229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สำนักทางหลวงที่ 15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แขวงการทางสงขลา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พรุพ้อ - เนินพิชัย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000+927 - 000+929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RCL10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9,009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8,648,640.40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40.331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27,229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2.85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สำนักทางหลวงที่ 15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แขวงการทางสงขลา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พรุพ้อ - เนินพิชัย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000+930 - 000+931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RCL10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9,005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8,644,320.20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43.867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27,229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สำนักทางหลวงที่ 15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แขวงการทางสงขลา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พรุพ้อ - เนินพิชัย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000+359 - 000+354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OL10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40,523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32,215,388.34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46.548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27,229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2.77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สำนักทางหลวงที่ 15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แขวงการทางสงขลา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พรุพ้อ - เนินพิชัย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000+354 - 000+354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RCL10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4,500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4,320,000.00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36.538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27,239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2.69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สำนักทางหลวงที่ 15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แขวงการทางสงขลา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พรุพ้อ - เนินพิชัย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000+353 - 000+348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RCL10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36,023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34,581,601.01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41.792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27,229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1.89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1.39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สำนักทางหลวงที่ 15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แขวงการทางสงขลา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1401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พรุพ้อ - เนินพิชัย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000+913 - 000+343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3.57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RCL10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21,420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20,563,200.15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29.63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27,222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3.05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245" marR="4245" marT="4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79230" y="1589311"/>
            <a:ext cx="7385538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แผนซ่อมบำรุงถนน</a:t>
            </a:r>
            <a:r>
              <a:rPr lang="th-TH" sz="1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ผิวลาดยาง</a:t>
            </a:r>
            <a:endParaRPr lang="en-US" sz="18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160614" lvl="2" indent="-316531">
              <a:buFont typeface="Wingdings" panose="05000000000000000000" pitchFamily="2" charset="2"/>
              <a:buChar char="Ø"/>
            </a:pPr>
            <a:r>
              <a:rPr lang="th-TH" sz="1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en-US" sz="1600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แผนงานบำรุงทางประจำปีในระดับความละเอียดทุก</a:t>
            </a:r>
            <a:r>
              <a:rPr lang="en-US" sz="1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en-US" sz="1600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กิโลเมตร</a:t>
            </a:r>
            <a:r>
              <a:rPr lang="en-US" sz="1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1600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แบบไม่จำกัดงบประมาณ</a:t>
            </a:r>
            <a:r>
              <a:rPr lang="en-US" sz="1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6833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4.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จัดทำรายงานสรุปผลการวิเคราะห์แนวทางการบำรุงรักษาโครงข่าย “ถนนลาดยาง” และ “ถนนคอนกรีต” ที่เหมาะสมของกรมทางหลวง และความต้องการงบประมาณบำรุงรักษาตามแนวทางดังกล่าว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16" y="1631122"/>
            <a:ext cx="7385538" cy="861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แผนซ่อมบำรุงถนน</a:t>
            </a:r>
            <a:r>
              <a:rPr lang="th-TH" sz="1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ผิวลาดยาง</a:t>
            </a:r>
            <a:endParaRPr lang="en-US" sz="18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160614" lvl="2" indent="-316531">
              <a:buFont typeface="Wingdings" panose="05000000000000000000" pitchFamily="2" charset="2"/>
              <a:buChar char="Ø"/>
            </a:pP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การบำรุงรักษาทางในระยะยาวเพื่อใช้ในการวางแผนใน</a:t>
            </a:r>
            <a:r>
              <a:rPr lang="en-US" sz="1600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</a:t>
            </a:r>
            <a:r>
              <a:rPr lang="en-US" sz="1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5 </a:t>
            </a:r>
            <a:r>
              <a:rPr lang="en-US" sz="1600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1582655" lvl="3" indent="-316531">
              <a:buFont typeface="Arial" panose="020B0604020202020204" pitchFamily="34" charset="0"/>
              <a:buChar char="•"/>
            </a:pPr>
            <a:r>
              <a:rPr lang="en-US" sz="1600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แบบจำกัด</a:t>
            </a:r>
            <a:r>
              <a:rPr lang="th-TH" sz="1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endParaRPr lang="en-US" sz="16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103058"/>
              </p:ext>
            </p:extLst>
          </p:nvPr>
        </p:nvGraphicFramePr>
        <p:xfrm>
          <a:off x="827584" y="2626100"/>
          <a:ext cx="7892715" cy="2027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3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0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59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32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385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ซ่อมบำรุงปกติ</a:t>
                      </a:r>
                    </a:p>
                  </a:txBody>
                  <a:tcPr marL="2982" marR="2982" marT="298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แผนงบประมาณที่ 10,000 ล้าน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แผนงบประมาณที่ 20,000 ล้าน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580">
                <a:tc v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ค่าบำรุง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ค่าบำรุง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ค่าบำรุง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80">
                <a:tc v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(ล้านบาท)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ก่อนซ่อม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หลังซ่อม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(ล้านบาท)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ก่อนซ่อม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หลังซ่อม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(ล้านบาท)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ก่อนซ่อม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หลังซ่อม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82" marR="2982" marT="29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3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10,000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90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79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20,000</a:t>
                      </a:r>
                    </a:p>
                  </a:txBody>
                  <a:tcPr marL="8792" marR="8792" marT="87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90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72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3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05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05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10,000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94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85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20,000</a:t>
                      </a:r>
                    </a:p>
                  </a:txBody>
                  <a:tcPr marL="8792" marR="8792" marT="87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86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72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3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10,000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3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00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93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20,000</a:t>
                      </a:r>
                    </a:p>
                  </a:txBody>
                  <a:tcPr marL="8792" marR="8792" marT="87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85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75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3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39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39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10,000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3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09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3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03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20,000</a:t>
                      </a:r>
                    </a:p>
                  </a:txBody>
                  <a:tcPr marL="8792" marR="8792" marT="87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89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78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3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58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58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10,000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3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19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3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13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20,000</a:t>
                      </a:r>
                    </a:p>
                  </a:txBody>
                  <a:tcPr marL="8792" marR="8792" marT="87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92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85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839830"/>
              </p:ext>
            </p:extLst>
          </p:nvPr>
        </p:nvGraphicFramePr>
        <p:xfrm>
          <a:off x="827584" y="4797152"/>
          <a:ext cx="7892719" cy="2009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5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57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24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1405">
                <a:tc rowSpan="3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h-T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ปี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h-TH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แผนงบประมาณที่ 30,000 ล้าน</a:t>
                      </a:r>
                    </a:p>
                  </a:txBody>
                  <a:tcPr marL="2982" marR="2982" marT="29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h-TH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แผนงบประมาณที่ 4</a:t>
                      </a:r>
                      <a:r>
                        <a:rPr kumimoji="0"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kumimoji="0" lang="th-TH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,000 ล้าน</a:t>
                      </a:r>
                    </a:p>
                  </a:txBody>
                  <a:tcPr marL="0" marR="0" marT="0" marB="0" anchor="ctr">
                    <a:solidFill>
                      <a:srgbClr val="DFF1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h-TH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แผนงบประมาณ 50,000 ล้าน</a:t>
                      </a:r>
                    </a:p>
                  </a:txBody>
                  <a:tcPr marL="8792" marR="8792" marT="8792" marB="0" anchor="ctr">
                    <a:solidFill>
                      <a:srgbClr val="D1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306">
                <a:tc v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h-TH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ค่าบำรุง</a:t>
                      </a:r>
                    </a:p>
                  </a:txBody>
                  <a:tcPr marL="2982" marR="2982" marT="29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IRI</a:t>
                      </a:r>
                    </a:p>
                  </a:txBody>
                  <a:tcPr marL="2982" marR="2982" marT="29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IRI</a:t>
                      </a:r>
                    </a:p>
                  </a:txBody>
                  <a:tcPr marL="2982" marR="2982" marT="29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h-T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ค่าบำรุง</a:t>
                      </a:r>
                    </a:p>
                  </a:txBody>
                  <a:tcPr marL="0" marR="0" marT="0" marB="0" anchor="ctr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IRI</a:t>
                      </a:r>
                    </a:p>
                  </a:txBody>
                  <a:tcPr marL="0" marR="0" marT="0" marB="0" anchor="ctr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IRI</a:t>
                      </a:r>
                    </a:p>
                  </a:txBody>
                  <a:tcPr marL="0" marR="0" marT="0" marB="0" anchor="ctr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h-T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ค่าบำรุง</a:t>
                      </a:r>
                    </a:p>
                  </a:txBody>
                  <a:tcPr marL="0" marR="0" marT="0" marB="0" anchor="ctr"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IRI</a:t>
                      </a:r>
                    </a:p>
                  </a:txBody>
                  <a:tcPr marL="0" marR="0" marT="0" marB="0" anchor="ctr"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IRI</a:t>
                      </a:r>
                    </a:p>
                  </a:txBody>
                  <a:tcPr marL="0" marR="0" marT="0" marB="0" anchor="ctr"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80">
                <a:tc v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h-TH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(ล้านบาท)</a:t>
                      </a:r>
                    </a:p>
                  </a:txBody>
                  <a:tcPr marL="2982" marR="2982" marT="29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h-T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ก่อนซ่อม</a:t>
                      </a:r>
                    </a:p>
                  </a:txBody>
                  <a:tcPr marL="2982" marR="2982" marT="29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h-T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หลังซ่อม</a:t>
                      </a:r>
                    </a:p>
                  </a:txBody>
                  <a:tcPr marL="2982" marR="2982" marT="29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h-T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(ล้านบาท)</a:t>
                      </a:r>
                    </a:p>
                  </a:txBody>
                  <a:tcPr marL="0" marR="0" marT="0" marB="0" anchor="ctr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h-T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ก่อนซ่อม</a:t>
                      </a:r>
                    </a:p>
                  </a:txBody>
                  <a:tcPr marL="0" marR="0" marT="0" marB="0" anchor="ctr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h-T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หลังซ่อม</a:t>
                      </a:r>
                    </a:p>
                  </a:txBody>
                  <a:tcPr marL="0" marR="0" marT="0" marB="0" anchor="ctr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h-TH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(ล้านบาท)</a:t>
                      </a:r>
                    </a:p>
                  </a:txBody>
                  <a:tcPr marL="0" marR="0" marT="0" marB="0" anchor="ctr"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h-T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ก่อนซ่อม</a:t>
                      </a:r>
                    </a:p>
                  </a:txBody>
                  <a:tcPr marL="0" marR="0" marT="0" marB="0" anchor="ctr"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h-T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หลังซ่อม</a:t>
                      </a:r>
                    </a:p>
                  </a:txBody>
                  <a:tcPr marL="0" marR="0" marT="0" marB="0" anchor="ctr"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30,000</a:t>
                      </a:r>
                    </a:p>
                  </a:txBody>
                  <a:tcPr marL="8792" marR="8792" marT="879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66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40,000</a:t>
                      </a:r>
                    </a:p>
                  </a:txBody>
                  <a:tcPr marL="8792" marR="8792" marT="8792" marB="0" anchor="ctr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50,000</a:t>
                      </a:r>
                    </a:p>
                  </a:txBody>
                  <a:tcPr marL="8792" marR="8792" marT="8792" marB="0" anchor="ctr"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30,000</a:t>
                      </a:r>
                    </a:p>
                  </a:txBody>
                  <a:tcPr marL="8792" marR="8792" marT="879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79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58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39,999</a:t>
                      </a:r>
                    </a:p>
                  </a:txBody>
                  <a:tcPr marL="8792" marR="8792" marT="8792" marB="0" anchor="ctr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49,999</a:t>
                      </a:r>
                    </a:p>
                  </a:txBody>
                  <a:tcPr marL="8792" marR="8792" marT="8792" marB="0" anchor="ctr"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29,999</a:t>
                      </a:r>
                    </a:p>
                  </a:txBody>
                  <a:tcPr marL="8792" marR="8792" marT="879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59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31,037</a:t>
                      </a:r>
                    </a:p>
                  </a:txBody>
                  <a:tcPr marL="8792" marR="8792" marT="8792" marB="0" anchor="ctr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17,024</a:t>
                      </a:r>
                    </a:p>
                  </a:txBody>
                  <a:tcPr marL="8792" marR="8792" marT="8792" marB="0" anchor="ctr"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30,000</a:t>
                      </a:r>
                    </a:p>
                  </a:txBody>
                  <a:tcPr marL="8792" marR="8792" marT="879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72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55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25,805</a:t>
                      </a:r>
                    </a:p>
                  </a:txBody>
                  <a:tcPr marL="8792" marR="8792" marT="8792" marB="0" anchor="ctr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27,322</a:t>
                      </a:r>
                    </a:p>
                  </a:txBody>
                  <a:tcPr marL="8792" marR="8792" marT="8792" marB="0" anchor="ctr"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29,999</a:t>
                      </a:r>
                    </a:p>
                  </a:txBody>
                  <a:tcPr marL="8792" marR="8792" marT="879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67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2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61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34,409</a:t>
                      </a:r>
                    </a:p>
                  </a:txBody>
                  <a:tcPr marL="8792" marR="8792" marT="8792" marB="0" anchor="ctr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39,552</a:t>
                      </a:r>
                    </a:p>
                  </a:txBody>
                  <a:tcPr marL="8792" marR="8792" marT="8792" marB="0" anchor="ctr"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27751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4.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จัดทำรายงานสรุปผลการวิเคราะห์แนวทางการบำรุงรักษาโครงข่าย “ถนนลาดยาง” และ “ถนนคอนกรีต” ที่เหมาะสมของกรมทางหลวง และความต้องการงบประมาณบำรุงรักษาตามแนวทางดังกล่าว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16" y="1631122"/>
            <a:ext cx="7385538" cy="861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แผนซ่อมบำรุงถนน</a:t>
            </a:r>
            <a:r>
              <a:rPr lang="th-TH" sz="1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ผิวลาดยาง</a:t>
            </a:r>
            <a:endParaRPr lang="en-US" sz="18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160614" lvl="2" indent="-316531">
              <a:buFont typeface="Wingdings" panose="05000000000000000000" pitchFamily="2" charset="2"/>
              <a:buChar char="Ø"/>
            </a:pP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การบำรุงรักษาทางในระยะยาวเพื่อใช้ในการวางแผนใน</a:t>
            </a:r>
            <a:r>
              <a:rPr lang="en-US" sz="1600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</a:t>
            </a:r>
            <a:r>
              <a:rPr lang="en-US" sz="1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5 </a:t>
            </a:r>
            <a:r>
              <a:rPr lang="en-US" sz="1600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1582655" lvl="3" indent="-316531">
              <a:buFont typeface="Arial" panose="020B0604020202020204" pitchFamily="34" charset="0"/>
              <a:buChar char="•"/>
            </a:pPr>
            <a:r>
              <a:rPr lang="en-US" sz="1600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แบบจำกัด</a:t>
            </a:r>
            <a:r>
              <a:rPr lang="th-TH" sz="1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endParaRPr lang="en-US" sz="16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19534101"/>
              </p:ext>
            </p:extLst>
          </p:nvPr>
        </p:nvGraphicFramePr>
        <p:xfrm>
          <a:off x="1827001" y="2681866"/>
          <a:ext cx="5550655" cy="394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1742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4.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จัดทำรายงานสรุปผลการวิเคราะห์แนวทางการบำรุงรักษาโครงข่าย “ถนนลาดยาง” และ “ถนนคอนกรีต” ที่เหมาะสมของกรมทางหลวง และความต้องการงบประมาณบำรุงรักษาตามแนวทางดังกล่าว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9340"/>
            <a:ext cx="228169" cy="3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477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en-US" sz="738"/>
              <a:t> </a:t>
            </a:r>
            <a:endParaRPr lang="en-US" sz="1662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81536" y="970083"/>
            <a:ext cx="8913373" cy="4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585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81536" y="4656856"/>
            <a:ext cx="8913373" cy="4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585"/>
          </a:p>
        </p:txBody>
      </p:sp>
      <p:sp>
        <p:nvSpPr>
          <p:cNvPr id="14" name="สี่เหลี่ยมผืนผ้า 11"/>
          <p:cNvSpPr/>
          <p:nvPr/>
        </p:nvSpPr>
        <p:spPr>
          <a:xfrm>
            <a:off x="632739" y="2204864"/>
            <a:ext cx="7673286" cy="791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85"/>
          </a:p>
        </p:txBody>
      </p:sp>
      <p:pic>
        <p:nvPicPr>
          <p:cNvPr id="15" name="Picture 6" descr="C:\Users\Note\AppData\Local\Temp\vmware-Note\VMwareDnD\5841b04a\Screen Shot 2557-08-06 at 11.19.18 AM.png"/>
          <p:cNvPicPr>
            <a:picLocks noChangeAspect="1" noChangeArrowheads="1"/>
          </p:cNvPicPr>
          <p:nvPr/>
        </p:nvPicPr>
        <p:blipFill>
          <a:blip r:embed="rId2" cstate="print"/>
          <a:srcRect r="72152"/>
          <a:stretch>
            <a:fillRect/>
          </a:stretch>
        </p:blipFill>
        <p:spPr bwMode="auto">
          <a:xfrm>
            <a:off x="763294" y="2243812"/>
            <a:ext cx="870523" cy="71759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142283" y="2304066"/>
            <a:ext cx="4229917" cy="4048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31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แผนงานบำรุงทางประจำปี</a:t>
            </a:r>
            <a:r>
              <a:rPr lang="th-TH" sz="2031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031" b="1" dirty="0">
                <a:latin typeface="AngsanaUPC" panose="02020603050405020304" pitchFamily="18" charset="-34"/>
                <a:cs typeface="AngsanaUPC" panose="02020603050405020304" pitchFamily="18" charset="-34"/>
              </a:rPr>
              <a:t>256</a:t>
            </a:r>
            <a:r>
              <a:rPr lang="th-TH" sz="2031" b="1" dirty="0"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endParaRPr lang="en-US" sz="2031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6618" y="2204864"/>
            <a:ext cx="2321271" cy="8024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ตารางแสดง</a:t>
            </a:r>
            <a:r>
              <a:rPr lang="en-US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r>
              <a:rPr lang="th-TH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งบประมาณและค่าดัชนีความเรียบสากล </a:t>
            </a:r>
            <a:r>
              <a:rPr lang="en-US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(IRI)</a:t>
            </a:r>
          </a:p>
          <a:p>
            <a:r>
              <a:rPr lang="th-TH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หน่วยงาน</a:t>
            </a:r>
            <a:r>
              <a:rPr lang="en-US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ทั้วประเทศ</a:t>
            </a:r>
          </a:p>
          <a:p>
            <a:r>
              <a:rPr lang="th-TH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ผู้ประมวล</a:t>
            </a:r>
            <a:r>
              <a:rPr lang="en-US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ระบบทดสอบ</a:t>
            </a:r>
          </a:p>
          <a:p>
            <a:r>
              <a:rPr lang="th-TH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วันที่วิเคราะห์</a:t>
            </a:r>
            <a:r>
              <a:rPr lang="en-US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r>
              <a:rPr lang="th-TH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03</a:t>
            </a:r>
            <a:r>
              <a:rPr lang="th-TH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กุมภาพันธ์ </a:t>
            </a:r>
            <a:r>
              <a:rPr lang="en-US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2559</a:t>
            </a:r>
          </a:p>
          <a:p>
            <a:r>
              <a:rPr lang="th-TH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รุ่นข้อมูล</a:t>
            </a:r>
            <a:r>
              <a:rPr lang="en-US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r>
              <a:rPr lang="th-TH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923" b="1" dirty="0">
                <a:latin typeface="AngsanaUPC" panose="02020603050405020304" pitchFamily="18" charset="-34"/>
                <a:cs typeface="AngsanaUPC" panose="02020603050405020304" pitchFamily="18" charset="-34"/>
              </a:rPr>
              <a:t>17807354044990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633047" y="2866292"/>
          <a:ext cx="7974842" cy="3986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7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8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8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8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8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99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8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641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489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962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344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847039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u="none" strike="noStrike" dirty="0">
                          <a:effectLst/>
                        </a:rPr>
                        <a:t>หมายเลขทางหลวง</a:t>
                      </a:r>
                      <a:endParaRPr lang="th-T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u="none" strike="noStrike">
                          <a:effectLst/>
                        </a:rPr>
                        <a:t>ลำดับที่</a:t>
                      </a:r>
                      <a:endParaRPr lang="th-TH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u="none" strike="noStrike">
                          <a:effectLst/>
                        </a:rPr>
                        <a:t>สำนักทางหลวง</a:t>
                      </a:r>
                      <a:endParaRPr lang="th-TH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u="none" strike="noStrike">
                          <a:effectLst/>
                        </a:rPr>
                        <a:t>แขวงฯ/สำนักบำรุงทางฯ</a:t>
                      </a:r>
                      <a:endParaRPr lang="th-TH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u="none" strike="noStrike">
                          <a:effectLst/>
                        </a:rPr>
                        <a:t>ปี</a:t>
                      </a:r>
                      <a:endParaRPr lang="th-TH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u="none" strike="noStrike">
                          <a:effectLst/>
                        </a:rPr>
                        <a:t>ตอนควบคุม</a:t>
                      </a:r>
                      <a:endParaRPr lang="th-TH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u="none" strike="noStrike">
                          <a:effectLst/>
                        </a:rPr>
                        <a:t>ชื่อตอน</a:t>
                      </a:r>
                      <a:endParaRPr lang="th-TH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u="none" strike="noStrike">
                          <a:effectLst/>
                        </a:rPr>
                        <a:t>กม.เริ่มต้น</a:t>
                      </a:r>
                      <a:endParaRPr lang="th-TH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u="none" strike="noStrike">
                          <a:effectLst/>
                        </a:rPr>
                        <a:t>กม.สิ้นสุด</a:t>
                      </a:r>
                      <a:endParaRPr lang="th-TH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u="none" strike="noStrike">
                          <a:effectLst/>
                        </a:rPr>
                        <a:t>ระยะทาง (กม.)</a:t>
                      </a:r>
                      <a:endParaRPr lang="th-TH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u="none" strike="noStrike">
                          <a:effectLst/>
                        </a:rPr>
                        <a:t>ทิศทางการจราจร</a:t>
                      </a:r>
                      <a:endParaRPr lang="th-TH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u="none" strike="noStrike" dirty="0">
                          <a:effectLst/>
                        </a:rPr>
                        <a:t>วิธีซ่อมบำรุง</a:t>
                      </a:r>
                      <a:endParaRPr lang="th-T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u="none" strike="noStrike" dirty="0">
                          <a:effectLst/>
                        </a:rPr>
                        <a:t>ค่าซ่อมบำรุง (บาท)</a:t>
                      </a:r>
                      <a:endParaRPr lang="th-T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B/C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AADT (</a:t>
                      </a:r>
                      <a:r>
                        <a:rPr lang="th-TH" sz="900" u="none" strike="noStrike">
                          <a:effectLst/>
                        </a:rPr>
                        <a:t>คัน/วัน)</a:t>
                      </a:r>
                      <a:endParaRPr lang="th-TH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IRI </a:t>
                      </a:r>
                      <a:r>
                        <a:rPr lang="th-TH" sz="900" u="none" strike="noStrike" dirty="0">
                          <a:effectLst/>
                        </a:rPr>
                        <a:t>เมื่อไม่มีการซ่อมบำ</a:t>
                      </a:r>
                      <a:endParaRPr lang="th-T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IRI </a:t>
                      </a:r>
                      <a:r>
                        <a:rPr lang="th-TH" sz="900" u="none" strike="noStrike" dirty="0">
                          <a:effectLst/>
                        </a:rPr>
                        <a:t>หลังซ่อมบำรุง</a:t>
                      </a:r>
                      <a:endParaRPr lang="th-T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407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ควนหิน - 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020+264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021+264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30325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3.02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3.02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ควนหิน - 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021+264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022+264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30325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3.64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3.64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ควนหิน - 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022+264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023+264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30325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ควนหิน - 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023+207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022+202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R2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30325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ควนหิน - 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022+202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021+197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R2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30325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3.74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3.74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155+754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156+746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2.47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2.47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155+754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156+746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2.47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2.47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156+746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157+737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156+746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157+737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157+737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158+729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3.05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3.05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157+737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158+729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3.05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3.05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158+729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159+721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161+704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162+695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2.54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2.54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161+704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162+695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2.54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2.54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162+695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163+687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2.49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2.49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162+695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163+687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2.49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2.49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163+687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164+679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0.99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163+687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164+679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L2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165+583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164+582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R2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163+581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162+580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R2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2.65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2.65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163+581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162+580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R2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2.65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2.65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162+580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161+580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R2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162+580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161+580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R2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 dirty="0">
                          <a:effectLst/>
                        </a:rPr>
                        <a:t>งานบำรุงปกติ</a:t>
                      </a:r>
                      <a:endParaRPr lang="th-TH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161+580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160+579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R2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สทิงพระ - เกาะยอ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161+580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160+579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R2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งานบำรุงปกติ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2.75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เกาะยอ - ทุ่งหวัง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168+266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169+284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1.02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 dirty="0">
                          <a:effectLst/>
                        </a:rPr>
                        <a:t>งานบำรุงปกติ</a:t>
                      </a:r>
                      <a:endParaRPr lang="th-TH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25885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4.23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4.23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9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เกาะยอ - ทุ่งหวัง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169+284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170+301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1.02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งานซ่อมผิวคอนกรีตเต็มความหนา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1984500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25885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3.03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3.03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9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เกาะยอ - ทุ่งหวัง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170+301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171+319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1.02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งานซ่อมผิวคอนกรีตเต็มความหนา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2126250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25885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3.82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3.82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1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408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สำนักทางหลวงที่ 15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แขวงการทางสงขลา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>
                          <a:effectLst/>
                        </a:rPr>
                        <a:t>เกาะยอ - ทุ่งหวัง</a:t>
                      </a:r>
                      <a:endParaRPr lang="th-TH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171+319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172+337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1.02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600" u="none" strike="noStrike" dirty="0">
                          <a:effectLst/>
                        </a:rPr>
                        <a:t>งานบำรุงปกติ</a:t>
                      </a:r>
                      <a:endParaRPr lang="th-TH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25885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4.21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4.21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8" marR="2978" marT="29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545" y="1589311"/>
            <a:ext cx="7385538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แผนซ่อมบำรุงถนน</a:t>
            </a:r>
            <a:r>
              <a:rPr lang="th-TH" sz="1800" b="1" u="sng" dirty="0">
                <a:latin typeface="TH SarabunPSK" charset="0"/>
                <a:ea typeface="TH SarabunPSK" charset="0"/>
                <a:cs typeface="TH SarabunPSK" charset="0"/>
              </a:rPr>
              <a:t>ผิวคอนกรีต</a:t>
            </a:r>
            <a:endParaRPr lang="en-US" sz="1800" b="1" u="sng" dirty="0">
              <a:latin typeface="TH SarabunPSK" charset="0"/>
              <a:ea typeface="TH SarabunPSK" charset="0"/>
              <a:cs typeface="TH SarabunPSK" charset="0"/>
            </a:endParaRPr>
          </a:p>
          <a:p>
            <a:pPr marL="1160614" lvl="2" indent="-316531">
              <a:buFont typeface="Wingdings" panose="05000000000000000000" pitchFamily="2" charset="2"/>
              <a:buChar char="Ø"/>
            </a:pPr>
            <a:r>
              <a:rPr lang="th-TH" sz="1600" b="1" u="sng" dirty="0">
                <a:latin typeface="TH SarabunPSK" charset="0"/>
                <a:ea typeface="TH SarabunPSK" charset="0"/>
                <a:cs typeface="TH SarabunPSK" charset="0"/>
              </a:rPr>
              <a:t>ตัวอย่าง</a:t>
            </a:r>
            <a:r>
              <a:rPr lang="en-US" sz="1600" u="sng" dirty="0" err="1">
                <a:latin typeface="TH SarabunPSK" charset="0"/>
                <a:ea typeface="TH SarabunPSK" charset="0"/>
                <a:cs typeface="TH SarabunPSK" charset="0"/>
              </a:rPr>
              <a:t>แผนงานบำรุงทางประจำปีในระดับความละเอียดทุก</a:t>
            </a:r>
            <a:r>
              <a:rPr lang="en-US" sz="1600" u="sng" dirty="0">
                <a:latin typeface="TH SarabunPSK" charset="0"/>
                <a:ea typeface="TH SarabunPSK" charset="0"/>
                <a:cs typeface="TH SarabunPSK" charset="0"/>
              </a:rPr>
              <a:t> 1 </a:t>
            </a:r>
            <a:r>
              <a:rPr lang="en-US" sz="1600" u="sng" dirty="0" err="1">
                <a:latin typeface="TH SarabunPSK" charset="0"/>
                <a:ea typeface="TH SarabunPSK" charset="0"/>
                <a:cs typeface="TH SarabunPSK" charset="0"/>
              </a:rPr>
              <a:t>กิโลเมตร</a:t>
            </a:r>
            <a:r>
              <a:rPr lang="en-US" sz="1600" u="sng" dirty="0">
                <a:latin typeface="TH SarabunPSK" charset="0"/>
                <a:ea typeface="TH SarabunPSK" charset="0"/>
                <a:cs typeface="TH SarabunPSK" charset="0"/>
              </a:rPr>
              <a:t> (</a:t>
            </a:r>
            <a:r>
              <a:rPr lang="en-US" sz="1600" u="sng" dirty="0" err="1">
                <a:latin typeface="TH SarabunPSK" charset="0"/>
                <a:ea typeface="TH SarabunPSK" charset="0"/>
                <a:cs typeface="TH SarabunPSK" charset="0"/>
              </a:rPr>
              <a:t>แบบไม่จำกัดงบประมาณ</a:t>
            </a:r>
            <a:r>
              <a:rPr lang="en-US" sz="1600" u="sng" dirty="0">
                <a:latin typeface="TH SarabunPSK" charset="0"/>
                <a:ea typeface="TH SarabunPSK" charset="0"/>
                <a:cs typeface="TH SarabunPSK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75402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4.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จัดทำรายงานสรุปผลการวิเคราะห์แนวทางการบำรุงรักษาโครงข่าย “ถนนลาดยาง” และ “ถนนคอนกรีต” ที่เหมาะสมของกรมทางหลวง และความต้องการงบประมาณบำรุงรักษาตามแนวทางดังกล่าว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660526" y="930520"/>
            <a:ext cx="184731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585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9340"/>
            <a:ext cx="228169" cy="3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477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en-US" sz="738"/>
              <a:t> </a:t>
            </a:r>
            <a:endParaRPr lang="en-US" sz="1662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545" y="1589311"/>
            <a:ext cx="7385538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แผนซ่อมบำรุงถนน</a:t>
            </a:r>
            <a:r>
              <a:rPr lang="th-TH" sz="1800" b="1" u="sng" dirty="0">
                <a:latin typeface="TH SarabunPSK" charset="0"/>
                <a:ea typeface="TH SarabunPSK" charset="0"/>
                <a:cs typeface="TH SarabunPSK" charset="0"/>
              </a:rPr>
              <a:t>ผิวคอนกรีต</a:t>
            </a:r>
            <a:endParaRPr lang="en-US" sz="1800" b="1" u="sng" dirty="0">
              <a:latin typeface="TH SarabunPSK" charset="0"/>
              <a:ea typeface="TH SarabunPSK" charset="0"/>
              <a:cs typeface="TH SarabunPSK" charset="0"/>
            </a:endParaRPr>
          </a:p>
          <a:p>
            <a:pPr marL="1160614" lvl="2" indent="-316531">
              <a:buFont typeface="Wingdings" panose="05000000000000000000" pitchFamily="2" charset="2"/>
              <a:buChar char="Ø"/>
            </a:pPr>
            <a:r>
              <a:rPr lang="th-TH" sz="1600" b="1" u="sng" dirty="0">
                <a:latin typeface="TH SarabunPSK" charset="0"/>
                <a:ea typeface="TH SarabunPSK" charset="0"/>
                <a:cs typeface="TH SarabunPSK" charset="0"/>
              </a:rPr>
              <a:t>ตัวอย่าง</a:t>
            </a:r>
            <a:r>
              <a:rPr lang="en-US" sz="1600" u="sng" dirty="0" err="1">
                <a:latin typeface="TH SarabunPSK" charset="0"/>
                <a:ea typeface="TH SarabunPSK" charset="0"/>
                <a:cs typeface="TH SarabunPSK" charset="0"/>
              </a:rPr>
              <a:t>แผนงานบำรุงทางประจำปีในระดับความละเอียดทุก</a:t>
            </a:r>
            <a:r>
              <a:rPr lang="en-US" sz="1600" u="sng" dirty="0">
                <a:latin typeface="TH SarabunPSK" charset="0"/>
                <a:ea typeface="TH SarabunPSK" charset="0"/>
                <a:cs typeface="TH SarabunPSK" charset="0"/>
              </a:rPr>
              <a:t> 1 </a:t>
            </a:r>
            <a:r>
              <a:rPr lang="en-US" sz="1600" u="sng" dirty="0" err="1">
                <a:latin typeface="TH SarabunPSK" charset="0"/>
                <a:ea typeface="TH SarabunPSK" charset="0"/>
                <a:cs typeface="TH SarabunPSK" charset="0"/>
              </a:rPr>
              <a:t>กิโลเมตร</a:t>
            </a:r>
            <a:r>
              <a:rPr lang="en-US" sz="1600" u="sng" dirty="0">
                <a:latin typeface="TH SarabunPSK" charset="0"/>
                <a:ea typeface="TH SarabunPSK" charset="0"/>
                <a:cs typeface="TH SarabunPSK" charset="0"/>
              </a:rPr>
              <a:t> (</a:t>
            </a:r>
            <a:r>
              <a:rPr lang="en-US" sz="1600" u="sng" dirty="0" err="1">
                <a:latin typeface="TH SarabunPSK" charset="0"/>
                <a:ea typeface="TH SarabunPSK" charset="0"/>
                <a:cs typeface="TH SarabunPSK" charset="0"/>
              </a:rPr>
              <a:t>แบบไม่จำกัดงบประมาณ</a:t>
            </a:r>
            <a:r>
              <a:rPr lang="en-US" sz="1600" u="sng" dirty="0">
                <a:latin typeface="TH SarabunPSK" charset="0"/>
                <a:ea typeface="TH SarabunPSK" charset="0"/>
                <a:cs typeface="TH SarabunPSK" charset="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81536" y="970083"/>
            <a:ext cx="8913373" cy="4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585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128593"/>
              </p:ext>
            </p:extLst>
          </p:nvPr>
        </p:nvGraphicFramePr>
        <p:xfrm>
          <a:off x="539552" y="2060638"/>
          <a:ext cx="7416823" cy="47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76920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ความเป็นมาของโครงการ(ต่อ)</a:t>
            </a:r>
          </a:p>
        </p:txBody>
      </p:sp>
      <p:sp>
        <p:nvSpPr>
          <p:cNvPr id="5" name="ลูกศรขวา 4"/>
          <p:cNvSpPr/>
          <p:nvPr/>
        </p:nvSpPr>
        <p:spPr>
          <a:xfrm rot="10800000" flipH="1">
            <a:off x="4211960" y="26369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/>
          <a:srcRect b="14918"/>
          <a:stretch/>
        </p:blipFill>
        <p:spPr>
          <a:xfrm>
            <a:off x="1339319" y="692696"/>
            <a:ext cx="6465362" cy="2880319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107504" y="3755935"/>
            <a:ext cx="3959518" cy="298543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ที่มาของปัญหา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ไม่ได้มีการเชื่อมโยงข้อมูลเข้ากับระบบ </a:t>
            </a:r>
            <a:r>
              <a:rPr lang="en-US" sz="2000" b="1" dirty="0" err="1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Roadnet</a:t>
            </a: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อย่างสมบูรณ์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วิธีการซ่อมบำรุงของกรมทางหลวงมีการเปลี่ยนแปลงและพัฒนาขึ้นจากเมื่อก่อน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ข้อมูลต่างๆ ในแบบจำลอง ควรมีการปรับปรุงให้มีความสอดคล้องกับสภาพแวดล้อมในปัจจุบัน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การใช้งานโปรแกรม </a:t>
            </a:r>
            <a:r>
              <a:rPr lang="en-US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ต้องติดตั้งโปรแกรมบนเครื่องคอมพิวเตอร์เท่านั้น</a:t>
            </a:r>
            <a:endParaRPr lang="en-US" sz="2000" b="1" dirty="0">
              <a:solidFill>
                <a:srgbClr val="3333FF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076056" y="3755935"/>
            <a:ext cx="3871868" cy="298543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ข้อพิจารณาในการปรับปรุงระบบ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ปรับปรุงโปรแกรมในรูปแบบ </a:t>
            </a:r>
            <a:r>
              <a:rPr lang="en-US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Web</a:t>
            </a: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Based Application </a:t>
            </a: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สามารถใช้งานผ่าน</a:t>
            </a:r>
            <a:r>
              <a:rPr lang="th-TH" sz="2000" b="1" dirty="0" err="1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เว็บเบ</a:t>
            </a: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</a:t>
            </a:r>
            <a:r>
              <a:rPr lang="th-TH" sz="2000" b="1" dirty="0" err="1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เซอร์</a:t>
            </a:r>
            <a:endParaRPr lang="th-TH" sz="2000" b="1" dirty="0">
              <a:solidFill>
                <a:srgbClr val="7030A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เสนอหลักเกณฑ์ในการแนะนำวิธีการซ่อมบำรุงที่เหมาะสม และสามารถปรับแก้ ภายในโปรแกรมได้ และรองรับการเพิ่มเติมในอนาคต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ปรับปรุงโปรแกรมให้สอดคล้องกับความต้องการของผู้ใช้งาน และรูปแบบรายงานสอดคล้องกับการนำไปใช้งานได้</a:t>
            </a:r>
          </a:p>
        </p:txBody>
      </p:sp>
      <p:sp>
        <p:nvSpPr>
          <p:cNvPr id="12" name="ลูกศรขวา 11"/>
          <p:cNvSpPr/>
          <p:nvPr/>
        </p:nvSpPr>
        <p:spPr>
          <a:xfrm>
            <a:off x="4220344" y="4950893"/>
            <a:ext cx="720080" cy="595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04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6" y="930520"/>
            <a:ext cx="184731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585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9340"/>
            <a:ext cx="228169" cy="3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477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en-US" sz="738"/>
              <a:t> </a:t>
            </a:r>
            <a:endParaRPr lang="en-US" sz="1662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829529"/>
            <a:ext cx="738553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แผนซ่อมบำรุงถนน</a:t>
            </a:r>
            <a:r>
              <a:rPr lang="th-TH" sz="1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ผิวคอนกรีต</a:t>
            </a:r>
            <a:endParaRPr lang="en-US" sz="18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160614" lvl="2" indent="-316531">
              <a:buFont typeface="Wingdings" panose="05000000000000000000" pitchFamily="2" charset="2"/>
              <a:buChar char="Ø"/>
            </a:pPr>
            <a:r>
              <a:rPr lang="th-TH" sz="1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en-US" sz="1800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แผนงานบำรุงทางประจำปีในระดับความละเอียดทุก</a:t>
            </a:r>
            <a:r>
              <a:rPr lang="en-US" sz="18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en-US" sz="1800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กิโลเมตร</a:t>
            </a:r>
            <a:r>
              <a:rPr lang="en-US" sz="18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1800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แบบไม่จำกัดงบประมาณ</a:t>
            </a:r>
            <a:r>
              <a:rPr lang="en-US" sz="18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966082" y="1569700"/>
            <a:ext cx="17049337" cy="4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585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81537" y="970083"/>
            <a:ext cx="6618402" cy="4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585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81536" y="4656856"/>
            <a:ext cx="8913373" cy="4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585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548246"/>
              </p:ext>
            </p:extLst>
          </p:nvPr>
        </p:nvGraphicFramePr>
        <p:xfrm>
          <a:off x="251520" y="1536133"/>
          <a:ext cx="8460008" cy="5349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9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งานซ่อมบำรุง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ค่าซ่อมบำรุง (บาท)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ระยะทาง(กิโลเมตร)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งานเสริมผิวทางลาดยาง และงานซ่อมผิวคอนกรีตเต็มความหนา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14,415,800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งานเสริมผิวทางลาดยาง และงานอุดโพรงใต้ผิวทางคอนกรีต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24,535,744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งานเสริมผิวทางลาดยาง และงานอุดโพรงใต้ผิวทางคอนกรีต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และงานซ่อมผิวคอนกรีตเต็มความหนา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1,707,369,534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148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งานซ่อมแนวรอยต่อผิวทางคอนกรีต และงานเสริมผิวทางลาดยาง และงานอุดโพรงใต้ผิวทางคอนกรีต และงานซ่อมผิวคอนกรีตเต็มความหนา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397,660,407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งานซ่อมแนวรอยต่อผิวทางคอนกรีต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และงานซ่อมผิวคอนกรีตเต็มความหนา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147,255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งานซ่อมแนวรอยต่อผิวทางคอนกรีต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และงานอุดโพรงใต้ผิวทางคอนกรีต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34,828,274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งานซ่อมแนวรอยต่อผิวทางคอนกรีต และงานอุดโพรงใต้ผิวทางคอนกรีต และงานซ่อมผิวคอนกรีตเต็มความหนา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87,503,889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งานซ่อมผิวคอนกรีตเต็มความหนา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2,989,000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งานบำรุงปกติ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งานบูรณะผิวทางคอนกรีต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2,515,964,523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180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งานอุดโพรงใต้ผิวทางคอนกรีต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280,274,400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1,395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งานอุดโพรงใต้ผิวทางคอนกรีต และงานเสริมผิวทางลาดยาง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1,653,023,140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2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งานอุดโพรงใต้ผิวทางคอนกรีต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และงานซ่อมผิวคอนกรีตเต็มความหนา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976,383,800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833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7,695,095,769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2,873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10243820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82249" y="1043444"/>
            <a:ext cx="8282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5.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ดำเนินการจัดซื้อคอมพิวเตอร์และอุปกรณ์สนับสนุน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1026" name="Picture 8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14" y="933577"/>
            <a:ext cx="2289170" cy="149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176058"/>
              </p:ext>
            </p:extLst>
          </p:nvPr>
        </p:nvGraphicFramePr>
        <p:xfrm>
          <a:off x="35496" y="2484625"/>
          <a:ext cx="9073008" cy="4353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คุณสมบัติเครื่องคอมพิวเตอร์แม่ข่าย 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คุณสมบัติเครื่องคอมพิวเตอร์ที่ทำการจัดซื้อ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</a:t>
                      </a:r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มีหน่วยประมวลผลกลาง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(CPU)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แบบ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แกนหลัก (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core)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หรือดีกว่า สำหรับคอมพิวเตอร์แม่ข่าย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(Server)</a:t>
                      </a:r>
                      <a:r>
                        <a:rPr lang="th-TH" sz="14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โ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ดยเฉพาะและมีความเร็วสัญญาณนาฬิกาไม่น้อยกว่า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2.4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GHz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จำนวนไม่น้อยกว่า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หน่วย</a:t>
                      </a:r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Intel Xeon E5-2640 v4 (2.4GHz, 8-core, 90W,</a:t>
                      </a:r>
                      <a:r>
                        <a:rPr lang="en-US" sz="14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 Processor)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CPU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รองรับการประมวลผลแบบ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64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bit 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มีหน่วยความจำแบบ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Cache Memory 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ไม่น้อยกว่า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20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20 MB L3 Cache, 64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bit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</a:t>
                      </a:r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มีหน่วยความจำหลัก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(RAM)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ชนิด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ECC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DDR3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หรือดีกว่า ขนาดไม่น้อยกว่า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32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64 GB (4x16) RDIMM,</a:t>
                      </a:r>
                      <a:r>
                        <a:rPr lang="en-US" sz="14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2400 MT/s, Dual Rank, x8 Data Width</a:t>
                      </a:r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สนับสนุนการทำงาน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RAID 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ไม่น้อยกว่า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RAID 0, 1,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PERC</a:t>
                      </a:r>
                      <a:r>
                        <a:rPr lang="en-US" sz="14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H730 Integrated RAID Controller, 1GB (Raid 0,1,5)</a:t>
                      </a:r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มีหน่วยจัดเก็บข้อมูล (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Hard Drive) 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ชนิด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SCSI 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SAS 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SATA 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ที่มีความเร็วรอบไม่น้อยกว่า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7,200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รอบต่อนาที หรือ ชนิด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Solid State Drives 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หรือดีกว่า และมีความจุไม่น้อยกว่า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450 GB 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จำนวนไม่น้อยกว่า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4 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หน่วย</a:t>
                      </a:r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 x 2TB 7.2K RPM NLSAS 512n 3.5in Hot-plug Hard</a:t>
                      </a:r>
                      <a:r>
                        <a:rPr lang="en-US" sz="14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Drive</a:t>
                      </a:r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</a:t>
                      </a:r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มี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DVD-ROM 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หรือดีกว่า แบบติดตั้งภายใน หรือติดตั้งภายนอก จำนวน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หน่วย</a:t>
                      </a:r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DVD ROM,SATA, INTERNAL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</a:t>
                      </a:r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มีช่องเชื่อมต่อระบบเครือข่าย (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Network Interface) 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แบบ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10/100/1000 Base-T 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หรือดีกว่า จำนวนไม่น้อยกว่า </a:t>
                      </a: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 </a:t>
                      </a:r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ช่อง</a:t>
                      </a:r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Broadcom 5720 QP 1Gb Network Daughter Card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</a:t>
                      </a:r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P</a:t>
                      </a:r>
                      <a:r>
                        <a:rPr lang="en-US" sz="1400" kern="12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ower Supply </a:t>
                      </a:r>
                      <a:r>
                        <a:rPr lang="th-TH" sz="1400" kern="12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แบบ </a:t>
                      </a:r>
                      <a:r>
                        <a:rPr lang="en-US" sz="1400" kern="12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Redundant Power Supply</a:t>
                      </a:r>
                      <a:r>
                        <a:rPr lang="th-TH" sz="1400" kern="12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หรือ </a:t>
                      </a:r>
                      <a:r>
                        <a:rPr lang="en-US" sz="1400" kern="12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Hot Swap</a:t>
                      </a:r>
                      <a:r>
                        <a:rPr lang="th-TH" sz="1400" kern="12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จำนวน </a:t>
                      </a:r>
                      <a:r>
                        <a:rPr lang="en-US" sz="1400" kern="12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r>
                        <a:rPr lang="th-TH" sz="1400" kern="12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หน่วย</a:t>
                      </a:r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Dual,</a:t>
                      </a:r>
                      <a:r>
                        <a:rPr lang="en-US" sz="14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Hot-plug, Redundant Power Supply (1+1), 495W</a:t>
                      </a:r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450364"/>
            <a:ext cx="346788" cy="3467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2" y="3010204"/>
            <a:ext cx="346788" cy="3467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810" y="3658276"/>
            <a:ext cx="346788" cy="3467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01" y="5530484"/>
            <a:ext cx="346788" cy="3467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01" y="6034540"/>
            <a:ext cx="346788" cy="3467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01" y="6466588"/>
            <a:ext cx="346788" cy="346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18" y="4148388"/>
            <a:ext cx="288724" cy="2887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3" y="5039106"/>
            <a:ext cx="334110" cy="33411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14965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6.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ดำเนินการติดตั้งระบบที่ได้ดำเนินการเพิ่มประสิทธิภาพ และทดสอบระบบให้สอดคล้องกับวัตถุประสงค์ และขอบเขตการดำเนินงานที่กำหนด 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5776" y="3140968"/>
            <a:ext cx="3780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VDO </a:t>
            </a:r>
            <a:r>
              <a:rPr lang="th-TH" dirty="0"/>
              <a:t>ตัวอย่างการใช้งาน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54869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80728"/>
            <a:ext cx="648072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40" y="908720"/>
            <a:ext cx="8282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 hangingPunct="0">
              <a:spcAft>
                <a:spcPts val="300"/>
              </a:spcAft>
              <a:tabLst>
                <a:tab pos="457200" algn="l"/>
              </a:tabLst>
            </a:pP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6.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ดำเนินการติดตั้งระบบที่ได้ดำเนินการเพิ่มประสิทธิภาพ และทดสอบระบบให้สอดคล้องกับวัตถุประสงค์ และขอบเขตการดำเนินงานที่กำหนด </a:t>
            </a: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26" name="Rounded Rectangle 8"/>
          <p:cNvSpPr/>
          <p:nvPr/>
        </p:nvSpPr>
        <p:spPr>
          <a:xfrm>
            <a:off x="321589" y="2852936"/>
            <a:ext cx="8501122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 err="1">
                <a:latin typeface="TH SarabunPSK" charset="0"/>
                <a:ea typeface="TH SarabunPSK" charset="0"/>
                <a:cs typeface="TH SarabunPSK" charset="0"/>
              </a:rPr>
              <a:t>tpms.doh.go.th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23534" y="4149080"/>
            <a:ext cx="3897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http://119.46.91.15/</a:t>
            </a:r>
            <a:r>
              <a:rPr lang="de-DE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login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66992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2" y="1009650"/>
            <a:ext cx="8816575" cy="5156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5023" y="197463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b="1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รายละเอียดการดำเนินงานโครงการ</a:t>
            </a:r>
            <a:endParaRPr lang="th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47340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39752" y="116632"/>
            <a:ext cx="4465471" cy="71665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th-TH" sz="36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สรุปการส่งมอบเอกสารรายงาน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9861"/>
              </p:ext>
            </p:extLst>
          </p:nvPr>
        </p:nvGraphicFramePr>
        <p:xfrm>
          <a:off x="683568" y="1169248"/>
          <a:ext cx="7487853" cy="5212080"/>
        </p:xfrm>
        <a:graphic>
          <a:graphicData uri="http://schemas.openxmlformats.org/drawingml/2006/table">
            <a:tbl>
              <a:tblPr firstRow="1" firstCol="1" bandRow="1"/>
              <a:tblGrid>
                <a:gridCol w="2957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รายงานและเอกสาร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จำนวน (ฉบับ)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กำหนดส่ง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รายงานเบื้องต้น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Inception Report)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ตุลาคม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2559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(30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รายงานความก้าวหน้าครั้งที่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(Progress Report I)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ธันวาคม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2559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(90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รายงานขั้นกลาง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Interim Report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มีนาคม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(180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รายงานความก้าวหน้าครั้งที่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(Progress Report II)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26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มิถุนายน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(270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ร่างรายงานฉบับสมบูรณ์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Draft Final Report)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26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กรกฎาคม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(300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รายงานฉบับสมบูรณ์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Final Report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150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22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กันยายน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(360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รายงานย่อสำหรับผู้บริหาร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Executive Summary Report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รายงานสรุปผลการวิเคราะห์งบประมาณ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คู๋มือการใช้งานระบบ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150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คู๋มือการดูแลรักษาระบบ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CD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ในรูปแบบ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Digital File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365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780603"/>
              </p:ext>
            </p:extLst>
          </p:nvPr>
        </p:nvGraphicFramePr>
        <p:xfrm>
          <a:off x="107504" y="1340768"/>
          <a:ext cx="8928993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3501312864"/>
                    </a:ext>
                  </a:extLst>
                </a:gridCol>
              </a:tblGrid>
              <a:tr h="35620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ขอบเขตของงาน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กำหนดเสร็จ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7.</a:t>
                      </a:r>
                      <a:r>
                        <a:rPr lang="th-TH" sz="1800" b="1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จัดทำ</a:t>
                      </a:r>
                      <a:r>
                        <a:rPr lang="th-TH" sz="1800" b="1" u="none" strike="noStrike" kern="1200" dirty="0" err="1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วิดีทัศน์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สื่อการสอน การใช้งานโปรแกรม </a:t>
                      </a:r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 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สำหรับผู้ใช้งานทั้งส่วนกลางและ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ส่วนภูมิภาค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Final</a:t>
                      </a:r>
                      <a:endParaRPr lang="th-TH" sz="1800" b="1" strike="noStrike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3703324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8. ดำเนินการอบรมสัมมนาถ่ายทอดวิธีการใช้งานระบบทั้งในส่วนภาคทฤษฎีและภาคปฏิบัติ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แก่เจ้าหน้าที่กรมทางหลวงที่เกี่ยวข้อง จำนวน 1 วัน จำนวนไม่น้อยกว่า 60 คน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Final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690418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9.</a:t>
                      </a:r>
                      <a:r>
                        <a:rPr lang="th-TH" sz="1800" b="1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จัดทำรายงานผลการศึกษา คู่มือการใช้งาน คู่มือการดูแลรักษาระบบ ให้สอดคล้องกับระบบที่ได้ดำเนินการพัฒนา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Final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279047"/>
                  </a:ext>
                </a:extLst>
              </a:tr>
            </a:tbl>
          </a:graphicData>
        </a:graphic>
      </p:graphicFrame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th-TH" sz="32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การดำเนินงานในลำดับถัดไป</a:t>
            </a:r>
          </a:p>
        </p:txBody>
      </p:sp>
    </p:spTree>
    <p:extLst>
      <p:ext uri="{BB962C8B-B14F-4D97-AF65-F5344CB8AC3E}">
        <p14:creationId xmlns:p14="http://schemas.microsoft.com/office/powerpoint/2010/main" val="42153947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th-TH" sz="32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การดำเนินงานในลำดับถัดไป</a:t>
            </a:r>
          </a:p>
        </p:txBody>
      </p:sp>
      <p:sp>
        <p:nvSpPr>
          <p:cNvPr id="4" name="Rectangle 3"/>
          <p:cNvSpPr/>
          <p:nvPr/>
        </p:nvSpPr>
        <p:spPr>
          <a:xfrm>
            <a:off x="482646" y="1124744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tabLst>
                <a:tab pos="365125" algn="l"/>
              </a:tabLst>
              <a:defRPr/>
            </a:pPr>
            <a:r>
              <a:rPr lang="th-TH" dirty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ดำเนินการอบรมสัมมนาถ่ายทอดวิธีการใช้งานระบบทั้งในส่วนภาคทฤษฎีและภาคปฏิบัติ</a:t>
            </a:r>
          </a:p>
          <a:p>
            <a:pPr lvl="0" algn="thaiDist">
              <a:tabLst>
                <a:tab pos="365125" algn="l"/>
              </a:tabLst>
              <a:defRPr/>
            </a:pPr>
            <a:r>
              <a:rPr lang="th-TH" dirty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แก่เจ้าหน้าที่กรมทางหลวงที่เกี่ยวข้อง จำนวน 1 วัน จำนวน 60 คน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20" y="2365226"/>
            <a:ext cx="5076056" cy="33827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2160" y="2902422"/>
            <a:ext cx="2880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latin typeface="TH SarabunPSK" charset="0"/>
                <a:ea typeface="TH SarabunPSK" charset="0"/>
                <a:cs typeface="TH SarabunPSK" charset="0"/>
              </a:rPr>
              <a:t>ณ สำนักบริการคอมพิวเตอร์ มหาวิทยาลัยเกษตรศาสตร์</a:t>
            </a:r>
          </a:p>
          <a:p>
            <a:pPr algn="ctr"/>
            <a:endParaRPr lang="en-US" sz="2400" dirty="0">
              <a:latin typeface="TH SarabunPSK" charset="0"/>
              <a:ea typeface="TH SarabunPSK" charset="0"/>
              <a:cs typeface="TH SarabunPSK" charset="0"/>
            </a:endParaRPr>
          </a:p>
          <a:p>
            <a:pPr algn="ctr"/>
            <a:endParaRPr lang="en-US" sz="2400" dirty="0">
              <a:latin typeface="TH SarabunPSK" charset="0"/>
              <a:ea typeface="TH SarabunPSK" charset="0"/>
              <a:cs typeface="TH SarabunPSK" charset="0"/>
            </a:endParaRPr>
          </a:p>
          <a:p>
            <a:pPr algn="ctr"/>
            <a:r>
              <a:rPr lang="th-TH" sz="2400" dirty="0">
                <a:latin typeface="TH SarabunPSK" charset="0"/>
                <a:ea typeface="TH SarabunPSK" charset="0"/>
                <a:cs typeface="TH SarabunPSK" charset="0"/>
              </a:rPr>
              <a:t>วันที่ </a:t>
            </a: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4 </a:t>
            </a:r>
            <a:r>
              <a:rPr lang="th-TH" sz="2400" dirty="0">
                <a:latin typeface="TH SarabunPSK" charset="0"/>
                <a:ea typeface="TH SarabunPSK" charset="0"/>
                <a:cs typeface="TH SarabunPSK" charset="0"/>
              </a:rPr>
              <a:t>กันยายน 2560</a:t>
            </a:r>
            <a:endParaRPr lang="en-US" sz="2400" dirty="0">
              <a:latin typeface="TH SarabunPSK" charset="0"/>
              <a:ea typeface="TH SarabunPSK" charset="0"/>
              <a:cs typeface="TH SarabunPSK" charset="0"/>
            </a:endParaRPr>
          </a:p>
          <a:p>
            <a:pPr algn="ctr"/>
            <a:endParaRPr lang="en-US" sz="2400" dirty="0">
              <a:latin typeface="TH SarabunPSK" charset="0"/>
              <a:ea typeface="TH SarabunPSK" charset="0"/>
              <a:cs typeface="TH SarabunPSK" charset="0"/>
            </a:endParaRPr>
          </a:p>
          <a:p>
            <a:pPr algn="ctr"/>
            <a:endParaRPr lang="en-US" sz="24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45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7636" y="3209893"/>
            <a:ext cx="91440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7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จบการนำเสนอ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7" y="3835623"/>
            <a:ext cx="9151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ร่างรายงานฉบับสมบูรณ์</a:t>
            </a:r>
          </a:p>
          <a:p>
            <a:pPr algn="ctr"/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Draft Final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Report)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7636" y="5409074"/>
            <a:ext cx="9151636" cy="5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โครงการปรับปรุงโปรแกรมบริหารงานบำรุงทาง (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4" descr="http://www.doh.go.th/spaw2/uploads/images/new%20logo%20DOH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181" y="887809"/>
            <a:ext cx="2184000" cy="218400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0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วัตถุประสงค์ของโครงการ</a:t>
            </a:r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610193115"/>
              </p:ext>
            </p:extLst>
          </p:nvPr>
        </p:nvGraphicFramePr>
        <p:xfrm>
          <a:off x="13428" y="1052736"/>
          <a:ext cx="89510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วงรี 3"/>
          <p:cNvSpPr/>
          <p:nvPr/>
        </p:nvSpPr>
        <p:spPr>
          <a:xfrm>
            <a:off x="107504" y="1268760"/>
            <a:ext cx="1008112" cy="1008112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13" name="วงรี 12"/>
          <p:cNvSpPr/>
          <p:nvPr/>
        </p:nvSpPr>
        <p:spPr>
          <a:xfrm>
            <a:off x="539552" y="2492896"/>
            <a:ext cx="1008112" cy="1008112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14" name="วงรี 13"/>
          <p:cNvSpPr/>
          <p:nvPr/>
        </p:nvSpPr>
        <p:spPr>
          <a:xfrm>
            <a:off x="581280" y="3717032"/>
            <a:ext cx="1008112" cy="1008112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15" name="วงรี 14"/>
          <p:cNvSpPr/>
          <p:nvPr/>
        </p:nvSpPr>
        <p:spPr>
          <a:xfrm>
            <a:off x="100106" y="4869160"/>
            <a:ext cx="1008112" cy="1008112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7693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แนวทางการดำเนินงาน</a:t>
            </a:r>
          </a:p>
        </p:txBody>
      </p:sp>
      <p:grpSp>
        <p:nvGrpSpPr>
          <p:cNvPr id="8" name="Group 1"/>
          <p:cNvGrpSpPr>
            <a:grpSpLocks noChangeAspect="1"/>
          </p:cNvGrpSpPr>
          <p:nvPr/>
        </p:nvGrpSpPr>
        <p:grpSpPr bwMode="auto">
          <a:xfrm>
            <a:off x="251520" y="1052736"/>
            <a:ext cx="8640960" cy="5332238"/>
            <a:chOff x="2566" y="2569"/>
            <a:chExt cx="11464" cy="7070"/>
          </a:xfrm>
        </p:grpSpPr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2566" y="2581"/>
              <a:ext cx="3118" cy="9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ศึกษาความต้องการใช้งานโปรแกรม </a:t>
              </a: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TPMS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10870" y="2569"/>
              <a:ext cx="3160" cy="9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ศึกษาเทคโนโลยีสารสนเทศที่เหมาะสม และการเชื่อมต่อข้อมูล</a:t>
              </a:r>
              <a:endPara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5992" y="2572"/>
              <a:ext cx="4649" cy="218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ศึกษาแบบจำลองต่างๆ ที่เกี่ยวข้อง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แบบจำลองการเสื่อมสภาพทาง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แบบจำลองค่าใช้จ่ายผู้ใช้ทาง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แบบจำลองผลการะทบภายหลังการซ่อมบำรุง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ศึกษาวิธีการซ่อมบำรุง และเสนอแนะแนวทางการเลือกวิธีการซ่อมบำรุง</a:t>
              </a: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6146" y="5034"/>
              <a:ext cx="4257" cy="932"/>
            </a:xfrm>
            <a:prstGeom prst="rect">
              <a:avLst/>
            </a:prstGeom>
            <a:solidFill>
              <a:srgbClr val="9DABC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กำหนดตัวแปร 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และดำเนินการสอบเทียบ และปรับปรุงข้อมูลให้เป็นปัจจุบัน</a:t>
              </a:r>
              <a:endParaRPr kumimoji="0" lang="th-TH" sz="3200" b="0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6152" y="6276"/>
              <a:ext cx="4257" cy="9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พัฒนาโปรแกรมบริหารงานบำรุง (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TPMS</a:t>
              </a:r>
              <a:r>
                <a:rPr kumimoji="0" lang="th-TH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)</a:t>
              </a: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6146" y="7543"/>
              <a:ext cx="4257" cy="9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ติดตั้งโปรแกรมบริหารบำรุงทาง และทดสอบการใช้งานตามวัตถุประสงค์ของกรมทางหลวง</a:t>
              </a:r>
              <a:endPara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6146" y="8707"/>
              <a:ext cx="4257" cy="9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อบรมการใช้งานให้แก่เจ้าหน้าที่กรมทางหลวง</a:t>
              </a:r>
              <a:endParaRPr kumimoji="0" lang="th-TH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2603" y="7543"/>
              <a:ext cx="3093" cy="9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จัดซื้อเครื่องคอมพิวเตอร์แม่ข่าย</a:t>
              </a:r>
              <a:endParaRPr kumimoji="0" lang="th-TH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AutoShape 8"/>
            <p:cNvSpPr>
              <a:spLocks noChangeShapeType="1"/>
            </p:cNvSpPr>
            <p:nvPr/>
          </p:nvSpPr>
          <p:spPr bwMode="auto">
            <a:xfrm rot="16200000" flipH="1">
              <a:off x="3717" y="4307"/>
              <a:ext cx="3229" cy="1641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AutoShape 7"/>
            <p:cNvSpPr>
              <a:spLocks noChangeShapeType="1"/>
            </p:cNvSpPr>
            <p:nvPr/>
          </p:nvSpPr>
          <p:spPr bwMode="auto">
            <a:xfrm rot="5400000">
              <a:off x="9809" y="4101"/>
              <a:ext cx="3241" cy="2041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AutoShape 6"/>
            <p:cNvSpPr>
              <a:spLocks noChangeShapeType="1"/>
            </p:cNvSpPr>
            <p:nvPr/>
          </p:nvSpPr>
          <p:spPr bwMode="auto">
            <a:xfrm>
              <a:off x="8272" y="4759"/>
              <a:ext cx="3" cy="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AutoShape 5"/>
            <p:cNvSpPr>
              <a:spLocks noChangeShapeType="1"/>
            </p:cNvSpPr>
            <p:nvPr/>
          </p:nvSpPr>
          <p:spPr bwMode="auto">
            <a:xfrm>
              <a:off x="8275" y="5966"/>
              <a:ext cx="6" cy="3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AutoShape 4"/>
            <p:cNvSpPr>
              <a:spLocks noChangeShapeType="1"/>
            </p:cNvSpPr>
            <p:nvPr/>
          </p:nvSpPr>
          <p:spPr bwMode="auto">
            <a:xfrm flipH="1">
              <a:off x="8275" y="7208"/>
              <a:ext cx="6" cy="3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AutoShape 3"/>
            <p:cNvSpPr>
              <a:spLocks noChangeShapeType="1"/>
            </p:cNvSpPr>
            <p:nvPr/>
          </p:nvSpPr>
          <p:spPr bwMode="auto">
            <a:xfrm>
              <a:off x="5696" y="8009"/>
              <a:ext cx="45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AutoShape 2"/>
            <p:cNvSpPr>
              <a:spLocks noChangeShapeType="1"/>
            </p:cNvSpPr>
            <p:nvPr/>
          </p:nvSpPr>
          <p:spPr bwMode="auto">
            <a:xfrm>
              <a:off x="8275" y="8475"/>
              <a:ext cx="1" cy="2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" name="สี่เหลี่ยมผืนผ้า 1"/>
          <p:cNvSpPr/>
          <p:nvPr/>
        </p:nvSpPr>
        <p:spPr>
          <a:xfrm>
            <a:off x="153064" y="1011688"/>
            <a:ext cx="8811424" cy="457755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17593" y="2951038"/>
            <a:ext cx="1600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ดำเนินการแล้วเสร็จ</a:t>
            </a:r>
          </a:p>
        </p:txBody>
      </p:sp>
    </p:spTree>
    <p:extLst>
      <p:ext uri="{BB962C8B-B14F-4D97-AF65-F5344CB8AC3E}">
        <p14:creationId xmlns:p14="http://schemas.microsoft.com/office/powerpoint/2010/main" val="191904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4106"/>
              </p:ext>
            </p:extLst>
          </p:nvPr>
        </p:nvGraphicFramePr>
        <p:xfrm>
          <a:off x="107504" y="908720"/>
          <a:ext cx="8928993" cy="5491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3501312864"/>
                    </a:ext>
                  </a:extLst>
                </a:gridCol>
              </a:tblGrid>
              <a:tr h="412229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ขอบเขตของงาน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กำหนดเสร็จ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09">
                <a:tc gridSpan="3"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AutoNum type="arabicPeriod"/>
                        <a:tabLst>
                          <a:tab pos="361950" algn="l"/>
                        </a:tabLst>
                      </a:pP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ปรับปรุงข้อมูลพื้นฐาน และสอบเทียบแบบจำลองต่างๆ ในโปรแกรมบริหารงานบำรุงทาง (</a:t>
                      </a:r>
                      <a:r>
                        <a:rPr lang="en-US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TPMS) </a:t>
                      </a: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ให้มีความเป็นปัจจุบัน โดยมีรายละเอียดดังนี้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strike="noStrik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strike="noStrik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6700703"/>
                  </a:ext>
                </a:extLst>
              </a:tr>
              <a:tr h="1522077">
                <a:tc>
                  <a:txBody>
                    <a:bodyPr/>
                    <a:lstStyle/>
                    <a:p>
                      <a:pPr marL="266700" indent="-266700">
                        <a:buNone/>
                      </a:pPr>
                      <a:r>
                        <a:rPr lang="th-TH" sz="1800" strike="noStrike" dirty="0">
                          <a:latin typeface="TH SarabunPSK" pitchFamily="34" charset="-34"/>
                          <a:cs typeface="TH SarabunPSK" pitchFamily="34" charset="-34"/>
                        </a:rPr>
                        <a:t>1.1 	ศึกษา ทบทวนข้อมูลแบบจำลองต่างๆ ภายในโปรแกรม </a:t>
                      </a:r>
                      <a:r>
                        <a:rPr lang="en-US" sz="1800" strike="noStrike" dirty="0">
                          <a:latin typeface="TH SarabunPSK" pitchFamily="34" charset="-34"/>
                          <a:cs typeface="TH SarabunPSK" pitchFamily="34" charset="-34"/>
                        </a:rPr>
                        <a:t>TPMS</a:t>
                      </a:r>
                      <a:endParaRPr lang="th-TH" sz="1800" strike="noStrik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298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 typeface="+mj-lt"/>
                        <a:buNone/>
                        <a:tabLst>
                          <a:tab pos="365125" algn="l"/>
                        </a:tabLst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1.2</a:t>
                      </a: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กำหนด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ตัวแปรสอบเทียบในแบบจำลองการเสื่อมสภาพทาง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7275997"/>
                  </a:ext>
                </a:extLst>
              </a:tr>
              <a:tr h="385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1.3</a:t>
                      </a: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ดำเนินการสอบเทียบแบบจำลองการเสื่อมสภาพทางและแบบจำลองผลกระทบจากมาตรฐานการซ่อม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บำรุง ในโปรแกรม 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โดยพิจารณาข้อมูลที่กรมทางหลวงได้ดำเนินการสำรวจข้อมูลที่ผ่านมา รวมถึงข้อมูลต่างๆ ที่เกี่ยวข้อง โดยมีรายละเอียดตัวอย่าง 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rgbClr val="279C0C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Interim</a:t>
                      </a:r>
                      <a:endParaRPr lang="th-TH" sz="1800" b="1" strike="noStrike" kern="1200" dirty="0">
                        <a:solidFill>
                          <a:srgbClr val="279C0C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3703324"/>
                  </a:ext>
                </a:extLst>
              </a:tr>
              <a:tr h="385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1.4</a:t>
                      </a: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สรุปผลการสอบเทียบ และค่าความแปรปรวน ค่าความเชื่อมั่นจากแบบจำลอง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ที่สอบเทียบกับข้อมูลจริงของกรมทางหลวง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9C0C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Interim</a:t>
                      </a:r>
                      <a:endParaRPr kumimoji="0" lang="th-TH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9C0C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690418"/>
                  </a:ext>
                </a:extLst>
              </a:tr>
              <a:tr h="385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1.5</a:t>
                      </a: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พิจารณาแบบจำลองค่าใช้จ่ายผู้ใช้ทาง 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9C0C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Interim</a:t>
                      </a:r>
                      <a:endParaRPr kumimoji="0" lang="th-TH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9C0C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279047"/>
                  </a:ext>
                </a:extLst>
              </a:tr>
            </a:tbl>
          </a:graphicData>
        </a:graphic>
      </p:graphicFrame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สรุปความก้าวหน้าตามขอบเขตงาน</a:t>
            </a:r>
          </a:p>
        </p:txBody>
      </p:sp>
    </p:spTree>
    <p:extLst>
      <p:ext uri="{BB962C8B-B14F-4D97-AF65-F5344CB8AC3E}">
        <p14:creationId xmlns:p14="http://schemas.microsoft.com/office/powerpoint/2010/main" val="2781855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่อ">
  <a:themeElements>
    <a:clrScheme name="ม่วง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25839</TotalTime>
  <Words>7810</Words>
  <Application>Microsoft Office PowerPoint</Application>
  <PresentationFormat>นำเสนอทางหน้าจอ (4:3)</PresentationFormat>
  <Paragraphs>1967</Paragraphs>
  <Slides>68</Slides>
  <Notes>4</Notes>
  <HiddenSlides>8</HiddenSlides>
  <MMClips>0</MMClips>
  <ScaleCrop>false</ScaleCrop>
  <HeadingPairs>
    <vt:vector size="6" baseType="variant">
      <vt:variant>
        <vt:lpstr>ฟอนต์ที่ถูกใช้</vt:lpstr>
      </vt:variant>
      <vt:variant>
        <vt:i4>19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68</vt:i4>
      </vt:variant>
    </vt:vector>
  </HeadingPairs>
  <TitlesOfParts>
    <vt:vector size="89" baseType="lpstr">
      <vt:lpstr>MS Mincho</vt:lpstr>
      <vt:lpstr>Angsana New</vt:lpstr>
      <vt:lpstr>AngsanaUPC</vt:lpstr>
      <vt:lpstr>Arial</vt:lpstr>
      <vt:lpstr>Browallia New</vt:lpstr>
      <vt:lpstr>Calibri</vt:lpstr>
      <vt:lpstr>Cambria Math</vt:lpstr>
      <vt:lpstr>Century Gothic</vt:lpstr>
      <vt:lpstr>Cordia New</vt:lpstr>
      <vt:lpstr>Courier New</vt:lpstr>
      <vt:lpstr>DilleniaUPC</vt:lpstr>
      <vt:lpstr>Palatino Linotype</vt:lpstr>
      <vt:lpstr>Symbol</vt:lpstr>
      <vt:lpstr>TH SarabunIT๙</vt:lpstr>
      <vt:lpstr>TH SarabunPSK</vt:lpstr>
      <vt:lpstr>THSarabunPSK</vt:lpstr>
      <vt:lpstr>Times New Roman</vt:lpstr>
      <vt:lpstr>Wingdings</vt:lpstr>
      <vt:lpstr>Wingdings 3</vt:lpstr>
      <vt:lpstr>Executive</vt:lpstr>
      <vt:lpstr>ช่อ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sKz Community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โครงการประเมินผลลัพธ์ ความเชื่อมั่นและความพึงพอใจของผู้รับบริการและผู้มีส่วนได้ส่วนเสียในภารกิจ                       ของกรมทางหลวงชนบท</dc:title>
  <dc:creator>sKzXP</dc:creator>
  <cp:lastModifiedBy>KAY</cp:lastModifiedBy>
  <cp:revision>2554</cp:revision>
  <cp:lastPrinted>2017-08-15T02:05:25Z</cp:lastPrinted>
  <dcterms:created xsi:type="dcterms:W3CDTF">2011-03-07T05:04:49Z</dcterms:created>
  <dcterms:modified xsi:type="dcterms:W3CDTF">2017-08-15T02:11:54Z</dcterms:modified>
</cp:coreProperties>
</file>