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dp" ContentType="image/vnd.ms-photo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7.xml" ContentType="application/vnd.openxmlformats-officedocument.presentationml.notesSlide+xml"/>
  <Override PartName="/ppt/charts/chart13.xml" ContentType="application/vnd.openxmlformats-officedocument.drawingml.chart+xml"/>
  <Override PartName="/ppt/theme/themeOverride1.xml" ContentType="application/vnd.openxmlformats-officedocument.themeOverride+xml"/>
  <Override PartName="/ppt/notesSlides/notesSlide28.xml" ContentType="application/vnd.openxmlformats-officedocument.presentationml.notesSlide+xml"/>
  <Override PartName="/ppt/charts/chart14.xml" ContentType="application/vnd.openxmlformats-officedocument.drawingml.chart+xml"/>
  <Override PartName="/ppt/notesSlides/notesSlide29.xml" ContentType="application/vnd.openxmlformats-officedocument.presentationml.notesSlid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  <p:sldMasterId id="2147483736" r:id="rId2"/>
  </p:sldMasterIdLst>
  <p:notesMasterIdLst>
    <p:notesMasterId r:id="rId103"/>
  </p:notesMasterIdLst>
  <p:handoutMasterIdLst>
    <p:handoutMasterId r:id="rId104"/>
  </p:handoutMasterIdLst>
  <p:sldIdLst>
    <p:sldId id="960" r:id="rId3"/>
    <p:sldId id="962" r:id="rId4"/>
    <p:sldId id="963" r:id="rId5"/>
    <p:sldId id="964" r:id="rId6"/>
    <p:sldId id="988" r:id="rId7"/>
    <p:sldId id="987" r:id="rId8"/>
    <p:sldId id="965" r:id="rId9"/>
    <p:sldId id="966" r:id="rId10"/>
    <p:sldId id="1002" r:id="rId11"/>
    <p:sldId id="1003" r:id="rId12"/>
    <p:sldId id="968" r:id="rId13"/>
    <p:sldId id="969" r:id="rId14"/>
    <p:sldId id="970" r:id="rId15"/>
    <p:sldId id="971" r:id="rId16"/>
    <p:sldId id="973" r:id="rId17"/>
    <p:sldId id="1005" r:id="rId18"/>
    <p:sldId id="972" r:id="rId19"/>
    <p:sldId id="1028" r:id="rId20"/>
    <p:sldId id="1035" r:id="rId21"/>
    <p:sldId id="1027" r:id="rId22"/>
    <p:sldId id="974" r:id="rId23"/>
    <p:sldId id="997" r:id="rId24"/>
    <p:sldId id="1034" r:id="rId25"/>
    <p:sldId id="1012" r:id="rId26"/>
    <p:sldId id="977" r:id="rId27"/>
    <p:sldId id="1006" r:id="rId28"/>
    <p:sldId id="1033" r:id="rId29"/>
    <p:sldId id="1013" r:id="rId30"/>
    <p:sldId id="978" r:id="rId31"/>
    <p:sldId id="1008" r:id="rId32"/>
    <p:sldId id="1054" r:id="rId33"/>
    <p:sldId id="979" r:id="rId34"/>
    <p:sldId id="1014" r:id="rId35"/>
    <p:sldId id="1015" r:id="rId36"/>
    <p:sldId id="1032" r:id="rId37"/>
    <p:sldId id="1081" r:id="rId38"/>
    <p:sldId id="982" r:id="rId39"/>
    <p:sldId id="1083" r:id="rId40"/>
    <p:sldId id="1084" r:id="rId41"/>
    <p:sldId id="1085" r:id="rId42"/>
    <p:sldId id="986" r:id="rId43"/>
    <p:sldId id="985" r:id="rId44"/>
    <p:sldId id="984" r:id="rId45"/>
    <p:sldId id="998" r:id="rId46"/>
    <p:sldId id="999" r:id="rId47"/>
    <p:sldId id="1016" r:id="rId48"/>
    <p:sldId id="1019" r:id="rId49"/>
    <p:sldId id="1018" r:id="rId50"/>
    <p:sldId id="1058" r:id="rId51"/>
    <p:sldId id="1059" r:id="rId52"/>
    <p:sldId id="1039" r:id="rId53"/>
    <p:sldId id="1040" r:id="rId54"/>
    <p:sldId id="1041" r:id="rId55"/>
    <p:sldId id="1042" r:id="rId56"/>
    <p:sldId id="1043" r:id="rId57"/>
    <p:sldId id="1060" r:id="rId58"/>
    <p:sldId id="1044" r:id="rId59"/>
    <p:sldId id="1061" r:id="rId60"/>
    <p:sldId id="1045" r:id="rId61"/>
    <p:sldId id="1055" r:id="rId62"/>
    <p:sldId id="1046" r:id="rId63"/>
    <p:sldId id="1071" r:id="rId64"/>
    <p:sldId id="1072" r:id="rId65"/>
    <p:sldId id="1073" r:id="rId66"/>
    <p:sldId id="1074" r:id="rId67"/>
    <p:sldId id="1075" r:id="rId68"/>
    <p:sldId id="1076" r:id="rId69"/>
    <p:sldId id="1077" r:id="rId70"/>
    <p:sldId id="1078" r:id="rId71"/>
    <p:sldId id="1051" r:id="rId72"/>
    <p:sldId id="1079" r:id="rId73"/>
    <p:sldId id="1052" r:id="rId74"/>
    <p:sldId id="1057" r:id="rId75"/>
    <p:sldId id="1037" r:id="rId76"/>
    <p:sldId id="1038" r:id="rId77"/>
    <p:sldId id="993" r:id="rId78"/>
    <p:sldId id="992" r:id="rId79"/>
    <p:sldId id="1053" r:id="rId80"/>
    <p:sldId id="1080" r:id="rId81"/>
    <p:sldId id="612" r:id="rId82"/>
    <p:sldId id="1086" r:id="rId83"/>
    <p:sldId id="1087" r:id="rId84"/>
    <p:sldId id="1088" r:id="rId85"/>
    <p:sldId id="1089" r:id="rId86"/>
    <p:sldId id="1090" r:id="rId87"/>
    <p:sldId id="1091" r:id="rId88"/>
    <p:sldId id="1092" r:id="rId89"/>
    <p:sldId id="1093" r:id="rId90"/>
    <p:sldId id="1094" r:id="rId91"/>
    <p:sldId id="1095" r:id="rId92"/>
    <p:sldId id="1096" r:id="rId93"/>
    <p:sldId id="1097" r:id="rId94"/>
    <p:sldId id="1098" r:id="rId95"/>
    <p:sldId id="1099" r:id="rId96"/>
    <p:sldId id="1100" r:id="rId97"/>
    <p:sldId id="1101" r:id="rId98"/>
    <p:sldId id="1102" r:id="rId99"/>
    <p:sldId id="1103" r:id="rId100"/>
    <p:sldId id="1104" r:id="rId101"/>
    <p:sldId id="1105" r:id="rId102"/>
  </p:sldIdLst>
  <p:sldSz cx="9144000" cy="6858000" type="screen4x3"/>
  <p:notesSz cx="6805613" cy="993933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27" userDrawn="1">
          <p15:clr>
            <a:srgbClr val="A4A3A4"/>
          </p15:clr>
        </p15:guide>
        <p15:guide id="3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9C0C"/>
    <a:srgbClr val="3399FF"/>
    <a:srgbClr val="0066FF"/>
    <a:srgbClr val="66FF33"/>
    <a:srgbClr val="FF9966"/>
    <a:srgbClr val="FFCC00"/>
    <a:srgbClr val="FFCC99"/>
    <a:srgbClr val="FBFBFB"/>
    <a:srgbClr val="FF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ลักษณะสีอ่อน 1 - เน้น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ลักษณะสีอ่อน 3 - เน้น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ไม่มีลักษณะ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ลักษณะ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ลักษณะสีอ่อน 1 - เน้น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สไตล์สีอ่อน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สไตล์สีปานกลาง 4 - เน้น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สไตล์สีอ่อน 3 - เน้น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202" autoAdjust="0"/>
    <p:restoredTop sz="95501" autoAdjust="0"/>
  </p:normalViewPr>
  <p:slideViewPr>
    <p:cSldViewPr>
      <p:cViewPr varScale="1">
        <p:scale>
          <a:sx n="129" d="100"/>
          <a:sy n="129" d="100"/>
        </p:scale>
        <p:origin x="170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1020"/>
    </p:cViewPr>
  </p:sorterViewPr>
  <p:notesViewPr>
    <p:cSldViewPr>
      <p:cViewPr varScale="1">
        <p:scale>
          <a:sx n="52" d="100"/>
          <a:sy n="52" d="100"/>
        </p:scale>
        <p:origin x="2946" y="84"/>
      </p:cViewPr>
      <p:guideLst>
        <p:guide orient="horz" pos="3131"/>
        <p:guide pos="2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notesMaster" Target="notesMasters/notesMaster1.xml"/><Relationship Id="rId104" Type="http://schemas.openxmlformats.org/officeDocument/2006/relationships/handoutMaster" Target="handoutMasters/handoutMaster1.xml"/><Relationship Id="rId105" Type="http://schemas.openxmlformats.org/officeDocument/2006/relationships/presProps" Target="presProps.xml"/><Relationship Id="rId106" Type="http://schemas.openxmlformats.org/officeDocument/2006/relationships/viewProps" Target="viewProps.xml"/><Relationship Id="rId10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8" Type="http://schemas.openxmlformats.org/officeDocument/2006/relationships/tableStyles" Target="tableStyles.xml"/><Relationship Id="rId109" Type="http://schemas.microsoft.com/office/2015/10/relationships/revisionInfo" Target="revisionInfo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slide" Target="slides/slide98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C:\Users\Infraplus\Dropbox\DOH%20Improve%20TPMS\&#3648;&#3605;&#3619;&#3637;&#3618;&#3617;%20calibrate\&#3648;&#3605;&#3619;&#3637;&#3618;&#3617;%20calibrate_&#3611;&#3637;2011-2012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Infraplus\Desktop\&#3619;&#3634;&#3618;&#3591;&#3634;&#3609;&#3649;&#3626;&#3604;&#3591;&#3619;&#3634;&#3618;&#3621;&#3632;&#3648;&#3629;&#3637;&#3618;&#3604;&#3649;&#3612;&#3609;&#3591;&#3634;&#3609;&#3595;&#3656;&#3629;&#3617;&#3610;&#3635;&#3619;&#3640;&#3591;&#3649;&#3612;&#3609;&#3652;&#3617;&#3656;&#3592;&#3635;&#3585;&#3633;&#3604;&#3591;&#3610;&#3648;&#3619;&#3637;&#3618;&#3591;&#3605;&#3634;&#3617;&#3626;&#3634;&#3618;&#3607;&#3634;&#3591;.xlsx" TargetMode="External"/><Relationship Id="rId4" Type="http://schemas.openxmlformats.org/officeDocument/2006/relationships/chartUserShapes" Target="../drawings/drawing1.xml"/><Relationship Id="rId1" Type="http://schemas.microsoft.com/office/2011/relationships/chartStyle" Target="style10.xml"/><Relationship Id="rId2" Type="http://schemas.microsoft.com/office/2011/relationships/chartColorStyle" Target="colors10.xml"/></Relationships>
</file>

<file path=ppt/charts/_rels/chart11.xml.rels><?xml version="1.0" encoding="UTF-8" standalone="yes"?>
<Relationships xmlns="http://schemas.openxmlformats.org/package/2006/relationships"><Relationship Id="rId1" Type="http://schemas.microsoft.com/office/2011/relationships/chartStyle" Target="style11.xml"/><Relationship Id="rId2" Type="http://schemas.microsoft.com/office/2011/relationships/chartColorStyle" Target="colors11.xml"/><Relationship Id="rId3" Type="http://schemas.openxmlformats.org/officeDocument/2006/relationships/oleObject" Target="file:////C:\Users\Infraplus\Desktop\&#3619;&#3634;&#3618;&#3591;&#3634;&#3609;&#3649;&#3626;&#3604;&#3591;&#3619;&#3634;&#3618;&#3621;&#3632;&#3648;&#3629;&#3637;&#3618;&#3604;&#3649;&#3612;&#3609;&#3591;&#3634;&#3609;&#3595;&#3656;&#3629;&#3617;&#3610;&#3635;&#3619;&#3640;&#3591;&#3649;&#3612;&#3609;&#3652;&#3617;&#3656;&#3592;&#3635;&#3585;&#3633;&#3604;&#3591;&#3610;&#3648;&#3619;&#3637;&#3618;&#3591;&#3605;&#3634;&#3617;&#3626;&#3634;&#3618;&#3607;&#3634;&#3591;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microsoft.com/office/2011/relationships/chartStyle" Target="style12.xml"/><Relationship Id="rId2" Type="http://schemas.microsoft.com/office/2011/relationships/chartColorStyle" Target="colors12.xml"/><Relationship Id="rId3" Type="http://schemas.openxmlformats.org/officeDocument/2006/relationships/oleObject" Target="file:////F:\1-3&#3627;&#3617;&#3639;&#3656;&#3609;&#3621;&#3657;&#3634;&#3609;&#3610;&#3634;&#3607;.html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/vmware-host\Shared%20Folders\Desktop\File\TPMS%20r5\160519%20&#3585;&#3619;&#3634;&#3615;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/psf\Home\Desktop\TPMS\R5\160516\160519%20&#3585;&#3619;&#3634;&#3615;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microsoft.com/office/2011/relationships/chartStyle" Target="style13.xml"/><Relationship Id="rId2" Type="http://schemas.microsoft.com/office/2011/relationships/chartColorStyle" Target="colors13.xml"/><Relationship Id="rId3" Type="http://schemas.openxmlformats.org/officeDocument/2006/relationships/oleObject" Target="Book1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microsoft.com/office/2011/relationships/chartStyle" Target="style14.xml"/><Relationship Id="rId2" Type="http://schemas.microsoft.com/office/2011/relationships/chartColorStyle" Target="colors14.xml"/><Relationship Id="rId3" Type="http://schemas.openxmlformats.org/officeDocument/2006/relationships/oleObject" Target="file:////C:\Users\Infraplus\Desktop\tpms\&#3585;&#3619;&#3634;&#3615;&#3652;&#3617;&#3656;&#3592;&#3635;&#3585;&#3633;&#3604;&#3591;&#361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Users\nuntawatlersinghanart\Dropbox\DOH%20Improve%20TPMS\&#3648;&#3605;&#3619;&#3637;&#3618;&#3617;%20calibrate\&#3648;&#3605;&#3619;&#3637;&#3618;&#3617;%20calibrate_&#3611;&#3637;2011-2012%20likelihood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/C:\Users\Infraplus\Dropbox\DOH%20Improve%20TPMS\&#3648;&#3605;&#3619;&#3637;&#3618;&#3617;%20calibrate\&#3648;&#3605;&#3619;&#3637;&#3618;&#3617;%20calibrate_&#3611;&#3637;2011-201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//Users\nuntawatlersinghanart\Dropbox\DOH%20Improve%20TPMS\0_Data\&#3649;&#3610;&#3610;&#3592;&#3635;&#3621;&#3629;&#3591;&#3585;&#3634;&#3619;&#3593;&#3634;&#3610;&#3612;&#3636;&#3623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oleObject" Target="file:////C:\Users\Infraplus\Dropbox\DOH%20Improve%20TPMS\0_Data\DOH_Distress_excel_2558\&#3626;&#3619;&#3640;&#3611;&#3588;&#3656;&#3634;&#3588;&#3623;&#3634;&#3617;&#3648;&#3626;&#3637;&#3618;&#3627;&#3634;&#3618;&#3607;&#3633;&#3656;&#3623;&#3611;&#3619;&#3632;&#3648;&#3607;&#3624;%20AC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oleObject" Target="file:////C:\Users\Infraplus\Dropbox\DOH%20Improve%20TPMS\0_Data\DOH_Distress_excel_2558\&#3626;&#3619;&#3640;&#3611;&#3588;&#3656;&#3634;&#3588;&#3623;&#3634;&#3617;&#3648;&#3626;&#3637;&#3618;&#3627;&#3634;&#3618;&#3607;&#3633;&#3656;&#3623;&#3611;&#3619;&#3632;&#3648;&#3607;&#3624;%20AC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microsoft.com/office/2011/relationships/chartStyle" Target="style7.xml"/><Relationship Id="rId2" Type="http://schemas.microsoft.com/office/2011/relationships/chartColorStyle" Target="colors7.xml"/><Relationship Id="rId3" Type="http://schemas.openxmlformats.org/officeDocument/2006/relationships/oleObject" Target="file:////C:\Users\Infraplus\Dropbox\DOH%20Improve%20TPMS\0_Data\DOH_Distress_excel_2558\&#3626;&#3619;&#3640;&#3611;&#3588;&#3656;&#3634;&#3588;&#3623;&#3634;&#3617;&#3648;&#3626;&#3637;&#3618;&#3627;&#3634;&#3618;&#3607;&#3633;&#3656;&#3623;&#3611;&#3619;&#3632;&#3648;&#3607;&#3624;%20AC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microsoft.com/office/2011/relationships/chartStyle" Target="style8.xml"/><Relationship Id="rId2" Type="http://schemas.microsoft.com/office/2011/relationships/chartColorStyle" Target="colors8.xml"/><Relationship Id="rId3" Type="http://schemas.openxmlformats.org/officeDocument/2006/relationships/oleObject" Target="file:////Users\nuntawatlersinghanart\Dropbox\DOH%20Improve%20TPMS\test%20&#3648;&#3591;&#3639;&#3656;&#3629;&#3609;&#3652;&#3586;&#3585;&#3634;&#3619;&#3595;&#3656;&#3629;&#3617;\E3.4\&#3619;&#3634;&#3618;&#3591;&#3634;&#3609;&#3649;&#3626;&#3604;&#3591;&#3619;&#3634;&#3618;&#3621;&#3632;&#3648;&#3629;&#3637;&#3618;&#3604;&#3649;&#3612;&#3609;&#3591;&#3634;&#3609;&#3595;&#3656;&#3629;&#3617;&#3610;&#3635;&#3619;&#3640;&#3591;&#3649;&#3612;&#3609;&#3607;&#3637;&#3656;1&#3648;&#3619;&#3637;&#3618;&#3591;&#3605;&#3634;&#3617;&#3611;&#3637;E3.4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microsoft.com/office/2011/relationships/chartStyle" Target="style9.xml"/><Relationship Id="rId2" Type="http://schemas.microsoft.com/office/2011/relationships/chartColorStyle" Target="colors9.xml"/><Relationship Id="rId3" Type="http://schemas.openxmlformats.org/officeDocument/2006/relationships/oleObject" Target="file:////Users\nuntawatlersinghanart\Dropbox\DOH%20Improve%20TPMS\0_Data\&#3623;&#3636;&#3648;&#3588;&#3619;&#3634;&#3632;&#3627;&#3660;&#3648;&#3624;&#3619;&#3625;&#3600;&#3624;&#3634;&#3626;&#3605;&#3619;&#3660;\&#3619;&#3623;&#361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r>
              <a:rPr lang="en-US"/>
              <a:t>Sum of Error Square vs Trial Kgp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charset="0"/>
              <a:ea typeface="TH SarabunPSK" charset="0"/>
              <a:cs typeface="TH SarabunPSK" charset="0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'kgp VS sum err^2'!$G$2</c:f>
              <c:strCache>
                <c:ptCount val="1"/>
                <c:pt idx="0">
                  <c:v>sum err^2</c:v>
                </c:pt>
              </c:strCache>
            </c:strRef>
          </c:tx>
          <c:spPr>
            <a:ln w="19050" cap="rnd">
              <a:solidFill>
                <a:srgbClr val="0066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66FF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'kgp VS sum err^2'!$F$3:$F$20</c:f>
              <c:numCache>
                <c:formatCode>General</c:formatCode>
                <c:ptCount val="18"/>
                <c:pt idx="0">
                  <c:v>3.21</c:v>
                </c:pt>
                <c:pt idx="1">
                  <c:v>3.211</c:v>
                </c:pt>
                <c:pt idx="2">
                  <c:v>3.212</c:v>
                </c:pt>
                <c:pt idx="3">
                  <c:v>3.213</c:v>
                </c:pt>
                <c:pt idx="4">
                  <c:v>3.214</c:v>
                </c:pt>
                <c:pt idx="5">
                  <c:v>3.215</c:v>
                </c:pt>
                <c:pt idx="6">
                  <c:v>3.216</c:v>
                </c:pt>
                <c:pt idx="7">
                  <c:v>3.217</c:v>
                </c:pt>
                <c:pt idx="8">
                  <c:v>3.218</c:v>
                </c:pt>
                <c:pt idx="9">
                  <c:v>3.219</c:v>
                </c:pt>
                <c:pt idx="10">
                  <c:v>3.22</c:v>
                </c:pt>
                <c:pt idx="11">
                  <c:v>3.221</c:v>
                </c:pt>
                <c:pt idx="12">
                  <c:v>3.222</c:v>
                </c:pt>
                <c:pt idx="13">
                  <c:v>3.223</c:v>
                </c:pt>
                <c:pt idx="14">
                  <c:v>3.224</c:v>
                </c:pt>
                <c:pt idx="15">
                  <c:v>3.225</c:v>
                </c:pt>
                <c:pt idx="16">
                  <c:v>3.226</c:v>
                </c:pt>
                <c:pt idx="17">
                  <c:v>3.227</c:v>
                </c:pt>
              </c:numCache>
            </c:numRef>
          </c:xVal>
          <c:yVal>
            <c:numRef>
              <c:f>'kgp VS sum err^2'!$G$3:$G$20</c:f>
              <c:numCache>
                <c:formatCode>General</c:formatCode>
                <c:ptCount val="18"/>
                <c:pt idx="0">
                  <c:v>7.755344014560823</c:v>
                </c:pt>
                <c:pt idx="1">
                  <c:v>7.755336682629773</c:v>
                </c:pt>
                <c:pt idx="2">
                  <c:v>7.755330284706756</c:v>
                </c:pt>
                <c:pt idx="3">
                  <c:v>7.755324820791769</c:v>
                </c:pt>
                <c:pt idx="4">
                  <c:v>7.75532029088483</c:v>
                </c:pt>
                <c:pt idx="5">
                  <c:v>7.755316694985916</c:v>
                </c:pt>
                <c:pt idx="6">
                  <c:v>7.755314033095033</c:v>
                </c:pt>
                <c:pt idx="7">
                  <c:v>7.755312305212208</c:v>
                </c:pt>
                <c:pt idx="8">
                  <c:v>7.755311511337395</c:v>
                </c:pt>
                <c:pt idx="9">
                  <c:v>7.755311651470651</c:v>
                </c:pt>
                <c:pt idx="10">
                  <c:v>7.755312725611923</c:v>
                </c:pt>
                <c:pt idx="11">
                  <c:v>7.755314733761234</c:v>
                </c:pt>
                <c:pt idx="12">
                  <c:v>7.755317675918579</c:v>
                </c:pt>
                <c:pt idx="13">
                  <c:v>7.755321552083957</c:v>
                </c:pt>
                <c:pt idx="14">
                  <c:v>7.755326362257378</c:v>
                </c:pt>
                <c:pt idx="15">
                  <c:v>7.75533210643883</c:v>
                </c:pt>
                <c:pt idx="16">
                  <c:v>7.75533878462833</c:v>
                </c:pt>
                <c:pt idx="17">
                  <c:v>7.755346396825851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321F-4687-8EE9-12585AA432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83868752"/>
        <c:axId val="-1284208880"/>
      </c:scatterChart>
      <c:valAx>
        <c:axId val="-1283868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charset="0"/>
                    <a:ea typeface="TH SarabunPSK" charset="0"/>
                    <a:cs typeface="TH SarabunPSK" charset="0"/>
                  </a:defRPr>
                </a:pPr>
                <a:r>
                  <a:rPr lang="en-US"/>
                  <a:t>Trial Kgp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charset="0"/>
                  <a:ea typeface="TH SarabunPSK" charset="0"/>
                  <a:cs typeface="TH SarabunPSK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en-US"/>
          </a:p>
        </c:txPr>
        <c:crossAx val="-1284208880"/>
        <c:crosses val="autoZero"/>
        <c:crossBetween val="midCat"/>
      </c:valAx>
      <c:valAx>
        <c:axId val="-1284208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charset="0"/>
                    <a:ea typeface="TH SarabunPSK" charset="0"/>
                    <a:cs typeface="TH SarabunPSK" charset="0"/>
                  </a:defRPr>
                </a:pPr>
                <a:r>
                  <a:rPr lang="en-US"/>
                  <a:t>Sum of Error Square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charset="0"/>
                  <a:ea typeface="TH SarabunPSK" charset="0"/>
                  <a:cs typeface="TH SarabunPSK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en-US"/>
          </a:p>
        </c:txPr>
        <c:crossAx val="-12838687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TH SarabunPSK" charset="0"/>
          <a:ea typeface="TH SarabunPSK" charset="0"/>
          <a:cs typeface="TH SarabunPSK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0AB-43F5-8DA5-A5205720531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0AB-43F5-8DA5-A5205720531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0AB-43F5-8DA5-A5205720531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0AB-43F5-8DA5-A5205720531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0AB-43F5-8DA5-A5205720531C}"/>
              </c:ext>
            </c:extLst>
          </c:dPt>
          <c:dLbls>
            <c:dLbl>
              <c:idx val="1"/>
              <c:layout>
                <c:manualLayout>
                  <c:x val="0.102777777777778"/>
                  <c:y val="-0.0324074074074074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OL05+Milling
</a:t>
                    </a:r>
                    <a:fld id="{E255EA3E-F8F3-4022-94DE-5A6BA4BB50A6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0AB-43F5-8DA5-A5205720531C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Sheet2!$A$4:$A$8</c:f>
              <c:strCache>
                <c:ptCount val="5"/>
                <c:pt idx="0">
                  <c:v>OL05</c:v>
                </c:pt>
                <c:pt idx="1">
                  <c:v>OL10</c:v>
                </c:pt>
                <c:pt idx="2">
                  <c:v>RCL05</c:v>
                </c:pt>
                <c:pt idx="3">
                  <c:v>RCL10</c:v>
                </c:pt>
                <c:pt idx="4">
                  <c:v>SS02</c:v>
                </c:pt>
              </c:strCache>
            </c:strRef>
          </c:cat>
          <c:val>
            <c:numRef>
              <c:f>Sheet2!$B$4:$B$8</c:f>
              <c:numCache>
                <c:formatCode>_(* #,##0.00_);_(* \(#,##0.00\);_(* "-"??_);_(@_)</c:formatCode>
                <c:ptCount val="5"/>
                <c:pt idx="0">
                  <c:v>1.245854E8</c:v>
                </c:pt>
                <c:pt idx="1">
                  <c:v>1.4492042E7</c:v>
                </c:pt>
                <c:pt idx="2">
                  <c:v>47005.0</c:v>
                </c:pt>
                <c:pt idx="3">
                  <c:v>1.11631334E8</c:v>
                </c:pt>
                <c:pt idx="4">
                  <c:v>1.5034392E7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0AB-43F5-8DA5-A520572053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B5B-4A72-AC33-E89CFACE0BC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B5B-4A72-AC33-E89CFACE0BC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B5B-4A72-AC33-E89CFACE0BC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B5B-4A72-AC33-E89CFACE0BC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B5B-4A72-AC33-E89CFACE0BCA}"/>
              </c:ext>
            </c:extLst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aseline="0"/>
                      <a:t>OL05+Milling
</a:t>
                    </a:r>
                    <a:fld id="{C3386FF3-84E9-41C9-9D82-C90483E5C8E0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B5B-4A72-AC33-E89CFACE0BCA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0361111111111111"/>
                  <c:y val="0.023148148148148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B5B-4A72-AC33-E89CFACE0BC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Sheet2!$A$4:$A$8</c:f>
              <c:strCache>
                <c:ptCount val="5"/>
                <c:pt idx="0">
                  <c:v>OL05</c:v>
                </c:pt>
                <c:pt idx="1">
                  <c:v>OL10</c:v>
                </c:pt>
                <c:pt idx="2">
                  <c:v>RCL05</c:v>
                </c:pt>
                <c:pt idx="3">
                  <c:v>RCL10</c:v>
                </c:pt>
                <c:pt idx="4">
                  <c:v>SS02</c:v>
                </c:pt>
              </c:strCache>
            </c:strRef>
          </c:cat>
          <c:val>
            <c:numRef>
              <c:f>Sheet2!$C$4:$C$8</c:f>
              <c:numCache>
                <c:formatCode>_(* #,##0.00_);_(* \(#,##0.00\);_(* "-"??_);_(@_)</c:formatCode>
                <c:ptCount val="5"/>
                <c:pt idx="0">
                  <c:v>5.60634037900901E10</c:v>
                </c:pt>
                <c:pt idx="1">
                  <c:v>1.152117484212E10</c:v>
                </c:pt>
                <c:pt idx="2">
                  <c:v>2.796797542E7</c:v>
                </c:pt>
                <c:pt idx="3">
                  <c:v>1.0716607709896E11</c:v>
                </c:pt>
                <c:pt idx="4">
                  <c:v>1.57861123519E9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B5B-4A72-AC33-E89CFACE0B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600">
                <a:latin typeface="TH SarabunPSK" panose="020B0500040200020003" pitchFamily="34" charset="-34"/>
                <a:cs typeface="TH SarabunPSK" panose="020B0500040200020003" pitchFamily="34" charset="-34"/>
              </a:rPr>
              <a:t>ค่า </a:t>
            </a:r>
            <a:r>
              <a:rPr lang="en-US" sz="1600">
                <a:latin typeface="TH SarabunPSK" panose="020B0500040200020003" pitchFamily="34" charset="-34"/>
                <a:cs typeface="TH SarabunPSK" panose="020B0500040200020003" pitchFamily="34" charset="-34"/>
              </a:rPr>
              <a:t>IRI </a:t>
            </a:r>
            <a:r>
              <a:rPr lang="th-TH" sz="1600">
                <a:latin typeface="TH SarabunPSK" panose="020B0500040200020003" pitchFamily="34" charset="-34"/>
                <a:cs typeface="TH SarabunPSK" panose="020B0500040200020003" pitchFamily="34" charset="-34"/>
              </a:rPr>
              <a:t>ตามงบประมาณซ่อมบำรุง</a:t>
            </a:r>
            <a:endParaRPr lang="en-US" sz="1600">
              <a:latin typeface="TH SarabunPSK" panose="020B0500040200020003" pitchFamily="34" charset="-34"/>
              <a:cs typeface="TH SarabunPSK" panose="020B0500040200020003" pitchFamily="34" charset="-34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Sheet1!$A$8</c:f>
              <c:strCache>
                <c:ptCount val="1"/>
                <c:pt idx="0">
                  <c:v>ซ่อมบำรุงปกติ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Sheet1!$B$7:$F$7</c:f>
              <c:strCache>
                <c:ptCount val="5"/>
                <c:pt idx="0">
                  <c:v>พ.ศ.2561</c:v>
                </c:pt>
                <c:pt idx="1">
                  <c:v>พ.ศ.2562</c:v>
                </c:pt>
                <c:pt idx="2">
                  <c:v>พ.ศ.2563</c:v>
                </c:pt>
                <c:pt idx="3">
                  <c:v>พ.ศ.2564</c:v>
                </c:pt>
                <c:pt idx="4">
                  <c:v>พ.ศ.2565</c:v>
                </c:pt>
              </c:strCache>
            </c:strRef>
          </c:cat>
          <c:val>
            <c:numRef>
              <c:f>Sheet1!$B$8:$F$8</c:f>
              <c:numCache>
                <c:formatCode>General</c:formatCode>
                <c:ptCount val="5"/>
                <c:pt idx="0">
                  <c:v>2.9</c:v>
                </c:pt>
                <c:pt idx="1">
                  <c:v>3.05</c:v>
                </c:pt>
                <c:pt idx="2">
                  <c:v>3.21</c:v>
                </c:pt>
                <c:pt idx="3">
                  <c:v>3.39</c:v>
                </c:pt>
                <c:pt idx="4">
                  <c:v>3.58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D0C-4237-992F-C0CACF3DA6E8}"/>
            </c:ext>
          </c:extLst>
        </c:ser>
        <c:ser>
          <c:idx val="1"/>
          <c:order val="1"/>
          <c:tx>
            <c:strRef>
              <c:f>Sheet1!$A$9</c:f>
              <c:strCache>
                <c:ptCount val="1"/>
                <c:pt idx="0">
                  <c:v>งบ 10,000 ล้านบาท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Sheet1!$B$7:$F$7</c:f>
              <c:strCache>
                <c:ptCount val="5"/>
                <c:pt idx="0">
                  <c:v>พ.ศ.2561</c:v>
                </c:pt>
                <c:pt idx="1">
                  <c:v>พ.ศ.2562</c:v>
                </c:pt>
                <c:pt idx="2">
                  <c:v>พ.ศ.2563</c:v>
                </c:pt>
                <c:pt idx="3">
                  <c:v>พ.ศ.2564</c:v>
                </c:pt>
                <c:pt idx="4">
                  <c:v>พ.ศ.2565</c:v>
                </c:pt>
              </c:strCache>
            </c:strRef>
          </c:cat>
          <c:val>
            <c:numRef>
              <c:f>Sheet1!$B$9:$F$9</c:f>
              <c:numCache>
                <c:formatCode>General</c:formatCode>
                <c:ptCount val="5"/>
                <c:pt idx="0">
                  <c:v>2.79</c:v>
                </c:pt>
                <c:pt idx="1">
                  <c:v>2.85</c:v>
                </c:pt>
                <c:pt idx="2">
                  <c:v>2.93</c:v>
                </c:pt>
                <c:pt idx="3">
                  <c:v>3.03</c:v>
                </c:pt>
                <c:pt idx="4">
                  <c:v>3.13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D0C-4237-992F-C0CACF3DA6E8}"/>
            </c:ext>
          </c:extLst>
        </c:ser>
        <c:ser>
          <c:idx val="2"/>
          <c:order val="2"/>
          <c:tx>
            <c:strRef>
              <c:f>Sheet1!$A$10</c:f>
              <c:strCache>
                <c:ptCount val="1"/>
                <c:pt idx="0">
                  <c:v>งบ 20,000 ล้านบาท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Sheet1!$B$7:$F$7</c:f>
              <c:strCache>
                <c:ptCount val="5"/>
                <c:pt idx="0">
                  <c:v>พ.ศ.2561</c:v>
                </c:pt>
                <c:pt idx="1">
                  <c:v>พ.ศ.2562</c:v>
                </c:pt>
                <c:pt idx="2">
                  <c:v>พ.ศ.2563</c:v>
                </c:pt>
                <c:pt idx="3">
                  <c:v>พ.ศ.2564</c:v>
                </c:pt>
                <c:pt idx="4">
                  <c:v>พ.ศ.2565</c:v>
                </c:pt>
              </c:strCache>
            </c:strRef>
          </c:cat>
          <c:val>
            <c:numRef>
              <c:f>Sheet1!$B$10:$F$10</c:f>
              <c:numCache>
                <c:formatCode>General</c:formatCode>
                <c:ptCount val="5"/>
                <c:pt idx="0">
                  <c:v>2.72</c:v>
                </c:pt>
                <c:pt idx="1">
                  <c:v>2.72</c:v>
                </c:pt>
                <c:pt idx="2">
                  <c:v>2.75</c:v>
                </c:pt>
                <c:pt idx="3">
                  <c:v>2.78</c:v>
                </c:pt>
                <c:pt idx="4">
                  <c:v>2.85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AD0C-4237-992F-C0CACF3DA6E8}"/>
            </c:ext>
          </c:extLst>
        </c:ser>
        <c:ser>
          <c:idx val="3"/>
          <c:order val="3"/>
          <c:tx>
            <c:strRef>
              <c:f>Sheet1!$A$11</c:f>
              <c:strCache>
                <c:ptCount val="1"/>
                <c:pt idx="0">
                  <c:v>งบ 30,000 ล้านบาท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Sheet1!$B$7:$F$7</c:f>
              <c:strCache>
                <c:ptCount val="5"/>
                <c:pt idx="0">
                  <c:v>พ.ศ.2561</c:v>
                </c:pt>
                <c:pt idx="1">
                  <c:v>พ.ศ.2562</c:v>
                </c:pt>
                <c:pt idx="2">
                  <c:v>พ.ศ.2563</c:v>
                </c:pt>
                <c:pt idx="3">
                  <c:v>พ.ศ.2564</c:v>
                </c:pt>
                <c:pt idx="4">
                  <c:v>พ.ศ.2565</c:v>
                </c:pt>
              </c:strCache>
            </c:strRef>
          </c:cat>
          <c:val>
            <c:numRef>
              <c:f>Sheet1!$B$11:$F$11</c:f>
              <c:numCache>
                <c:formatCode>General</c:formatCode>
                <c:ptCount val="5"/>
                <c:pt idx="0">
                  <c:v>2.66</c:v>
                </c:pt>
                <c:pt idx="1">
                  <c:v>2.58</c:v>
                </c:pt>
                <c:pt idx="2">
                  <c:v>2.59</c:v>
                </c:pt>
                <c:pt idx="3">
                  <c:v>2.55</c:v>
                </c:pt>
                <c:pt idx="4">
                  <c:v>2.61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AD0C-4237-992F-C0CACF3DA6E8}"/>
            </c:ext>
          </c:extLst>
        </c:ser>
        <c:ser>
          <c:idx val="4"/>
          <c:order val="4"/>
          <c:tx>
            <c:strRef>
              <c:f>Sheet1!$A$12</c:f>
              <c:strCache>
                <c:ptCount val="1"/>
                <c:pt idx="0">
                  <c:v>งบ 40,000 ล้านบาท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Sheet1!$B$7:$F$7</c:f>
              <c:strCache>
                <c:ptCount val="5"/>
                <c:pt idx="0">
                  <c:v>พ.ศ.2561</c:v>
                </c:pt>
                <c:pt idx="1">
                  <c:v>พ.ศ.2562</c:v>
                </c:pt>
                <c:pt idx="2">
                  <c:v>พ.ศ.2563</c:v>
                </c:pt>
                <c:pt idx="3">
                  <c:v>พ.ศ.2564</c:v>
                </c:pt>
                <c:pt idx="4">
                  <c:v>พ.ศ.2565</c:v>
                </c:pt>
              </c:strCache>
            </c:strRef>
          </c:cat>
          <c:val>
            <c:numRef>
              <c:f>Sheet1!$B$12:$F$12</c:f>
              <c:numCache>
                <c:formatCode>General</c:formatCode>
                <c:ptCount val="5"/>
                <c:pt idx="0">
                  <c:v>2.59</c:v>
                </c:pt>
                <c:pt idx="1">
                  <c:v>2.43</c:v>
                </c:pt>
                <c:pt idx="2">
                  <c:v>2.44</c:v>
                </c:pt>
                <c:pt idx="3">
                  <c:v>2.36</c:v>
                </c:pt>
                <c:pt idx="4">
                  <c:v>2.38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AD0C-4237-992F-C0CACF3DA6E8}"/>
            </c:ext>
          </c:extLst>
        </c:ser>
        <c:ser>
          <c:idx val="5"/>
          <c:order val="5"/>
          <c:tx>
            <c:strRef>
              <c:f>Sheet1!$A$13</c:f>
              <c:strCache>
                <c:ptCount val="1"/>
                <c:pt idx="0">
                  <c:v>งบ 50,000 ล้านบาท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Sheet1!$B$7:$F$7</c:f>
              <c:strCache>
                <c:ptCount val="5"/>
                <c:pt idx="0">
                  <c:v>พ.ศ.2561</c:v>
                </c:pt>
                <c:pt idx="1">
                  <c:v>พ.ศ.2562</c:v>
                </c:pt>
                <c:pt idx="2">
                  <c:v>พ.ศ.2563</c:v>
                </c:pt>
                <c:pt idx="3">
                  <c:v>พ.ศ.2564</c:v>
                </c:pt>
                <c:pt idx="4">
                  <c:v>พ.ศ.2565</c:v>
                </c:pt>
              </c:strCache>
            </c:strRef>
          </c:cat>
          <c:val>
            <c:numRef>
              <c:f>Sheet1!$B$13:$F$13</c:f>
              <c:numCache>
                <c:formatCode>General</c:formatCode>
                <c:ptCount val="5"/>
                <c:pt idx="0">
                  <c:v>2.53</c:v>
                </c:pt>
                <c:pt idx="1">
                  <c:v>2.28</c:v>
                </c:pt>
                <c:pt idx="2">
                  <c:v>2.27</c:v>
                </c:pt>
                <c:pt idx="3">
                  <c:v>2.21</c:v>
                </c:pt>
                <c:pt idx="4">
                  <c:v>2.2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AD0C-4237-992F-C0CACF3DA6E8}"/>
            </c:ext>
          </c:extLst>
        </c:ser>
        <c:ser>
          <c:idx val="6"/>
          <c:order val="6"/>
          <c:tx>
            <c:strRef>
              <c:f>Sheet1!$A$14</c:f>
              <c:strCache>
                <c:ptCount val="1"/>
                <c:pt idx="0">
                  <c:v>งบ 60,000 ล้านบาท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Sheet1!$B$7:$F$7</c:f>
              <c:strCache>
                <c:ptCount val="5"/>
                <c:pt idx="0">
                  <c:v>พ.ศ.2561</c:v>
                </c:pt>
                <c:pt idx="1">
                  <c:v>พ.ศ.2562</c:v>
                </c:pt>
                <c:pt idx="2">
                  <c:v>พ.ศ.2563</c:v>
                </c:pt>
                <c:pt idx="3">
                  <c:v>พ.ศ.2564</c:v>
                </c:pt>
                <c:pt idx="4">
                  <c:v>พ.ศ.2565</c:v>
                </c:pt>
              </c:strCache>
            </c:strRef>
          </c:cat>
          <c:val>
            <c:numRef>
              <c:f>Sheet1!$B$14:$F$14</c:f>
              <c:numCache>
                <c:formatCode>General</c:formatCode>
                <c:ptCount val="5"/>
                <c:pt idx="0">
                  <c:v>2.47</c:v>
                </c:pt>
                <c:pt idx="1">
                  <c:v>2.11</c:v>
                </c:pt>
                <c:pt idx="2">
                  <c:v>2.07</c:v>
                </c:pt>
                <c:pt idx="3">
                  <c:v>2.05</c:v>
                </c:pt>
                <c:pt idx="4">
                  <c:v>2.01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AD0C-4237-992F-C0CACF3DA6E8}"/>
            </c:ext>
          </c:extLst>
        </c:ser>
        <c:ser>
          <c:idx val="7"/>
          <c:order val="7"/>
          <c:tx>
            <c:strRef>
              <c:f>Sheet1!$A$15</c:f>
              <c:strCache>
                <c:ptCount val="1"/>
                <c:pt idx="0">
                  <c:v>งบ 70,000 ล้านบาท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Sheet1!$B$7:$F$7</c:f>
              <c:strCache>
                <c:ptCount val="5"/>
                <c:pt idx="0">
                  <c:v>พ.ศ.2561</c:v>
                </c:pt>
                <c:pt idx="1">
                  <c:v>พ.ศ.2562</c:v>
                </c:pt>
                <c:pt idx="2">
                  <c:v>พ.ศ.2563</c:v>
                </c:pt>
                <c:pt idx="3">
                  <c:v>พ.ศ.2564</c:v>
                </c:pt>
                <c:pt idx="4">
                  <c:v>พ.ศ.2565</c:v>
                </c:pt>
              </c:strCache>
            </c:strRef>
          </c:cat>
          <c:val>
            <c:numRef>
              <c:f>Sheet1!$B$15:$F$15</c:f>
              <c:numCache>
                <c:formatCode>General</c:formatCode>
                <c:ptCount val="5"/>
                <c:pt idx="0">
                  <c:v>2.41</c:v>
                </c:pt>
                <c:pt idx="1">
                  <c:v>2.11</c:v>
                </c:pt>
                <c:pt idx="2">
                  <c:v>2.06</c:v>
                </c:pt>
                <c:pt idx="3">
                  <c:v>2.02</c:v>
                </c:pt>
                <c:pt idx="4">
                  <c:v>1.97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AD0C-4237-992F-C0CACF3DA6E8}"/>
            </c:ext>
          </c:extLst>
        </c:ser>
        <c:ser>
          <c:idx val="8"/>
          <c:order val="8"/>
          <c:tx>
            <c:strRef>
              <c:f>Sheet1!$A$16</c:f>
              <c:strCache>
                <c:ptCount val="1"/>
                <c:pt idx="0">
                  <c:v>ไม่จำกัดงบประมาณ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Sheet1!$B$7:$F$7</c:f>
              <c:strCache>
                <c:ptCount val="5"/>
                <c:pt idx="0">
                  <c:v>พ.ศ.2561</c:v>
                </c:pt>
                <c:pt idx="1">
                  <c:v>พ.ศ.2562</c:v>
                </c:pt>
                <c:pt idx="2">
                  <c:v>พ.ศ.2563</c:v>
                </c:pt>
                <c:pt idx="3">
                  <c:v>พ.ศ.2564</c:v>
                </c:pt>
                <c:pt idx="4">
                  <c:v>พ.ศ.2565</c:v>
                </c:pt>
              </c:strCache>
            </c:strRef>
          </c:cat>
          <c:val>
            <c:numRef>
              <c:f>Sheet1!$B$16:$F$16</c:f>
              <c:numCache>
                <c:formatCode>General</c:formatCode>
                <c:ptCount val="5"/>
                <c:pt idx="0">
                  <c:v>2.01</c:v>
                </c:pt>
                <c:pt idx="1">
                  <c:v>2.03</c:v>
                </c:pt>
                <c:pt idx="2">
                  <c:v>1.65</c:v>
                </c:pt>
                <c:pt idx="3">
                  <c:v>1.71</c:v>
                </c:pt>
                <c:pt idx="4">
                  <c:v>1.33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AD0C-4237-992F-C0CACF3DA6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787315488"/>
        <c:axId val="-1787313712"/>
      </c:lineChart>
      <c:catAx>
        <c:axId val="-17873154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787313712"/>
        <c:crosses val="autoZero"/>
        <c:auto val="1"/>
        <c:lblAlgn val="ctr"/>
        <c:lblOffset val="100"/>
        <c:noMultiLvlLbl val="0"/>
      </c:catAx>
      <c:valAx>
        <c:axId val="-1787313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en-US" sz="1400" b="0" i="0" baseline="0">
                    <a:effectLst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IRI (</a:t>
                </a:r>
                <a:r>
                  <a:rPr lang="th-TH" sz="1400" b="0" i="0" baseline="0">
                    <a:effectLst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เมตรต่อกิโลเมตร</a:t>
                </a:r>
                <a:r>
                  <a:rPr lang="en-US" sz="1400" b="0" i="0" baseline="0">
                    <a:effectLst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)</a:t>
                </a:r>
                <a:endParaRPr lang="en-US" sz="1400" b="0"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87315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defRPr>
            </a:pPr>
            <a:r>
              <a:rPr lang="th-TH" sz="1800" b="1" i="0" baseline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ความสัมพันธ์ของค่า </a:t>
            </a:r>
            <a:r>
              <a:rPr lang="en-US" sz="1800" b="1" i="0" baseline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IRI </a:t>
            </a:r>
            <a:r>
              <a:rPr lang="th-TH" sz="1800" b="1" i="0" baseline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กับงบซ่อมบำรุง</a:t>
            </a:r>
            <a:endParaRPr lang="en-US" sz="1800"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95107422383013"/>
          <c:y val="0.125272645391852"/>
          <c:w val="0.729326807122083"/>
          <c:h val="0.66246719160105"/>
        </c:manualLayout>
      </c:layout>
      <c:scatterChart>
        <c:scatterStyle val="lineMarker"/>
        <c:varyColors val="0"/>
        <c:ser>
          <c:idx val="0"/>
          <c:order val="0"/>
          <c:tx>
            <c:strRef>
              <c:f>'กราฟ IRI ตามงบ'!$AA$35</c:f>
              <c:strCache>
                <c:ptCount val="1"/>
                <c:pt idx="0">
                  <c:v>IRI ปีสุดท้าย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0659423518006195"/>
                  <c:y val="-0.2178289612194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ysClr val="windowText" lastClr="000000"/>
                      </a:solidFill>
                      <a:latin typeface="Angsana New" panose="02020603050405020304" pitchFamily="18" charset="-34"/>
                      <a:ea typeface="+mn-ea"/>
                      <a:cs typeface="Angsana New" panose="02020603050405020304" pitchFamily="18" charset="-34"/>
                    </a:defRPr>
                  </a:pPr>
                  <a:endParaRPr lang="en-US"/>
                </a:p>
              </c:txPr>
            </c:trendlineLbl>
          </c:trendline>
          <c:xVal>
            <c:numRef>
              <c:f>'กราฟ IRI ตามงบ'!$AA$36:$AA$40</c:f>
              <c:numCache>
                <c:formatCode>0.00</c:formatCode>
                <c:ptCount val="5"/>
                <c:pt idx="0">
                  <c:v>3.35</c:v>
                </c:pt>
                <c:pt idx="1">
                  <c:v>3.01</c:v>
                </c:pt>
                <c:pt idx="2">
                  <c:v>2.72</c:v>
                </c:pt>
                <c:pt idx="3">
                  <c:v>2.41</c:v>
                </c:pt>
                <c:pt idx="4" formatCode="General">
                  <c:v>2.33</c:v>
                </c:pt>
              </c:numCache>
            </c:numRef>
          </c:xVal>
          <c:yVal>
            <c:numRef>
              <c:f>'กราฟ IRI ตามงบ'!$Z$36:$Z$40</c:f>
              <c:numCache>
                <c:formatCode>#,##0</c:formatCode>
                <c:ptCount val="5"/>
                <c:pt idx="0">
                  <c:v>0.0</c:v>
                </c:pt>
                <c:pt idx="1">
                  <c:v>10000.0</c:v>
                </c:pt>
                <c:pt idx="2">
                  <c:v>19999.99600000001</c:v>
                </c:pt>
                <c:pt idx="3">
                  <c:v>29999.97</c:v>
                </c:pt>
                <c:pt idx="4" formatCode="#,##0.00">
                  <c:v>34087.64200000001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20A-44F0-84C9-495A70CF1F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87537984"/>
        <c:axId val="-1787550448"/>
      </c:scatterChart>
      <c:valAx>
        <c:axId val="-1787537984"/>
        <c:scaling>
          <c:orientation val="minMax"/>
          <c:max val="3.4"/>
          <c:min val="2.2"/>
        </c:scaling>
        <c:delete val="0"/>
        <c:axPos val="b"/>
        <c:majorGridlines/>
        <c:minorGridlines/>
        <c:title>
          <c:tx>
            <c:rich>
              <a:bodyPr rot="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Angsana New" panose="02020603050405020304" pitchFamily="18" charset="-34"/>
                    <a:ea typeface="+mn-ea"/>
                    <a:cs typeface="Angsana New" panose="02020603050405020304" pitchFamily="18" charset="-34"/>
                  </a:defRPr>
                </a:pPr>
                <a:r>
                  <a:rPr lang="th-TH" sz="1600" b="0" i="0" baseline="0">
                    <a:solidFill>
                      <a:schemeClr val="tx1"/>
                    </a:solidFill>
                    <a:effectLst/>
                  </a:rPr>
                  <a:t>ค่า </a:t>
                </a:r>
                <a:r>
                  <a:rPr lang="en-US" sz="1600" b="0" i="0" baseline="0">
                    <a:solidFill>
                      <a:schemeClr val="tx1"/>
                    </a:solidFill>
                    <a:effectLst/>
                  </a:rPr>
                  <a:t>IRI </a:t>
                </a:r>
                <a:r>
                  <a:rPr lang="th-TH" sz="1600" b="0" i="0" baseline="0">
                    <a:solidFill>
                      <a:schemeClr val="tx1"/>
                    </a:solidFill>
                    <a:effectLst/>
                  </a:rPr>
                  <a:t>(เมตร/กิโลเมตร)</a:t>
                </a:r>
                <a:endParaRPr lang="en-US" sz="1600">
                  <a:solidFill>
                    <a:schemeClr val="tx1"/>
                  </a:solidFill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defRPr>
            </a:pPr>
            <a:endParaRPr lang="en-US"/>
          </a:p>
        </c:txPr>
        <c:crossAx val="-1787550448"/>
        <c:crosses val="autoZero"/>
        <c:crossBetween val="midCat"/>
        <c:majorUnit val="0.2"/>
        <c:minorUnit val="0.1"/>
      </c:valAx>
      <c:valAx>
        <c:axId val="-1787550448"/>
        <c:scaling>
          <c:orientation val="minMax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ngsana New" panose="02020603050405020304" pitchFamily="18" charset="-34"/>
                    <a:ea typeface="+mn-ea"/>
                    <a:cs typeface="Angsana New" panose="02020603050405020304" pitchFamily="18" charset="-34"/>
                  </a:defRPr>
                </a:pPr>
                <a:r>
                  <a:rPr lang="th-TH" sz="1600" b="0" i="0" baseline="0">
                    <a:solidFill>
                      <a:schemeClr val="tx1"/>
                    </a:solidFill>
                    <a:effectLst/>
                  </a:rPr>
                  <a:t>งบประมาณ (ล้านบาท)</a:t>
                </a:r>
                <a:endParaRPr lang="en-US" sz="1600">
                  <a:solidFill>
                    <a:schemeClr val="tx1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.0149732094299023"/>
              <c:y val="0.2954810728872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defRPr>
            </a:pPr>
            <a:endParaRPr lang="en-US"/>
          </a:p>
        </c:txPr>
        <c:crossAx val="-17875379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15158811682767"/>
          <c:y val="0.163948571682881"/>
          <c:w val="0.395442742977577"/>
          <c:h val="0.204009659930864"/>
        </c:manualLayout>
      </c:layout>
      <c:overlay val="0"/>
      <c:txPr>
        <a:bodyPr/>
        <a:lstStyle/>
        <a:p>
          <a:pPr>
            <a:defRPr sz="1600">
              <a:latin typeface="Angsana New" panose="02020603050405020304" pitchFamily="18" charset="-34"/>
              <a:cs typeface="Angsana New" panose="02020603050405020304" pitchFamily="18" charset="-34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defRPr>
            </a:pPr>
            <a:r>
              <a:rPr lang="th-TH" sz="1800" b="1" i="0" baseline="0">
                <a:solidFill>
                  <a:schemeClr val="tx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ความสัมพันธ์ของค่า </a:t>
            </a:r>
            <a:r>
              <a:rPr lang="en-US" sz="1800" b="1" i="0" baseline="0">
                <a:solidFill>
                  <a:schemeClr val="tx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IRI </a:t>
            </a:r>
            <a:r>
              <a:rPr lang="th-TH" sz="1800" b="1" i="0" baseline="0">
                <a:solidFill>
                  <a:schemeClr val="tx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กับงบซ่อมบำรุง</a:t>
            </a:r>
            <a:endParaRPr lang="en-US" sz="1800">
              <a:solidFill>
                <a:schemeClr val="tx1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74320947923279"/>
          <c:y val="0.125272645391852"/>
          <c:w val="0.75012328004454"/>
          <c:h val="0.646117776425079"/>
        </c:manualLayout>
      </c:layout>
      <c:scatterChart>
        <c:scatterStyle val="lineMarker"/>
        <c:varyColors val="0"/>
        <c:ser>
          <c:idx val="0"/>
          <c:order val="0"/>
          <c:tx>
            <c:v>ค่า IRI เฉลี่ยตลอด 5 ปี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180965030886291"/>
                  <c:y val="-0.22987753712830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1" i="0" u="none" strike="noStrike" kern="1200" baseline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ea typeface="+mn-ea"/>
                        <a:cs typeface="Angsana New" panose="02020603050405020304" pitchFamily="18" charset="-34"/>
                      </a:defRPr>
                    </a:pPr>
                    <a:r>
                      <a:rPr lang="en-US" baseline="0">
                        <a:solidFill>
                          <a:schemeClr val="tx1"/>
                        </a:solidFill>
                      </a:rPr>
                      <a:t>y = -52,592x + 159,742</a:t>
                    </a:r>
                    <a:br>
                      <a:rPr lang="en-US" baseline="0">
                        <a:solidFill>
                          <a:schemeClr val="tx1"/>
                        </a:solidFill>
                      </a:rPr>
                    </a:br>
                    <a:r>
                      <a:rPr lang="en-US" baseline="0">
                        <a:solidFill>
                          <a:schemeClr val="tx1"/>
                        </a:solidFill>
                      </a:rPr>
                      <a:t>R² = 0.9984</a:t>
                    </a:r>
                    <a:endParaRPr lang="en-US">
                      <a:solidFill>
                        <a:schemeClr val="tx1"/>
                      </a:solidFill>
                    </a:endParaRP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</c:trendlineLbl>
          </c:trendline>
          <c:xVal>
            <c:numRef>
              <c:f>'กราฟ IRI ตามงบ'!$AB$36:$AB$40</c:f>
              <c:numCache>
                <c:formatCode>0.00</c:formatCode>
                <c:ptCount val="5"/>
                <c:pt idx="0">
                  <c:v>3.034</c:v>
                </c:pt>
                <c:pt idx="1">
                  <c:v>2.841999999999999</c:v>
                </c:pt>
                <c:pt idx="2">
                  <c:v>2.67</c:v>
                </c:pt>
                <c:pt idx="3">
                  <c:v>2.476</c:v>
                </c:pt>
                <c:pt idx="4" formatCode="General">
                  <c:v>2.375999999999999</c:v>
                </c:pt>
              </c:numCache>
            </c:numRef>
          </c:xVal>
          <c:yVal>
            <c:numRef>
              <c:f>'กราฟ IRI ตามงบ'!$Z$36:$Z$40</c:f>
              <c:numCache>
                <c:formatCode>#,##0</c:formatCode>
                <c:ptCount val="5"/>
                <c:pt idx="0">
                  <c:v>0.0</c:v>
                </c:pt>
                <c:pt idx="1">
                  <c:v>10000.0</c:v>
                </c:pt>
                <c:pt idx="2">
                  <c:v>19999.99600000001</c:v>
                </c:pt>
                <c:pt idx="3">
                  <c:v>29999.97</c:v>
                </c:pt>
                <c:pt idx="4" formatCode="#,##0.00">
                  <c:v>34087.64200000001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67807792"/>
        <c:axId val="-1767803440"/>
      </c:scatterChart>
      <c:valAx>
        <c:axId val="-1767807792"/>
        <c:scaling>
          <c:orientation val="minMax"/>
          <c:max val="3.4"/>
          <c:min val="2.2"/>
        </c:scaling>
        <c:delete val="0"/>
        <c:axPos val="b"/>
        <c:majorGridlines/>
        <c:minorGridlines/>
        <c:title>
          <c:tx>
            <c:rich>
              <a:bodyPr rot="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Angsana New" panose="02020603050405020304" pitchFamily="18" charset="-34"/>
                    <a:ea typeface="+mn-ea"/>
                    <a:cs typeface="Angsana New" panose="02020603050405020304" pitchFamily="18" charset="-34"/>
                  </a:defRPr>
                </a:pPr>
                <a:r>
                  <a:rPr lang="th-TH" sz="1600" b="0" i="0" baseline="0">
                    <a:solidFill>
                      <a:schemeClr val="tx1"/>
                    </a:solidFill>
                    <a:effectLst/>
                  </a:rPr>
                  <a:t>ค่า </a:t>
                </a:r>
                <a:r>
                  <a:rPr lang="en-US" sz="1600" b="0" i="0" baseline="0">
                    <a:solidFill>
                      <a:schemeClr val="tx1"/>
                    </a:solidFill>
                    <a:effectLst/>
                  </a:rPr>
                  <a:t>IRI </a:t>
                </a:r>
                <a:r>
                  <a:rPr lang="th-TH" sz="1600" b="0" i="0" baseline="0">
                    <a:solidFill>
                      <a:schemeClr val="tx1"/>
                    </a:solidFill>
                    <a:effectLst/>
                  </a:rPr>
                  <a:t>(เมตร/กิโลเมตร)</a:t>
                </a:r>
                <a:endParaRPr lang="en-US" sz="1600">
                  <a:solidFill>
                    <a:schemeClr val="tx1"/>
                  </a:solidFill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defRPr>
            </a:pPr>
            <a:endParaRPr lang="en-US"/>
          </a:p>
        </c:txPr>
        <c:crossAx val="-1767803440"/>
        <c:crosses val="autoZero"/>
        <c:crossBetween val="midCat"/>
        <c:majorUnit val="0.2"/>
        <c:minorUnit val="0.1"/>
      </c:valAx>
      <c:valAx>
        <c:axId val="-1767803440"/>
        <c:scaling>
          <c:orientation val="minMax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ngsana New" panose="02020603050405020304" pitchFamily="18" charset="-34"/>
                    <a:ea typeface="+mn-ea"/>
                    <a:cs typeface="Angsana New" panose="02020603050405020304" pitchFamily="18" charset="-34"/>
                  </a:defRPr>
                </a:pPr>
                <a:r>
                  <a:rPr lang="th-TH" sz="1600" b="1" i="0" baseline="0">
                    <a:solidFill>
                      <a:schemeClr val="tx1"/>
                    </a:solidFill>
                    <a:effectLst/>
                  </a:rPr>
                  <a:t>งบประมาณ (ล้านบาท)</a:t>
                </a:r>
                <a:endParaRPr lang="en-US" sz="1600" b="1">
                  <a:solidFill>
                    <a:schemeClr val="tx1"/>
                  </a:solidFill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,##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defRPr>
            </a:pPr>
            <a:endParaRPr lang="en-US"/>
          </a:p>
        </c:txPr>
        <c:crossAx val="-17678077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15158811682767"/>
          <c:y val="0.163948571682881"/>
          <c:w val="0.395442742977577"/>
          <c:h val="0.204009659930864"/>
        </c:manualLayout>
      </c:layout>
      <c:overlay val="0"/>
      <c:txPr>
        <a:bodyPr/>
        <a:lstStyle/>
        <a:p>
          <a:pPr>
            <a:defRPr sz="1600">
              <a:latin typeface="Angsana New" panose="02020603050405020304" pitchFamily="18" charset="-34"/>
              <a:cs typeface="Angsana New" panose="02020603050405020304" pitchFamily="18" charset="-34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ค่าซ่อม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2561.0</c:v>
                </c:pt>
                <c:pt idx="1">
                  <c:v>2562.0</c:v>
                </c:pt>
                <c:pt idx="2">
                  <c:v>2563.0</c:v>
                </c:pt>
                <c:pt idx="3">
                  <c:v>2564.0</c:v>
                </c:pt>
                <c:pt idx="4">
                  <c:v>2565.0</c:v>
                </c:pt>
              </c:numCache>
            </c:numRef>
          </c:cat>
          <c:val>
            <c:numRef>
              <c:f>Sheet1!$B$2:$B$6</c:f>
              <c:numCache>
                <c:formatCode>#,##0.00</c:formatCode>
                <c:ptCount val="5"/>
                <c:pt idx="0">
                  <c:v>183438.42</c:v>
                </c:pt>
                <c:pt idx="1">
                  <c:v>2405.5</c:v>
                </c:pt>
                <c:pt idx="2">
                  <c:v>114538.05</c:v>
                </c:pt>
                <c:pt idx="3">
                  <c:v>2417.94</c:v>
                </c:pt>
                <c:pt idx="4">
                  <c:v>114257.57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-1300264224"/>
        <c:axId val="-1767642432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IRI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Sheet1!$C$2:$C$6</c:f>
              <c:numCache>
                <c:formatCode>General</c:formatCode>
                <c:ptCount val="5"/>
                <c:pt idx="0">
                  <c:v>2.01</c:v>
                </c:pt>
                <c:pt idx="1">
                  <c:v>2.03</c:v>
                </c:pt>
                <c:pt idx="2">
                  <c:v>1.65</c:v>
                </c:pt>
                <c:pt idx="3">
                  <c:v>1.71</c:v>
                </c:pt>
                <c:pt idx="4">
                  <c:v>1.33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767604736"/>
        <c:axId val="-1767606512"/>
      </c:lineChart>
      <c:catAx>
        <c:axId val="-1300264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67642432"/>
        <c:crosses val="autoZero"/>
        <c:auto val="1"/>
        <c:lblAlgn val="ctr"/>
        <c:lblOffset val="100"/>
        <c:noMultiLvlLbl val="0"/>
      </c:catAx>
      <c:valAx>
        <c:axId val="-1767642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00264224"/>
        <c:crosses val="autoZero"/>
        <c:crossBetween val="between"/>
      </c:valAx>
      <c:valAx>
        <c:axId val="-176760651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67604736"/>
        <c:crosses val="max"/>
        <c:crossBetween val="between"/>
      </c:valAx>
      <c:catAx>
        <c:axId val="-1767604736"/>
        <c:scaling>
          <c:orientation val="minMax"/>
        </c:scaling>
        <c:delete val="1"/>
        <c:axPos val="b"/>
        <c:majorTickMark val="out"/>
        <c:minorTickMark val="none"/>
        <c:tickLblPos val="nextTo"/>
        <c:crossAx val="-17676065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Sheet1!$A$39:$A$45</c:f>
              <c:strCache>
                <c:ptCount val="7"/>
                <c:pt idx="0">
                  <c:v>งานเสริมผิวทางลาดยาง และงานอุดโพรงใต้ผิวทางคอนกรีต และงานซ่อมผิวคอนกรีตเต็มความหนา</c:v>
                </c:pt>
                <c:pt idx="1">
                  <c:v>งานอุดโพรงใต้ผิวทางคอนกรีต</c:v>
                </c:pt>
                <c:pt idx="2">
                  <c:v>งานอุดโพรงใต้ผิวทางคอนกรีต และงานเสริมผิวทางลาดยาง</c:v>
                </c:pt>
                <c:pt idx="3">
                  <c:v>งานอุดโพรงใต้ผิวทางคอนกรีต </c:v>
                </c:pt>
                <c:pt idx="4">
                  <c:v>งานบูรณะผิวทางคอนกรีต</c:v>
                </c:pt>
                <c:pt idx="5">
                  <c:v>งานซ่อมแนวรอยต่อผิวทางคอนกรีต และงานอุดโพรงใต้ผิวทางคอนกรีต และงานซ่อมผิวคอนกรีตเต็มความหนา</c:v>
                </c:pt>
                <c:pt idx="6">
                  <c:v>งานซ่อมผิวคอนกรีตเต็มความหนา</c:v>
                </c:pt>
              </c:strCache>
            </c:strRef>
          </c:cat>
          <c:val>
            <c:numRef>
              <c:f>Sheet1!$B$39:$B$45</c:f>
              <c:numCache>
                <c:formatCode>0.00</c:formatCode>
                <c:ptCount val="7"/>
                <c:pt idx="0">
                  <c:v>5.169022077845206</c:v>
                </c:pt>
                <c:pt idx="1">
                  <c:v>48.58518650051704</c:v>
                </c:pt>
                <c:pt idx="2">
                  <c:v>5.664128463046329</c:v>
                </c:pt>
                <c:pt idx="3">
                  <c:v>29.01560177012718</c:v>
                </c:pt>
                <c:pt idx="4">
                  <c:v>6.300942512647493</c:v>
                </c:pt>
                <c:pt idx="5">
                  <c:v>1.66428166052136</c:v>
                </c:pt>
                <c:pt idx="6">
                  <c:v>1.375643690527173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r>
              <a:rPr lang="en-US"/>
              <a:t>Likelihood Function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charset="0"/>
              <a:ea typeface="TH SarabunPSK" charset="0"/>
              <a:cs typeface="TH SarabunPSK" charset="0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'kgp VS sum err^2'!$G$2</c:f>
              <c:strCache>
                <c:ptCount val="1"/>
                <c:pt idx="0">
                  <c:v>Likelihood 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'kgp VS sum err^2'!$F$3:$F$21</c:f>
              <c:numCache>
                <c:formatCode>General</c:formatCode>
                <c:ptCount val="19"/>
                <c:pt idx="0">
                  <c:v>1.4</c:v>
                </c:pt>
                <c:pt idx="1">
                  <c:v>1.6</c:v>
                </c:pt>
                <c:pt idx="2">
                  <c:v>1.8</c:v>
                </c:pt>
                <c:pt idx="3">
                  <c:v>2.0</c:v>
                </c:pt>
                <c:pt idx="4">
                  <c:v>2.2</c:v>
                </c:pt>
                <c:pt idx="5">
                  <c:v>2.4</c:v>
                </c:pt>
                <c:pt idx="6">
                  <c:v>2.6</c:v>
                </c:pt>
                <c:pt idx="7">
                  <c:v>2.8</c:v>
                </c:pt>
                <c:pt idx="8">
                  <c:v>3.0</c:v>
                </c:pt>
                <c:pt idx="9">
                  <c:v>3.21834996491096</c:v>
                </c:pt>
                <c:pt idx="10">
                  <c:v>3.4</c:v>
                </c:pt>
                <c:pt idx="11">
                  <c:v>3.6</c:v>
                </c:pt>
                <c:pt idx="12">
                  <c:v>3.8</c:v>
                </c:pt>
                <c:pt idx="13">
                  <c:v>4.0</c:v>
                </c:pt>
                <c:pt idx="14">
                  <c:v>4.2</c:v>
                </c:pt>
                <c:pt idx="15">
                  <c:v>4.4</c:v>
                </c:pt>
                <c:pt idx="16">
                  <c:v>4.6</c:v>
                </c:pt>
                <c:pt idx="17">
                  <c:v>4.8</c:v>
                </c:pt>
                <c:pt idx="18">
                  <c:v>5.0</c:v>
                </c:pt>
              </c:numCache>
            </c:numRef>
          </c:xVal>
          <c:yVal>
            <c:numRef>
              <c:f>'kgp VS sum err^2'!$G$3:$G$21</c:f>
              <c:numCache>
                <c:formatCode>General</c:formatCode>
                <c:ptCount val="19"/>
                <c:pt idx="0">
                  <c:v>0.000299269245113009</c:v>
                </c:pt>
                <c:pt idx="1">
                  <c:v>0.000309351158825349</c:v>
                </c:pt>
                <c:pt idx="2">
                  <c:v>0.000318541912657355</c:v>
                </c:pt>
                <c:pt idx="3">
                  <c:v>0.000326743229115329</c:v>
                </c:pt>
                <c:pt idx="4">
                  <c:v>0.00033386568732406</c:v>
                </c:pt>
                <c:pt idx="5">
                  <c:v>0.000339830343761956</c:v>
                </c:pt>
                <c:pt idx="6">
                  <c:v>0.000344570187766577</c:v>
                </c:pt>
                <c:pt idx="7">
                  <c:v>0.000348031394314306</c:v>
                </c:pt>
                <c:pt idx="8">
                  <c:v>0.000350174341336062</c:v>
                </c:pt>
                <c:pt idx="9">
                  <c:v>0.000350980061658415</c:v>
                </c:pt>
                <c:pt idx="10">
                  <c:v>0.000350422230658885</c:v>
                </c:pt>
                <c:pt idx="11">
                  <c:v>0.00034852431337207</c:v>
                </c:pt>
                <c:pt idx="12">
                  <c:v>0.000345302472292138</c:v>
                </c:pt>
                <c:pt idx="13">
                  <c:v>0.000340793633151979</c:v>
                </c:pt>
                <c:pt idx="14">
                  <c:v>0.000335049083519008</c:v>
                </c:pt>
                <c:pt idx="15">
                  <c:v>0.000328133501794994</c:v>
                </c:pt>
                <c:pt idx="16">
                  <c:v>0.000320123745350729</c:v>
                </c:pt>
                <c:pt idx="17">
                  <c:v>0.000311107429536306</c:v>
                </c:pt>
                <c:pt idx="18">
                  <c:v>0.000301181334279511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89A9-4C72-9F5E-9AFAA0B3CD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49893152"/>
        <c:axId val="-850273232"/>
      </c:scatterChart>
      <c:valAx>
        <c:axId val="-8498931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charset="0"/>
                    <a:ea typeface="TH SarabunPSK" charset="0"/>
                    <a:cs typeface="TH SarabunPSK" charset="0"/>
                  </a:defRPr>
                </a:pPr>
                <a:r>
                  <a:rPr lang="en-US"/>
                  <a:t>KGP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charset="0"/>
                  <a:ea typeface="TH SarabunPSK" charset="0"/>
                  <a:cs typeface="TH SarabunPSK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en-US"/>
          </a:p>
        </c:txPr>
        <c:crossAx val="-850273232"/>
        <c:crosses val="autoZero"/>
        <c:crossBetween val="midCat"/>
        <c:majorUnit val="0.5"/>
      </c:valAx>
      <c:valAx>
        <c:axId val="-850273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en-US"/>
          </a:p>
        </c:txPr>
        <c:crossAx val="-8498931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TH SarabunPSK" charset="0"/>
          <a:ea typeface="TH SarabunPSK" charset="0"/>
          <a:cs typeface="TH SarabunPSK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en-US" b="1">
                <a:latin typeface="TH SarabunPSK" panose="020B0500040200020003" pitchFamily="34" charset="-34"/>
                <a:cs typeface="TH SarabunPSK" panose="020B0500040200020003" pitchFamily="34" charset="-34"/>
              </a:rPr>
              <a:t>IRI Actual</a:t>
            </a:r>
            <a:r>
              <a:rPr lang="en-US" b="1" baseline="0">
                <a:latin typeface="TH SarabunPSK" panose="020B0500040200020003" pitchFamily="34" charset="-34"/>
                <a:cs typeface="TH SarabunPSK" panose="020B0500040200020003" pitchFamily="34" charset="-34"/>
              </a:rPr>
              <a:t> vs IRI Predict</a:t>
            </a:r>
            <a:endParaRPr lang="en-US" b="1">
              <a:latin typeface="TH SarabunPSK" panose="020B0500040200020003" pitchFamily="34" charset="-34"/>
              <a:cs typeface="TH SarabunPSK" panose="020B0500040200020003" pitchFamily="34" charset="-34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66FF"/>
              </a:solidFill>
              <a:ln w="9525">
                <a:solidFill>
                  <a:srgbClr val="0066FF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0066FF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0481642607174103"/>
                  <c:y val="0.29712962962963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defRPr>
                  </a:pPr>
                  <a:endParaRPr lang="en-US"/>
                </a:p>
              </c:txPr>
            </c:trendlineLbl>
          </c:trendline>
          <c:xVal>
            <c:numRef>
              <c:f>'IRI actual VS IRI model'!$G$20:$G$167</c:f>
              <c:numCache>
                <c:formatCode>0.00</c:formatCode>
                <c:ptCount val="148"/>
                <c:pt idx="0">
                  <c:v>3.086759999999999</c:v>
                </c:pt>
                <c:pt idx="1">
                  <c:v>3.086759999999999</c:v>
                </c:pt>
                <c:pt idx="2">
                  <c:v>3.08217</c:v>
                </c:pt>
                <c:pt idx="3">
                  <c:v>3.08217</c:v>
                </c:pt>
                <c:pt idx="4">
                  <c:v>3.26342</c:v>
                </c:pt>
                <c:pt idx="5">
                  <c:v>2.77043</c:v>
                </c:pt>
                <c:pt idx="6">
                  <c:v>3.086759999999999</c:v>
                </c:pt>
                <c:pt idx="7">
                  <c:v>2.47915</c:v>
                </c:pt>
                <c:pt idx="8">
                  <c:v>2.352439999999996</c:v>
                </c:pt>
                <c:pt idx="9">
                  <c:v>3.6025</c:v>
                </c:pt>
                <c:pt idx="10">
                  <c:v>5.164349999999986</c:v>
                </c:pt>
                <c:pt idx="11">
                  <c:v>5.164349999999986</c:v>
                </c:pt>
                <c:pt idx="12">
                  <c:v>2.47915</c:v>
                </c:pt>
                <c:pt idx="13">
                  <c:v>2.352439999999996</c:v>
                </c:pt>
                <c:pt idx="14">
                  <c:v>3.6025</c:v>
                </c:pt>
                <c:pt idx="15">
                  <c:v>3.6025</c:v>
                </c:pt>
                <c:pt idx="16">
                  <c:v>3.398099999999998</c:v>
                </c:pt>
                <c:pt idx="17">
                  <c:v>3.398099999999998</c:v>
                </c:pt>
                <c:pt idx="18">
                  <c:v>3.398099999999998</c:v>
                </c:pt>
                <c:pt idx="19">
                  <c:v>3.398099999999998</c:v>
                </c:pt>
                <c:pt idx="20">
                  <c:v>3.398099999999998</c:v>
                </c:pt>
                <c:pt idx="21">
                  <c:v>3.931839999999998</c:v>
                </c:pt>
                <c:pt idx="22">
                  <c:v>3.931839999999998</c:v>
                </c:pt>
                <c:pt idx="23">
                  <c:v>3.981669999999998</c:v>
                </c:pt>
                <c:pt idx="24">
                  <c:v>3.981669999999998</c:v>
                </c:pt>
                <c:pt idx="25">
                  <c:v>3.981669999999998</c:v>
                </c:pt>
                <c:pt idx="26">
                  <c:v>2.54</c:v>
                </c:pt>
                <c:pt idx="27">
                  <c:v>3.05643</c:v>
                </c:pt>
                <c:pt idx="28">
                  <c:v>3.05643</c:v>
                </c:pt>
                <c:pt idx="29">
                  <c:v>2.21185</c:v>
                </c:pt>
                <c:pt idx="30">
                  <c:v>2.21185</c:v>
                </c:pt>
                <c:pt idx="31">
                  <c:v>2.97182</c:v>
                </c:pt>
                <c:pt idx="32">
                  <c:v>2.97182</c:v>
                </c:pt>
                <c:pt idx="33">
                  <c:v>2.97182</c:v>
                </c:pt>
                <c:pt idx="34">
                  <c:v>3.41696</c:v>
                </c:pt>
                <c:pt idx="35">
                  <c:v>3.41696</c:v>
                </c:pt>
                <c:pt idx="36">
                  <c:v>1.90667</c:v>
                </c:pt>
                <c:pt idx="37">
                  <c:v>1.90667</c:v>
                </c:pt>
                <c:pt idx="38">
                  <c:v>3.11239</c:v>
                </c:pt>
                <c:pt idx="39">
                  <c:v>3.11239</c:v>
                </c:pt>
                <c:pt idx="40">
                  <c:v>3.44586</c:v>
                </c:pt>
                <c:pt idx="41">
                  <c:v>3.83325</c:v>
                </c:pt>
                <c:pt idx="42">
                  <c:v>3.32485</c:v>
                </c:pt>
                <c:pt idx="43">
                  <c:v>3.11239</c:v>
                </c:pt>
                <c:pt idx="44">
                  <c:v>3.11239</c:v>
                </c:pt>
                <c:pt idx="45">
                  <c:v>3.11239</c:v>
                </c:pt>
                <c:pt idx="46">
                  <c:v>3.44586</c:v>
                </c:pt>
                <c:pt idx="47">
                  <c:v>3.44586</c:v>
                </c:pt>
                <c:pt idx="48">
                  <c:v>3.83325</c:v>
                </c:pt>
                <c:pt idx="49">
                  <c:v>3.83325</c:v>
                </c:pt>
                <c:pt idx="50">
                  <c:v>3.83325</c:v>
                </c:pt>
                <c:pt idx="51">
                  <c:v>3.32485</c:v>
                </c:pt>
                <c:pt idx="52">
                  <c:v>3.32485</c:v>
                </c:pt>
                <c:pt idx="53">
                  <c:v>3.11239</c:v>
                </c:pt>
                <c:pt idx="54">
                  <c:v>3.11239</c:v>
                </c:pt>
                <c:pt idx="55">
                  <c:v>3.11239</c:v>
                </c:pt>
                <c:pt idx="56">
                  <c:v>3.11239</c:v>
                </c:pt>
                <c:pt idx="57">
                  <c:v>3.44586</c:v>
                </c:pt>
                <c:pt idx="58">
                  <c:v>3.44586</c:v>
                </c:pt>
                <c:pt idx="59">
                  <c:v>3.83325</c:v>
                </c:pt>
                <c:pt idx="60">
                  <c:v>3.32485</c:v>
                </c:pt>
                <c:pt idx="61">
                  <c:v>3.11239</c:v>
                </c:pt>
                <c:pt idx="62">
                  <c:v>2.76875</c:v>
                </c:pt>
                <c:pt idx="63">
                  <c:v>2.43875</c:v>
                </c:pt>
                <c:pt idx="64">
                  <c:v>3.63932</c:v>
                </c:pt>
                <c:pt idx="65">
                  <c:v>5.363549999999996</c:v>
                </c:pt>
                <c:pt idx="66">
                  <c:v>5.363549999999996</c:v>
                </c:pt>
                <c:pt idx="67">
                  <c:v>2.76875</c:v>
                </c:pt>
                <c:pt idx="68">
                  <c:v>2.43875</c:v>
                </c:pt>
                <c:pt idx="69">
                  <c:v>3.63932</c:v>
                </c:pt>
                <c:pt idx="70">
                  <c:v>3.63932</c:v>
                </c:pt>
                <c:pt idx="76">
                  <c:v>3.947849999999998</c:v>
                </c:pt>
                <c:pt idx="77">
                  <c:v>3.947849999999998</c:v>
                </c:pt>
                <c:pt idx="78">
                  <c:v>4.975</c:v>
                </c:pt>
                <c:pt idx="81">
                  <c:v>2.96545</c:v>
                </c:pt>
                <c:pt idx="82">
                  <c:v>3.24288</c:v>
                </c:pt>
                <c:pt idx="83">
                  <c:v>3.24288</c:v>
                </c:pt>
                <c:pt idx="84">
                  <c:v>2.254</c:v>
                </c:pt>
                <c:pt idx="85">
                  <c:v>2.254</c:v>
                </c:pt>
                <c:pt idx="86">
                  <c:v>3.212499999999999</c:v>
                </c:pt>
                <c:pt idx="87">
                  <c:v>3.212499999999999</c:v>
                </c:pt>
                <c:pt idx="88">
                  <c:v>3.212499999999999</c:v>
                </c:pt>
                <c:pt idx="91">
                  <c:v>2.3272</c:v>
                </c:pt>
                <c:pt idx="92">
                  <c:v>2.3272</c:v>
                </c:pt>
              </c:numCache>
            </c:numRef>
          </c:xVal>
          <c:yVal>
            <c:numRef>
              <c:f>'IRI actual VS IRI model'!$H$20:$H$167</c:f>
              <c:numCache>
                <c:formatCode>0.00</c:formatCode>
                <c:ptCount val="148"/>
                <c:pt idx="0">
                  <c:v>3.086759999999999</c:v>
                </c:pt>
                <c:pt idx="1">
                  <c:v>3.086759999999999</c:v>
                </c:pt>
                <c:pt idx="2">
                  <c:v>3.08217</c:v>
                </c:pt>
                <c:pt idx="3">
                  <c:v>3.08217</c:v>
                </c:pt>
                <c:pt idx="4">
                  <c:v>3.26342</c:v>
                </c:pt>
                <c:pt idx="5">
                  <c:v>2.77043</c:v>
                </c:pt>
                <c:pt idx="6">
                  <c:v>3.086759999999999</c:v>
                </c:pt>
                <c:pt idx="7">
                  <c:v>2.47915</c:v>
                </c:pt>
                <c:pt idx="8">
                  <c:v>2.352439999999996</c:v>
                </c:pt>
                <c:pt idx="9">
                  <c:v>3.6025</c:v>
                </c:pt>
                <c:pt idx="10">
                  <c:v>5.164349999999986</c:v>
                </c:pt>
                <c:pt idx="11">
                  <c:v>5.164349999999986</c:v>
                </c:pt>
                <c:pt idx="12">
                  <c:v>2.47915</c:v>
                </c:pt>
                <c:pt idx="13">
                  <c:v>2.352439999999996</c:v>
                </c:pt>
                <c:pt idx="14">
                  <c:v>3.6025</c:v>
                </c:pt>
                <c:pt idx="15">
                  <c:v>3.6025</c:v>
                </c:pt>
                <c:pt idx="16">
                  <c:v>3.398099999999998</c:v>
                </c:pt>
                <c:pt idx="17">
                  <c:v>3.398099999999998</c:v>
                </c:pt>
                <c:pt idx="18">
                  <c:v>3.398099999999998</c:v>
                </c:pt>
                <c:pt idx="19">
                  <c:v>3.398099999999998</c:v>
                </c:pt>
                <c:pt idx="20">
                  <c:v>3.398099999999998</c:v>
                </c:pt>
                <c:pt idx="21">
                  <c:v>3.931839999999998</c:v>
                </c:pt>
                <c:pt idx="22">
                  <c:v>3.931839999999998</c:v>
                </c:pt>
                <c:pt idx="23">
                  <c:v>3.981669999999998</c:v>
                </c:pt>
                <c:pt idx="24">
                  <c:v>3.981669999999998</c:v>
                </c:pt>
                <c:pt idx="25">
                  <c:v>3.981669999999998</c:v>
                </c:pt>
                <c:pt idx="26">
                  <c:v>2.54</c:v>
                </c:pt>
                <c:pt idx="27">
                  <c:v>3.05643</c:v>
                </c:pt>
                <c:pt idx="28">
                  <c:v>3.05643</c:v>
                </c:pt>
                <c:pt idx="29">
                  <c:v>2.21185</c:v>
                </c:pt>
                <c:pt idx="30">
                  <c:v>2.21185</c:v>
                </c:pt>
                <c:pt idx="31">
                  <c:v>2.97182</c:v>
                </c:pt>
                <c:pt idx="32">
                  <c:v>2.97182</c:v>
                </c:pt>
                <c:pt idx="33">
                  <c:v>2.97182</c:v>
                </c:pt>
                <c:pt idx="34">
                  <c:v>3.41696</c:v>
                </c:pt>
                <c:pt idx="35">
                  <c:v>3.41696</c:v>
                </c:pt>
                <c:pt idx="36">
                  <c:v>1.90667</c:v>
                </c:pt>
                <c:pt idx="37">
                  <c:v>1.90667</c:v>
                </c:pt>
                <c:pt idx="38">
                  <c:v>3.552400538771729</c:v>
                </c:pt>
                <c:pt idx="39">
                  <c:v>3.528829968003178</c:v>
                </c:pt>
                <c:pt idx="40">
                  <c:v>3.50796271800318</c:v>
                </c:pt>
                <c:pt idx="41">
                  <c:v>3.771457948096442</c:v>
                </c:pt>
                <c:pt idx="42">
                  <c:v>3.20890571800318</c:v>
                </c:pt>
                <c:pt idx="43">
                  <c:v>3.463158656119187</c:v>
                </c:pt>
                <c:pt idx="44">
                  <c:v>3.646653971936635</c:v>
                </c:pt>
                <c:pt idx="45">
                  <c:v>3.660827845105111</c:v>
                </c:pt>
                <c:pt idx="46">
                  <c:v>3.656237845105111</c:v>
                </c:pt>
                <c:pt idx="47">
                  <c:v>3.665404442668363</c:v>
                </c:pt>
                <c:pt idx="48">
                  <c:v>3.831907192668363</c:v>
                </c:pt>
                <c:pt idx="49">
                  <c:v>3.777443704798655</c:v>
                </c:pt>
                <c:pt idx="50">
                  <c:v>3.881996039046579</c:v>
                </c:pt>
                <c:pt idx="51">
                  <c:v>3.537990402078364</c:v>
                </c:pt>
                <c:pt idx="52">
                  <c:v>3.303435454798655</c:v>
                </c:pt>
                <c:pt idx="53">
                  <c:v>3.646070442668363</c:v>
                </c:pt>
                <c:pt idx="54">
                  <c:v>3.629021454798655</c:v>
                </c:pt>
                <c:pt idx="55">
                  <c:v>3.753427537514032</c:v>
                </c:pt>
                <c:pt idx="56">
                  <c:v>3.800933663318013</c:v>
                </c:pt>
                <c:pt idx="57">
                  <c:v>3.755674196799433</c:v>
                </c:pt>
                <c:pt idx="58">
                  <c:v>3.627661852761874</c:v>
                </c:pt>
                <c:pt idx="59">
                  <c:v>3.84992175144831</c:v>
                </c:pt>
                <c:pt idx="60">
                  <c:v>3.424573111018819</c:v>
                </c:pt>
                <c:pt idx="61">
                  <c:v>3.591907696449878</c:v>
                </c:pt>
                <c:pt idx="62">
                  <c:v>2.991956196449862</c:v>
                </c:pt>
                <c:pt idx="63">
                  <c:v>2.865904696449878</c:v>
                </c:pt>
                <c:pt idx="64">
                  <c:v>3.969749440241147</c:v>
                </c:pt>
                <c:pt idx="65">
                  <c:v>5.48379915106074</c:v>
                </c:pt>
                <c:pt idx="66">
                  <c:v>5.53920319024115</c:v>
                </c:pt>
                <c:pt idx="67">
                  <c:v>2.832844144044613</c:v>
                </c:pt>
                <c:pt idx="68">
                  <c:v>2.755762946284962</c:v>
                </c:pt>
                <c:pt idx="69">
                  <c:v>3.921394292839546</c:v>
                </c:pt>
                <c:pt idx="70">
                  <c:v>3.974816144044627</c:v>
                </c:pt>
                <c:pt idx="76">
                  <c:v>4.31033816369354</c:v>
                </c:pt>
                <c:pt idx="77">
                  <c:v>4.349912752007095</c:v>
                </c:pt>
                <c:pt idx="78">
                  <c:v>4.364736502007067</c:v>
                </c:pt>
                <c:pt idx="81">
                  <c:v>3.10224495657426</c:v>
                </c:pt>
                <c:pt idx="82">
                  <c:v>3.277997313360093</c:v>
                </c:pt>
                <c:pt idx="83">
                  <c:v>3.444951457985421</c:v>
                </c:pt>
                <c:pt idx="84">
                  <c:v>2.662373957601963</c:v>
                </c:pt>
                <c:pt idx="85">
                  <c:v>2.6821048347407</c:v>
                </c:pt>
                <c:pt idx="86">
                  <c:v>3.403025505696005</c:v>
                </c:pt>
                <c:pt idx="87">
                  <c:v>3.388263505696005</c:v>
                </c:pt>
                <c:pt idx="88">
                  <c:v>3.443324505696005</c:v>
                </c:pt>
                <c:pt idx="91">
                  <c:v>2.382164971228955</c:v>
                </c:pt>
                <c:pt idx="92">
                  <c:v>2.22712724777734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45F-4C21-93F6-0C840784D0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86093392"/>
        <c:axId val="-1286090848"/>
      </c:scatterChart>
      <c:valAx>
        <c:axId val="-12860933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en-US" sz="1200" b="0" i="0" baseline="0">
                    <a:effectLst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IRI Actual (m/km)</a:t>
                </a:r>
                <a:endParaRPr lang="en-US" sz="1200"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286090848"/>
        <c:crosses val="autoZero"/>
        <c:crossBetween val="midCat"/>
      </c:valAx>
      <c:valAx>
        <c:axId val="-1286090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en-US" sz="120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IRI</a:t>
                </a:r>
                <a:r>
                  <a:rPr lang="en-US" sz="1200" baseline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Predict (m/km)</a:t>
                </a:r>
                <a:endParaRPr lang="en-US" sz="120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2860933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r>
              <a:rPr lang="en-US"/>
              <a:t>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charset="0"/>
              <a:ea typeface="TH SarabunPSK" charset="0"/>
              <a:cs typeface="TH SarabunPSK" charset="0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dIRI</c:v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Sheet1!$B$2:$B$22</c:f>
              <c:numCache>
                <c:formatCode>General</c:formatCode>
                <c:ptCount val="21"/>
                <c:pt idx="0">
                  <c:v>0.0</c:v>
                </c:pt>
                <c:pt idx="1">
                  <c:v>0.5</c:v>
                </c:pt>
                <c:pt idx="2">
                  <c:v>1.0</c:v>
                </c:pt>
                <c:pt idx="3">
                  <c:v>1.5</c:v>
                </c:pt>
                <c:pt idx="4">
                  <c:v>2.0</c:v>
                </c:pt>
                <c:pt idx="5">
                  <c:v>2.5</c:v>
                </c:pt>
                <c:pt idx="6">
                  <c:v>3.0</c:v>
                </c:pt>
                <c:pt idx="7">
                  <c:v>3.5</c:v>
                </c:pt>
                <c:pt idx="8">
                  <c:v>4.0</c:v>
                </c:pt>
                <c:pt idx="9">
                  <c:v>4.5</c:v>
                </c:pt>
                <c:pt idx="10">
                  <c:v>5.0</c:v>
                </c:pt>
                <c:pt idx="11">
                  <c:v>5.5</c:v>
                </c:pt>
                <c:pt idx="12">
                  <c:v>6.0</c:v>
                </c:pt>
                <c:pt idx="13">
                  <c:v>6.5</c:v>
                </c:pt>
                <c:pt idx="14">
                  <c:v>7.0</c:v>
                </c:pt>
                <c:pt idx="15">
                  <c:v>7.5</c:v>
                </c:pt>
                <c:pt idx="16">
                  <c:v>8.0</c:v>
                </c:pt>
                <c:pt idx="17">
                  <c:v>8.5</c:v>
                </c:pt>
                <c:pt idx="18">
                  <c:v>9.0</c:v>
                </c:pt>
                <c:pt idx="19">
                  <c:v>9.5</c:v>
                </c:pt>
                <c:pt idx="20">
                  <c:v>10.0</c:v>
                </c:pt>
              </c:numCache>
            </c:numRef>
          </c:xVal>
          <c:yVal>
            <c:numRef>
              <c:f>Sheet1!$E$2:$E$22</c:f>
              <c:numCache>
                <c:formatCode>General</c:formatCode>
                <c:ptCount val="21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0.15</c:v>
                </c:pt>
                <c:pt idx="7">
                  <c:v>0.3</c:v>
                </c:pt>
                <c:pt idx="8">
                  <c:v>0.3</c:v>
                </c:pt>
                <c:pt idx="9">
                  <c:v>0.3</c:v>
                </c:pt>
                <c:pt idx="10">
                  <c:v>0.3</c:v>
                </c:pt>
                <c:pt idx="11">
                  <c:v>0.3</c:v>
                </c:pt>
                <c:pt idx="12">
                  <c:v>0.3</c:v>
                </c:pt>
                <c:pt idx="13">
                  <c:v>0.3</c:v>
                </c:pt>
                <c:pt idx="14">
                  <c:v>0.3</c:v>
                </c:pt>
                <c:pt idx="15">
                  <c:v>0.3</c:v>
                </c:pt>
                <c:pt idx="16">
                  <c:v>0.3</c:v>
                </c:pt>
                <c:pt idx="17">
                  <c:v>0.300000000000001</c:v>
                </c:pt>
                <c:pt idx="18">
                  <c:v>0.300000000000001</c:v>
                </c:pt>
                <c:pt idx="19">
                  <c:v>0.300000000000001</c:v>
                </c:pt>
                <c:pt idx="20">
                  <c:v>0.300000000000001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176-46F1-B3FC-24C6F7018B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718935440"/>
        <c:axId val="-1066073712"/>
      </c:scatterChart>
      <c:valAx>
        <c:axId val="-7189354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charset="0"/>
                    <a:ea typeface="TH SarabunPSK" charset="0"/>
                    <a:cs typeface="TH SarabunPSK" charset="0"/>
                  </a:defRPr>
                </a:pPr>
                <a:r>
                  <a:rPr lang="en-US"/>
                  <a:t>IRI before Seal (m/km)</a:t>
                </a:r>
              </a:p>
            </c:rich>
          </c:tx>
          <c:layout>
            <c:manualLayout>
              <c:xMode val="edge"/>
              <c:yMode val="edge"/>
              <c:x val="0.40224274887359"/>
              <c:y val="0.909217687074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charset="0"/>
                  <a:ea typeface="TH SarabunPSK" charset="0"/>
                  <a:cs typeface="TH SarabunPSK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en-US"/>
          </a:p>
        </c:txPr>
        <c:crossAx val="-1066073712"/>
        <c:crosses val="autoZero"/>
        <c:crossBetween val="midCat"/>
        <c:majorUnit val="0.5"/>
      </c:valAx>
      <c:valAx>
        <c:axId val="-1066073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charset="0"/>
                    <a:ea typeface="TH SarabunPSK" charset="0"/>
                    <a:cs typeface="TH SarabunPSK" charset="0"/>
                  </a:defRPr>
                </a:pPr>
                <a:r>
                  <a:rPr lang="en-US"/>
                  <a:t>IRI reduction (m/km)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charset="0"/>
                  <a:ea typeface="TH SarabunPSK" charset="0"/>
                  <a:cs typeface="TH SarabunPSK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en-US"/>
          </a:p>
        </c:txPr>
        <c:crossAx val="-7189354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charset="0"/>
              <a:ea typeface="TH SarabunPSK" charset="0"/>
              <a:cs typeface="TH SarabunPSK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TH SarabunPSK" charset="0"/>
          <a:ea typeface="TH SarabunPSK" charset="0"/>
          <a:cs typeface="TH SarabunPSK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IRI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Sheet2!$B$1</c:f>
              <c:strCache>
                <c:ptCount val="1"/>
                <c:pt idx="0">
                  <c:v>Sum of ระยะทาง
(กิโลเมตร)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Sheet2!$A$2:$A$16</c:f>
              <c:numCache>
                <c:formatCode>General</c:formatCode>
                <c:ptCount val="15"/>
                <c:pt idx="0">
                  <c:v>0.0</c:v>
                </c:pt>
                <c:pt idx="1">
                  <c:v>0.5</c:v>
                </c:pt>
                <c:pt idx="2">
                  <c:v>1.0</c:v>
                </c:pt>
                <c:pt idx="3">
                  <c:v>1.5</c:v>
                </c:pt>
                <c:pt idx="4">
                  <c:v>2.0</c:v>
                </c:pt>
                <c:pt idx="5">
                  <c:v>2.5</c:v>
                </c:pt>
                <c:pt idx="6">
                  <c:v>3.0</c:v>
                </c:pt>
                <c:pt idx="7">
                  <c:v>3.5</c:v>
                </c:pt>
                <c:pt idx="8">
                  <c:v>4.0</c:v>
                </c:pt>
                <c:pt idx="9">
                  <c:v>4.5</c:v>
                </c:pt>
                <c:pt idx="10">
                  <c:v>5.0</c:v>
                </c:pt>
                <c:pt idx="11">
                  <c:v>5.5</c:v>
                </c:pt>
                <c:pt idx="12">
                  <c:v>6.0</c:v>
                </c:pt>
                <c:pt idx="13">
                  <c:v>6.5</c:v>
                </c:pt>
                <c:pt idx="14">
                  <c:v>7.0</c:v>
                </c:pt>
              </c:numCache>
            </c:numRef>
          </c:cat>
          <c:val>
            <c:numRef>
              <c:f>Sheet2!$B$2:$B$16</c:f>
              <c:numCache>
                <c:formatCode>General</c:formatCode>
                <c:ptCount val="15"/>
                <c:pt idx="0">
                  <c:v>37.01600000000001</c:v>
                </c:pt>
                <c:pt idx="1">
                  <c:v>10.212</c:v>
                </c:pt>
                <c:pt idx="2">
                  <c:v>13.287</c:v>
                </c:pt>
                <c:pt idx="3">
                  <c:v>304.1299999999998</c:v>
                </c:pt>
                <c:pt idx="4">
                  <c:v>6638.763999999998</c:v>
                </c:pt>
                <c:pt idx="5">
                  <c:v>15785.24899999999</c:v>
                </c:pt>
                <c:pt idx="6">
                  <c:v>10282.482</c:v>
                </c:pt>
                <c:pt idx="7">
                  <c:v>3428.376000000002</c:v>
                </c:pt>
                <c:pt idx="8">
                  <c:v>1494.824</c:v>
                </c:pt>
                <c:pt idx="9">
                  <c:v>480.8439999999998</c:v>
                </c:pt>
                <c:pt idx="10">
                  <c:v>318.5410000000001</c:v>
                </c:pt>
                <c:pt idx="11">
                  <c:v>37.545</c:v>
                </c:pt>
                <c:pt idx="12">
                  <c:v>3.478</c:v>
                </c:pt>
                <c:pt idx="13">
                  <c:v>1.788</c:v>
                </c:pt>
                <c:pt idx="14">
                  <c:v>35.991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695-45ED-826D-26951C2082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065988368"/>
        <c:axId val="-1190635104"/>
      </c:barChart>
      <c:catAx>
        <c:axId val="-106598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90635104"/>
        <c:crosses val="autoZero"/>
        <c:auto val="1"/>
        <c:lblAlgn val="ctr"/>
        <c:lblOffset val="100"/>
        <c:noMultiLvlLbl val="0"/>
      </c:catAx>
      <c:valAx>
        <c:axId val="-1190635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65988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lumMod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Rutting (mm)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Sheet2!$F$1</c:f>
              <c:strCache>
                <c:ptCount val="1"/>
                <c:pt idx="0">
                  <c:v>Sum of ระยะทาง
(กิโลเมตร)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Sheet2!$E$2:$E$31</c:f>
              <c:numCache>
                <c:formatCode>General</c:formatCode>
                <c:ptCount val="30"/>
                <c:pt idx="0">
                  <c:v>0.0</c:v>
                </c:pt>
                <c:pt idx="1">
                  <c:v>0.5</c:v>
                </c:pt>
                <c:pt idx="2">
                  <c:v>1.0</c:v>
                </c:pt>
                <c:pt idx="3">
                  <c:v>1.5</c:v>
                </c:pt>
                <c:pt idx="4">
                  <c:v>2.0</c:v>
                </c:pt>
                <c:pt idx="5">
                  <c:v>2.5</c:v>
                </c:pt>
                <c:pt idx="6">
                  <c:v>3.0</c:v>
                </c:pt>
                <c:pt idx="7">
                  <c:v>3.5</c:v>
                </c:pt>
                <c:pt idx="8">
                  <c:v>4.0</c:v>
                </c:pt>
                <c:pt idx="9">
                  <c:v>4.5</c:v>
                </c:pt>
                <c:pt idx="10">
                  <c:v>5.0</c:v>
                </c:pt>
                <c:pt idx="11">
                  <c:v>5.5</c:v>
                </c:pt>
                <c:pt idx="12">
                  <c:v>6.0</c:v>
                </c:pt>
                <c:pt idx="13">
                  <c:v>6.5</c:v>
                </c:pt>
                <c:pt idx="14">
                  <c:v>7.0</c:v>
                </c:pt>
                <c:pt idx="15">
                  <c:v>7.5</c:v>
                </c:pt>
                <c:pt idx="16">
                  <c:v>8.0</c:v>
                </c:pt>
                <c:pt idx="17">
                  <c:v>8.5</c:v>
                </c:pt>
                <c:pt idx="18">
                  <c:v>9.0</c:v>
                </c:pt>
                <c:pt idx="19">
                  <c:v>9.5</c:v>
                </c:pt>
                <c:pt idx="20">
                  <c:v>10.0</c:v>
                </c:pt>
                <c:pt idx="21">
                  <c:v>10.5</c:v>
                </c:pt>
                <c:pt idx="22">
                  <c:v>11.0</c:v>
                </c:pt>
                <c:pt idx="23">
                  <c:v>11.5</c:v>
                </c:pt>
                <c:pt idx="24">
                  <c:v>12.0</c:v>
                </c:pt>
                <c:pt idx="25">
                  <c:v>12.5</c:v>
                </c:pt>
                <c:pt idx="26">
                  <c:v>13.0</c:v>
                </c:pt>
                <c:pt idx="27">
                  <c:v>13.5</c:v>
                </c:pt>
                <c:pt idx="28">
                  <c:v>14.0</c:v>
                </c:pt>
                <c:pt idx="29">
                  <c:v>14.5</c:v>
                </c:pt>
              </c:numCache>
            </c:numRef>
          </c:cat>
          <c:val>
            <c:numRef>
              <c:f>Sheet2!$F$2:$F$31</c:f>
              <c:numCache>
                <c:formatCode>General</c:formatCode>
                <c:ptCount val="30"/>
                <c:pt idx="0">
                  <c:v>165.359</c:v>
                </c:pt>
                <c:pt idx="1">
                  <c:v>0.434</c:v>
                </c:pt>
                <c:pt idx="2">
                  <c:v>83.89200000000001</c:v>
                </c:pt>
                <c:pt idx="3">
                  <c:v>298.5019999999996</c:v>
                </c:pt>
                <c:pt idx="4">
                  <c:v>1041.03</c:v>
                </c:pt>
                <c:pt idx="5">
                  <c:v>2462.274000000001</c:v>
                </c:pt>
                <c:pt idx="6">
                  <c:v>4396.306</c:v>
                </c:pt>
                <c:pt idx="7">
                  <c:v>3744.024000000001</c:v>
                </c:pt>
                <c:pt idx="8">
                  <c:v>4903.360000000002</c:v>
                </c:pt>
                <c:pt idx="9">
                  <c:v>5060.801</c:v>
                </c:pt>
                <c:pt idx="10">
                  <c:v>4493.031000000004</c:v>
                </c:pt>
                <c:pt idx="11">
                  <c:v>3032.008000000001</c:v>
                </c:pt>
                <c:pt idx="12">
                  <c:v>2518.024</c:v>
                </c:pt>
                <c:pt idx="13">
                  <c:v>1586.153999999999</c:v>
                </c:pt>
                <c:pt idx="14">
                  <c:v>1078.021</c:v>
                </c:pt>
                <c:pt idx="15">
                  <c:v>806.209</c:v>
                </c:pt>
                <c:pt idx="16">
                  <c:v>576.9159999999994</c:v>
                </c:pt>
                <c:pt idx="17">
                  <c:v>420.2329999999992</c:v>
                </c:pt>
                <c:pt idx="18">
                  <c:v>216.192</c:v>
                </c:pt>
                <c:pt idx="19">
                  <c:v>147.834</c:v>
                </c:pt>
                <c:pt idx="20">
                  <c:v>144.345</c:v>
                </c:pt>
                <c:pt idx="21">
                  <c:v>120.146</c:v>
                </c:pt>
                <c:pt idx="22">
                  <c:v>93.417</c:v>
                </c:pt>
                <c:pt idx="23">
                  <c:v>11.6</c:v>
                </c:pt>
                <c:pt idx="24">
                  <c:v>53.52700000000001</c:v>
                </c:pt>
                <c:pt idx="25">
                  <c:v>170.386</c:v>
                </c:pt>
                <c:pt idx="26">
                  <c:v>43.0</c:v>
                </c:pt>
                <c:pt idx="27">
                  <c:v>13.55</c:v>
                </c:pt>
                <c:pt idx="28">
                  <c:v>29.636</c:v>
                </c:pt>
                <c:pt idx="29">
                  <c:v>132.654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430-439D-BF6D-29C0917EC9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85471056"/>
        <c:axId val="-849548560"/>
      </c:barChart>
      <c:catAx>
        <c:axId val="-1285471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49548560"/>
        <c:crosses val="autoZero"/>
        <c:auto val="1"/>
        <c:lblAlgn val="ctr"/>
        <c:lblOffset val="100"/>
        <c:noMultiLvlLbl val="0"/>
      </c:catAx>
      <c:valAx>
        <c:axId val="-849548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85471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lumMod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% cracking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Sheet2!$J$1</c:f>
              <c:strCache>
                <c:ptCount val="1"/>
                <c:pt idx="0">
                  <c:v>Sum of ระยะทาง
(กิโลเมตร)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Sheet2!$I$2:$I$10</c:f>
              <c:numCache>
                <c:formatCode>General</c:formatCode>
                <c:ptCount val="9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</c:numCache>
            </c:numRef>
          </c:cat>
          <c:val>
            <c:numRef>
              <c:f>Sheet2!$J$2:$J$10</c:f>
              <c:numCache>
                <c:formatCode>General</c:formatCode>
                <c:ptCount val="9"/>
                <c:pt idx="0">
                  <c:v>31208.58800000003</c:v>
                </c:pt>
                <c:pt idx="1">
                  <c:v>4940.717999999999</c:v>
                </c:pt>
                <c:pt idx="2">
                  <c:v>998.1209999999994</c:v>
                </c:pt>
                <c:pt idx="3">
                  <c:v>726.263</c:v>
                </c:pt>
                <c:pt idx="4">
                  <c:v>399.7029999999999</c:v>
                </c:pt>
                <c:pt idx="5">
                  <c:v>92.009</c:v>
                </c:pt>
                <c:pt idx="6">
                  <c:v>110.762</c:v>
                </c:pt>
                <c:pt idx="7">
                  <c:v>79.59</c:v>
                </c:pt>
                <c:pt idx="8">
                  <c:v>60.852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2F-4321-9309-9F027A2C1F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988967472"/>
        <c:axId val="-989060000"/>
      </c:barChart>
      <c:catAx>
        <c:axId val="-98896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89060000"/>
        <c:crosses val="autoZero"/>
        <c:auto val="1"/>
        <c:lblAlgn val="ctr"/>
        <c:lblOffset val="100"/>
        <c:noMultiLvlLbl val="0"/>
      </c:catAx>
      <c:valAx>
        <c:axId val="-989060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88967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lumMod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r>
              <a:rPr lang="th-TH"/>
              <a:t>รวมปริมาณงานที่ซ่อมบำรุง (ตร.ม.)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charset="0"/>
              <a:ea typeface="TH SarabunPSK" charset="0"/>
              <a:cs typeface="TH SarabunPSK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38531476167973"/>
          <c:y val="0.295416703477397"/>
          <c:w val="0.269945460987463"/>
          <c:h val="0.510317521847544"/>
        </c:manualLayout>
      </c:layout>
      <c:pieChart>
        <c:varyColors val="1"/>
        <c:ser>
          <c:idx val="0"/>
          <c:order val="0"/>
          <c:tx>
            <c:strRef>
              <c:f>'Sheet1 (2)'!$B$3</c:f>
              <c:strCache>
                <c:ptCount val="1"/>
                <c:pt idx="0">
                  <c:v>Sum of ระยะทาง (กม.)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88C-49D3-8E73-9E0EFA43E18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88C-49D3-8E73-9E0EFA43E186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88C-49D3-8E73-9E0EFA43E186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88C-49D3-8E73-9E0EFA43E186}"/>
              </c:ext>
            </c:extLst>
          </c:dPt>
          <c:dLbls>
            <c:dLbl>
              <c:idx val="3"/>
              <c:layout>
                <c:manualLayout>
                  <c:x val="0.0194444444444444"/>
                  <c:y val="0.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88C-49D3-8E73-9E0EFA43E18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H SarabunPSK" charset="0"/>
                    <a:ea typeface="TH SarabunPSK" charset="0"/>
                    <a:cs typeface="TH SarabunPSK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'Sheet1 (2)'!$A$4:$A$7</c:f>
              <c:strCache>
                <c:ptCount val="4"/>
                <c:pt idx="0">
                  <c:v>OL05</c:v>
                </c:pt>
                <c:pt idx="1">
                  <c:v>OL10</c:v>
                </c:pt>
                <c:pt idx="2">
                  <c:v>RCL10</c:v>
                </c:pt>
                <c:pt idx="3">
                  <c:v>SS02</c:v>
                </c:pt>
              </c:strCache>
            </c:strRef>
          </c:cat>
          <c:val>
            <c:numRef>
              <c:f>'Sheet1 (2)'!$B$4:$B$7</c:f>
              <c:numCache>
                <c:formatCode>General</c:formatCode>
                <c:ptCount val="4"/>
                <c:pt idx="0">
                  <c:v>52871.56000000008</c:v>
                </c:pt>
                <c:pt idx="1">
                  <c:v>3558.630000000006</c:v>
                </c:pt>
                <c:pt idx="2">
                  <c:v>19829.14000000002</c:v>
                </c:pt>
                <c:pt idx="3">
                  <c:v>1556.250000000001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88C-49D3-8E73-9E0EFA43E1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charset="0"/>
              <a:ea typeface="TH SarabunPSK" charset="0"/>
              <a:cs typeface="TH SarabunPSK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TH SarabunPSK" charset="0"/>
          <a:ea typeface="TH SarabunPSK" charset="0"/>
          <a:cs typeface="TH SarabunPSK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498980205761"/>
          <c:y val="0.0425414132849313"/>
          <c:w val="0.463132772235316"/>
          <c:h val="0.691385462623158"/>
        </c:manualLayout>
      </c:layout>
      <c:scatterChart>
        <c:scatterStyle val="smoothMarker"/>
        <c:varyColors val="0"/>
        <c:ser>
          <c:idx val="3"/>
          <c:order val="0"/>
          <c:tx>
            <c:strRef>
              <c:f>Sheet1!$E$1</c:f>
              <c:strCache>
                <c:ptCount val="1"/>
                <c:pt idx="0">
                  <c:v>ค่าซ่อมบำรุง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Sheet1!$A$2:$A$19</c:f>
              <c:numCache>
                <c:formatCode>General</c:formatCode>
                <c:ptCount val="18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</c:numCache>
            </c:numRef>
          </c:xVal>
          <c:yVal>
            <c:numRef>
              <c:f>Sheet1!$E$2:$E$19</c:f>
              <c:numCache>
                <c:formatCode>_(* #,##0_);_(* \(#,##0\);_(* "-"??_);_(@_)</c:formatCode>
                <c:ptCount val="18"/>
                <c:pt idx="0">
                  <c:v>9.999998394E9</c:v>
                </c:pt>
                <c:pt idx="1">
                  <c:v>1.999999993002E10</c:v>
                </c:pt>
                <c:pt idx="2">
                  <c:v>2.999999980461E10</c:v>
                </c:pt>
                <c:pt idx="3">
                  <c:v>3.99999994507598E10</c:v>
                </c:pt>
                <c:pt idx="4">
                  <c:v>4.99999981265999E10</c:v>
                </c:pt>
                <c:pt idx="5">
                  <c:v>5.99999987987399E10</c:v>
                </c:pt>
                <c:pt idx="6">
                  <c:v>6.999999822749E10</c:v>
                </c:pt>
                <c:pt idx="7">
                  <c:v>7.999999901662E10</c:v>
                </c:pt>
                <c:pt idx="8">
                  <c:v>8.999999865645E10</c:v>
                </c:pt>
                <c:pt idx="9">
                  <c:v>9.99999996959201E10</c:v>
                </c:pt>
                <c:pt idx="10">
                  <c:v>1.0999999888253E11</c:v>
                </c:pt>
                <c:pt idx="11">
                  <c:v>1.19999997874E11</c:v>
                </c:pt>
                <c:pt idx="12">
                  <c:v>1.2999999868258E11</c:v>
                </c:pt>
                <c:pt idx="13">
                  <c:v>1.3999995887282E11</c:v>
                </c:pt>
                <c:pt idx="14">
                  <c:v>1.49999983670389E11</c:v>
                </c:pt>
                <c:pt idx="15">
                  <c:v>1.5999999800952E11</c:v>
                </c:pt>
                <c:pt idx="16">
                  <c:v>1.6903906767719E11</c:v>
                </c:pt>
                <c:pt idx="17">
                  <c:v>1.6903906767719E11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EB27-410E-9E7B-81157AAF661F}"/>
            </c:ext>
          </c:extLst>
        </c:ser>
        <c:ser>
          <c:idx val="4"/>
          <c:order val="1"/>
          <c:tx>
            <c:strRef>
              <c:f>Sheet1!$H$1</c:f>
              <c:strCache>
                <c:ptCount val="1"/>
                <c:pt idx="0">
                  <c:v>ส่วนต่างของผลประโยชน์ที่ได้รับ</c:v>
                </c:pt>
              </c:strCache>
            </c:strRef>
          </c:tx>
          <c:spPr>
            <a:ln w="19050" cap="rnd">
              <a:solidFill>
                <a:srgbClr val="279C0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rgbClr val="279C0C"/>
                </a:solidFill>
              </a:ln>
              <a:effectLst/>
            </c:spPr>
          </c:marker>
          <c:xVal>
            <c:numRef>
              <c:f>Sheet1!$A$2:$A$19</c:f>
              <c:numCache>
                <c:formatCode>General</c:formatCode>
                <c:ptCount val="18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</c:numCache>
            </c:numRef>
          </c:xVal>
          <c:yVal>
            <c:numRef>
              <c:f>Sheet1!$H$2:$H$17</c:f>
              <c:numCache>
                <c:formatCode>_(* #,##0.00_);_(* \(#,##0.00\);_(* "-"??_);_(@_)</c:formatCode>
                <c:ptCount val="16"/>
                <c:pt idx="0">
                  <c:v>7.41043962868902E11</c:v>
                </c:pt>
                <c:pt idx="1">
                  <c:v>5.0802406100102E11</c:v>
                </c:pt>
                <c:pt idx="2">
                  <c:v>3.63535659532479E11</c:v>
                </c:pt>
                <c:pt idx="3">
                  <c:v>2.77356364054896E11</c:v>
                </c:pt>
                <c:pt idx="4">
                  <c:v>2.19771207332805E11</c:v>
                </c:pt>
                <c:pt idx="5">
                  <c:v>1.71767008663924E11</c:v>
                </c:pt>
                <c:pt idx="6">
                  <c:v>1.35063225230975E11</c:v>
                </c:pt>
                <c:pt idx="7">
                  <c:v>1.03095804492896E11</c:v>
                </c:pt>
                <c:pt idx="8">
                  <c:v>7.92913652904819E10</c:v>
                </c:pt>
                <c:pt idx="9">
                  <c:v>5.42587460432554E10</c:v>
                </c:pt>
                <c:pt idx="10">
                  <c:v>3.15214717645068E10</c:v>
                </c:pt>
                <c:pt idx="11">
                  <c:v>1.24365722085001E11</c:v>
                </c:pt>
                <c:pt idx="12">
                  <c:v>7.98509573580308E10</c:v>
                </c:pt>
                <c:pt idx="13">
                  <c:v>4.71206064995127E10</c:v>
                </c:pt>
                <c:pt idx="14">
                  <c:v>1.83933843702915E10</c:v>
                </c:pt>
                <c:pt idx="15">
                  <c:v>3.1605859810752E9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EB27-410E-9E7B-81157AAF66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988968816"/>
        <c:axId val="-988960768"/>
      </c:scatterChart>
      <c:valAx>
        <c:axId val="-9889688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charset="0"/>
                    <a:ea typeface="TH SarabunPSK" charset="0"/>
                    <a:cs typeface="TH SarabunPSK" charset="0"/>
                  </a:defRPr>
                </a:pPr>
                <a:r>
                  <a:rPr lang="th-TH"/>
                  <a:t>งบประมาณ </a:t>
                </a:r>
                <a:r>
                  <a:rPr lang="en-US"/>
                  <a:t>(</a:t>
                </a:r>
                <a:r>
                  <a:rPr lang="th-TH"/>
                  <a:t>หมื่นล้านบาท</a:t>
                </a:r>
                <a:r>
                  <a:rPr lang="en-US"/>
                  <a:t>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charset="0"/>
                  <a:ea typeface="TH SarabunPSK" charset="0"/>
                  <a:cs typeface="TH SarabunPSK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en-US"/>
          </a:p>
        </c:txPr>
        <c:crossAx val="-988960768"/>
        <c:crosses val="autoZero"/>
        <c:crossBetween val="midCat"/>
      </c:valAx>
      <c:valAx>
        <c:axId val="-988960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charset="0"/>
                    <a:ea typeface="TH SarabunPSK" charset="0"/>
                    <a:cs typeface="TH SarabunPSK" charset="0"/>
                  </a:defRPr>
                </a:pPr>
                <a:r>
                  <a:rPr lang="th-TH" dirty="0"/>
                  <a:t>บาท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charset="0"/>
                  <a:ea typeface="TH SarabunPSK" charset="0"/>
                  <a:cs typeface="TH SarabunPSK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en-US"/>
          </a:p>
        </c:txPr>
        <c:crossAx val="-9889688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0162562851331552"/>
          <c:y val="0.893719886767622"/>
          <c:w val="0.763218490329084"/>
          <c:h val="0.09030988751838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charset="0"/>
              <a:ea typeface="TH SarabunPSK" charset="0"/>
              <a:cs typeface="TH SarabunPSK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latin typeface="TH SarabunPSK" charset="0"/>
          <a:ea typeface="TH SarabunPSK" charset="0"/>
          <a:cs typeface="TH SarabunPSK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png"/><Relationship Id="rId1" Type="http://schemas.openxmlformats.org/officeDocument/2006/relationships/image" Target="../media/image36.png"/><Relationship Id="rId2" Type="http://schemas.openxmlformats.org/officeDocument/2006/relationships/image" Target="../media/image37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png"/><Relationship Id="rId1" Type="http://schemas.openxmlformats.org/officeDocument/2006/relationships/image" Target="../media/image36.png"/><Relationship Id="rId2" Type="http://schemas.openxmlformats.org/officeDocument/2006/relationships/image" Target="../media/image3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E307AF-366D-4AF1-8BE0-EFFF2B5500D4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th-TH"/>
        </a:p>
      </dgm:t>
    </dgm:pt>
    <dgm:pt modelId="{AB57F75A-3D77-40C3-A983-11D160D140D3}">
      <dgm:prSet phldrT="[ข้อความ]" custT="1"/>
      <dgm:spPr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pPr algn="thaiDist"/>
          <a:r>
            <a:rPr lang="th-TH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1</a:t>
          </a:r>
          <a:r>
            <a:rPr lang="th-TH" sz="2400" b="0" u="none" dirty="0">
              <a:latin typeface="TH SarabunPSK" panose="020B0500040200020003" pitchFamily="34" charset="-34"/>
              <a:cs typeface="TH SarabunPSK" panose="020B0500040200020003" pitchFamily="34" charset="-34"/>
            </a:rPr>
            <a:t>. ความเป็นมาและวัตถุประสงค์ของโครงการ</a:t>
          </a:r>
        </a:p>
      </dgm:t>
    </dgm:pt>
    <dgm:pt modelId="{87FA401C-F16A-4B99-8106-C345F2CB4789}" type="parTrans" cxnId="{89C09BE8-5BCD-4C8F-8522-6E386B74FE94}">
      <dgm:prSet/>
      <dgm:spPr/>
      <dgm:t>
        <a:bodyPr/>
        <a:lstStyle/>
        <a:p>
          <a:pPr algn="thaiDist"/>
          <a:endParaRPr lang="th-TH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4172BFA-B302-4BA4-897B-89F510E8B849}" type="sibTrans" cxnId="{89C09BE8-5BCD-4C8F-8522-6E386B74FE94}">
      <dgm:prSet/>
      <dgm:spPr/>
      <dgm:t>
        <a:bodyPr/>
        <a:lstStyle/>
        <a:p>
          <a:pPr algn="thaiDist"/>
          <a:endParaRPr lang="th-TH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B60CE38-2836-49FF-A417-A670324C9836}">
      <dgm:prSet custT="1"/>
      <dgm:spPr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pPr algn="thaiDist"/>
          <a:r>
            <a:rPr lang="th-TH" sz="2400" b="0" u="none" dirty="0">
              <a:latin typeface="TH SarabunPSK" panose="020B0500040200020003" pitchFamily="34" charset="-34"/>
              <a:cs typeface="TH SarabunPSK" panose="020B0500040200020003" pitchFamily="34" charset="-34"/>
            </a:rPr>
            <a:t>2. </a:t>
          </a:r>
          <a:r>
            <a:rPr lang="th-TH" sz="2400" b="0" u="none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สรุปความก้าวหน้าตามขอบเขตงาน</a:t>
          </a:r>
          <a:endParaRPr lang="th-TH" sz="2400" b="0" u="none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F7D544D-8A4F-4F4A-989C-620EDC3E8B4D}" type="parTrans" cxnId="{7A007E55-FE0B-4FDB-8C35-BE456742D126}">
      <dgm:prSet/>
      <dgm:spPr/>
      <dgm:t>
        <a:bodyPr/>
        <a:lstStyle/>
        <a:p>
          <a:pPr algn="thaiDist"/>
          <a:endParaRPr lang="th-TH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1E38C13-9DB1-4D5F-9C94-D73A8D2FEB1D}" type="sibTrans" cxnId="{7A007E55-FE0B-4FDB-8C35-BE456742D126}">
      <dgm:prSet/>
      <dgm:spPr/>
      <dgm:t>
        <a:bodyPr/>
        <a:lstStyle/>
        <a:p>
          <a:pPr algn="thaiDist"/>
          <a:endParaRPr lang="th-TH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62764BB-CA38-4419-9BF8-D8BDAB77BA6F}">
      <dgm:prSet custT="1"/>
      <dgm:spPr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pPr algn="thaiDist"/>
          <a:r>
            <a:rPr lang="en-US" sz="2400" b="0" u="none" cap="none" spc="0" dirty="0">
              <a:ln w="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3</a:t>
          </a:r>
          <a:r>
            <a:rPr lang="th-TH" sz="2400" b="0" u="none" cap="none" spc="0" dirty="0">
              <a:ln w="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. รายละเอียดการดำเนินงานโครงการ</a:t>
          </a:r>
        </a:p>
      </dgm:t>
    </dgm:pt>
    <dgm:pt modelId="{716CA7C7-5A78-4B9B-A650-DEAC13AD3143}" type="parTrans" cxnId="{B6794102-FD31-4C0D-BFA9-403E30FC4F35}">
      <dgm:prSet/>
      <dgm:spPr/>
      <dgm:t>
        <a:bodyPr/>
        <a:lstStyle/>
        <a:p>
          <a:pPr algn="thaiDist"/>
          <a:endParaRPr lang="th-TH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1155EE8-4161-4DDC-8A90-C937DB518CB5}" type="sibTrans" cxnId="{B6794102-FD31-4C0D-BFA9-403E30FC4F35}">
      <dgm:prSet/>
      <dgm:spPr/>
      <dgm:t>
        <a:bodyPr/>
        <a:lstStyle/>
        <a:p>
          <a:pPr algn="thaiDist"/>
          <a:endParaRPr lang="th-TH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400117E-A572-4951-BA93-B03F9AA68BB0}">
      <dgm:prSet custT="1"/>
      <dgm:spPr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pPr algn="thaiDist"/>
          <a:r>
            <a:rPr lang="en-US" sz="2400" b="0" u="none" dirty="0">
              <a:latin typeface="TH SarabunPSK" panose="020B0500040200020003" pitchFamily="34" charset="-34"/>
              <a:cs typeface="TH SarabunPSK" panose="020B0500040200020003" pitchFamily="34" charset="-34"/>
            </a:rPr>
            <a:t>4</a:t>
          </a:r>
          <a:r>
            <a:rPr lang="th-TH" sz="2400" b="0" u="none" dirty="0">
              <a:latin typeface="TH SarabunPSK" panose="020B0500040200020003" pitchFamily="34" charset="-34"/>
              <a:cs typeface="TH SarabunPSK" panose="020B0500040200020003" pitchFamily="34" charset="-34"/>
            </a:rPr>
            <a:t>. การปรับปรุงโปรแกรมบริหารบำรุงทาง (</a:t>
          </a:r>
          <a:r>
            <a:rPr lang="en-US" sz="2400" b="0" u="none" dirty="0">
              <a:latin typeface="TH SarabunPSK" panose="020B0500040200020003" pitchFamily="34" charset="-34"/>
              <a:cs typeface="TH SarabunPSK" panose="020B0500040200020003" pitchFamily="34" charset="-34"/>
            </a:rPr>
            <a:t>TPMS) </a:t>
          </a:r>
          <a:endParaRPr lang="th-TH" sz="2400" b="0" u="none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BBC581A-D7E1-42F1-9B71-940B41CCCE11}" type="parTrans" cxnId="{4F438F3C-1E03-440D-A061-E8596C24AF78}">
      <dgm:prSet/>
      <dgm:spPr/>
      <dgm:t>
        <a:bodyPr/>
        <a:lstStyle/>
        <a:p>
          <a:pPr algn="thaiDist"/>
          <a:endParaRPr lang="th-TH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6DAB115-8679-4642-810D-5A1FBE6D4AB2}" type="sibTrans" cxnId="{4F438F3C-1E03-440D-A061-E8596C24AF78}">
      <dgm:prSet/>
      <dgm:spPr/>
      <dgm:t>
        <a:bodyPr/>
        <a:lstStyle/>
        <a:p>
          <a:pPr algn="thaiDist"/>
          <a:endParaRPr lang="th-TH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D40A853-9736-46CF-AB1F-D790B0D43491}">
      <dgm:prSet custT="1"/>
      <dgm:spPr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pPr algn="thaiDist"/>
          <a:r>
            <a:rPr lang="en-US" sz="2400" b="0" u="none" dirty="0">
              <a:latin typeface="TH SarabunPSK" panose="020B0500040200020003" pitchFamily="34" charset="-34"/>
              <a:cs typeface="TH SarabunPSK" panose="020B0500040200020003" pitchFamily="34" charset="-34"/>
            </a:rPr>
            <a:t>5</a:t>
          </a:r>
          <a:r>
            <a:rPr lang="th-TH" sz="2400" b="0" u="none" dirty="0">
              <a:latin typeface="TH SarabunPSK" panose="020B0500040200020003" pitchFamily="34" charset="-34"/>
              <a:cs typeface="TH SarabunPSK" panose="020B0500040200020003" pitchFamily="34" charset="-34"/>
            </a:rPr>
            <a:t>.</a:t>
          </a:r>
          <a:r>
            <a:rPr lang="en-US" sz="2400" b="0" u="none" dirty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th-TH" sz="2400" b="0" u="none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แผนการดำเนินงาน</a:t>
          </a:r>
          <a:endParaRPr lang="th-TH" sz="2400" b="0" u="none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DF8F4A1-5936-44CF-8295-29E96A7DC45C}" type="parTrans" cxnId="{FEF32E54-030F-401E-BD8E-75BDD9583294}">
      <dgm:prSet/>
      <dgm:spPr/>
      <dgm:t>
        <a:bodyPr/>
        <a:lstStyle/>
        <a:p>
          <a:pPr algn="thaiDist"/>
          <a:endParaRPr lang="th-TH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62ACC9C-1C63-4AA4-AA2E-A7BEFD676147}" type="sibTrans" cxnId="{FEF32E54-030F-401E-BD8E-75BDD9583294}">
      <dgm:prSet/>
      <dgm:spPr/>
      <dgm:t>
        <a:bodyPr/>
        <a:lstStyle/>
        <a:p>
          <a:pPr algn="thaiDist"/>
          <a:endParaRPr lang="th-TH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2100A9E-62B8-4D10-ACD7-6BE01D449F7C}" type="pres">
      <dgm:prSet presAssocID="{F0E307AF-366D-4AF1-8BE0-EFFF2B5500D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9D6F16-3109-4A9B-8752-4A095DA91E73}" type="pres">
      <dgm:prSet presAssocID="{AB57F75A-3D77-40C3-A983-11D160D140D3}" presName="parentLin" presStyleCnt="0"/>
      <dgm:spPr/>
    </dgm:pt>
    <dgm:pt modelId="{80523900-73E1-43B6-ADFA-16481D6A2BB1}" type="pres">
      <dgm:prSet presAssocID="{AB57F75A-3D77-40C3-A983-11D160D140D3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BC159550-051C-40C3-B85D-1F2E6C0307F2}" type="pres">
      <dgm:prSet presAssocID="{AB57F75A-3D77-40C3-A983-11D160D140D3}" presName="parentText" presStyleLbl="node1" presStyleIdx="0" presStyleCnt="5" custScaleX="120153" custScaleY="15418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0D8C13-CEF4-46E1-AFDD-C5CBACC4EC7F}" type="pres">
      <dgm:prSet presAssocID="{AB57F75A-3D77-40C3-A983-11D160D140D3}" presName="negativeSpace" presStyleCnt="0"/>
      <dgm:spPr/>
    </dgm:pt>
    <dgm:pt modelId="{B2210873-1F81-46AB-8F1D-4D7091BD1D58}" type="pres">
      <dgm:prSet presAssocID="{AB57F75A-3D77-40C3-A983-11D160D140D3}" presName="childText" presStyleLbl="conFgAcc1" presStyleIdx="0" presStyleCnt="5">
        <dgm:presLayoutVars>
          <dgm:bulletEnabled val="1"/>
        </dgm:presLayoutVars>
      </dgm:prSet>
      <dgm:spPr>
        <a:ln>
          <a:solidFill>
            <a:schemeClr val="accent4">
              <a:lumMod val="40000"/>
              <a:lumOff val="60000"/>
            </a:schemeClr>
          </a:solidFill>
        </a:ln>
      </dgm:spPr>
    </dgm:pt>
    <dgm:pt modelId="{E72855BB-2740-428F-BA85-627053EAA307}" type="pres">
      <dgm:prSet presAssocID="{D4172BFA-B302-4BA4-897B-89F510E8B849}" presName="spaceBetweenRectangles" presStyleCnt="0"/>
      <dgm:spPr/>
    </dgm:pt>
    <dgm:pt modelId="{08CCEEBE-8B17-4B63-80A2-0BCED70329B2}" type="pres">
      <dgm:prSet presAssocID="{3B60CE38-2836-49FF-A417-A670324C9836}" presName="parentLin" presStyleCnt="0"/>
      <dgm:spPr/>
    </dgm:pt>
    <dgm:pt modelId="{2327CA16-7DC6-42CB-9C61-1EDB3A5A601A}" type="pres">
      <dgm:prSet presAssocID="{3B60CE38-2836-49FF-A417-A670324C9836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6F1A5029-67C7-4E6C-B36D-DF815737D524}" type="pres">
      <dgm:prSet presAssocID="{3B60CE38-2836-49FF-A417-A670324C9836}" presName="parentText" presStyleLbl="node1" presStyleIdx="1" presStyleCnt="5" custScaleX="120153" custScaleY="22445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9F9E9C-B910-4CFF-8483-EB9F8764D5D3}" type="pres">
      <dgm:prSet presAssocID="{3B60CE38-2836-49FF-A417-A670324C9836}" presName="negativeSpace" presStyleCnt="0"/>
      <dgm:spPr/>
    </dgm:pt>
    <dgm:pt modelId="{5BEAAC06-B5DF-44F1-9C78-C7DBA58DDB2C}" type="pres">
      <dgm:prSet presAssocID="{3B60CE38-2836-49FF-A417-A670324C9836}" presName="childText" presStyleLbl="conFgAcc1" presStyleIdx="1" presStyleCnt="5">
        <dgm:presLayoutVars>
          <dgm:bulletEnabled val="1"/>
        </dgm:presLayoutVars>
      </dgm:prSet>
      <dgm:spPr>
        <a:ln>
          <a:solidFill>
            <a:schemeClr val="accent4">
              <a:lumMod val="40000"/>
              <a:lumOff val="60000"/>
            </a:schemeClr>
          </a:solidFill>
        </a:ln>
      </dgm:spPr>
    </dgm:pt>
    <dgm:pt modelId="{56BE9385-F335-471F-B4FD-04B8F53ED23F}" type="pres">
      <dgm:prSet presAssocID="{71E38C13-9DB1-4D5F-9C94-D73A8D2FEB1D}" presName="spaceBetweenRectangles" presStyleCnt="0"/>
      <dgm:spPr/>
    </dgm:pt>
    <dgm:pt modelId="{F56C2D00-E254-4B6D-B0B4-F2A1A4B7DCA3}" type="pres">
      <dgm:prSet presAssocID="{F62764BB-CA38-4419-9BF8-D8BDAB77BA6F}" presName="parentLin" presStyleCnt="0"/>
      <dgm:spPr/>
    </dgm:pt>
    <dgm:pt modelId="{3421C2A2-4618-44B8-AB45-16CBF71E7AAA}" type="pres">
      <dgm:prSet presAssocID="{F62764BB-CA38-4419-9BF8-D8BDAB77BA6F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CA363CB1-737C-4311-8D76-42F6E9B84329}" type="pres">
      <dgm:prSet presAssocID="{F62764BB-CA38-4419-9BF8-D8BDAB77BA6F}" presName="parentText" presStyleLbl="node1" presStyleIdx="2" presStyleCnt="5" custScaleX="119835" custScaleY="22539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22A59B-82F7-468C-B5A5-1447C75074B0}" type="pres">
      <dgm:prSet presAssocID="{F62764BB-CA38-4419-9BF8-D8BDAB77BA6F}" presName="negativeSpace" presStyleCnt="0"/>
      <dgm:spPr/>
    </dgm:pt>
    <dgm:pt modelId="{2FEF6701-DDE1-4362-A5D4-1F760E7FE30E}" type="pres">
      <dgm:prSet presAssocID="{F62764BB-CA38-4419-9BF8-D8BDAB77BA6F}" presName="childText" presStyleLbl="conFgAcc1" presStyleIdx="2" presStyleCnt="5">
        <dgm:presLayoutVars>
          <dgm:bulletEnabled val="1"/>
        </dgm:presLayoutVars>
      </dgm:prSet>
      <dgm:spPr>
        <a:ln>
          <a:solidFill>
            <a:schemeClr val="accent4">
              <a:lumMod val="40000"/>
              <a:lumOff val="60000"/>
            </a:schemeClr>
          </a:solidFill>
        </a:ln>
      </dgm:spPr>
    </dgm:pt>
    <dgm:pt modelId="{501D22AC-6A96-44B5-AEA1-7C3FBF8A9102}" type="pres">
      <dgm:prSet presAssocID="{B1155EE8-4161-4DDC-8A90-C937DB518CB5}" presName="spaceBetweenRectangles" presStyleCnt="0"/>
      <dgm:spPr/>
    </dgm:pt>
    <dgm:pt modelId="{4A8775EB-786F-4A84-AB2F-E406AC6B8570}" type="pres">
      <dgm:prSet presAssocID="{C400117E-A572-4951-BA93-B03F9AA68BB0}" presName="parentLin" presStyleCnt="0"/>
      <dgm:spPr/>
    </dgm:pt>
    <dgm:pt modelId="{ECB59A11-624B-40E6-A4B4-608165A61A2B}" type="pres">
      <dgm:prSet presAssocID="{C400117E-A572-4951-BA93-B03F9AA68BB0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ACCA8EB7-7B4D-4E5A-AFF0-54ED24A80B41}" type="pres">
      <dgm:prSet presAssocID="{C400117E-A572-4951-BA93-B03F9AA68BB0}" presName="parentText" presStyleLbl="node1" presStyleIdx="3" presStyleCnt="5" custScaleX="121631" custScaleY="25586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3BE4D6-4ED7-406E-BD14-2E6AECFA4BDC}" type="pres">
      <dgm:prSet presAssocID="{C400117E-A572-4951-BA93-B03F9AA68BB0}" presName="negativeSpace" presStyleCnt="0"/>
      <dgm:spPr/>
    </dgm:pt>
    <dgm:pt modelId="{D3DB5BDD-1800-4797-864C-74DC3506F14F}" type="pres">
      <dgm:prSet presAssocID="{C400117E-A572-4951-BA93-B03F9AA68BB0}" presName="childText" presStyleLbl="conFgAcc1" presStyleIdx="3" presStyleCnt="5">
        <dgm:presLayoutVars>
          <dgm:bulletEnabled val="1"/>
        </dgm:presLayoutVars>
      </dgm:prSet>
      <dgm:spPr>
        <a:ln>
          <a:solidFill>
            <a:schemeClr val="accent4">
              <a:lumMod val="40000"/>
              <a:lumOff val="60000"/>
            </a:schemeClr>
          </a:solidFill>
        </a:ln>
      </dgm:spPr>
    </dgm:pt>
    <dgm:pt modelId="{15BA2852-3029-4E3D-AB81-33A32814C267}" type="pres">
      <dgm:prSet presAssocID="{26DAB115-8679-4642-810D-5A1FBE6D4AB2}" presName="spaceBetweenRectangles" presStyleCnt="0"/>
      <dgm:spPr/>
    </dgm:pt>
    <dgm:pt modelId="{DF0F9518-0E8A-4AF1-8C1D-B93BF1CBB5D3}" type="pres">
      <dgm:prSet presAssocID="{1D40A853-9736-46CF-AB1F-D790B0D43491}" presName="parentLin" presStyleCnt="0"/>
      <dgm:spPr/>
    </dgm:pt>
    <dgm:pt modelId="{388CD95F-8130-4B89-8CF0-376046A1FC6A}" type="pres">
      <dgm:prSet presAssocID="{1D40A853-9736-46CF-AB1F-D790B0D43491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45125111-BDCA-4D00-AEEA-3A1BC03B2758}" type="pres">
      <dgm:prSet presAssocID="{1D40A853-9736-46CF-AB1F-D790B0D43491}" presName="parentText" presStyleLbl="node1" presStyleIdx="4" presStyleCnt="5" custScaleX="123864" custScaleY="25063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C7AD64-2B69-45FF-9694-6F6D27D12F23}" type="pres">
      <dgm:prSet presAssocID="{1D40A853-9736-46CF-AB1F-D790B0D43491}" presName="negativeSpace" presStyleCnt="0"/>
      <dgm:spPr/>
    </dgm:pt>
    <dgm:pt modelId="{B3C90C7B-20C8-4EF2-9D4A-5C7294AF449E}" type="pres">
      <dgm:prSet presAssocID="{1D40A853-9736-46CF-AB1F-D790B0D43491}" presName="childText" presStyleLbl="conFgAcc1" presStyleIdx="4" presStyleCnt="5">
        <dgm:presLayoutVars>
          <dgm:bulletEnabled val="1"/>
        </dgm:presLayoutVars>
      </dgm:prSet>
      <dgm:spPr>
        <a:ln>
          <a:solidFill>
            <a:schemeClr val="accent4">
              <a:lumMod val="40000"/>
              <a:lumOff val="60000"/>
            </a:schemeClr>
          </a:solidFill>
        </a:ln>
      </dgm:spPr>
    </dgm:pt>
  </dgm:ptLst>
  <dgm:cxnLst>
    <dgm:cxn modelId="{7B74375E-0D5F-4C54-9C3D-77A2DA889469}" type="presOf" srcId="{1D40A853-9736-46CF-AB1F-D790B0D43491}" destId="{388CD95F-8130-4B89-8CF0-376046A1FC6A}" srcOrd="0" destOrd="0" presId="urn:microsoft.com/office/officeart/2005/8/layout/list1"/>
    <dgm:cxn modelId="{7A007E55-FE0B-4FDB-8C35-BE456742D126}" srcId="{F0E307AF-366D-4AF1-8BE0-EFFF2B5500D4}" destId="{3B60CE38-2836-49FF-A417-A670324C9836}" srcOrd="1" destOrd="0" parTransId="{4F7D544D-8A4F-4F4A-989C-620EDC3E8B4D}" sibTransId="{71E38C13-9DB1-4D5F-9C94-D73A8D2FEB1D}"/>
    <dgm:cxn modelId="{89C09BE8-5BCD-4C8F-8522-6E386B74FE94}" srcId="{F0E307AF-366D-4AF1-8BE0-EFFF2B5500D4}" destId="{AB57F75A-3D77-40C3-A983-11D160D140D3}" srcOrd="0" destOrd="0" parTransId="{87FA401C-F16A-4B99-8106-C345F2CB4789}" sibTransId="{D4172BFA-B302-4BA4-897B-89F510E8B849}"/>
    <dgm:cxn modelId="{B6794102-FD31-4C0D-BFA9-403E30FC4F35}" srcId="{F0E307AF-366D-4AF1-8BE0-EFFF2B5500D4}" destId="{F62764BB-CA38-4419-9BF8-D8BDAB77BA6F}" srcOrd="2" destOrd="0" parTransId="{716CA7C7-5A78-4B9B-A650-DEAC13AD3143}" sibTransId="{B1155EE8-4161-4DDC-8A90-C937DB518CB5}"/>
    <dgm:cxn modelId="{9258ED32-D273-4C47-A5C8-4750AAB28D40}" type="presOf" srcId="{AB57F75A-3D77-40C3-A983-11D160D140D3}" destId="{BC159550-051C-40C3-B85D-1F2E6C0307F2}" srcOrd="1" destOrd="0" presId="urn:microsoft.com/office/officeart/2005/8/layout/list1"/>
    <dgm:cxn modelId="{ABD23191-DEA8-491D-9FA4-72C308C09C51}" type="presOf" srcId="{AB57F75A-3D77-40C3-A983-11D160D140D3}" destId="{80523900-73E1-43B6-ADFA-16481D6A2BB1}" srcOrd="0" destOrd="0" presId="urn:microsoft.com/office/officeart/2005/8/layout/list1"/>
    <dgm:cxn modelId="{D50EC067-4F6A-40EA-927E-396235BDC0CE}" type="presOf" srcId="{F62764BB-CA38-4419-9BF8-D8BDAB77BA6F}" destId="{CA363CB1-737C-4311-8D76-42F6E9B84329}" srcOrd="1" destOrd="0" presId="urn:microsoft.com/office/officeart/2005/8/layout/list1"/>
    <dgm:cxn modelId="{6D8874A6-0E47-4982-9F81-92051E91064C}" type="presOf" srcId="{3B60CE38-2836-49FF-A417-A670324C9836}" destId="{6F1A5029-67C7-4E6C-B36D-DF815737D524}" srcOrd="1" destOrd="0" presId="urn:microsoft.com/office/officeart/2005/8/layout/list1"/>
    <dgm:cxn modelId="{FFFC535C-8DCC-4AF4-8167-5B2FE40EA067}" type="presOf" srcId="{C400117E-A572-4951-BA93-B03F9AA68BB0}" destId="{ECB59A11-624B-40E6-A4B4-608165A61A2B}" srcOrd="0" destOrd="0" presId="urn:microsoft.com/office/officeart/2005/8/layout/list1"/>
    <dgm:cxn modelId="{F744688D-7C51-4962-97C9-B56BE398DED1}" type="presOf" srcId="{F0E307AF-366D-4AF1-8BE0-EFFF2B5500D4}" destId="{A2100A9E-62B8-4D10-ACD7-6BE01D449F7C}" srcOrd="0" destOrd="0" presId="urn:microsoft.com/office/officeart/2005/8/layout/list1"/>
    <dgm:cxn modelId="{A9081AFA-C9F7-4C6C-8D4D-CB74119D5B0A}" type="presOf" srcId="{3B60CE38-2836-49FF-A417-A670324C9836}" destId="{2327CA16-7DC6-42CB-9C61-1EDB3A5A601A}" srcOrd="0" destOrd="0" presId="urn:microsoft.com/office/officeart/2005/8/layout/list1"/>
    <dgm:cxn modelId="{030DFC92-D554-48D5-A806-369EF5700F99}" type="presOf" srcId="{C400117E-A572-4951-BA93-B03F9AA68BB0}" destId="{ACCA8EB7-7B4D-4E5A-AFF0-54ED24A80B41}" srcOrd="1" destOrd="0" presId="urn:microsoft.com/office/officeart/2005/8/layout/list1"/>
    <dgm:cxn modelId="{EA40BE35-B798-4B41-B4C3-690DA10A6036}" type="presOf" srcId="{F62764BB-CA38-4419-9BF8-D8BDAB77BA6F}" destId="{3421C2A2-4618-44B8-AB45-16CBF71E7AAA}" srcOrd="0" destOrd="0" presId="urn:microsoft.com/office/officeart/2005/8/layout/list1"/>
    <dgm:cxn modelId="{CA1CA572-61F3-4E8C-BE17-C65F34BE53F8}" type="presOf" srcId="{1D40A853-9736-46CF-AB1F-D790B0D43491}" destId="{45125111-BDCA-4D00-AEEA-3A1BC03B2758}" srcOrd="1" destOrd="0" presId="urn:microsoft.com/office/officeart/2005/8/layout/list1"/>
    <dgm:cxn modelId="{FEF32E54-030F-401E-BD8E-75BDD9583294}" srcId="{F0E307AF-366D-4AF1-8BE0-EFFF2B5500D4}" destId="{1D40A853-9736-46CF-AB1F-D790B0D43491}" srcOrd="4" destOrd="0" parTransId="{3DF8F4A1-5936-44CF-8295-29E96A7DC45C}" sibTransId="{962ACC9C-1C63-4AA4-AA2E-A7BEFD676147}"/>
    <dgm:cxn modelId="{4F438F3C-1E03-440D-A061-E8596C24AF78}" srcId="{F0E307AF-366D-4AF1-8BE0-EFFF2B5500D4}" destId="{C400117E-A572-4951-BA93-B03F9AA68BB0}" srcOrd="3" destOrd="0" parTransId="{EBBC581A-D7E1-42F1-9B71-940B41CCCE11}" sibTransId="{26DAB115-8679-4642-810D-5A1FBE6D4AB2}"/>
    <dgm:cxn modelId="{37A78E81-C692-42B4-9E43-53D04B31DA94}" type="presParOf" srcId="{A2100A9E-62B8-4D10-ACD7-6BE01D449F7C}" destId="{149D6F16-3109-4A9B-8752-4A095DA91E73}" srcOrd="0" destOrd="0" presId="urn:microsoft.com/office/officeart/2005/8/layout/list1"/>
    <dgm:cxn modelId="{A1519BD7-646C-494A-AE78-28B4AE493F0A}" type="presParOf" srcId="{149D6F16-3109-4A9B-8752-4A095DA91E73}" destId="{80523900-73E1-43B6-ADFA-16481D6A2BB1}" srcOrd="0" destOrd="0" presId="urn:microsoft.com/office/officeart/2005/8/layout/list1"/>
    <dgm:cxn modelId="{DDDD66F0-F430-4010-82C3-79D5D14EA1C9}" type="presParOf" srcId="{149D6F16-3109-4A9B-8752-4A095DA91E73}" destId="{BC159550-051C-40C3-B85D-1F2E6C0307F2}" srcOrd="1" destOrd="0" presId="urn:microsoft.com/office/officeart/2005/8/layout/list1"/>
    <dgm:cxn modelId="{674F063C-223F-4E0B-9F10-D3082CC0EC84}" type="presParOf" srcId="{A2100A9E-62B8-4D10-ACD7-6BE01D449F7C}" destId="{900D8C13-CEF4-46E1-AFDD-C5CBACC4EC7F}" srcOrd="1" destOrd="0" presId="urn:microsoft.com/office/officeart/2005/8/layout/list1"/>
    <dgm:cxn modelId="{5B426D58-B2ED-4DBC-8E1B-9B871C40DDB4}" type="presParOf" srcId="{A2100A9E-62B8-4D10-ACD7-6BE01D449F7C}" destId="{B2210873-1F81-46AB-8F1D-4D7091BD1D58}" srcOrd="2" destOrd="0" presId="urn:microsoft.com/office/officeart/2005/8/layout/list1"/>
    <dgm:cxn modelId="{566533DD-21B8-4150-8EEF-37106C40D54D}" type="presParOf" srcId="{A2100A9E-62B8-4D10-ACD7-6BE01D449F7C}" destId="{E72855BB-2740-428F-BA85-627053EAA307}" srcOrd="3" destOrd="0" presId="urn:microsoft.com/office/officeart/2005/8/layout/list1"/>
    <dgm:cxn modelId="{ED9FEF58-C027-4E56-B3B4-3D3AA466AD90}" type="presParOf" srcId="{A2100A9E-62B8-4D10-ACD7-6BE01D449F7C}" destId="{08CCEEBE-8B17-4B63-80A2-0BCED70329B2}" srcOrd="4" destOrd="0" presId="urn:microsoft.com/office/officeart/2005/8/layout/list1"/>
    <dgm:cxn modelId="{F7B9EA75-A1B3-4355-9866-8CB0C63A4DB1}" type="presParOf" srcId="{08CCEEBE-8B17-4B63-80A2-0BCED70329B2}" destId="{2327CA16-7DC6-42CB-9C61-1EDB3A5A601A}" srcOrd="0" destOrd="0" presId="urn:microsoft.com/office/officeart/2005/8/layout/list1"/>
    <dgm:cxn modelId="{B76DFE9A-7D56-4736-9C35-20DEC443F7B3}" type="presParOf" srcId="{08CCEEBE-8B17-4B63-80A2-0BCED70329B2}" destId="{6F1A5029-67C7-4E6C-B36D-DF815737D524}" srcOrd="1" destOrd="0" presId="urn:microsoft.com/office/officeart/2005/8/layout/list1"/>
    <dgm:cxn modelId="{2C60661E-C9E6-4825-AF3A-E362C6E71D29}" type="presParOf" srcId="{A2100A9E-62B8-4D10-ACD7-6BE01D449F7C}" destId="{299F9E9C-B910-4CFF-8483-EB9F8764D5D3}" srcOrd="5" destOrd="0" presId="urn:microsoft.com/office/officeart/2005/8/layout/list1"/>
    <dgm:cxn modelId="{03FE60CC-E139-4C53-801B-68416B992D8F}" type="presParOf" srcId="{A2100A9E-62B8-4D10-ACD7-6BE01D449F7C}" destId="{5BEAAC06-B5DF-44F1-9C78-C7DBA58DDB2C}" srcOrd="6" destOrd="0" presId="urn:microsoft.com/office/officeart/2005/8/layout/list1"/>
    <dgm:cxn modelId="{CE248C2C-33F6-4CA4-AFE5-815725998D04}" type="presParOf" srcId="{A2100A9E-62B8-4D10-ACD7-6BE01D449F7C}" destId="{56BE9385-F335-471F-B4FD-04B8F53ED23F}" srcOrd="7" destOrd="0" presId="urn:microsoft.com/office/officeart/2005/8/layout/list1"/>
    <dgm:cxn modelId="{14237955-0B8D-4E92-8783-A49A65CD98DB}" type="presParOf" srcId="{A2100A9E-62B8-4D10-ACD7-6BE01D449F7C}" destId="{F56C2D00-E254-4B6D-B0B4-F2A1A4B7DCA3}" srcOrd="8" destOrd="0" presId="urn:microsoft.com/office/officeart/2005/8/layout/list1"/>
    <dgm:cxn modelId="{F4155E0F-F86E-4970-8B16-22D1E79E5548}" type="presParOf" srcId="{F56C2D00-E254-4B6D-B0B4-F2A1A4B7DCA3}" destId="{3421C2A2-4618-44B8-AB45-16CBF71E7AAA}" srcOrd="0" destOrd="0" presId="urn:microsoft.com/office/officeart/2005/8/layout/list1"/>
    <dgm:cxn modelId="{C718A970-44A5-4A8F-8774-B3FB5E4152D9}" type="presParOf" srcId="{F56C2D00-E254-4B6D-B0B4-F2A1A4B7DCA3}" destId="{CA363CB1-737C-4311-8D76-42F6E9B84329}" srcOrd="1" destOrd="0" presId="urn:microsoft.com/office/officeart/2005/8/layout/list1"/>
    <dgm:cxn modelId="{3801C9B8-BC35-45FA-88EF-EE519B29848D}" type="presParOf" srcId="{A2100A9E-62B8-4D10-ACD7-6BE01D449F7C}" destId="{2C22A59B-82F7-468C-B5A5-1447C75074B0}" srcOrd="9" destOrd="0" presId="urn:microsoft.com/office/officeart/2005/8/layout/list1"/>
    <dgm:cxn modelId="{98B4E6E2-ED0D-4680-9920-9895AFC982AE}" type="presParOf" srcId="{A2100A9E-62B8-4D10-ACD7-6BE01D449F7C}" destId="{2FEF6701-DDE1-4362-A5D4-1F760E7FE30E}" srcOrd="10" destOrd="0" presId="urn:microsoft.com/office/officeart/2005/8/layout/list1"/>
    <dgm:cxn modelId="{FDDE6D36-2592-4913-BE89-FDEA90FFAC7B}" type="presParOf" srcId="{A2100A9E-62B8-4D10-ACD7-6BE01D449F7C}" destId="{501D22AC-6A96-44B5-AEA1-7C3FBF8A9102}" srcOrd="11" destOrd="0" presId="urn:microsoft.com/office/officeart/2005/8/layout/list1"/>
    <dgm:cxn modelId="{33D45E6A-4128-4E02-BDFB-FF1AD0930B94}" type="presParOf" srcId="{A2100A9E-62B8-4D10-ACD7-6BE01D449F7C}" destId="{4A8775EB-786F-4A84-AB2F-E406AC6B8570}" srcOrd="12" destOrd="0" presId="urn:microsoft.com/office/officeart/2005/8/layout/list1"/>
    <dgm:cxn modelId="{D6D7A86F-FFA0-4327-92F1-070AC9533D33}" type="presParOf" srcId="{4A8775EB-786F-4A84-AB2F-E406AC6B8570}" destId="{ECB59A11-624B-40E6-A4B4-608165A61A2B}" srcOrd="0" destOrd="0" presId="urn:microsoft.com/office/officeart/2005/8/layout/list1"/>
    <dgm:cxn modelId="{0410E64A-087E-44BA-8843-EB23835F875F}" type="presParOf" srcId="{4A8775EB-786F-4A84-AB2F-E406AC6B8570}" destId="{ACCA8EB7-7B4D-4E5A-AFF0-54ED24A80B41}" srcOrd="1" destOrd="0" presId="urn:microsoft.com/office/officeart/2005/8/layout/list1"/>
    <dgm:cxn modelId="{7479E275-47F2-485D-AC3B-141F6D5AD0AF}" type="presParOf" srcId="{A2100A9E-62B8-4D10-ACD7-6BE01D449F7C}" destId="{623BE4D6-4ED7-406E-BD14-2E6AECFA4BDC}" srcOrd="13" destOrd="0" presId="urn:microsoft.com/office/officeart/2005/8/layout/list1"/>
    <dgm:cxn modelId="{FCE3741D-113F-4C52-A36F-64D322F2FC57}" type="presParOf" srcId="{A2100A9E-62B8-4D10-ACD7-6BE01D449F7C}" destId="{D3DB5BDD-1800-4797-864C-74DC3506F14F}" srcOrd="14" destOrd="0" presId="urn:microsoft.com/office/officeart/2005/8/layout/list1"/>
    <dgm:cxn modelId="{4B23D44C-4897-4B2E-ABC3-22C95E456757}" type="presParOf" srcId="{A2100A9E-62B8-4D10-ACD7-6BE01D449F7C}" destId="{15BA2852-3029-4E3D-AB81-33A32814C267}" srcOrd="15" destOrd="0" presId="urn:microsoft.com/office/officeart/2005/8/layout/list1"/>
    <dgm:cxn modelId="{0A843420-5DD5-4607-8E67-145448557854}" type="presParOf" srcId="{A2100A9E-62B8-4D10-ACD7-6BE01D449F7C}" destId="{DF0F9518-0E8A-4AF1-8C1D-B93BF1CBB5D3}" srcOrd="16" destOrd="0" presId="urn:microsoft.com/office/officeart/2005/8/layout/list1"/>
    <dgm:cxn modelId="{4B19BFA1-BBD6-4ED2-AB25-910AA2094527}" type="presParOf" srcId="{DF0F9518-0E8A-4AF1-8C1D-B93BF1CBB5D3}" destId="{388CD95F-8130-4B89-8CF0-376046A1FC6A}" srcOrd="0" destOrd="0" presId="urn:microsoft.com/office/officeart/2005/8/layout/list1"/>
    <dgm:cxn modelId="{93A3BD0A-592E-4BAC-B590-C99F66744A0B}" type="presParOf" srcId="{DF0F9518-0E8A-4AF1-8C1D-B93BF1CBB5D3}" destId="{45125111-BDCA-4D00-AEEA-3A1BC03B2758}" srcOrd="1" destOrd="0" presId="urn:microsoft.com/office/officeart/2005/8/layout/list1"/>
    <dgm:cxn modelId="{EF2ED393-6B16-4B7C-8979-914846DFC278}" type="presParOf" srcId="{A2100A9E-62B8-4D10-ACD7-6BE01D449F7C}" destId="{C3C7AD64-2B69-45FF-9694-6F6D27D12F23}" srcOrd="17" destOrd="0" presId="urn:microsoft.com/office/officeart/2005/8/layout/list1"/>
    <dgm:cxn modelId="{2412442F-7654-4BD7-9A7D-E4FAADF24F87}" type="presParOf" srcId="{A2100A9E-62B8-4D10-ACD7-6BE01D449F7C}" destId="{B3C90C7B-20C8-4EF2-9D4A-5C7294AF449E}" srcOrd="18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C058619-5967-824C-B91A-B1F910F56CE9}" type="doc">
      <dgm:prSet loTypeId="urn:microsoft.com/office/officeart/2008/layout/Lined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E47DDE-3D63-B145-9C97-155987FF8DDA}">
      <dgm:prSet phldrT="[Text]" custT="1"/>
      <dgm:spPr/>
      <dgm:t>
        <a:bodyPr anchor="ctr"/>
        <a:lstStyle/>
        <a:p>
          <a:pPr algn="ctr"/>
          <a:r>
            <a:rPr lang="en-US" sz="2000" b="1" dirty="0">
              <a:latin typeface="TH SarabunPSK" charset="0"/>
              <a:ea typeface="TH SarabunPSK" charset="0"/>
              <a:cs typeface="TH SarabunPSK" charset="0"/>
            </a:rPr>
            <a:t>1. </a:t>
          </a:r>
          <a:r>
            <a:rPr lang="th-TH" sz="2000" b="1" dirty="0">
              <a:latin typeface="TH SarabunPSK" charset="0"/>
              <a:ea typeface="TH SarabunPSK" charset="0"/>
              <a:cs typeface="TH SarabunPSK" charset="0"/>
            </a:rPr>
            <a:t>สร้างตารางเพื่อเก็บข้อมูลในระบบ </a:t>
          </a:r>
          <a:r>
            <a:rPr lang="en-US" sz="2000" b="1" dirty="0" err="1">
              <a:latin typeface="TH SarabunPSK" charset="0"/>
              <a:ea typeface="TH SarabunPSK" charset="0"/>
              <a:cs typeface="TH SarabunPSK" charset="0"/>
            </a:rPr>
            <a:t>Roadnet</a:t>
          </a:r>
          <a:endParaRPr lang="en-US" sz="2000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561CF495-F68F-4C45-AFBC-B2F4A46B098B}" type="parTrans" cxnId="{7B744D5C-A4AB-5242-BAEE-B647A58F0220}">
      <dgm:prSet/>
      <dgm:spPr/>
      <dgm:t>
        <a:bodyPr/>
        <a:lstStyle/>
        <a:p>
          <a:pPr algn="ctr"/>
          <a:endParaRPr lang="en-US" sz="2000" b="1"/>
        </a:p>
      </dgm:t>
    </dgm:pt>
    <dgm:pt modelId="{78A064C4-2919-7D4A-9300-65B2056639F9}" type="sibTrans" cxnId="{7B744D5C-A4AB-5242-BAEE-B647A58F0220}">
      <dgm:prSet/>
      <dgm:spPr/>
      <dgm:t>
        <a:bodyPr/>
        <a:lstStyle/>
        <a:p>
          <a:pPr algn="ctr"/>
          <a:endParaRPr lang="en-US" sz="2000" b="1"/>
        </a:p>
      </dgm:t>
    </dgm:pt>
    <dgm:pt modelId="{9D1BEEF2-0A49-E547-9F8A-DA6C905705B4}">
      <dgm:prSet phldrT="[Text]" custT="1"/>
      <dgm:spPr/>
      <dgm:t>
        <a:bodyPr anchor="ctr"/>
        <a:lstStyle/>
        <a:p>
          <a:pPr algn="ctr"/>
          <a:r>
            <a:rPr lang="en-US" sz="2000" b="1" dirty="0">
              <a:latin typeface="TH SarabunPSK" charset="0"/>
              <a:ea typeface="TH SarabunPSK" charset="0"/>
              <a:cs typeface="TH SarabunPSK" charset="0"/>
            </a:rPr>
            <a:t>2. </a:t>
          </a:r>
          <a:r>
            <a:rPr lang="th-TH" sz="2000" b="1" dirty="0">
              <a:latin typeface="TH SarabunPSK" charset="0"/>
              <a:ea typeface="TH SarabunPSK" charset="0"/>
              <a:cs typeface="TH SarabunPSK" charset="0"/>
            </a:rPr>
            <a:t>ใช้ข้อมูลสายทาง</a:t>
          </a:r>
          <a:endParaRPr lang="en-US" sz="2000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A1DFBDB9-F91D-C54A-8578-C5EFE7E9CA27}" type="parTrans" cxnId="{B6D770DA-E757-D04A-ADE8-B02F8EB19E96}">
      <dgm:prSet/>
      <dgm:spPr/>
      <dgm:t>
        <a:bodyPr/>
        <a:lstStyle/>
        <a:p>
          <a:pPr algn="ctr"/>
          <a:endParaRPr lang="en-US" sz="2000" b="1"/>
        </a:p>
      </dgm:t>
    </dgm:pt>
    <dgm:pt modelId="{98A1A048-727D-6848-BBCC-5FE64BA9EFE9}" type="sibTrans" cxnId="{B6D770DA-E757-D04A-ADE8-B02F8EB19E96}">
      <dgm:prSet/>
      <dgm:spPr/>
      <dgm:t>
        <a:bodyPr/>
        <a:lstStyle/>
        <a:p>
          <a:pPr algn="ctr"/>
          <a:endParaRPr lang="en-US" sz="2000" b="1"/>
        </a:p>
      </dgm:t>
    </dgm:pt>
    <dgm:pt modelId="{827FC5EE-B0A8-FE43-BABB-53C101DFB51A}">
      <dgm:prSet phldrT="[Text]" custT="1"/>
      <dgm:spPr/>
      <dgm:t>
        <a:bodyPr anchor="ctr"/>
        <a:lstStyle/>
        <a:p>
          <a:pPr algn="ctr"/>
          <a:r>
            <a:rPr lang="en-US" sz="2000" b="1" dirty="0">
              <a:latin typeface="TH SarabunPSK" charset="0"/>
              <a:ea typeface="TH SarabunPSK" charset="0"/>
              <a:cs typeface="TH SarabunPSK" charset="0"/>
            </a:rPr>
            <a:t>3. </a:t>
          </a:r>
          <a:r>
            <a:rPr lang="th-TH" sz="2000" b="1" dirty="0">
              <a:latin typeface="TH SarabunPSK" charset="0"/>
              <a:ea typeface="TH SarabunPSK" charset="0"/>
              <a:cs typeface="TH SarabunPSK" charset="0"/>
            </a:rPr>
            <a:t>ดึงข้อมูล </a:t>
          </a:r>
          <a:r>
            <a:rPr lang="en-US" sz="2000" b="1" dirty="0">
              <a:latin typeface="TH SarabunPSK" charset="0"/>
              <a:ea typeface="TH SarabunPSK" charset="0"/>
              <a:cs typeface="TH SarabunPSK" charset="0"/>
            </a:rPr>
            <a:t>AADT</a:t>
          </a:r>
        </a:p>
      </dgm:t>
    </dgm:pt>
    <dgm:pt modelId="{B503351E-972A-F14B-83AD-C454BCC96C77}" type="parTrans" cxnId="{48B85897-9E58-154A-827C-D55D8C721635}">
      <dgm:prSet/>
      <dgm:spPr/>
      <dgm:t>
        <a:bodyPr/>
        <a:lstStyle/>
        <a:p>
          <a:pPr algn="ctr"/>
          <a:endParaRPr lang="en-US" sz="2000" b="1"/>
        </a:p>
      </dgm:t>
    </dgm:pt>
    <dgm:pt modelId="{19983502-878A-F14D-844F-CFB806BD15C5}" type="sibTrans" cxnId="{48B85897-9E58-154A-827C-D55D8C721635}">
      <dgm:prSet/>
      <dgm:spPr/>
      <dgm:t>
        <a:bodyPr/>
        <a:lstStyle/>
        <a:p>
          <a:pPr algn="ctr"/>
          <a:endParaRPr lang="en-US" sz="2000" b="1"/>
        </a:p>
      </dgm:t>
    </dgm:pt>
    <dgm:pt modelId="{1F096652-1199-434D-8CC9-46D7FBC840B6}">
      <dgm:prSet phldrT="[Text]" custT="1"/>
      <dgm:spPr/>
      <dgm:t>
        <a:bodyPr anchor="ctr"/>
        <a:lstStyle/>
        <a:p>
          <a:pPr algn="ctr"/>
          <a:r>
            <a:rPr lang="en-US" sz="2000" b="1" dirty="0">
              <a:latin typeface="TH SarabunPSK" charset="0"/>
              <a:ea typeface="TH SarabunPSK" charset="0"/>
              <a:cs typeface="TH SarabunPSK" charset="0"/>
            </a:rPr>
            <a:t>4. </a:t>
          </a:r>
          <a:r>
            <a:rPr lang="th-TH" sz="2000" b="1" dirty="0">
              <a:latin typeface="TH SarabunPSK" charset="0"/>
              <a:ea typeface="TH SarabunPSK" charset="0"/>
              <a:cs typeface="TH SarabunPSK" charset="0"/>
            </a:rPr>
            <a:t>ดึงปีที่ซ่อมล่าสุด</a:t>
          </a:r>
          <a:endParaRPr lang="en-US" sz="2000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B718CA40-A8BC-3349-89E7-D8FD71DF407F}" type="parTrans" cxnId="{7A547502-DE8C-2545-89E6-A081581512C9}">
      <dgm:prSet/>
      <dgm:spPr/>
      <dgm:t>
        <a:bodyPr/>
        <a:lstStyle/>
        <a:p>
          <a:pPr algn="ctr"/>
          <a:endParaRPr lang="en-US" sz="2000" b="1"/>
        </a:p>
      </dgm:t>
    </dgm:pt>
    <dgm:pt modelId="{7E27827B-AE8C-7C47-84E5-4257AC6D3AA6}" type="sibTrans" cxnId="{7A547502-DE8C-2545-89E6-A081581512C9}">
      <dgm:prSet/>
      <dgm:spPr/>
      <dgm:t>
        <a:bodyPr/>
        <a:lstStyle/>
        <a:p>
          <a:pPr algn="ctr"/>
          <a:endParaRPr lang="en-US" sz="2000" b="1"/>
        </a:p>
      </dgm:t>
    </dgm:pt>
    <dgm:pt modelId="{8530F20E-4FF9-6E4B-8AD3-08B0159F8EED}">
      <dgm:prSet phldrT="[Text]" custT="1"/>
      <dgm:spPr/>
      <dgm:t>
        <a:bodyPr anchor="ctr"/>
        <a:lstStyle/>
        <a:p>
          <a:pPr algn="ctr"/>
          <a:r>
            <a:rPr lang="en-US" sz="2000" b="1" dirty="0">
              <a:latin typeface="TH SarabunPSK" charset="0"/>
              <a:ea typeface="TH SarabunPSK" charset="0"/>
              <a:cs typeface="TH SarabunPSK" charset="0"/>
            </a:rPr>
            <a:t>5. </a:t>
          </a:r>
          <a:r>
            <a:rPr lang="th-TH" sz="2000" b="1" dirty="0">
              <a:latin typeface="TH SarabunPSK" charset="0"/>
              <a:ea typeface="TH SarabunPSK" charset="0"/>
              <a:cs typeface="TH SarabunPSK" charset="0"/>
            </a:rPr>
            <a:t>ตัดสายทางเป็นช่วงละ </a:t>
          </a:r>
          <a:r>
            <a:rPr lang="en-US" sz="2000" b="1" dirty="0">
              <a:latin typeface="TH SarabunPSK" charset="0"/>
              <a:ea typeface="TH SarabunPSK" charset="0"/>
              <a:cs typeface="TH SarabunPSK" charset="0"/>
            </a:rPr>
            <a:t>1</a:t>
          </a:r>
          <a:r>
            <a:rPr lang="th-TH" sz="2000" b="1" dirty="0">
              <a:latin typeface="TH SarabunPSK" charset="0"/>
              <a:ea typeface="TH SarabunPSK" charset="0"/>
              <a:cs typeface="TH SarabunPSK" charset="0"/>
            </a:rPr>
            <a:t> กม. และนำข้อมูลสายทางของระบบ </a:t>
          </a:r>
          <a:r>
            <a:rPr lang="en-US" sz="2000" b="1" dirty="0" err="1">
              <a:latin typeface="TH SarabunPSK" charset="0"/>
              <a:ea typeface="TH SarabunPSK" charset="0"/>
              <a:cs typeface="TH SarabunPSK" charset="0"/>
            </a:rPr>
            <a:t>Roadnet</a:t>
          </a:r>
          <a:endParaRPr lang="en-US" sz="2000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9DC41411-2BF6-2744-B370-E06C2D041452}" type="parTrans" cxnId="{E0F5B177-7900-614E-944C-F6B5BA4C2895}">
      <dgm:prSet/>
      <dgm:spPr/>
      <dgm:t>
        <a:bodyPr/>
        <a:lstStyle/>
        <a:p>
          <a:pPr algn="ctr"/>
          <a:endParaRPr lang="en-US" sz="2000" b="1"/>
        </a:p>
      </dgm:t>
    </dgm:pt>
    <dgm:pt modelId="{53E27A48-BC04-3441-9B3F-1BC60231F07B}" type="sibTrans" cxnId="{E0F5B177-7900-614E-944C-F6B5BA4C2895}">
      <dgm:prSet/>
      <dgm:spPr/>
      <dgm:t>
        <a:bodyPr/>
        <a:lstStyle/>
        <a:p>
          <a:pPr algn="ctr"/>
          <a:endParaRPr lang="en-US" sz="2000" b="1"/>
        </a:p>
      </dgm:t>
    </dgm:pt>
    <dgm:pt modelId="{3EC63F88-88F4-764E-9500-512F4BB1AB7E}">
      <dgm:prSet custT="1"/>
      <dgm:spPr/>
      <dgm:t>
        <a:bodyPr anchor="ctr"/>
        <a:lstStyle/>
        <a:p>
          <a:pPr algn="ctr"/>
          <a:r>
            <a:rPr lang="en-US" sz="2000" b="1" dirty="0">
              <a:latin typeface="TH SarabunPSK" charset="0"/>
              <a:ea typeface="TH SarabunPSK" charset="0"/>
              <a:cs typeface="TH SarabunPSK" charset="0"/>
            </a:rPr>
            <a:t>6. </a:t>
          </a:r>
          <a:r>
            <a:rPr lang="th-TH" sz="2000" b="1" dirty="0">
              <a:latin typeface="TH SarabunPSK" charset="0"/>
              <a:ea typeface="TH SarabunPSK" charset="0"/>
              <a:cs typeface="TH SarabunPSK" charset="0"/>
            </a:rPr>
            <a:t>นำข้อมูลสำรวจล่าสุดของระบบ </a:t>
          </a:r>
          <a:r>
            <a:rPr lang="en-US" sz="2000" b="1" dirty="0" err="1">
              <a:latin typeface="TH SarabunPSK" charset="0"/>
              <a:ea typeface="TH SarabunPSK" charset="0"/>
              <a:cs typeface="TH SarabunPSK" charset="0"/>
            </a:rPr>
            <a:t>Roadnet</a:t>
          </a:r>
          <a:endParaRPr lang="en-US" sz="2000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7B995779-6361-C44D-9A03-F778C0274FFE}" type="parTrans" cxnId="{E6062476-9515-A341-996C-497E61A3FC3C}">
      <dgm:prSet/>
      <dgm:spPr/>
      <dgm:t>
        <a:bodyPr/>
        <a:lstStyle/>
        <a:p>
          <a:pPr algn="ctr"/>
          <a:endParaRPr lang="en-US" sz="2000" b="1"/>
        </a:p>
      </dgm:t>
    </dgm:pt>
    <dgm:pt modelId="{A16A5F74-625C-604B-9A69-9C08DB7C2B2B}" type="sibTrans" cxnId="{E6062476-9515-A341-996C-497E61A3FC3C}">
      <dgm:prSet/>
      <dgm:spPr/>
      <dgm:t>
        <a:bodyPr/>
        <a:lstStyle/>
        <a:p>
          <a:pPr algn="ctr"/>
          <a:endParaRPr lang="en-US" sz="2000" b="1"/>
        </a:p>
      </dgm:t>
    </dgm:pt>
    <dgm:pt modelId="{77FF24E6-417B-DB4E-9C91-0D574D60B970}">
      <dgm:prSet custT="1"/>
      <dgm:spPr/>
      <dgm:t>
        <a:bodyPr anchor="ctr"/>
        <a:lstStyle/>
        <a:p>
          <a:pPr algn="ctr"/>
          <a:r>
            <a:rPr lang="en-US" sz="2000" b="1" dirty="0">
              <a:latin typeface="TH SarabunPSK" charset="0"/>
              <a:ea typeface="TH SarabunPSK" charset="0"/>
              <a:cs typeface="TH SarabunPSK" charset="0"/>
            </a:rPr>
            <a:t>7. </a:t>
          </a:r>
          <a:r>
            <a:rPr lang="th-TH" sz="2000" b="1" dirty="0">
              <a:latin typeface="TH SarabunPSK" charset="0"/>
              <a:ea typeface="TH SarabunPSK" charset="0"/>
              <a:cs typeface="TH SarabunPSK" charset="0"/>
            </a:rPr>
            <a:t>ดึงข้อมูลสำรวจจากฐานข้อมูล </a:t>
          </a:r>
          <a:r>
            <a:rPr lang="en-US" sz="2000" b="1" dirty="0">
              <a:latin typeface="TH SarabunPSK" charset="0"/>
              <a:ea typeface="TH SarabunPSK" charset="0"/>
              <a:cs typeface="TH SarabunPSK" charset="0"/>
            </a:rPr>
            <a:t>MIIS</a:t>
          </a:r>
          <a:endParaRPr lang="th-TH" sz="2000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933A232B-5BA3-964D-8BED-AD1721A297DE}" type="parTrans" cxnId="{AFA1CD68-BEE5-434B-AFD2-7C48AC6BC8ED}">
      <dgm:prSet/>
      <dgm:spPr/>
      <dgm:t>
        <a:bodyPr/>
        <a:lstStyle/>
        <a:p>
          <a:pPr algn="ctr"/>
          <a:endParaRPr lang="en-US" sz="2000" b="1"/>
        </a:p>
      </dgm:t>
    </dgm:pt>
    <dgm:pt modelId="{98AE6703-F3E0-3549-8E92-9C26FF360EE9}" type="sibTrans" cxnId="{AFA1CD68-BEE5-434B-AFD2-7C48AC6BC8ED}">
      <dgm:prSet/>
      <dgm:spPr/>
      <dgm:t>
        <a:bodyPr/>
        <a:lstStyle/>
        <a:p>
          <a:pPr algn="ctr"/>
          <a:endParaRPr lang="en-US" sz="2000" b="1"/>
        </a:p>
      </dgm:t>
    </dgm:pt>
    <dgm:pt modelId="{A6AF07F1-E19A-1247-B638-F0E73FEB69F7}">
      <dgm:prSet custT="1"/>
      <dgm:spPr/>
      <dgm:t>
        <a:bodyPr anchor="ctr"/>
        <a:lstStyle/>
        <a:p>
          <a:pPr algn="ctr"/>
          <a:r>
            <a:rPr lang="en-US" sz="2000" b="1" dirty="0">
              <a:latin typeface="TH SarabunPSK" charset="0"/>
              <a:ea typeface="TH SarabunPSK" charset="0"/>
              <a:cs typeface="TH SarabunPSK" charset="0"/>
            </a:rPr>
            <a:t>8. </a:t>
          </a:r>
          <a:r>
            <a:rPr lang="th-TH" sz="2000" b="1" dirty="0">
              <a:latin typeface="TH SarabunPSK" charset="0"/>
              <a:ea typeface="TH SarabunPSK" charset="0"/>
              <a:cs typeface="TH SarabunPSK" charset="0"/>
            </a:rPr>
            <a:t>บันทึกค่า</a:t>
          </a:r>
          <a:r>
            <a:rPr lang="th-TH" sz="2000" b="1" dirty="0" err="1">
              <a:latin typeface="TH SarabunPSK" charset="0"/>
              <a:ea typeface="TH SarabunPSK" charset="0"/>
              <a:cs typeface="TH SarabunPSK" charset="0"/>
            </a:rPr>
            <a:t>อื่นๆ</a:t>
          </a:r>
          <a:r>
            <a:rPr lang="th-TH" sz="2000" b="1" dirty="0">
              <a:latin typeface="TH SarabunPSK" charset="0"/>
              <a:ea typeface="TH SarabunPSK" charset="0"/>
              <a:cs typeface="TH SarabunPSK" charset="0"/>
            </a:rPr>
            <a:t> ที่เกิดจากการคำนวณ</a:t>
          </a:r>
          <a:r>
            <a:rPr lang="en-US" sz="2000" b="1" dirty="0">
              <a:latin typeface="TH SarabunPSK" charset="0"/>
              <a:ea typeface="TH SarabunPSK" charset="0"/>
              <a:cs typeface="TH SarabunPSK" charset="0"/>
            </a:rPr>
            <a:t> </a:t>
          </a:r>
          <a:r>
            <a:rPr lang="th-TH" sz="2000" b="1" dirty="0">
              <a:latin typeface="TH SarabunPSK" charset="0"/>
              <a:ea typeface="TH SarabunPSK" charset="0"/>
              <a:cs typeface="TH SarabunPSK" charset="0"/>
            </a:rPr>
            <a:t>เช่น </a:t>
          </a:r>
          <a:r>
            <a:rPr lang="en-US" sz="2000" b="1" dirty="0">
              <a:latin typeface="TH SarabunPSK" charset="0"/>
              <a:ea typeface="TH SarabunPSK" charset="0"/>
              <a:cs typeface="TH SarabunPSK" charset="0"/>
            </a:rPr>
            <a:t>SNC </a:t>
          </a:r>
        </a:p>
      </dgm:t>
    </dgm:pt>
    <dgm:pt modelId="{72CBAA2B-43BD-B34E-B2D1-B3E17B8F942A}" type="parTrans" cxnId="{7571091F-0C70-414B-BC9C-BA7466F7243E}">
      <dgm:prSet/>
      <dgm:spPr/>
      <dgm:t>
        <a:bodyPr/>
        <a:lstStyle/>
        <a:p>
          <a:pPr algn="ctr"/>
          <a:endParaRPr lang="en-US" sz="2000" b="1"/>
        </a:p>
      </dgm:t>
    </dgm:pt>
    <dgm:pt modelId="{BE7E946A-E8EB-D542-BBD6-3CD18901BD48}" type="sibTrans" cxnId="{7571091F-0C70-414B-BC9C-BA7466F7243E}">
      <dgm:prSet/>
      <dgm:spPr/>
      <dgm:t>
        <a:bodyPr/>
        <a:lstStyle/>
        <a:p>
          <a:pPr algn="ctr"/>
          <a:endParaRPr lang="en-US" sz="2000" b="1"/>
        </a:p>
      </dgm:t>
    </dgm:pt>
    <dgm:pt modelId="{4480608D-B4AE-FC43-B9A1-C7BF456E3944}" type="pres">
      <dgm:prSet presAssocID="{9C058619-5967-824C-B91A-B1F910F56CE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5BF2EAE-B27E-034D-97E3-C66DAC1EE001}" type="pres">
      <dgm:prSet presAssocID="{F4E47DDE-3D63-B145-9C97-155987FF8DDA}" presName="thickLine" presStyleLbl="alignNode1" presStyleIdx="0" presStyleCnt="8" custLinFactNeighborX="-254" custLinFactNeighborY="10318"/>
      <dgm:spPr/>
    </dgm:pt>
    <dgm:pt modelId="{17781417-DFF8-F149-80E3-E98A038881DD}" type="pres">
      <dgm:prSet presAssocID="{F4E47DDE-3D63-B145-9C97-155987FF8DDA}" presName="horz1" presStyleCnt="0"/>
      <dgm:spPr/>
    </dgm:pt>
    <dgm:pt modelId="{DE7F4557-C4A5-BB49-BAF3-2BF8A71465B3}" type="pres">
      <dgm:prSet presAssocID="{F4E47DDE-3D63-B145-9C97-155987FF8DDA}" presName="tx1" presStyleLbl="revTx" presStyleIdx="0" presStyleCnt="8"/>
      <dgm:spPr/>
      <dgm:t>
        <a:bodyPr/>
        <a:lstStyle/>
        <a:p>
          <a:endParaRPr lang="en-US"/>
        </a:p>
      </dgm:t>
    </dgm:pt>
    <dgm:pt modelId="{60C342F0-8885-0544-924F-89EE1C4ACEC8}" type="pres">
      <dgm:prSet presAssocID="{F4E47DDE-3D63-B145-9C97-155987FF8DDA}" presName="vert1" presStyleCnt="0"/>
      <dgm:spPr/>
    </dgm:pt>
    <dgm:pt modelId="{F2EF33AD-35E1-DD4F-9C35-3936E24CC3AB}" type="pres">
      <dgm:prSet presAssocID="{9D1BEEF2-0A49-E547-9F8A-DA6C905705B4}" presName="thickLine" presStyleLbl="alignNode1" presStyleIdx="1" presStyleCnt="8"/>
      <dgm:spPr/>
    </dgm:pt>
    <dgm:pt modelId="{A6B1FD95-F41A-AF45-9E8C-0CB816551232}" type="pres">
      <dgm:prSet presAssocID="{9D1BEEF2-0A49-E547-9F8A-DA6C905705B4}" presName="horz1" presStyleCnt="0"/>
      <dgm:spPr/>
    </dgm:pt>
    <dgm:pt modelId="{B73240A5-2637-9749-977C-694F92EFDA79}" type="pres">
      <dgm:prSet presAssocID="{9D1BEEF2-0A49-E547-9F8A-DA6C905705B4}" presName="tx1" presStyleLbl="revTx" presStyleIdx="1" presStyleCnt="8"/>
      <dgm:spPr/>
      <dgm:t>
        <a:bodyPr/>
        <a:lstStyle/>
        <a:p>
          <a:endParaRPr lang="en-US"/>
        </a:p>
      </dgm:t>
    </dgm:pt>
    <dgm:pt modelId="{7CB79B5F-7014-934F-A457-D8316B5CE942}" type="pres">
      <dgm:prSet presAssocID="{9D1BEEF2-0A49-E547-9F8A-DA6C905705B4}" presName="vert1" presStyleCnt="0"/>
      <dgm:spPr/>
    </dgm:pt>
    <dgm:pt modelId="{1A311D97-4C4A-FF4F-98C3-C98A266A283E}" type="pres">
      <dgm:prSet presAssocID="{827FC5EE-B0A8-FE43-BABB-53C101DFB51A}" presName="thickLine" presStyleLbl="alignNode1" presStyleIdx="2" presStyleCnt="8"/>
      <dgm:spPr/>
    </dgm:pt>
    <dgm:pt modelId="{32D85C55-A5B3-6140-A664-4AAB39C328BD}" type="pres">
      <dgm:prSet presAssocID="{827FC5EE-B0A8-FE43-BABB-53C101DFB51A}" presName="horz1" presStyleCnt="0"/>
      <dgm:spPr/>
    </dgm:pt>
    <dgm:pt modelId="{981AA59D-5D79-2244-9543-068653D895D5}" type="pres">
      <dgm:prSet presAssocID="{827FC5EE-B0A8-FE43-BABB-53C101DFB51A}" presName="tx1" presStyleLbl="revTx" presStyleIdx="2" presStyleCnt="8"/>
      <dgm:spPr/>
      <dgm:t>
        <a:bodyPr/>
        <a:lstStyle/>
        <a:p>
          <a:endParaRPr lang="en-US"/>
        </a:p>
      </dgm:t>
    </dgm:pt>
    <dgm:pt modelId="{C6D0AE94-86F7-E94B-9414-204FC97949CB}" type="pres">
      <dgm:prSet presAssocID="{827FC5EE-B0A8-FE43-BABB-53C101DFB51A}" presName="vert1" presStyleCnt="0"/>
      <dgm:spPr/>
    </dgm:pt>
    <dgm:pt modelId="{F7389518-9A67-8746-9EBA-F26F56012897}" type="pres">
      <dgm:prSet presAssocID="{1F096652-1199-434D-8CC9-46D7FBC840B6}" presName="thickLine" presStyleLbl="alignNode1" presStyleIdx="3" presStyleCnt="8"/>
      <dgm:spPr/>
    </dgm:pt>
    <dgm:pt modelId="{5F554CBE-13A3-6B4A-BC4B-1DF5128D8ED2}" type="pres">
      <dgm:prSet presAssocID="{1F096652-1199-434D-8CC9-46D7FBC840B6}" presName="horz1" presStyleCnt="0"/>
      <dgm:spPr/>
    </dgm:pt>
    <dgm:pt modelId="{64220B0A-2759-9F4A-94FC-8893319F814A}" type="pres">
      <dgm:prSet presAssocID="{1F096652-1199-434D-8CC9-46D7FBC840B6}" presName="tx1" presStyleLbl="revTx" presStyleIdx="3" presStyleCnt="8"/>
      <dgm:spPr/>
      <dgm:t>
        <a:bodyPr/>
        <a:lstStyle/>
        <a:p>
          <a:endParaRPr lang="en-US"/>
        </a:p>
      </dgm:t>
    </dgm:pt>
    <dgm:pt modelId="{88F5B62B-C552-3C49-A591-6FD57FD71181}" type="pres">
      <dgm:prSet presAssocID="{1F096652-1199-434D-8CC9-46D7FBC840B6}" presName="vert1" presStyleCnt="0"/>
      <dgm:spPr/>
    </dgm:pt>
    <dgm:pt modelId="{BBFB6862-F9BB-9545-A1D5-CC2AF0D963EE}" type="pres">
      <dgm:prSet presAssocID="{8530F20E-4FF9-6E4B-8AD3-08B0159F8EED}" presName="thickLine" presStyleLbl="alignNode1" presStyleIdx="4" presStyleCnt="8"/>
      <dgm:spPr/>
    </dgm:pt>
    <dgm:pt modelId="{AE2BAA85-A92D-504F-BDB0-DA26E911CA82}" type="pres">
      <dgm:prSet presAssocID="{8530F20E-4FF9-6E4B-8AD3-08B0159F8EED}" presName="horz1" presStyleCnt="0"/>
      <dgm:spPr/>
    </dgm:pt>
    <dgm:pt modelId="{00C9F346-A751-2042-8EB1-E3ED761845AC}" type="pres">
      <dgm:prSet presAssocID="{8530F20E-4FF9-6E4B-8AD3-08B0159F8EED}" presName="tx1" presStyleLbl="revTx" presStyleIdx="4" presStyleCnt="8"/>
      <dgm:spPr/>
      <dgm:t>
        <a:bodyPr/>
        <a:lstStyle/>
        <a:p>
          <a:endParaRPr lang="en-US"/>
        </a:p>
      </dgm:t>
    </dgm:pt>
    <dgm:pt modelId="{54970B92-8A9D-DB45-911A-01B9E8B3105B}" type="pres">
      <dgm:prSet presAssocID="{8530F20E-4FF9-6E4B-8AD3-08B0159F8EED}" presName="vert1" presStyleCnt="0"/>
      <dgm:spPr/>
    </dgm:pt>
    <dgm:pt modelId="{07FA8939-AEF9-9342-945A-6EB9E61FFC53}" type="pres">
      <dgm:prSet presAssocID="{3EC63F88-88F4-764E-9500-512F4BB1AB7E}" presName="thickLine" presStyleLbl="alignNode1" presStyleIdx="5" presStyleCnt="8"/>
      <dgm:spPr/>
    </dgm:pt>
    <dgm:pt modelId="{9209B7F5-9B6B-AB4E-A07A-669C5E98CE72}" type="pres">
      <dgm:prSet presAssocID="{3EC63F88-88F4-764E-9500-512F4BB1AB7E}" presName="horz1" presStyleCnt="0"/>
      <dgm:spPr/>
    </dgm:pt>
    <dgm:pt modelId="{B7C21B27-35FD-2D4C-8C73-B3454E4ED677}" type="pres">
      <dgm:prSet presAssocID="{3EC63F88-88F4-764E-9500-512F4BB1AB7E}" presName="tx1" presStyleLbl="revTx" presStyleIdx="5" presStyleCnt="8"/>
      <dgm:spPr/>
      <dgm:t>
        <a:bodyPr/>
        <a:lstStyle/>
        <a:p>
          <a:endParaRPr lang="en-US"/>
        </a:p>
      </dgm:t>
    </dgm:pt>
    <dgm:pt modelId="{22660949-C710-464A-8B7E-EDA7372054F3}" type="pres">
      <dgm:prSet presAssocID="{3EC63F88-88F4-764E-9500-512F4BB1AB7E}" presName="vert1" presStyleCnt="0"/>
      <dgm:spPr/>
    </dgm:pt>
    <dgm:pt modelId="{64D9822E-4501-FB42-B49B-2B50E7C7467C}" type="pres">
      <dgm:prSet presAssocID="{77FF24E6-417B-DB4E-9C91-0D574D60B970}" presName="thickLine" presStyleLbl="alignNode1" presStyleIdx="6" presStyleCnt="8"/>
      <dgm:spPr/>
    </dgm:pt>
    <dgm:pt modelId="{907C6E17-1080-7748-A8F0-AC6CD8D6BBD0}" type="pres">
      <dgm:prSet presAssocID="{77FF24E6-417B-DB4E-9C91-0D574D60B970}" presName="horz1" presStyleCnt="0"/>
      <dgm:spPr/>
    </dgm:pt>
    <dgm:pt modelId="{CBDAAC11-3558-3945-8FDC-329D2181D498}" type="pres">
      <dgm:prSet presAssocID="{77FF24E6-417B-DB4E-9C91-0D574D60B970}" presName="tx1" presStyleLbl="revTx" presStyleIdx="6" presStyleCnt="8"/>
      <dgm:spPr/>
      <dgm:t>
        <a:bodyPr/>
        <a:lstStyle/>
        <a:p>
          <a:endParaRPr lang="en-US"/>
        </a:p>
      </dgm:t>
    </dgm:pt>
    <dgm:pt modelId="{486EC6D1-8516-A94F-8565-B33A6E66D725}" type="pres">
      <dgm:prSet presAssocID="{77FF24E6-417B-DB4E-9C91-0D574D60B970}" presName="vert1" presStyleCnt="0"/>
      <dgm:spPr/>
    </dgm:pt>
    <dgm:pt modelId="{36574681-7B95-E84C-9423-1503E7C938A8}" type="pres">
      <dgm:prSet presAssocID="{A6AF07F1-E19A-1247-B638-F0E73FEB69F7}" presName="thickLine" presStyleLbl="alignNode1" presStyleIdx="7" presStyleCnt="8"/>
      <dgm:spPr/>
    </dgm:pt>
    <dgm:pt modelId="{5D43AABC-21C7-4944-9CF3-51F45834B72D}" type="pres">
      <dgm:prSet presAssocID="{A6AF07F1-E19A-1247-B638-F0E73FEB69F7}" presName="horz1" presStyleCnt="0"/>
      <dgm:spPr/>
    </dgm:pt>
    <dgm:pt modelId="{479C6C00-0D79-3B40-A539-0CAC9E73D741}" type="pres">
      <dgm:prSet presAssocID="{A6AF07F1-E19A-1247-B638-F0E73FEB69F7}" presName="tx1" presStyleLbl="revTx" presStyleIdx="7" presStyleCnt="8"/>
      <dgm:spPr/>
      <dgm:t>
        <a:bodyPr/>
        <a:lstStyle/>
        <a:p>
          <a:endParaRPr lang="en-US"/>
        </a:p>
      </dgm:t>
    </dgm:pt>
    <dgm:pt modelId="{90EF375C-6E5A-8F49-B977-04280AE50EA1}" type="pres">
      <dgm:prSet presAssocID="{A6AF07F1-E19A-1247-B638-F0E73FEB69F7}" presName="vert1" presStyleCnt="0"/>
      <dgm:spPr/>
    </dgm:pt>
  </dgm:ptLst>
  <dgm:cxnLst>
    <dgm:cxn modelId="{48B85897-9E58-154A-827C-D55D8C721635}" srcId="{9C058619-5967-824C-B91A-B1F910F56CE9}" destId="{827FC5EE-B0A8-FE43-BABB-53C101DFB51A}" srcOrd="2" destOrd="0" parTransId="{B503351E-972A-F14B-83AD-C454BCC96C77}" sibTransId="{19983502-878A-F14D-844F-CFB806BD15C5}"/>
    <dgm:cxn modelId="{34028806-5136-A147-92B3-E76EB79F48E9}" type="presOf" srcId="{8530F20E-4FF9-6E4B-8AD3-08B0159F8EED}" destId="{00C9F346-A751-2042-8EB1-E3ED761845AC}" srcOrd="0" destOrd="0" presId="urn:microsoft.com/office/officeart/2008/layout/LinedList"/>
    <dgm:cxn modelId="{0CB90DFB-765A-CC40-8403-389C9CF921C9}" type="presOf" srcId="{9D1BEEF2-0A49-E547-9F8A-DA6C905705B4}" destId="{B73240A5-2637-9749-977C-694F92EFDA79}" srcOrd="0" destOrd="0" presId="urn:microsoft.com/office/officeart/2008/layout/LinedList"/>
    <dgm:cxn modelId="{7A547502-DE8C-2545-89E6-A081581512C9}" srcId="{9C058619-5967-824C-B91A-B1F910F56CE9}" destId="{1F096652-1199-434D-8CC9-46D7FBC840B6}" srcOrd="3" destOrd="0" parTransId="{B718CA40-A8BC-3349-89E7-D8FD71DF407F}" sibTransId="{7E27827B-AE8C-7C47-84E5-4257AC6D3AA6}"/>
    <dgm:cxn modelId="{E0F5B177-7900-614E-944C-F6B5BA4C2895}" srcId="{9C058619-5967-824C-B91A-B1F910F56CE9}" destId="{8530F20E-4FF9-6E4B-8AD3-08B0159F8EED}" srcOrd="4" destOrd="0" parTransId="{9DC41411-2BF6-2744-B370-E06C2D041452}" sibTransId="{53E27A48-BC04-3441-9B3F-1BC60231F07B}"/>
    <dgm:cxn modelId="{3931F8AA-DBF4-2D4E-AF5C-0FB5E30347DC}" type="presOf" srcId="{A6AF07F1-E19A-1247-B638-F0E73FEB69F7}" destId="{479C6C00-0D79-3B40-A539-0CAC9E73D741}" srcOrd="0" destOrd="0" presId="urn:microsoft.com/office/officeart/2008/layout/LinedList"/>
    <dgm:cxn modelId="{7571091F-0C70-414B-BC9C-BA7466F7243E}" srcId="{9C058619-5967-824C-B91A-B1F910F56CE9}" destId="{A6AF07F1-E19A-1247-B638-F0E73FEB69F7}" srcOrd="7" destOrd="0" parTransId="{72CBAA2B-43BD-B34E-B2D1-B3E17B8F942A}" sibTransId="{BE7E946A-E8EB-D542-BBD6-3CD18901BD48}"/>
    <dgm:cxn modelId="{7B744D5C-A4AB-5242-BAEE-B647A58F0220}" srcId="{9C058619-5967-824C-B91A-B1F910F56CE9}" destId="{F4E47DDE-3D63-B145-9C97-155987FF8DDA}" srcOrd="0" destOrd="0" parTransId="{561CF495-F68F-4C45-AFBC-B2F4A46B098B}" sibTransId="{78A064C4-2919-7D4A-9300-65B2056639F9}"/>
    <dgm:cxn modelId="{DDF04A3C-719C-BE45-AE37-A969E68EEDD0}" type="presOf" srcId="{3EC63F88-88F4-764E-9500-512F4BB1AB7E}" destId="{B7C21B27-35FD-2D4C-8C73-B3454E4ED677}" srcOrd="0" destOrd="0" presId="urn:microsoft.com/office/officeart/2008/layout/LinedList"/>
    <dgm:cxn modelId="{AFA1CD68-BEE5-434B-AFD2-7C48AC6BC8ED}" srcId="{9C058619-5967-824C-B91A-B1F910F56CE9}" destId="{77FF24E6-417B-DB4E-9C91-0D574D60B970}" srcOrd="6" destOrd="0" parTransId="{933A232B-5BA3-964D-8BED-AD1721A297DE}" sibTransId="{98AE6703-F3E0-3549-8E92-9C26FF360EE9}"/>
    <dgm:cxn modelId="{7E80D176-07A0-9441-8EA7-8809933F05B7}" type="presOf" srcId="{F4E47DDE-3D63-B145-9C97-155987FF8DDA}" destId="{DE7F4557-C4A5-BB49-BAF3-2BF8A71465B3}" srcOrd="0" destOrd="0" presId="urn:microsoft.com/office/officeart/2008/layout/LinedList"/>
    <dgm:cxn modelId="{43CA055D-1315-654B-A089-DCDF6B699D9B}" type="presOf" srcId="{827FC5EE-B0A8-FE43-BABB-53C101DFB51A}" destId="{981AA59D-5D79-2244-9543-068653D895D5}" srcOrd="0" destOrd="0" presId="urn:microsoft.com/office/officeart/2008/layout/LinedList"/>
    <dgm:cxn modelId="{E6062476-9515-A341-996C-497E61A3FC3C}" srcId="{9C058619-5967-824C-B91A-B1F910F56CE9}" destId="{3EC63F88-88F4-764E-9500-512F4BB1AB7E}" srcOrd="5" destOrd="0" parTransId="{7B995779-6361-C44D-9A03-F778C0274FFE}" sibTransId="{A16A5F74-625C-604B-9A69-9C08DB7C2B2B}"/>
    <dgm:cxn modelId="{B6D770DA-E757-D04A-ADE8-B02F8EB19E96}" srcId="{9C058619-5967-824C-B91A-B1F910F56CE9}" destId="{9D1BEEF2-0A49-E547-9F8A-DA6C905705B4}" srcOrd="1" destOrd="0" parTransId="{A1DFBDB9-F91D-C54A-8578-C5EFE7E9CA27}" sibTransId="{98A1A048-727D-6848-BBCC-5FE64BA9EFE9}"/>
    <dgm:cxn modelId="{01856A4D-A9F1-A84F-BBC2-3436A385FB66}" type="presOf" srcId="{1F096652-1199-434D-8CC9-46D7FBC840B6}" destId="{64220B0A-2759-9F4A-94FC-8893319F814A}" srcOrd="0" destOrd="0" presId="urn:microsoft.com/office/officeart/2008/layout/LinedList"/>
    <dgm:cxn modelId="{F43B5DFE-D96A-F34F-8CF2-93DCE4ADC90E}" type="presOf" srcId="{77FF24E6-417B-DB4E-9C91-0D574D60B970}" destId="{CBDAAC11-3558-3945-8FDC-329D2181D498}" srcOrd="0" destOrd="0" presId="urn:microsoft.com/office/officeart/2008/layout/LinedList"/>
    <dgm:cxn modelId="{6939B162-3CFE-AF40-BA3C-C163D4CC9830}" type="presOf" srcId="{9C058619-5967-824C-B91A-B1F910F56CE9}" destId="{4480608D-B4AE-FC43-B9A1-C7BF456E3944}" srcOrd="0" destOrd="0" presId="urn:microsoft.com/office/officeart/2008/layout/LinedList"/>
    <dgm:cxn modelId="{2329267F-78C4-A443-878A-2AFC1891CCBD}" type="presParOf" srcId="{4480608D-B4AE-FC43-B9A1-C7BF456E3944}" destId="{85BF2EAE-B27E-034D-97E3-C66DAC1EE001}" srcOrd="0" destOrd="0" presId="urn:microsoft.com/office/officeart/2008/layout/LinedList"/>
    <dgm:cxn modelId="{AD1AB009-AD38-3943-8808-72A61F0CAF40}" type="presParOf" srcId="{4480608D-B4AE-FC43-B9A1-C7BF456E3944}" destId="{17781417-DFF8-F149-80E3-E98A038881DD}" srcOrd="1" destOrd="0" presId="urn:microsoft.com/office/officeart/2008/layout/LinedList"/>
    <dgm:cxn modelId="{11B6F325-BEA4-424B-8D7C-545A5320236E}" type="presParOf" srcId="{17781417-DFF8-F149-80E3-E98A038881DD}" destId="{DE7F4557-C4A5-BB49-BAF3-2BF8A71465B3}" srcOrd="0" destOrd="0" presId="urn:microsoft.com/office/officeart/2008/layout/LinedList"/>
    <dgm:cxn modelId="{7AF089F1-1FEE-9F44-BE4F-25EB5F08A304}" type="presParOf" srcId="{17781417-DFF8-F149-80E3-E98A038881DD}" destId="{60C342F0-8885-0544-924F-89EE1C4ACEC8}" srcOrd="1" destOrd="0" presId="urn:microsoft.com/office/officeart/2008/layout/LinedList"/>
    <dgm:cxn modelId="{F4010189-CE5A-CC43-9316-E047964C5891}" type="presParOf" srcId="{4480608D-B4AE-FC43-B9A1-C7BF456E3944}" destId="{F2EF33AD-35E1-DD4F-9C35-3936E24CC3AB}" srcOrd="2" destOrd="0" presId="urn:microsoft.com/office/officeart/2008/layout/LinedList"/>
    <dgm:cxn modelId="{FCCE1ED0-B5C2-2144-9A87-BB0A3E8F0070}" type="presParOf" srcId="{4480608D-B4AE-FC43-B9A1-C7BF456E3944}" destId="{A6B1FD95-F41A-AF45-9E8C-0CB816551232}" srcOrd="3" destOrd="0" presId="urn:microsoft.com/office/officeart/2008/layout/LinedList"/>
    <dgm:cxn modelId="{937D7639-F36E-534C-A95B-B41EB484AD04}" type="presParOf" srcId="{A6B1FD95-F41A-AF45-9E8C-0CB816551232}" destId="{B73240A5-2637-9749-977C-694F92EFDA79}" srcOrd="0" destOrd="0" presId="urn:microsoft.com/office/officeart/2008/layout/LinedList"/>
    <dgm:cxn modelId="{18AA7CF8-EC62-5040-BDDD-4D1B62E3BEE4}" type="presParOf" srcId="{A6B1FD95-F41A-AF45-9E8C-0CB816551232}" destId="{7CB79B5F-7014-934F-A457-D8316B5CE942}" srcOrd="1" destOrd="0" presId="urn:microsoft.com/office/officeart/2008/layout/LinedList"/>
    <dgm:cxn modelId="{6C712A7B-1287-8942-B6F4-86461BE21589}" type="presParOf" srcId="{4480608D-B4AE-FC43-B9A1-C7BF456E3944}" destId="{1A311D97-4C4A-FF4F-98C3-C98A266A283E}" srcOrd="4" destOrd="0" presId="urn:microsoft.com/office/officeart/2008/layout/LinedList"/>
    <dgm:cxn modelId="{EF232187-6EBA-334E-B790-84AC243AA606}" type="presParOf" srcId="{4480608D-B4AE-FC43-B9A1-C7BF456E3944}" destId="{32D85C55-A5B3-6140-A664-4AAB39C328BD}" srcOrd="5" destOrd="0" presId="urn:microsoft.com/office/officeart/2008/layout/LinedList"/>
    <dgm:cxn modelId="{BCEA54CD-37E5-B14B-9CC2-BCE6D8F4D35F}" type="presParOf" srcId="{32D85C55-A5B3-6140-A664-4AAB39C328BD}" destId="{981AA59D-5D79-2244-9543-068653D895D5}" srcOrd="0" destOrd="0" presId="urn:microsoft.com/office/officeart/2008/layout/LinedList"/>
    <dgm:cxn modelId="{404769D0-D621-584C-8F23-8221DDEC7729}" type="presParOf" srcId="{32D85C55-A5B3-6140-A664-4AAB39C328BD}" destId="{C6D0AE94-86F7-E94B-9414-204FC97949CB}" srcOrd="1" destOrd="0" presId="urn:microsoft.com/office/officeart/2008/layout/LinedList"/>
    <dgm:cxn modelId="{A846B277-3BF7-4540-AEC8-8D44BD24BCE6}" type="presParOf" srcId="{4480608D-B4AE-FC43-B9A1-C7BF456E3944}" destId="{F7389518-9A67-8746-9EBA-F26F56012897}" srcOrd="6" destOrd="0" presId="urn:microsoft.com/office/officeart/2008/layout/LinedList"/>
    <dgm:cxn modelId="{18BF9986-15C5-3D4A-A27F-039E4D26535A}" type="presParOf" srcId="{4480608D-B4AE-FC43-B9A1-C7BF456E3944}" destId="{5F554CBE-13A3-6B4A-BC4B-1DF5128D8ED2}" srcOrd="7" destOrd="0" presId="urn:microsoft.com/office/officeart/2008/layout/LinedList"/>
    <dgm:cxn modelId="{DED4D105-BD17-4D4D-B7AE-86D8F0A17818}" type="presParOf" srcId="{5F554CBE-13A3-6B4A-BC4B-1DF5128D8ED2}" destId="{64220B0A-2759-9F4A-94FC-8893319F814A}" srcOrd="0" destOrd="0" presId="urn:microsoft.com/office/officeart/2008/layout/LinedList"/>
    <dgm:cxn modelId="{78148D77-4B07-474B-B38E-258C0412D29C}" type="presParOf" srcId="{5F554CBE-13A3-6B4A-BC4B-1DF5128D8ED2}" destId="{88F5B62B-C552-3C49-A591-6FD57FD71181}" srcOrd="1" destOrd="0" presId="urn:microsoft.com/office/officeart/2008/layout/LinedList"/>
    <dgm:cxn modelId="{FEAD47E6-4F5C-FE4D-98D0-FAEFE2A60BDA}" type="presParOf" srcId="{4480608D-B4AE-FC43-B9A1-C7BF456E3944}" destId="{BBFB6862-F9BB-9545-A1D5-CC2AF0D963EE}" srcOrd="8" destOrd="0" presId="urn:microsoft.com/office/officeart/2008/layout/LinedList"/>
    <dgm:cxn modelId="{46606242-4ED8-1341-8A09-D15839CF0E12}" type="presParOf" srcId="{4480608D-B4AE-FC43-B9A1-C7BF456E3944}" destId="{AE2BAA85-A92D-504F-BDB0-DA26E911CA82}" srcOrd="9" destOrd="0" presId="urn:microsoft.com/office/officeart/2008/layout/LinedList"/>
    <dgm:cxn modelId="{3F9DCBE3-6F7D-1949-8340-C981473F1A43}" type="presParOf" srcId="{AE2BAA85-A92D-504F-BDB0-DA26E911CA82}" destId="{00C9F346-A751-2042-8EB1-E3ED761845AC}" srcOrd="0" destOrd="0" presId="urn:microsoft.com/office/officeart/2008/layout/LinedList"/>
    <dgm:cxn modelId="{33DB832B-A193-E042-9DA7-F2C12ED5E032}" type="presParOf" srcId="{AE2BAA85-A92D-504F-BDB0-DA26E911CA82}" destId="{54970B92-8A9D-DB45-911A-01B9E8B3105B}" srcOrd="1" destOrd="0" presId="urn:microsoft.com/office/officeart/2008/layout/LinedList"/>
    <dgm:cxn modelId="{5BA0BD59-C05A-8048-AC73-5B5E19CED646}" type="presParOf" srcId="{4480608D-B4AE-FC43-B9A1-C7BF456E3944}" destId="{07FA8939-AEF9-9342-945A-6EB9E61FFC53}" srcOrd="10" destOrd="0" presId="urn:microsoft.com/office/officeart/2008/layout/LinedList"/>
    <dgm:cxn modelId="{EBB96665-D393-1A4C-9885-C4362F8DBE00}" type="presParOf" srcId="{4480608D-B4AE-FC43-B9A1-C7BF456E3944}" destId="{9209B7F5-9B6B-AB4E-A07A-669C5E98CE72}" srcOrd="11" destOrd="0" presId="urn:microsoft.com/office/officeart/2008/layout/LinedList"/>
    <dgm:cxn modelId="{3A461275-6C35-174A-8B67-ADBD1F9E5B00}" type="presParOf" srcId="{9209B7F5-9B6B-AB4E-A07A-669C5E98CE72}" destId="{B7C21B27-35FD-2D4C-8C73-B3454E4ED677}" srcOrd="0" destOrd="0" presId="urn:microsoft.com/office/officeart/2008/layout/LinedList"/>
    <dgm:cxn modelId="{F0F6BF09-466E-9549-94A2-6F28717FDB92}" type="presParOf" srcId="{9209B7F5-9B6B-AB4E-A07A-669C5E98CE72}" destId="{22660949-C710-464A-8B7E-EDA7372054F3}" srcOrd="1" destOrd="0" presId="urn:microsoft.com/office/officeart/2008/layout/LinedList"/>
    <dgm:cxn modelId="{2F7F57FA-170D-A847-B7A0-04D79CAC91DD}" type="presParOf" srcId="{4480608D-B4AE-FC43-B9A1-C7BF456E3944}" destId="{64D9822E-4501-FB42-B49B-2B50E7C7467C}" srcOrd="12" destOrd="0" presId="urn:microsoft.com/office/officeart/2008/layout/LinedList"/>
    <dgm:cxn modelId="{FEFB37EA-E944-6549-96EF-6D7934DD53F7}" type="presParOf" srcId="{4480608D-B4AE-FC43-B9A1-C7BF456E3944}" destId="{907C6E17-1080-7748-A8F0-AC6CD8D6BBD0}" srcOrd="13" destOrd="0" presId="urn:microsoft.com/office/officeart/2008/layout/LinedList"/>
    <dgm:cxn modelId="{11E54CF7-B9F4-4641-A4E9-C8BC82D4974A}" type="presParOf" srcId="{907C6E17-1080-7748-A8F0-AC6CD8D6BBD0}" destId="{CBDAAC11-3558-3945-8FDC-329D2181D498}" srcOrd="0" destOrd="0" presId="urn:microsoft.com/office/officeart/2008/layout/LinedList"/>
    <dgm:cxn modelId="{7C0852EE-84E0-4A45-8D43-55C84918DCF4}" type="presParOf" srcId="{907C6E17-1080-7748-A8F0-AC6CD8D6BBD0}" destId="{486EC6D1-8516-A94F-8565-B33A6E66D725}" srcOrd="1" destOrd="0" presId="urn:microsoft.com/office/officeart/2008/layout/LinedList"/>
    <dgm:cxn modelId="{F85208EF-82C6-0445-83B7-2E11A1C41A50}" type="presParOf" srcId="{4480608D-B4AE-FC43-B9A1-C7BF456E3944}" destId="{36574681-7B95-E84C-9423-1503E7C938A8}" srcOrd="14" destOrd="0" presId="urn:microsoft.com/office/officeart/2008/layout/LinedList"/>
    <dgm:cxn modelId="{4E3B0BAD-2981-B948-84F8-32D70BBEB906}" type="presParOf" srcId="{4480608D-B4AE-FC43-B9A1-C7BF456E3944}" destId="{5D43AABC-21C7-4944-9CF3-51F45834B72D}" srcOrd="15" destOrd="0" presId="urn:microsoft.com/office/officeart/2008/layout/LinedList"/>
    <dgm:cxn modelId="{6E9EB64C-9B7C-9D43-B894-8BFD907DE4BE}" type="presParOf" srcId="{5D43AABC-21C7-4944-9CF3-51F45834B72D}" destId="{479C6C00-0D79-3B40-A539-0CAC9E73D741}" srcOrd="0" destOrd="0" presId="urn:microsoft.com/office/officeart/2008/layout/LinedList"/>
    <dgm:cxn modelId="{E1202BCE-6169-2145-BC52-F46D7CDC04F9}" type="presParOf" srcId="{5D43AABC-21C7-4944-9CF3-51F45834B72D}" destId="{90EF375C-6E5A-8F49-B977-04280AE50EA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417497-07F6-405A-BCC4-A68E2ADC2273}" type="doc">
      <dgm:prSet loTypeId="urn:microsoft.com/office/officeart/2008/layout/VerticalCurvedList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002628D6-74B3-4756-8B59-4153DDCA2888}">
      <dgm:prSet phldrT="[ข้อความ]" custT="1"/>
      <dgm:spPr/>
      <dgm:t>
        <a:bodyPr/>
        <a:lstStyle/>
        <a:p>
          <a:r>
            <a:rPr lang="th-TH" sz="2000" dirty="0">
              <a:latin typeface="TH SarabunPSK" pitchFamily="34" charset="-34"/>
              <a:cs typeface="TH SarabunPSK" pitchFamily="34" charset="-34"/>
            </a:rPr>
            <a:t>ปรับปรุงข้อมูลพื้นฐาน และสอบเทียบแบบจำลองต่างๆ ในโปรแกรมบริหารงานบำรุงทาง (</a:t>
          </a:r>
          <a:r>
            <a:rPr lang="en-US" sz="2000" dirty="0">
              <a:latin typeface="TH SarabunPSK" pitchFamily="34" charset="-34"/>
              <a:cs typeface="TH SarabunPSK" pitchFamily="34" charset="-34"/>
            </a:rPr>
            <a:t>TPMS) </a:t>
          </a:r>
          <a:r>
            <a:rPr lang="th-TH" sz="2000" dirty="0">
              <a:latin typeface="TH SarabunPSK" pitchFamily="34" charset="-34"/>
              <a:cs typeface="TH SarabunPSK" pitchFamily="34" charset="-34"/>
            </a:rPr>
            <a:t>ให้มีความเป็นปัจจุบัน</a:t>
          </a:r>
          <a:endParaRPr lang="en-US" sz="2000" dirty="0"/>
        </a:p>
      </dgm:t>
    </dgm:pt>
    <dgm:pt modelId="{A80DAFB7-B00C-4907-B636-BCB1A3A9A0B6}" type="parTrans" cxnId="{AA48D4F8-96F6-47E7-BB56-7B58A3D1BB54}">
      <dgm:prSet/>
      <dgm:spPr/>
      <dgm:t>
        <a:bodyPr/>
        <a:lstStyle/>
        <a:p>
          <a:endParaRPr lang="en-US" sz="2400"/>
        </a:p>
      </dgm:t>
    </dgm:pt>
    <dgm:pt modelId="{CEBB4E44-5294-430E-A4C5-91B17C948C29}" type="sibTrans" cxnId="{AA48D4F8-96F6-47E7-BB56-7B58A3D1BB54}">
      <dgm:prSet/>
      <dgm:spPr/>
      <dgm:t>
        <a:bodyPr/>
        <a:lstStyle/>
        <a:p>
          <a:endParaRPr lang="en-US" sz="2400"/>
        </a:p>
      </dgm:t>
    </dgm:pt>
    <dgm:pt modelId="{0D995347-6E31-41E5-B401-1DC9D63F48C3}">
      <dgm:prSet phldrT="[ข้อความ]" custT="1"/>
      <dgm:spPr/>
      <dgm:t>
        <a:bodyPr/>
        <a:lstStyle/>
        <a:p>
          <a:r>
            <a:rPr lang="th-TH" sz="2000" dirty="0">
              <a:latin typeface="TH SarabunPSK" pitchFamily="34" charset="-34"/>
              <a:cs typeface="TH SarabunPSK" pitchFamily="34" charset="-34"/>
            </a:rPr>
            <a:t>ปรับปรุงโปรแกรมบริหารบำรุงทาง (</a:t>
          </a:r>
          <a:r>
            <a:rPr lang="en-US" sz="2000" dirty="0">
              <a:latin typeface="TH SarabunPSK" pitchFamily="34" charset="-34"/>
              <a:cs typeface="TH SarabunPSK" pitchFamily="34" charset="-34"/>
            </a:rPr>
            <a:t>TPMS) </a:t>
          </a:r>
          <a:r>
            <a:rPr lang="th-TH" sz="2000" dirty="0">
              <a:latin typeface="TH SarabunPSK" pitchFamily="34" charset="-34"/>
              <a:cs typeface="TH SarabunPSK" pitchFamily="34" charset="-34"/>
            </a:rPr>
            <a:t>ให้สามารถตอบสนองความต้องการของผู้ใช้งาน ในการวิเคราะห์ ด้วยรูปแบบและเงื่อนไขต่างๆ และมีความยืดหยุ่นสามารถปรับเปลี่ยนตัวแปรต่างๆ ได้</a:t>
          </a:r>
          <a:endParaRPr lang="en-US" sz="2000" dirty="0"/>
        </a:p>
      </dgm:t>
    </dgm:pt>
    <dgm:pt modelId="{C9844AFB-FBE9-4125-A426-C3C4C6EE30EF}" type="parTrans" cxnId="{254B83B6-B5EE-4B1A-BA65-1382D330C9D0}">
      <dgm:prSet/>
      <dgm:spPr/>
      <dgm:t>
        <a:bodyPr/>
        <a:lstStyle/>
        <a:p>
          <a:endParaRPr lang="en-US" sz="2400"/>
        </a:p>
      </dgm:t>
    </dgm:pt>
    <dgm:pt modelId="{8CA5B474-A749-487E-B877-05791CC88C5A}" type="sibTrans" cxnId="{254B83B6-B5EE-4B1A-BA65-1382D330C9D0}">
      <dgm:prSet/>
      <dgm:spPr/>
      <dgm:t>
        <a:bodyPr/>
        <a:lstStyle/>
        <a:p>
          <a:endParaRPr lang="en-US" sz="2400"/>
        </a:p>
      </dgm:t>
    </dgm:pt>
    <dgm:pt modelId="{B39CA9A9-CEA0-4367-88AC-FA9633A0D923}">
      <dgm:prSet phldrT="[ข้อความ]" custT="1"/>
      <dgm:spPr/>
      <dgm:t>
        <a:bodyPr/>
        <a:lstStyle/>
        <a:p>
          <a:r>
            <a:rPr lang="th-TH" sz="2000" dirty="0">
              <a:latin typeface="TH SarabunPSK" pitchFamily="34" charset="-34"/>
              <a:cs typeface="TH SarabunPSK" pitchFamily="34" charset="-34"/>
            </a:rPr>
            <a:t>ศึกษา และแนะนำปัจจัยตลอดจนหลักเกณฑ์ต่างๆ สำหรับใช้ในการเลือกวิธีการซ่อมบำรุง ที่เหมาะสมกับข้อมูลในปัจจุบันที่มีการสำรวจข้อมูล และมีการเชื่อมโยงข้อมูลจากระบบอื่นๆ ของกรมทางหลวง</a:t>
          </a:r>
          <a:endParaRPr lang="en-US" sz="2000" dirty="0"/>
        </a:p>
      </dgm:t>
    </dgm:pt>
    <dgm:pt modelId="{A4FEDC70-5C67-4815-A9A9-CFDDBD3369BA}" type="parTrans" cxnId="{2B4834E5-550C-4631-B1F1-887CCB76ACDD}">
      <dgm:prSet/>
      <dgm:spPr/>
      <dgm:t>
        <a:bodyPr/>
        <a:lstStyle/>
        <a:p>
          <a:endParaRPr lang="en-US" sz="2400"/>
        </a:p>
      </dgm:t>
    </dgm:pt>
    <dgm:pt modelId="{B764B2F2-D989-4650-94D5-5344CA554959}" type="sibTrans" cxnId="{2B4834E5-550C-4631-B1F1-887CCB76ACDD}">
      <dgm:prSet/>
      <dgm:spPr/>
      <dgm:t>
        <a:bodyPr/>
        <a:lstStyle/>
        <a:p>
          <a:endParaRPr lang="en-US" sz="2400"/>
        </a:p>
      </dgm:t>
    </dgm:pt>
    <dgm:pt modelId="{38C1B0B4-B7C2-4E76-A911-B4E0CB51DF50}">
      <dgm:prSet phldrT="[ข้อความ]" custT="1"/>
      <dgm:spPr/>
      <dgm:t>
        <a:bodyPr/>
        <a:lstStyle/>
        <a:p>
          <a:r>
            <a:rPr lang="th-TH" sz="2000" dirty="0">
              <a:latin typeface="TH SarabunPSK" pitchFamily="34" charset="-34"/>
              <a:cs typeface="TH SarabunPSK" pitchFamily="34" charset="-34"/>
            </a:rPr>
            <a:t>วิเคราะห์ความต้องการงบประมาณบำรุงทางของกรมทางหลวง โดยใช้ข้อมูลล่าสุดในฐานข้อมูลกลางงานบำรุงทาง และ แบบจำลองต่างๆ ในโปรแกรมบริหารงานบำรุงทาง (</a:t>
          </a:r>
          <a:r>
            <a:rPr lang="en-US" sz="2000" dirty="0">
              <a:latin typeface="TH SarabunPSK" pitchFamily="34" charset="-34"/>
              <a:cs typeface="TH SarabunPSK" pitchFamily="34" charset="-34"/>
            </a:rPr>
            <a:t>TPMS) </a:t>
          </a:r>
          <a:r>
            <a:rPr lang="th-TH" sz="2000" dirty="0">
              <a:latin typeface="TH SarabunPSK" pitchFamily="34" charset="-34"/>
              <a:cs typeface="TH SarabunPSK" pitchFamily="34" charset="-34"/>
            </a:rPr>
            <a:t>เพื่อพิจารณาความถูกต้องและเหมาะสมของแบบจำลองต่างๆ ที่ได้ทำการปรับปรุง</a:t>
          </a:r>
          <a:endParaRPr lang="en-US" sz="2000" dirty="0"/>
        </a:p>
      </dgm:t>
    </dgm:pt>
    <dgm:pt modelId="{BD37BDD3-244F-4C70-A4D8-E8961D9E1734}" type="parTrans" cxnId="{1F657D8C-5E69-45D6-B89A-EA367659224F}">
      <dgm:prSet/>
      <dgm:spPr/>
      <dgm:t>
        <a:bodyPr/>
        <a:lstStyle/>
        <a:p>
          <a:endParaRPr lang="en-US" sz="2400"/>
        </a:p>
      </dgm:t>
    </dgm:pt>
    <dgm:pt modelId="{F7925DBD-5643-4B7C-870E-490BFF26CBC6}" type="sibTrans" cxnId="{1F657D8C-5E69-45D6-B89A-EA367659224F}">
      <dgm:prSet/>
      <dgm:spPr/>
      <dgm:t>
        <a:bodyPr/>
        <a:lstStyle/>
        <a:p>
          <a:endParaRPr lang="en-US" sz="2400"/>
        </a:p>
      </dgm:t>
    </dgm:pt>
    <dgm:pt modelId="{077F2367-0542-4100-88E1-D001AF5EED72}" type="pres">
      <dgm:prSet presAssocID="{3A417497-07F6-405A-BCC4-A68E2ADC227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CB9BF53-46AE-4592-8DF1-47A0B46CE8C0}" type="pres">
      <dgm:prSet presAssocID="{3A417497-07F6-405A-BCC4-A68E2ADC2273}" presName="Name1" presStyleCnt="0"/>
      <dgm:spPr/>
    </dgm:pt>
    <dgm:pt modelId="{14A3807C-115C-4E0F-AEE1-AB576DCB76E1}" type="pres">
      <dgm:prSet presAssocID="{3A417497-07F6-405A-BCC4-A68E2ADC2273}" presName="cycle" presStyleCnt="0"/>
      <dgm:spPr/>
    </dgm:pt>
    <dgm:pt modelId="{32AA056B-EF99-4CF5-97D8-E2FE6DCC12EB}" type="pres">
      <dgm:prSet presAssocID="{3A417497-07F6-405A-BCC4-A68E2ADC2273}" presName="srcNode" presStyleLbl="node1" presStyleIdx="0" presStyleCnt="4"/>
      <dgm:spPr/>
    </dgm:pt>
    <dgm:pt modelId="{A4545480-5128-48E2-86C3-4FA1CDA96226}" type="pres">
      <dgm:prSet presAssocID="{3A417497-07F6-405A-BCC4-A68E2ADC2273}" presName="conn" presStyleLbl="parChTrans1D2" presStyleIdx="0" presStyleCnt="1"/>
      <dgm:spPr/>
      <dgm:t>
        <a:bodyPr/>
        <a:lstStyle/>
        <a:p>
          <a:endParaRPr lang="en-US"/>
        </a:p>
      </dgm:t>
    </dgm:pt>
    <dgm:pt modelId="{55D4C5EF-CF59-46E5-9C3C-B2C3C1178850}" type="pres">
      <dgm:prSet presAssocID="{3A417497-07F6-405A-BCC4-A68E2ADC2273}" presName="extraNode" presStyleLbl="node1" presStyleIdx="0" presStyleCnt="4"/>
      <dgm:spPr/>
    </dgm:pt>
    <dgm:pt modelId="{AEAE4CA8-FF15-4A17-A7D8-6D42A91DEC49}" type="pres">
      <dgm:prSet presAssocID="{3A417497-07F6-405A-BCC4-A68E2ADC2273}" presName="dstNode" presStyleLbl="node1" presStyleIdx="0" presStyleCnt="4"/>
      <dgm:spPr/>
    </dgm:pt>
    <dgm:pt modelId="{F280B8C2-B395-4CE9-AEFE-582DD735B4B5}" type="pres">
      <dgm:prSet presAssocID="{002628D6-74B3-4756-8B59-4153DDCA2888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4675CF-A9CA-4304-8F07-A9C038F1293C}" type="pres">
      <dgm:prSet presAssocID="{002628D6-74B3-4756-8B59-4153DDCA2888}" presName="accent_1" presStyleCnt="0"/>
      <dgm:spPr/>
    </dgm:pt>
    <dgm:pt modelId="{6A1A7478-A5F5-4A3C-8175-F6CEF02407BA}" type="pres">
      <dgm:prSet presAssocID="{002628D6-74B3-4756-8B59-4153DDCA2888}" presName="accentRepeatNode" presStyleLbl="solidFgAcc1" presStyleIdx="0" presStyleCnt="4"/>
      <dgm:spPr/>
    </dgm:pt>
    <dgm:pt modelId="{8FAE5405-574E-40F5-9722-51D316EDB7CB}" type="pres">
      <dgm:prSet presAssocID="{0D995347-6E31-41E5-B401-1DC9D63F48C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D7BE93-4ABD-41E5-87B8-8D7D9C38A364}" type="pres">
      <dgm:prSet presAssocID="{0D995347-6E31-41E5-B401-1DC9D63F48C3}" presName="accent_2" presStyleCnt="0"/>
      <dgm:spPr/>
    </dgm:pt>
    <dgm:pt modelId="{4CF6F628-D853-4682-9412-98082B26A22C}" type="pres">
      <dgm:prSet presAssocID="{0D995347-6E31-41E5-B401-1DC9D63F48C3}" presName="accentRepeatNode" presStyleLbl="solidFgAcc1" presStyleIdx="1" presStyleCnt="4"/>
      <dgm:spPr/>
    </dgm:pt>
    <dgm:pt modelId="{D4614CC1-C1CC-4186-9C9C-7EB5975BCBD7}" type="pres">
      <dgm:prSet presAssocID="{B39CA9A9-CEA0-4367-88AC-FA9633A0D923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A9B72D-EF1E-46F5-B3CD-7218F1A47023}" type="pres">
      <dgm:prSet presAssocID="{B39CA9A9-CEA0-4367-88AC-FA9633A0D923}" presName="accent_3" presStyleCnt="0"/>
      <dgm:spPr/>
    </dgm:pt>
    <dgm:pt modelId="{065C3F1C-CDE2-453F-85EF-EBB206D5096A}" type="pres">
      <dgm:prSet presAssocID="{B39CA9A9-CEA0-4367-88AC-FA9633A0D923}" presName="accentRepeatNode" presStyleLbl="solidFgAcc1" presStyleIdx="2" presStyleCnt="4"/>
      <dgm:spPr/>
    </dgm:pt>
    <dgm:pt modelId="{B28884FF-3955-4BA2-ADC7-3355DA36068F}" type="pres">
      <dgm:prSet presAssocID="{38C1B0B4-B7C2-4E76-A911-B4E0CB51DF50}" presName="text_4" presStyleLbl="node1" presStyleIdx="3" presStyleCnt="4" custScaleY="1250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67C8BC-69D5-4E3D-9751-39AD94E40565}" type="pres">
      <dgm:prSet presAssocID="{38C1B0B4-B7C2-4E76-A911-B4E0CB51DF50}" presName="accent_4" presStyleCnt="0"/>
      <dgm:spPr/>
    </dgm:pt>
    <dgm:pt modelId="{68DB13BA-53E1-4A7C-B756-24DAAF353E91}" type="pres">
      <dgm:prSet presAssocID="{38C1B0B4-B7C2-4E76-A911-B4E0CB51DF50}" presName="accentRepeatNode" presStyleLbl="solidFgAcc1" presStyleIdx="3" presStyleCnt="4"/>
      <dgm:spPr/>
    </dgm:pt>
  </dgm:ptLst>
  <dgm:cxnLst>
    <dgm:cxn modelId="{1F657D8C-5E69-45D6-B89A-EA367659224F}" srcId="{3A417497-07F6-405A-BCC4-A68E2ADC2273}" destId="{38C1B0B4-B7C2-4E76-A911-B4E0CB51DF50}" srcOrd="3" destOrd="0" parTransId="{BD37BDD3-244F-4C70-A4D8-E8961D9E1734}" sibTransId="{F7925DBD-5643-4B7C-870E-490BFF26CBC6}"/>
    <dgm:cxn modelId="{CD251271-5F54-4C81-9058-93464465CC88}" type="presOf" srcId="{38C1B0B4-B7C2-4E76-A911-B4E0CB51DF50}" destId="{B28884FF-3955-4BA2-ADC7-3355DA36068F}" srcOrd="0" destOrd="0" presId="urn:microsoft.com/office/officeart/2008/layout/VerticalCurvedList"/>
    <dgm:cxn modelId="{49EC4A63-7366-4EFE-9283-7C49F1C1D808}" type="presOf" srcId="{CEBB4E44-5294-430E-A4C5-91B17C948C29}" destId="{A4545480-5128-48E2-86C3-4FA1CDA96226}" srcOrd="0" destOrd="0" presId="urn:microsoft.com/office/officeart/2008/layout/VerticalCurvedList"/>
    <dgm:cxn modelId="{254B83B6-B5EE-4B1A-BA65-1382D330C9D0}" srcId="{3A417497-07F6-405A-BCC4-A68E2ADC2273}" destId="{0D995347-6E31-41E5-B401-1DC9D63F48C3}" srcOrd="1" destOrd="0" parTransId="{C9844AFB-FBE9-4125-A426-C3C4C6EE30EF}" sibTransId="{8CA5B474-A749-487E-B877-05791CC88C5A}"/>
    <dgm:cxn modelId="{705B81F1-128E-41EB-B88D-04E99666B221}" type="presOf" srcId="{002628D6-74B3-4756-8B59-4153DDCA2888}" destId="{F280B8C2-B395-4CE9-AEFE-582DD735B4B5}" srcOrd="0" destOrd="0" presId="urn:microsoft.com/office/officeart/2008/layout/VerticalCurvedList"/>
    <dgm:cxn modelId="{4224AC08-7D35-408D-A6E1-73014C2E427F}" type="presOf" srcId="{0D995347-6E31-41E5-B401-1DC9D63F48C3}" destId="{8FAE5405-574E-40F5-9722-51D316EDB7CB}" srcOrd="0" destOrd="0" presId="urn:microsoft.com/office/officeart/2008/layout/VerticalCurvedList"/>
    <dgm:cxn modelId="{2B4834E5-550C-4631-B1F1-887CCB76ACDD}" srcId="{3A417497-07F6-405A-BCC4-A68E2ADC2273}" destId="{B39CA9A9-CEA0-4367-88AC-FA9633A0D923}" srcOrd="2" destOrd="0" parTransId="{A4FEDC70-5C67-4815-A9A9-CFDDBD3369BA}" sibTransId="{B764B2F2-D989-4650-94D5-5344CA554959}"/>
    <dgm:cxn modelId="{2D319718-52D5-433A-9146-10C3A22053B2}" type="presOf" srcId="{3A417497-07F6-405A-BCC4-A68E2ADC2273}" destId="{077F2367-0542-4100-88E1-D001AF5EED72}" srcOrd="0" destOrd="0" presId="urn:microsoft.com/office/officeart/2008/layout/VerticalCurvedList"/>
    <dgm:cxn modelId="{866E943C-00E9-4339-AC06-8FE936CBA1AF}" type="presOf" srcId="{B39CA9A9-CEA0-4367-88AC-FA9633A0D923}" destId="{D4614CC1-C1CC-4186-9C9C-7EB5975BCBD7}" srcOrd="0" destOrd="0" presId="urn:microsoft.com/office/officeart/2008/layout/VerticalCurvedList"/>
    <dgm:cxn modelId="{AA48D4F8-96F6-47E7-BB56-7B58A3D1BB54}" srcId="{3A417497-07F6-405A-BCC4-A68E2ADC2273}" destId="{002628D6-74B3-4756-8B59-4153DDCA2888}" srcOrd="0" destOrd="0" parTransId="{A80DAFB7-B00C-4907-B636-BCB1A3A9A0B6}" sibTransId="{CEBB4E44-5294-430E-A4C5-91B17C948C29}"/>
    <dgm:cxn modelId="{A0BDEF37-93FF-4704-BB61-D091937C025B}" type="presParOf" srcId="{077F2367-0542-4100-88E1-D001AF5EED72}" destId="{FCB9BF53-46AE-4592-8DF1-47A0B46CE8C0}" srcOrd="0" destOrd="0" presId="urn:microsoft.com/office/officeart/2008/layout/VerticalCurvedList"/>
    <dgm:cxn modelId="{1B6710FC-D11B-4D82-8C15-27E1612CAC29}" type="presParOf" srcId="{FCB9BF53-46AE-4592-8DF1-47A0B46CE8C0}" destId="{14A3807C-115C-4E0F-AEE1-AB576DCB76E1}" srcOrd="0" destOrd="0" presId="urn:microsoft.com/office/officeart/2008/layout/VerticalCurvedList"/>
    <dgm:cxn modelId="{23545E61-CBCF-4357-9141-F9C820DA7BA0}" type="presParOf" srcId="{14A3807C-115C-4E0F-AEE1-AB576DCB76E1}" destId="{32AA056B-EF99-4CF5-97D8-E2FE6DCC12EB}" srcOrd="0" destOrd="0" presId="urn:microsoft.com/office/officeart/2008/layout/VerticalCurvedList"/>
    <dgm:cxn modelId="{F9562471-B4F5-482F-B4FF-7E485C72AF90}" type="presParOf" srcId="{14A3807C-115C-4E0F-AEE1-AB576DCB76E1}" destId="{A4545480-5128-48E2-86C3-4FA1CDA96226}" srcOrd="1" destOrd="0" presId="urn:microsoft.com/office/officeart/2008/layout/VerticalCurvedList"/>
    <dgm:cxn modelId="{7F7FA5B8-1C25-4ACA-87DD-D6ABD569C591}" type="presParOf" srcId="{14A3807C-115C-4E0F-AEE1-AB576DCB76E1}" destId="{55D4C5EF-CF59-46E5-9C3C-B2C3C1178850}" srcOrd="2" destOrd="0" presId="urn:microsoft.com/office/officeart/2008/layout/VerticalCurvedList"/>
    <dgm:cxn modelId="{552D701F-5E83-465F-8E17-74818C1B1D7F}" type="presParOf" srcId="{14A3807C-115C-4E0F-AEE1-AB576DCB76E1}" destId="{AEAE4CA8-FF15-4A17-A7D8-6D42A91DEC49}" srcOrd="3" destOrd="0" presId="urn:microsoft.com/office/officeart/2008/layout/VerticalCurvedList"/>
    <dgm:cxn modelId="{8C6C3AA2-F60F-44E7-9296-55AA1120B6AA}" type="presParOf" srcId="{FCB9BF53-46AE-4592-8DF1-47A0B46CE8C0}" destId="{F280B8C2-B395-4CE9-AEFE-582DD735B4B5}" srcOrd="1" destOrd="0" presId="urn:microsoft.com/office/officeart/2008/layout/VerticalCurvedList"/>
    <dgm:cxn modelId="{549DCC53-1C75-479C-85A6-2EC71B8D0832}" type="presParOf" srcId="{FCB9BF53-46AE-4592-8DF1-47A0B46CE8C0}" destId="{BB4675CF-A9CA-4304-8F07-A9C038F1293C}" srcOrd="2" destOrd="0" presId="urn:microsoft.com/office/officeart/2008/layout/VerticalCurvedList"/>
    <dgm:cxn modelId="{582D0AFD-A7B1-4928-9D77-FF24224E9FC1}" type="presParOf" srcId="{BB4675CF-A9CA-4304-8F07-A9C038F1293C}" destId="{6A1A7478-A5F5-4A3C-8175-F6CEF02407BA}" srcOrd="0" destOrd="0" presId="urn:microsoft.com/office/officeart/2008/layout/VerticalCurvedList"/>
    <dgm:cxn modelId="{6E89FFFC-2439-43A1-99FE-64AA7392A1D2}" type="presParOf" srcId="{FCB9BF53-46AE-4592-8DF1-47A0B46CE8C0}" destId="{8FAE5405-574E-40F5-9722-51D316EDB7CB}" srcOrd="3" destOrd="0" presId="urn:microsoft.com/office/officeart/2008/layout/VerticalCurvedList"/>
    <dgm:cxn modelId="{C08519F7-B08B-46AC-B4F6-7EE0D82EF2DE}" type="presParOf" srcId="{FCB9BF53-46AE-4592-8DF1-47A0B46CE8C0}" destId="{E5D7BE93-4ABD-41E5-87B8-8D7D9C38A364}" srcOrd="4" destOrd="0" presId="urn:microsoft.com/office/officeart/2008/layout/VerticalCurvedList"/>
    <dgm:cxn modelId="{A7BBC154-806B-4ADC-BBC1-7A4732D43631}" type="presParOf" srcId="{E5D7BE93-4ABD-41E5-87B8-8D7D9C38A364}" destId="{4CF6F628-D853-4682-9412-98082B26A22C}" srcOrd="0" destOrd="0" presId="urn:microsoft.com/office/officeart/2008/layout/VerticalCurvedList"/>
    <dgm:cxn modelId="{49176B47-7CFB-4C87-A7A2-31E7A013390B}" type="presParOf" srcId="{FCB9BF53-46AE-4592-8DF1-47A0B46CE8C0}" destId="{D4614CC1-C1CC-4186-9C9C-7EB5975BCBD7}" srcOrd="5" destOrd="0" presId="urn:microsoft.com/office/officeart/2008/layout/VerticalCurvedList"/>
    <dgm:cxn modelId="{A2A8184B-99FF-4503-9D6B-AF37F982A0C6}" type="presParOf" srcId="{FCB9BF53-46AE-4592-8DF1-47A0B46CE8C0}" destId="{BCA9B72D-EF1E-46F5-B3CD-7218F1A47023}" srcOrd="6" destOrd="0" presId="urn:microsoft.com/office/officeart/2008/layout/VerticalCurvedList"/>
    <dgm:cxn modelId="{F366F84C-A7D0-4712-A4DB-ABB9ACAB8CF2}" type="presParOf" srcId="{BCA9B72D-EF1E-46F5-B3CD-7218F1A47023}" destId="{065C3F1C-CDE2-453F-85EF-EBB206D5096A}" srcOrd="0" destOrd="0" presId="urn:microsoft.com/office/officeart/2008/layout/VerticalCurvedList"/>
    <dgm:cxn modelId="{A521FEBD-E43A-4976-B963-BF966958F74C}" type="presParOf" srcId="{FCB9BF53-46AE-4592-8DF1-47A0B46CE8C0}" destId="{B28884FF-3955-4BA2-ADC7-3355DA36068F}" srcOrd="7" destOrd="0" presId="urn:microsoft.com/office/officeart/2008/layout/VerticalCurvedList"/>
    <dgm:cxn modelId="{9CA702FD-0431-4615-8E7B-A26CE35B8E43}" type="presParOf" srcId="{FCB9BF53-46AE-4592-8DF1-47A0B46CE8C0}" destId="{2A67C8BC-69D5-4E3D-9751-39AD94E40565}" srcOrd="8" destOrd="0" presId="urn:microsoft.com/office/officeart/2008/layout/VerticalCurvedList"/>
    <dgm:cxn modelId="{08D5C9AE-A270-45CA-9F5F-1CE9779331AF}" type="presParOf" srcId="{2A67C8BC-69D5-4E3D-9751-39AD94E40565}" destId="{68DB13BA-53E1-4A7C-B756-24DAAF353E9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chevron1" loCatId="process" qsTypeId="urn:microsoft.com/office/officeart/2005/8/quickstyle/simple3" qsCatId="simple" csTypeId="urn:microsoft.com/office/officeart/2005/8/colors/colorful1#1" csCatId="colorful" phldr="1"/>
      <dgm:spPr/>
    </dgm:pt>
    <dgm:pt modelId="{EA8F29CE-B22B-4BAB-98E2-35E8AEB0591E}">
      <dgm:prSet phldrT="[Text]"/>
      <dgm:spPr>
        <a:xfrm>
          <a:off x="5845" y="0"/>
          <a:ext cx="2535502" cy="785818"/>
        </a:xfrm>
        <a:prstGeom prst="chevron">
          <a:avLst/>
        </a:prstGeom>
        <a:gradFill rotWithShape="0">
          <a:gsLst>
            <a:gs pos="0">
              <a:srgbClr val="9C525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C525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C525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b="1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r>
            <a:rPr lang="th-TH" b="1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dirty="0">
            <a:solidFill>
              <a:sysClr val="windowText" lastClr="000000"/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F1A0413D-6D4A-48C3-9B9C-7EE5A33FD579}" type="parTrans" cxnId="{25C8B176-D920-41D8-AF19-7CA14CFE5458}">
      <dgm:prSet/>
      <dgm:spPr/>
      <dgm:t>
        <a:bodyPr/>
        <a:lstStyle/>
        <a:p>
          <a:endParaRPr lang="th-TH"/>
        </a:p>
      </dgm:t>
    </dgm:pt>
    <dgm:pt modelId="{381D3124-F888-4462-A3A3-92C75636D9B4}" type="sibTrans" cxnId="{25C8B176-D920-41D8-AF19-7CA14CFE5458}">
      <dgm:prSet/>
      <dgm:spPr/>
      <dgm:t>
        <a:bodyPr/>
        <a:lstStyle/>
        <a:p>
          <a:endParaRPr lang="th-TH"/>
        </a:p>
      </dgm:t>
    </dgm:pt>
    <dgm:pt modelId="{DEAF1474-FDE1-4E57-BA8E-3B161D00960B}">
      <dgm:prSet phldrT="[Text]"/>
      <dgm:spPr>
        <a:xfrm>
          <a:off x="2315540" y="0"/>
          <a:ext cx="2258075" cy="785818"/>
        </a:xfrm>
        <a:solidFill>
          <a:srgbClr val="FFC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gm:t>
    </dgm:pt>
    <dgm:pt modelId="{816F7D7E-7652-4F87-B18F-C121983DFE62}" type="parTrans" cxnId="{EDEEC264-7B21-4CC9-8299-D701A99F44DA}">
      <dgm:prSet/>
      <dgm:spPr/>
      <dgm:t>
        <a:bodyPr/>
        <a:lstStyle/>
        <a:p>
          <a:endParaRPr lang="en-US"/>
        </a:p>
      </dgm:t>
    </dgm:pt>
    <dgm:pt modelId="{35FB3A39-2E71-466A-A763-11A55222DE8B}" type="sibTrans" cxnId="{EDEEC264-7B21-4CC9-8299-D701A99F44DA}">
      <dgm:prSet/>
      <dgm:spPr/>
      <dgm:t>
        <a:bodyPr/>
        <a:lstStyle/>
        <a:p>
          <a:endParaRPr lang="en-US"/>
        </a:p>
      </dgm:t>
    </dgm:pt>
    <dgm:pt modelId="{6ACEBD2F-4C1C-4318-92F9-E152B0C47239}">
      <dgm:prSet phldrT="[Text]"/>
      <dgm:spPr>
        <a:xfrm>
          <a:off x="2315540" y="0"/>
          <a:ext cx="2258075" cy="785818"/>
        </a:xfrm>
        <a:prstGeom prst="chevron">
          <a:avLst/>
        </a:prstGeom>
        <a:gradFill rotWithShape="0">
          <a:gsLst>
            <a:gs pos="0">
              <a:srgbClr val="E6842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6842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6842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dirty="0">
            <a:solidFill>
              <a:sysClr val="windowText" lastClr="000000"/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D792FC8E-A290-4294-AFDC-85FBAC6FF2C6}" type="sibTrans" cxnId="{FBBB33C5-6283-46EC-A839-392CD8D2FADB}">
      <dgm:prSet/>
      <dgm:spPr/>
      <dgm:t>
        <a:bodyPr/>
        <a:lstStyle/>
        <a:p>
          <a:endParaRPr lang="th-TH"/>
        </a:p>
      </dgm:t>
    </dgm:pt>
    <dgm:pt modelId="{4C770E50-DF5A-4AAA-9A13-BBBB4BEC9DBE}" type="parTrans" cxnId="{FBBB33C5-6283-46EC-A839-392CD8D2FADB}">
      <dgm:prSet/>
      <dgm:spPr/>
      <dgm:t>
        <a:bodyPr/>
        <a:lstStyle/>
        <a:p>
          <a:endParaRPr lang="th-TH"/>
        </a:p>
      </dgm:t>
    </dgm:pt>
    <dgm:pt modelId="{9FECEEB5-2B87-4B90-BF40-E511DA0B5E1F}">
      <dgm:prSet phldrT="[Text]"/>
      <dgm:spPr>
        <a:xfrm>
          <a:off x="2315540" y="0"/>
          <a:ext cx="2258075" cy="785818"/>
        </a:xfrm>
        <a:solidFill>
          <a:srgbClr val="FFC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i="0" dirty="0">
              <a:latin typeface="TH SarabunPSK" panose="020B0500040200020003" pitchFamily="34" charset="-34"/>
              <a:cs typeface="TH SarabunPSK" panose="020B0500040200020003" pitchFamily="34" charset="-34"/>
            </a:rPr>
            <a:t>แบบจำลองผลกระทบด้านสังคมและสิ่งแวดล้อม </a:t>
          </a:r>
          <a:endParaRPr lang="th-TH" b="1" i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0F35E741-E9F5-4B5A-A30F-D3528FC275F6}" type="parTrans" cxnId="{047636A4-320E-4E47-9800-51D652FA0F0E}">
      <dgm:prSet/>
      <dgm:spPr/>
      <dgm:t>
        <a:bodyPr/>
        <a:lstStyle/>
        <a:p>
          <a:endParaRPr lang="th-TH"/>
        </a:p>
      </dgm:t>
    </dgm:pt>
    <dgm:pt modelId="{A065A593-DE61-44EE-92F8-DBE299D6A16A}" type="sibTrans" cxnId="{047636A4-320E-4E47-9800-51D652FA0F0E}">
      <dgm:prSet/>
      <dgm:spPr/>
      <dgm:t>
        <a:bodyPr/>
        <a:lstStyle/>
        <a:p>
          <a:endParaRPr lang="th-TH"/>
        </a:p>
      </dgm:t>
    </dgm:pt>
    <dgm:pt modelId="{5BC27222-D5B7-4001-B378-672CD2831C6D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  <dgm:pt modelId="{0F95664F-B9AE-464D-B50A-54329BAD8645}" type="pres">
      <dgm:prSet presAssocID="{EA8F29CE-B22B-4BAB-98E2-35E8AEB0591E}" presName="parTxOnly" presStyleLbl="node1" presStyleIdx="0" presStyleCnt="4" custScaleX="968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B9EA89-F65A-4CFF-B74F-78200A603F67}" type="pres">
      <dgm:prSet presAssocID="{381D3124-F888-4462-A3A3-92C75636D9B4}" presName="parTxOnlySpace" presStyleCnt="0"/>
      <dgm:spPr/>
    </dgm:pt>
    <dgm:pt modelId="{B697E630-E4B9-480A-A512-EA2D181FA36F}" type="pres">
      <dgm:prSet presAssocID="{6ACEBD2F-4C1C-4318-92F9-E152B0C47239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107D6F-ADAF-44C9-A06D-0C2A27A02D45}" type="pres">
      <dgm:prSet presAssocID="{D792FC8E-A290-4294-AFDC-85FBAC6FF2C6}" presName="parTxOnlySpace" presStyleCnt="0"/>
      <dgm:spPr/>
    </dgm:pt>
    <dgm:pt modelId="{4426645C-2060-4A66-8235-4C850C7B59BB}" type="pres">
      <dgm:prSet presAssocID="{DEAF1474-FDE1-4E57-BA8E-3B161D00960B}" presName="parTxOnly" presStyleLbl="node1" presStyleIdx="2" presStyleCnt="4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E99DD9F0-6748-4FD1-8B08-DAE95DDE820C}" type="pres">
      <dgm:prSet presAssocID="{35FB3A39-2E71-466A-A763-11A55222DE8B}" presName="parTxOnlySpace" presStyleCnt="0"/>
      <dgm:spPr/>
    </dgm:pt>
    <dgm:pt modelId="{A83FA5F5-CC87-4A07-8C0F-9FBA5E5EA6E7}" type="pres">
      <dgm:prSet presAssocID="{9FECEEB5-2B87-4B90-BF40-E511DA0B5E1F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7BCBCE-3CC6-4BEF-8CFE-4C014FB46A49}" type="presOf" srcId="{6ACEBD2F-4C1C-4318-92F9-E152B0C47239}" destId="{B697E630-E4B9-480A-A512-EA2D181FA36F}" srcOrd="0" destOrd="0" presId="urn:microsoft.com/office/officeart/2005/8/layout/chevron1"/>
    <dgm:cxn modelId="{531969D7-3C77-4D80-BAB3-CB3CBDC09718}" type="presOf" srcId="{DEAF1474-FDE1-4E57-BA8E-3B161D00960B}" destId="{4426645C-2060-4A66-8235-4C850C7B59BB}" srcOrd="0" destOrd="0" presId="urn:microsoft.com/office/officeart/2005/8/layout/chevron1"/>
    <dgm:cxn modelId="{FBBB33C5-6283-46EC-A839-392CD8D2FADB}" srcId="{7C77095B-F2BA-47CB-BFEE-9B757B157448}" destId="{6ACEBD2F-4C1C-4318-92F9-E152B0C47239}" srcOrd="1" destOrd="0" parTransId="{4C770E50-DF5A-4AAA-9A13-BBBB4BEC9DBE}" sibTransId="{D792FC8E-A290-4294-AFDC-85FBAC6FF2C6}"/>
    <dgm:cxn modelId="{8C186B67-E6F6-4287-9F7D-F955DEEF163E}" type="presOf" srcId="{7C77095B-F2BA-47CB-BFEE-9B757B157448}" destId="{5BC27222-D5B7-4001-B378-672CD2831C6D}" srcOrd="0" destOrd="0" presId="urn:microsoft.com/office/officeart/2005/8/layout/chevron1"/>
    <dgm:cxn modelId="{31137DA8-24F0-4892-99D0-06273C8ECF23}" type="presOf" srcId="{EA8F29CE-B22B-4BAB-98E2-35E8AEB0591E}" destId="{0F95664F-B9AE-464D-B50A-54329BAD8645}" srcOrd="0" destOrd="0" presId="urn:microsoft.com/office/officeart/2005/8/layout/chevron1"/>
    <dgm:cxn modelId="{25C8B176-D920-41D8-AF19-7CA14CFE5458}" srcId="{7C77095B-F2BA-47CB-BFEE-9B757B157448}" destId="{EA8F29CE-B22B-4BAB-98E2-35E8AEB0591E}" srcOrd="0" destOrd="0" parTransId="{F1A0413D-6D4A-48C3-9B9C-7EE5A33FD579}" sibTransId="{381D3124-F888-4462-A3A3-92C75636D9B4}"/>
    <dgm:cxn modelId="{DA509799-474C-4AA2-AC8D-A649E3D6B5F9}" type="presOf" srcId="{9FECEEB5-2B87-4B90-BF40-E511DA0B5E1F}" destId="{A83FA5F5-CC87-4A07-8C0F-9FBA5E5EA6E7}" srcOrd="0" destOrd="0" presId="urn:microsoft.com/office/officeart/2005/8/layout/chevron1"/>
    <dgm:cxn modelId="{EDEEC264-7B21-4CC9-8299-D701A99F44DA}" srcId="{7C77095B-F2BA-47CB-BFEE-9B757B157448}" destId="{DEAF1474-FDE1-4E57-BA8E-3B161D00960B}" srcOrd="2" destOrd="0" parTransId="{816F7D7E-7652-4F87-B18F-C121983DFE62}" sibTransId="{35FB3A39-2E71-466A-A763-11A55222DE8B}"/>
    <dgm:cxn modelId="{047636A4-320E-4E47-9800-51D652FA0F0E}" srcId="{7C77095B-F2BA-47CB-BFEE-9B757B157448}" destId="{9FECEEB5-2B87-4B90-BF40-E511DA0B5E1F}" srcOrd="3" destOrd="0" parTransId="{0F35E741-E9F5-4B5A-A30F-D3528FC275F6}" sibTransId="{A065A593-DE61-44EE-92F8-DBE299D6A16A}"/>
    <dgm:cxn modelId="{7FC79F10-1CD8-4A9C-8F49-190739482EC4}" type="presParOf" srcId="{5BC27222-D5B7-4001-B378-672CD2831C6D}" destId="{0F95664F-B9AE-464D-B50A-54329BAD8645}" srcOrd="0" destOrd="0" presId="urn:microsoft.com/office/officeart/2005/8/layout/chevron1"/>
    <dgm:cxn modelId="{03F74406-E6C8-44DE-8A76-EF8ECF55560A}" type="presParOf" srcId="{5BC27222-D5B7-4001-B378-672CD2831C6D}" destId="{22B9EA89-F65A-4CFF-B74F-78200A603F67}" srcOrd="1" destOrd="0" presId="urn:microsoft.com/office/officeart/2005/8/layout/chevron1"/>
    <dgm:cxn modelId="{6AB85056-BCCE-430B-82F1-345D859EAA69}" type="presParOf" srcId="{5BC27222-D5B7-4001-B378-672CD2831C6D}" destId="{B697E630-E4B9-480A-A512-EA2D181FA36F}" srcOrd="2" destOrd="0" presId="urn:microsoft.com/office/officeart/2005/8/layout/chevron1"/>
    <dgm:cxn modelId="{4E366C15-D246-492E-8A5C-220CCA8A3947}" type="presParOf" srcId="{5BC27222-D5B7-4001-B378-672CD2831C6D}" destId="{78107D6F-ADAF-44C9-A06D-0C2A27A02D45}" srcOrd="3" destOrd="0" presId="urn:microsoft.com/office/officeart/2005/8/layout/chevron1"/>
    <dgm:cxn modelId="{D4CAADC6-6348-47DF-96EB-CE9C4EA14F00}" type="presParOf" srcId="{5BC27222-D5B7-4001-B378-672CD2831C6D}" destId="{4426645C-2060-4A66-8235-4C850C7B59BB}" srcOrd="4" destOrd="0" presId="urn:microsoft.com/office/officeart/2005/8/layout/chevron1"/>
    <dgm:cxn modelId="{29BD7170-D63D-46D7-97DA-3D9088FEE779}" type="presParOf" srcId="{5BC27222-D5B7-4001-B378-672CD2831C6D}" destId="{E99DD9F0-6748-4FD1-8B08-DAE95DDE820C}" srcOrd="5" destOrd="0" presId="urn:microsoft.com/office/officeart/2005/8/layout/chevron1"/>
    <dgm:cxn modelId="{6D4D5F6D-6016-4A7C-A061-F7C10872F724}" type="presParOf" srcId="{5BC27222-D5B7-4001-B378-672CD2831C6D}" destId="{A83FA5F5-CC87-4A07-8C0F-9FBA5E5EA6E7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chevron1" loCatId="process" qsTypeId="urn:microsoft.com/office/officeart/2005/8/quickstyle/simple3" qsCatId="simple" csTypeId="urn:microsoft.com/office/officeart/2005/8/colors/colorful1#1" csCatId="colorful" phldr="1"/>
      <dgm:spPr/>
    </dgm:pt>
    <dgm:pt modelId="{5BC27222-D5B7-4001-B378-672CD2831C6D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9B5A3CA7-C074-4F0A-B816-2EDBDA2A585F}" type="presOf" srcId="{7C77095B-F2BA-47CB-BFEE-9B757B157448}" destId="{5BC27222-D5B7-4001-B378-672CD2831C6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chevron1" loCatId="process" qsTypeId="urn:microsoft.com/office/officeart/2005/8/quickstyle/simple3" qsCatId="simple" csTypeId="urn:microsoft.com/office/officeart/2005/8/colors/colorful1#1" csCatId="colorful" phldr="1"/>
      <dgm:spPr/>
    </dgm:pt>
    <dgm:pt modelId="{5BC27222-D5B7-4001-B378-672CD2831C6D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01884C9-FFD0-4804-AEE0-317A599E39C5}" type="presOf" srcId="{7C77095B-F2BA-47CB-BFEE-9B757B157448}" destId="{5BC27222-D5B7-4001-B378-672CD2831C6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C67BEBE-620D-4522-A4B0-E8910DA06AD6}" type="doc">
      <dgm:prSet loTypeId="urn:microsoft.com/office/officeart/2005/8/layout/vProcess5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3992E07-079C-45DB-8CF0-D21B2DD2FD24}">
      <dgm:prSet phldrT="[Text]" custT="1"/>
      <dgm:spPr>
        <a:xfrm>
          <a:off x="0" y="0"/>
          <a:ext cx="6877064" cy="1084428"/>
        </a:xfr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just"/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1</a:t>
          </a:r>
          <a:r>
            <a:rPr lang="th-TH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.</a:t>
          </a:r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คัดเลือกสายทาง</a:t>
          </a:r>
          <a:endParaRPr lang="en-US" sz="2000" b="1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algn="thaiDist"/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  (</a:t>
          </a:r>
          <a:r>
            <a:rPr lang="th-TH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พิจารณาสายทางหลังการซ่อมบำรุง และไม่มีประวัติการเกิดอุทกภัย)</a:t>
          </a:r>
          <a:endParaRPr lang="en-US" sz="2000" b="1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9510054F-A1BE-4EA4-892D-8F745BF861E4}" type="parTrans" cxnId="{453BC09B-030C-4577-AB40-70E37ABC5D52}">
      <dgm:prSet/>
      <dgm:spPr/>
      <dgm:t>
        <a:bodyPr/>
        <a:lstStyle/>
        <a:p>
          <a:pPr algn="just"/>
          <a:endParaRPr lang="en-US" sz="20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5C39810-B0F0-46A3-863B-BF4993424AF5}" type="sibTrans" cxnId="{453BC09B-030C-4577-AB40-70E37ABC5D52}">
      <dgm:prSet custT="1"/>
      <dgm:spPr>
        <a:xfrm>
          <a:off x="6172185" y="830573"/>
          <a:ext cx="704878" cy="704878"/>
        </a:xfrm>
        <a:solidFill>
          <a:srgbClr val="4BACC6">
            <a:tint val="40000"/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  <dgm:t>
        <a:bodyPr/>
        <a:lstStyle/>
        <a:p>
          <a:pPr algn="just"/>
          <a:endParaRPr lang="en-US" sz="2000" b="1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4D43E682-F073-4E56-969E-52EC623D7E46}">
      <dgm:prSet phldrT="[Text]" custT="1"/>
      <dgm:spPr>
        <a:xfrm>
          <a:off x="575954" y="1281597"/>
          <a:ext cx="6877064" cy="1084428"/>
        </a:xfrm>
        <a:solidFill>
          <a:srgbClr val="4BACC6">
            <a:hueOff val="-3311292"/>
            <a:satOff val="13270"/>
            <a:lumOff val="2876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l"/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2. </a:t>
          </a:r>
          <a:r>
            <a:rPr lang="th-TH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หาค่าความแตกต่างของ </a:t>
          </a:r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IRI </a:t>
          </a:r>
          <a:r>
            <a:rPr lang="th-TH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จากค่าจริงของแต่ละช่วงกิโลเมตร</a:t>
          </a:r>
          <a:endParaRPr lang="en-US" sz="2000" b="1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algn="just"/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  </a:t>
          </a:r>
          <a:r>
            <a:rPr lang="th-TH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(</a:t>
          </a:r>
          <a:r>
            <a:rPr lang="en-US" sz="2000" b="1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dIRI_Actual</a:t>
          </a:r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) - (</a:t>
          </a:r>
          <a:r>
            <a:rPr lang="en-US" sz="2000" b="1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dIRI_model</a:t>
          </a:r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)</a:t>
          </a:r>
        </a:p>
      </dgm:t>
    </dgm:pt>
    <dgm:pt modelId="{5C05B79E-88E0-42C6-8737-43147B448A92}" type="parTrans" cxnId="{6D2E01AA-3B75-4906-AB83-E3A70EF60149}">
      <dgm:prSet/>
      <dgm:spPr/>
      <dgm:t>
        <a:bodyPr/>
        <a:lstStyle/>
        <a:p>
          <a:pPr algn="just"/>
          <a:endParaRPr lang="en-US" sz="20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D388306-F5F8-4005-9364-A137BB629537}" type="sibTrans" cxnId="{6D2E01AA-3B75-4906-AB83-E3A70EF60149}">
      <dgm:prSet custT="1"/>
      <dgm:spPr>
        <a:xfrm>
          <a:off x="6748139" y="2112171"/>
          <a:ext cx="704878" cy="704878"/>
        </a:xfrm>
        <a:solidFill>
          <a:srgbClr val="4BACC6">
            <a:tint val="40000"/>
            <a:alpha val="90000"/>
            <a:hueOff val="-5370241"/>
            <a:satOff val="24126"/>
            <a:lumOff val="1658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  <dgm:t>
        <a:bodyPr/>
        <a:lstStyle/>
        <a:p>
          <a:pPr algn="just"/>
          <a:endParaRPr lang="en-US" sz="2000" b="1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98D6DE25-4A09-4B27-88CA-7E90DBFAF77F}">
      <dgm:prSet phldrT="[Text]" custT="1"/>
      <dgm:spPr>
        <a:xfrm>
          <a:off x="1719265" y="3844793"/>
          <a:ext cx="6877064" cy="1084428"/>
        </a:xfrm>
        <a:solidFill>
          <a:srgbClr val="4BACC6">
            <a:hueOff val="-9933876"/>
            <a:satOff val="39811"/>
            <a:lumOff val="8628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just"/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3. </a:t>
          </a:r>
          <a:r>
            <a:rPr lang="th-TH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รวมค่าความคลาดเคลื่อนกำลังสอง </a:t>
          </a:r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(Sum of Error Square) </a:t>
          </a:r>
        </a:p>
        <a:p>
          <a:pPr algn="just"/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  </a:t>
          </a:r>
          <a:r>
            <a:rPr lang="th-TH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ทำการเปลี่ยนค่า </a:t>
          </a:r>
          <a:r>
            <a:rPr lang="en-US" sz="2000" b="1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Kgp</a:t>
          </a:r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แล้วคำนวณซ้ำ เพื่อหาค่า </a:t>
          </a:r>
          <a:r>
            <a:rPr lang="en-US" sz="2000" b="1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Kgp</a:t>
          </a:r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ที่ดีที่สุด พิจารณาจากค่าความคลาดเคลื่อนกำลังสองโดยรวมของ </a:t>
          </a:r>
          <a:r>
            <a:rPr lang="en-US" sz="2000" b="1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dIRI</a:t>
          </a:r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น้อยที่สุด </a:t>
          </a:r>
          <a:endParaRPr lang="en-US" sz="2000" b="1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60F7D97D-4B85-4625-9D3E-FCF6B5C2BA8B}" type="parTrans" cxnId="{08EBA023-882D-4C5C-91D6-F55B3FECF8C4}">
      <dgm:prSet/>
      <dgm:spPr/>
      <dgm:t>
        <a:bodyPr/>
        <a:lstStyle/>
        <a:p>
          <a:pPr algn="just"/>
          <a:endParaRPr lang="en-US" sz="20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61662AA-1949-4FD1-93AA-743AD2751B6D}" type="sibTrans" cxnId="{08EBA023-882D-4C5C-91D6-F55B3FECF8C4}">
      <dgm:prSet/>
      <dgm:spPr/>
      <dgm:t>
        <a:bodyPr/>
        <a:lstStyle/>
        <a:p>
          <a:pPr algn="just"/>
          <a:endParaRPr lang="en-US" sz="20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6F78C28-BF8E-4F26-9138-5843A993EB23}" type="pres">
      <dgm:prSet presAssocID="{DC67BEBE-620D-4522-A4B0-E8910DA06AD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7A1836-79A9-48F5-94CE-D92DCE407341}" type="pres">
      <dgm:prSet presAssocID="{DC67BEBE-620D-4522-A4B0-E8910DA06AD6}" presName="dummyMaxCanvas" presStyleCnt="0">
        <dgm:presLayoutVars/>
      </dgm:prSet>
      <dgm:spPr/>
    </dgm:pt>
    <dgm:pt modelId="{6E921E9A-7A03-8941-A111-A0B65A901F95}" type="pres">
      <dgm:prSet presAssocID="{DC67BEBE-620D-4522-A4B0-E8910DA06AD6}" presName="ThreeNodes_1" presStyleLbl="node1" presStyleIdx="0" presStyleCnt="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2FF02DFB-605B-BA41-B609-25F94628816D}" type="pres">
      <dgm:prSet presAssocID="{DC67BEBE-620D-4522-A4B0-E8910DA06AD6}" presName="ThreeNodes_2" presStyleLbl="node1" presStyleIdx="1" presStyleCnt="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32FA3002-E5BB-CC46-9480-3095E5164DE5}" type="pres">
      <dgm:prSet presAssocID="{DC67BEBE-620D-4522-A4B0-E8910DA06AD6}" presName="ThreeNodes_3" presStyleLbl="node1" presStyleIdx="2" presStyleCnt="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C5B27D8A-A4C5-F94B-9B17-F1610302BDEE}" type="pres">
      <dgm:prSet presAssocID="{DC67BEBE-620D-4522-A4B0-E8910DA06AD6}" presName="ThreeConn_1-2" presStyleLbl="fgAccFollowNode1" presStyleIdx="0" presStyleCnt="2">
        <dgm:presLayoutVars>
          <dgm:bulletEnabled val="1"/>
        </dgm:presLayoutVars>
      </dgm:prSet>
      <dgm:spPr>
        <a:prstGeom prst="downArrow">
          <a:avLst>
            <a:gd name="adj1" fmla="val 55000"/>
            <a:gd name="adj2" fmla="val 45000"/>
          </a:avLst>
        </a:prstGeom>
      </dgm:spPr>
      <dgm:t>
        <a:bodyPr/>
        <a:lstStyle/>
        <a:p>
          <a:endParaRPr lang="en-US"/>
        </a:p>
      </dgm:t>
    </dgm:pt>
    <dgm:pt modelId="{A34F1B21-5775-5F47-9FB7-F8EC824DE0D6}" type="pres">
      <dgm:prSet presAssocID="{DC67BEBE-620D-4522-A4B0-E8910DA06AD6}" presName="ThreeConn_2-3" presStyleLbl="fgAccFollowNode1" presStyleIdx="1" presStyleCnt="2">
        <dgm:presLayoutVars>
          <dgm:bulletEnabled val="1"/>
        </dgm:presLayoutVars>
      </dgm:prSet>
      <dgm:spPr>
        <a:prstGeom prst="downArrow">
          <a:avLst>
            <a:gd name="adj1" fmla="val 55000"/>
            <a:gd name="adj2" fmla="val 45000"/>
          </a:avLst>
        </a:prstGeom>
      </dgm:spPr>
      <dgm:t>
        <a:bodyPr/>
        <a:lstStyle/>
        <a:p>
          <a:endParaRPr lang="en-US"/>
        </a:p>
      </dgm:t>
    </dgm:pt>
    <dgm:pt modelId="{1257A156-3DB8-E04A-B6F9-3D7EA6069D24}" type="pres">
      <dgm:prSet presAssocID="{DC67BEBE-620D-4522-A4B0-E8910DA06AD6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FADD47-7ACD-8147-81AD-E4D6687F949E}" type="pres">
      <dgm:prSet presAssocID="{DC67BEBE-620D-4522-A4B0-E8910DA06AD6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6804F7-3AA7-A049-952A-C156CFE5E3B9}" type="pres">
      <dgm:prSet presAssocID="{DC67BEBE-620D-4522-A4B0-E8910DA06AD6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B03E53-D0B3-4BE3-AC66-45E5656A62B5}" type="presOf" srcId="{DC67BEBE-620D-4522-A4B0-E8910DA06AD6}" destId="{C6F78C28-BF8E-4F26-9138-5843A993EB23}" srcOrd="0" destOrd="0" presId="urn:microsoft.com/office/officeart/2005/8/layout/vProcess5"/>
    <dgm:cxn modelId="{0540F740-E06D-1F4E-990C-32257B49A6AA}" type="presOf" srcId="{3D388306-F5F8-4005-9364-A137BB629537}" destId="{A34F1B21-5775-5F47-9FB7-F8EC824DE0D6}" srcOrd="0" destOrd="0" presId="urn:microsoft.com/office/officeart/2005/8/layout/vProcess5"/>
    <dgm:cxn modelId="{A175A1CA-B56A-A443-B00E-6F810A321872}" type="presOf" srcId="{4D43E682-F073-4E56-969E-52EC623D7E46}" destId="{2FF02DFB-605B-BA41-B609-25F94628816D}" srcOrd="0" destOrd="0" presId="urn:microsoft.com/office/officeart/2005/8/layout/vProcess5"/>
    <dgm:cxn modelId="{8B5167BD-0757-C84E-9828-D86FB2F4AF33}" type="presOf" srcId="{98D6DE25-4A09-4B27-88CA-7E90DBFAF77F}" destId="{32FA3002-E5BB-CC46-9480-3095E5164DE5}" srcOrd="0" destOrd="0" presId="urn:microsoft.com/office/officeart/2005/8/layout/vProcess5"/>
    <dgm:cxn modelId="{453BC09B-030C-4577-AB40-70E37ABC5D52}" srcId="{DC67BEBE-620D-4522-A4B0-E8910DA06AD6}" destId="{B3992E07-079C-45DB-8CF0-D21B2DD2FD24}" srcOrd="0" destOrd="0" parTransId="{9510054F-A1BE-4EA4-892D-8F745BF861E4}" sibTransId="{C5C39810-B0F0-46A3-863B-BF4993424AF5}"/>
    <dgm:cxn modelId="{A449D3FD-3B03-7C49-90EF-027417BB6D03}" type="presOf" srcId="{98D6DE25-4A09-4B27-88CA-7E90DBFAF77F}" destId="{6E6804F7-3AA7-A049-952A-C156CFE5E3B9}" srcOrd="1" destOrd="0" presId="urn:microsoft.com/office/officeart/2005/8/layout/vProcess5"/>
    <dgm:cxn modelId="{B578A9FA-76B8-8A46-BD32-F0B40D8A1C3C}" type="presOf" srcId="{C5C39810-B0F0-46A3-863B-BF4993424AF5}" destId="{C5B27D8A-A4C5-F94B-9B17-F1610302BDEE}" srcOrd="0" destOrd="0" presId="urn:microsoft.com/office/officeart/2005/8/layout/vProcess5"/>
    <dgm:cxn modelId="{FC78D761-146C-D044-B818-452F510835F9}" type="presOf" srcId="{4D43E682-F073-4E56-969E-52EC623D7E46}" destId="{85FADD47-7ACD-8147-81AD-E4D6687F949E}" srcOrd="1" destOrd="0" presId="urn:microsoft.com/office/officeart/2005/8/layout/vProcess5"/>
    <dgm:cxn modelId="{82D1E42B-5DBF-CE41-85A2-BCB2536F09AA}" type="presOf" srcId="{B3992E07-079C-45DB-8CF0-D21B2DD2FD24}" destId="{1257A156-3DB8-E04A-B6F9-3D7EA6069D24}" srcOrd="1" destOrd="0" presId="urn:microsoft.com/office/officeart/2005/8/layout/vProcess5"/>
    <dgm:cxn modelId="{F2181491-49A4-6545-9AA2-884136F1CBB3}" type="presOf" srcId="{B3992E07-079C-45DB-8CF0-D21B2DD2FD24}" destId="{6E921E9A-7A03-8941-A111-A0B65A901F95}" srcOrd="0" destOrd="0" presId="urn:microsoft.com/office/officeart/2005/8/layout/vProcess5"/>
    <dgm:cxn modelId="{08EBA023-882D-4C5C-91D6-F55B3FECF8C4}" srcId="{DC67BEBE-620D-4522-A4B0-E8910DA06AD6}" destId="{98D6DE25-4A09-4B27-88CA-7E90DBFAF77F}" srcOrd="2" destOrd="0" parTransId="{60F7D97D-4B85-4625-9D3E-FCF6B5C2BA8B}" sibTransId="{561662AA-1949-4FD1-93AA-743AD2751B6D}"/>
    <dgm:cxn modelId="{6D2E01AA-3B75-4906-AB83-E3A70EF60149}" srcId="{DC67BEBE-620D-4522-A4B0-E8910DA06AD6}" destId="{4D43E682-F073-4E56-969E-52EC623D7E46}" srcOrd="1" destOrd="0" parTransId="{5C05B79E-88E0-42C6-8737-43147B448A92}" sibTransId="{3D388306-F5F8-4005-9364-A137BB629537}"/>
    <dgm:cxn modelId="{7A92BDC8-B5D1-4B64-AEDF-6DF1FE6547B0}" type="presParOf" srcId="{C6F78C28-BF8E-4F26-9138-5843A993EB23}" destId="{667A1836-79A9-48F5-94CE-D92DCE407341}" srcOrd="0" destOrd="0" presId="urn:microsoft.com/office/officeart/2005/8/layout/vProcess5"/>
    <dgm:cxn modelId="{C06A665B-91B8-C146-8B1C-2D5E3DD0C0C2}" type="presParOf" srcId="{C6F78C28-BF8E-4F26-9138-5843A993EB23}" destId="{6E921E9A-7A03-8941-A111-A0B65A901F95}" srcOrd="1" destOrd="0" presId="urn:microsoft.com/office/officeart/2005/8/layout/vProcess5"/>
    <dgm:cxn modelId="{1AEDECDC-2604-1140-A88B-5CF83148A5A1}" type="presParOf" srcId="{C6F78C28-BF8E-4F26-9138-5843A993EB23}" destId="{2FF02DFB-605B-BA41-B609-25F94628816D}" srcOrd="2" destOrd="0" presId="urn:microsoft.com/office/officeart/2005/8/layout/vProcess5"/>
    <dgm:cxn modelId="{7827B1B1-E730-4E41-8BEB-5BDE151E7F8F}" type="presParOf" srcId="{C6F78C28-BF8E-4F26-9138-5843A993EB23}" destId="{32FA3002-E5BB-CC46-9480-3095E5164DE5}" srcOrd="3" destOrd="0" presId="urn:microsoft.com/office/officeart/2005/8/layout/vProcess5"/>
    <dgm:cxn modelId="{672BC049-1393-134D-83CA-CB3217469517}" type="presParOf" srcId="{C6F78C28-BF8E-4F26-9138-5843A993EB23}" destId="{C5B27D8A-A4C5-F94B-9B17-F1610302BDEE}" srcOrd="4" destOrd="0" presId="urn:microsoft.com/office/officeart/2005/8/layout/vProcess5"/>
    <dgm:cxn modelId="{73BE01CC-48D0-044F-A82E-F1CD8F599771}" type="presParOf" srcId="{C6F78C28-BF8E-4F26-9138-5843A993EB23}" destId="{A34F1B21-5775-5F47-9FB7-F8EC824DE0D6}" srcOrd="5" destOrd="0" presId="urn:microsoft.com/office/officeart/2005/8/layout/vProcess5"/>
    <dgm:cxn modelId="{C1343049-BE06-9248-81BB-FFFEF5E710F5}" type="presParOf" srcId="{C6F78C28-BF8E-4F26-9138-5843A993EB23}" destId="{1257A156-3DB8-E04A-B6F9-3D7EA6069D24}" srcOrd="6" destOrd="0" presId="urn:microsoft.com/office/officeart/2005/8/layout/vProcess5"/>
    <dgm:cxn modelId="{165D1883-1AA0-374E-9457-66B5074DD2D6}" type="presParOf" srcId="{C6F78C28-BF8E-4F26-9138-5843A993EB23}" destId="{85FADD47-7ACD-8147-81AD-E4D6687F949E}" srcOrd="7" destOrd="0" presId="urn:microsoft.com/office/officeart/2005/8/layout/vProcess5"/>
    <dgm:cxn modelId="{2BCA93C8-2B6D-5344-9E46-B6C10C080346}" type="presParOf" srcId="{C6F78C28-BF8E-4F26-9138-5843A993EB23}" destId="{6E6804F7-3AA7-A049-952A-C156CFE5E3B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chevron1" loCatId="process" qsTypeId="urn:microsoft.com/office/officeart/2005/8/quickstyle/simple3" qsCatId="simple" csTypeId="urn:microsoft.com/office/officeart/2005/8/colors/colorful1#1" csCatId="colorful" phldr="1"/>
      <dgm:spPr/>
    </dgm:pt>
    <dgm:pt modelId="{EA8F29CE-B22B-4BAB-98E2-35E8AEB0591E}">
      <dgm:prSet phldrT="[Text]" custT="1"/>
      <dgm:spPr>
        <a:xfrm>
          <a:off x="5845" y="0"/>
          <a:ext cx="2535502" cy="785818"/>
        </a:xfrm>
        <a:gradFill rotWithShape="0">
          <a:gsLst>
            <a:gs pos="0">
              <a:srgbClr val="9C525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C525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C525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ศึกษาวิธีการซ่อมบำรุงของกรมทางหลวง</a:t>
          </a:r>
          <a:endParaRPr lang="th-TH" sz="240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F1A0413D-6D4A-48C3-9B9C-7EE5A33FD579}" type="parTrans" cxnId="{25C8B176-D920-41D8-AF19-7CA14CFE5458}">
      <dgm:prSet/>
      <dgm:spPr/>
      <dgm:t>
        <a:bodyPr/>
        <a:lstStyle/>
        <a:p>
          <a:endParaRPr lang="th-TH"/>
        </a:p>
      </dgm:t>
    </dgm:pt>
    <dgm:pt modelId="{381D3124-F888-4462-A3A3-92C75636D9B4}" type="sibTrans" cxnId="{25C8B176-D920-41D8-AF19-7CA14CFE5458}">
      <dgm:prSet/>
      <dgm:spPr/>
      <dgm:t>
        <a:bodyPr/>
        <a:lstStyle/>
        <a:p>
          <a:endParaRPr lang="th-TH"/>
        </a:p>
      </dgm:t>
    </dgm:pt>
    <dgm:pt modelId="{DEAF1474-FDE1-4E57-BA8E-3B161D00960B}">
      <dgm:prSet phldrT="[Text]" custT="1"/>
      <dgm:spPr>
        <a:xfrm>
          <a:off x="2315540" y="0"/>
          <a:ext cx="2258075" cy="785818"/>
        </a:xfrm>
        <a:solidFill>
          <a:srgbClr val="FFC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sz="2400" b="1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เสนอแนะเกณฑ์พิจารณาการซ่อมบำรุง</a:t>
          </a:r>
        </a:p>
      </dgm:t>
    </dgm:pt>
    <dgm:pt modelId="{816F7D7E-7652-4F87-B18F-C121983DFE62}" type="parTrans" cxnId="{EDEEC264-7B21-4CC9-8299-D701A99F44DA}">
      <dgm:prSet/>
      <dgm:spPr/>
      <dgm:t>
        <a:bodyPr/>
        <a:lstStyle/>
        <a:p>
          <a:endParaRPr lang="en-US"/>
        </a:p>
      </dgm:t>
    </dgm:pt>
    <dgm:pt modelId="{35FB3A39-2E71-466A-A763-11A55222DE8B}" type="sibTrans" cxnId="{EDEEC264-7B21-4CC9-8299-D701A99F44DA}">
      <dgm:prSet/>
      <dgm:spPr/>
      <dgm:t>
        <a:bodyPr/>
        <a:lstStyle/>
        <a:p>
          <a:endParaRPr lang="en-US"/>
        </a:p>
      </dgm:t>
    </dgm:pt>
    <dgm:pt modelId="{6ACEBD2F-4C1C-4318-92F9-E152B0C47239}">
      <dgm:prSet phldrT="[Text]" custT="1"/>
      <dgm:spPr>
        <a:xfrm>
          <a:off x="2315540" y="0"/>
          <a:ext cx="2258075" cy="785818"/>
        </a:xfrm>
        <a:gradFill rotWithShape="0">
          <a:gsLst>
            <a:gs pos="0">
              <a:srgbClr val="E6842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6842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6842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sz="2400" b="1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ศึกษา ทบทวนแนวทางการเลือก</a:t>
          </a:r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วิธีการซ่อมบำรุงทั้งในประเทศและต่างประเทศ</a:t>
          </a:r>
          <a:endParaRPr lang="th-TH" sz="240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D792FC8E-A290-4294-AFDC-85FBAC6FF2C6}" type="sibTrans" cxnId="{FBBB33C5-6283-46EC-A839-392CD8D2FADB}">
      <dgm:prSet/>
      <dgm:spPr/>
      <dgm:t>
        <a:bodyPr/>
        <a:lstStyle/>
        <a:p>
          <a:endParaRPr lang="th-TH"/>
        </a:p>
      </dgm:t>
    </dgm:pt>
    <dgm:pt modelId="{4C770E50-DF5A-4AAA-9A13-BBBB4BEC9DBE}" type="parTrans" cxnId="{FBBB33C5-6283-46EC-A839-392CD8D2FADB}">
      <dgm:prSet/>
      <dgm:spPr/>
      <dgm:t>
        <a:bodyPr/>
        <a:lstStyle/>
        <a:p>
          <a:endParaRPr lang="th-TH"/>
        </a:p>
      </dgm:t>
    </dgm:pt>
    <dgm:pt modelId="{5BC27222-D5B7-4001-B378-672CD2831C6D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  <dgm:pt modelId="{0F95664F-B9AE-464D-B50A-54329BAD8645}" type="pres">
      <dgm:prSet presAssocID="{EA8F29CE-B22B-4BAB-98E2-35E8AEB0591E}" presName="parTxOnly" presStyleLbl="node1" presStyleIdx="0" presStyleCnt="3" custScaleX="81765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22B9EA89-F65A-4CFF-B74F-78200A603F67}" type="pres">
      <dgm:prSet presAssocID="{381D3124-F888-4462-A3A3-92C75636D9B4}" presName="parTxOnlySpace" presStyleCnt="0"/>
      <dgm:spPr/>
    </dgm:pt>
    <dgm:pt modelId="{B697E630-E4B9-480A-A512-EA2D181FA36F}" type="pres">
      <dgm:prSet presAssocID="{6ACEBD2F-4C1C-4318-92F9-E152B0C47239}" presName="parTxOnly" presStyleLbl="node1" presStyleIdx="1" presStyleCnt="3" custScaleX="114220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78107D6F-ADAF-44C9-A06D-0C2A27A02D45}" type="pres">
      <dgm:prSet presAssocID="{D792FC8E-A290-4294-AFDC-85FBAC6FF2C6}" presName="parTxOnlySpace" presStyleCnt="0"/>
      <dgm:spPr/>
    </dgm:pt>
    <dgm:pt modelId="{4426645C-2060-4A66-8235-4C850C7B59BB}" type="pres">
      <dgm:prSet presAssocID="{DEAF1474-FDE1-4E57-BA8E-3B161D00960B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</dgm:ptLst>
  <dgm:cxnLst>
    <dgm:cxn modelId="{E39D39CA-5D16-45A0-B5FA-5B2407D47375}" type="presOf" srcId="{DEAF1474-FDE1-4E57-BA8E-3B161D00960B}" destId="{4426645C-2060-4A66-8235-4C850C7B59BB}" srcOrd="0" destOrd="0" presId="urn:microsoft.com/office/officeart/2005/8/layout/chevron1"/>
    <dgm:cxn modelId="{FBBB33C5-6283-46EC-A839-392CD8D2FADB}" srcId="{7C77095B-F2BA-47CB-BFEE-9B757B157448}" destId="{6ACEBD2F-4C1C-4318-92F9-E152B0C47239}" srcOrd="1" destOrd="0" parTransId="{4C770E50-DF5A-4AAA-9A13-BBBB4BEC9DBE}" sibTransId="{D792FC8E-A290-4294-AFDC-85FBAC6FF2C6}"/>
    <dgm:cxn modelId="{25C8B176-D920-41D8-AF19-7CA14CFE5458}" srcId="{7C77095B-F2BA-47CB-BFEE-9B757B157448}" destId="{EA8F29CE-B22B-4BAB-98E2-35E8AEB0591E}" srcOrd="0" destOrd="0" parTransId="{F1A0413D-6D4A-48C3-9B9C-7EE5A33FD579}" sibTransId="{381D3124-F888-4462-A3A3-92C75636D9B4}"/>
    <dgm:cxn modelId="{E57B4E92-3338-4B82-BB09-9EF2D56A4FC0}" type="presOf" srcId="{6ACEBD2F-4C1C-4318-92F9-E152B0C47239}" destId="{B697E630-E4B9-480A-A512-EA2D181FA36F}" srcOrd="0" destOrd="0" presId="urn:microsoft.com/office/officeart/2005/8/layout/chevron1"/>
    <dgm:cxn modelId="{EDEEC264-7B21-4CC9-8299-D701A99F44DA}" srcId="{7C77095B-F2BA-47CB-BFEE-9B757B157448}" destId="{DEAF1474-FDE1-4E57-BA8E-3B161D00960B}" srcOrd="2" destOrd="0" parTransId="{816F7D7E-7652-4F87-B18F-C121983DFE62}" sibTransId="{35FB3A39-2E71-466A-A763-11A55222DE8B}"/>
    <dgm:cxn modelId="{8BC5F3C6-85EB-42C0-B7E6-A34E97025F63}" type="presOf" srcId="{EA8F29CE-B22B-4BAB-98E2-35E8AEB0591E}" destId="{0F95664F-B9AE-464D-B50A-54329BAD8645}" srcOrd="0" destOrd="0" presId="urn:microsoft.com/office/officeart/2005/8/layout/chevron1"/>
    <dgm:cxn modelId="{CEAEF1D6-3328-401D-82BC-16C81CFB95FC}" type="presOf" srcId="{7C77095B-F2BA-47CB-BFEE-9B757B157448}" destId="{5BC27222-D5B7-4001-B378-672CD2831C6D}" srcOrd="0" destOrd="0" presId="urn:microsoft.com/office/officeart/2005/8/layout/chevron1"/>
    <dgm:cxn modelId="{F853AF1C-1F18-488F-BBE5-E587F5C5F17A}" type="presParOf" srcId="{5BC27222-D5B7-4001-B378-672CD2831C6D}" destId="{0F95664F-B9AE-464D-B50A-54329BAD8645}" srcOrd="0" destOrd="0" presId="urn:microsoft.com/office/officeart/2005/8/layout/chevron1"/>
    <dgm:cxn modelId="{68BC49BF-F585-46A3-BE04-433A5847E8DD}" type="presParOf" srcId="{5BC27222-D5B7-4001-B378-672CD2831C6D}" destId="{22B9EA89-F65A-4CFF-B74F-78200A603F67}" srcOrd="1" destOrd="0" presId="urn:microsoft.com/office/officeart/2005/8/layout/chevron1"/>
    <dgm:cxn modelId="{80FE0A46-9CF0-415F-927B-6002FF6000B7}" type="presParOf" srcId="{5BC27222-D5B7-4001-B378-672CD2831C6D}" destId="{B697E630-E4B9-480A-A512-EA2D181FA36F}" srcOrd="2" destOrd="0" presId="urn:microsoft.com/office/officeart/2005/8/layout/chevron1"/>
    <dgm:cxn modelId="{3716D5A6-A744-49C4-9036-5BD0494D14D6}" type="presParOf" srcId="{5BC27222-D5B7-4001-B378-672CD2831C6D}" destId="{78107D6F-ADAF-44C9-A06D-0C2A27A02D45}" srcOrd="3" destOrd="0" presId="urn:microsoft.com/office/officeart/2005/8/layout/chevron1"/>
    <dgm:cxn modelId="{E10DD495-5C42-4546-BDCE-DC9334940B13}" type="presParOf" srcId="{5BC27222-D5B7-4001-B378-672CD2831C6D}" destId="{4426645C-2060-4A66-8235-4C850C7B59B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C67BEBE-620D-4522-A4B0-E8910DA06AD6}" type="doc">
      <dgm:prSet loTypeId="urn:microsoft.com/office/officeart/2005/8/layout/vProcess5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3992E07-079C-45DB-8CF0-D21B2DD2FD24}">
      <dgm:prSet phldrT="[Text]" custT="1"/>
      <dgm:spPr>
        <a:xfrm>
          <a:off x="0" y="0"/>
          <a:ext cx="6877064" cy="1084428"/>
        </a:xfr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thaiDist"/>
          <a:r>
            <a:rPr lang="en-US" sz="2000" b="1" baseline="0" dirty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1</a:t>
          </a:r>
          <a:r>
            <a:rPr lang="th-TH" sz="2000" b="1" baseline="0" dirty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นำเข้าข้อมูลความเสียหายโดยพิจารณาความเสียหายว่าเป็นประเภท</a:t>
          </a:r>
          <a:r>
            <a: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/>
          </a:r>
          <a:br>
            <a: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Low-Cracking </a:t>
          </a:r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หรือ </a:t>
          </a:r>
          <a:r>
            <a: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HI - Cracking</a:t>
          </a:r>
          <a:endParaRPr lang="en-US" sz="2000" b="1" baseline="0" dirty="0">
            <a:solidFill>
              <a:schemeClr val="tx1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9510054F-A1BE-4EA4-892D-8F745BF861E4}" type="parTrans" cxnId="{453BC09B-030C-4577-AB40-70E37ABC5D52}">
      <dgm:prSet/>
      <dgm:spPr/>
      <dgm:t>
        <a:bodyPr/>
        <a:lstStyle/>
        <a:p>
          <a:pPr algn="just"/>
          <a:endParaRPr lang="en-US" sz="20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5C39810-B0F0-46A3-863B-BF4993424AF5}" type="sibTrans" cxnId="{453BC09B-030C-4577-AB40-70E37ABC5D52}">
      <dgm:prSet custT="1"/>
      <dgm:spPr>
        <a:xfrm>
          <a:off x="6172185" y="830573"/>
          <a:ext cx="704878" cy="704878"/>
        </a:xfrm>
        <a:solidFill>
          <a:srgbClr val="4BACC6">
            <a:tint val="40000"/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  <dgm:t>
        <a:bodyPr/>
        <a:lstStyle/>
        <a:p>
          <a:pPr algn="just"/>
          <a:endParaRPr lang="en-US" sz="2000" b="1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4D43E682-F073-4E56-969E-52EC623D7E46}">
      <dgm:prSet phldrT="[Text]" custT="1"/>
      <dgm:spPr>
        <a:xfrm>
          <a:off x="575954" y="1281597"/>
          <a:ext cx="6877064" cy="1084428"/>
        </a:xfrm>
        <a:solidFill>
          <a:srgbClr val="CCE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thaiDist"/>
          <a:r>
            <a:rPr lang="en-US" sz="2000" b="1" baseline="0" dirty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2 </a:t>
          </a:r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วิเคราะห์วิธีการซ่อมบำรุงด้วยวิธีการ</a:t>
          </a:r>
          <a:r>
            <a: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 Slab Replacement </a:t>
          </a:r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ในแผ่นคอนกรีตที่มีความเสียหายประเภท </a:t>
          </a:r>
          <a:r>
            <a: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Hi-cracking</a:t>
          </a:r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 วิเคราะห์วิธีการซ่อมบำรุงด้วยวิธีการ </a:t>
          </a:r>
          <a:r>
            <a: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Sub Sealing </a:t>
          </a:r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โดยพิจารณาจากแผ่นคอนกรีตที่มีความเสียหายประเภท </a:t>
          </a:r>
          <a:r>
            <a: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Low-Cracking</a:t>
          </a:r>
          <a:endParaRPr lang="en-US" sz="2000" b="1" baseline="0" dirty="0">
            <a:solidFill>
              <a:schemeClr val="tx1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5C05B79E-88E0-42C6-8737-43147B448A92}" type="parTrans" cxnId="{6D2E01AA-3B75-4906-AB83-E3A70EF60149}">
      <dgm:prSet/>
      <dgm:spPr/>
      <dgm:t>
        <a:bodyPr/>
        <a:lstStyle/>
        <a:p>
          <a:pPr algn="just"/>
          <a:endParaRPr lang="en-US" sz="20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D388306-F5F8-4005-9364-A137BB629537}" type="sibTrans" cxnId="{6D2E01AA-3B75-4906-AB83-E3A70EF60149}">
      <dgm:prSet custT="1"/>
      <dgm:spPr>
        <a:xfrm>
          <a:off x="6748139" y="2112171"/>
          <a:ext cx="704878" cy="704878"/>
        </a:xfrm>
        <a:solidFill>
          <a:srgbClr val="4BACC6">
            <a:tint val="40000"/>
            <a:alpha val="90000"/>
            <a:hueOff val="-5370241"/>
            <a:satOff val="24126"/>
            <a:lumOff val="1658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  <dgm:t>
        <a:bodyPr/>
        <a:lstStyle/>
        <a:p>
          <a:pPr algn="just"/>
          <a:endParaRPr lang="en-US" sz="2000" b="1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229115D7-A8C7-40B5-9A80-5D29C097B797}">
      <dgm:prSet phldrT="[Text]" custT="1"/>
      <dgm:spPr>
        <a:xfrm>
          <a:off x="1143311" y="2563195"/>
          <a:ext cx="6877064" cy="1084428"/>
        </a:xfrm>
        <a:solidFill>
          <a:srgbClr val="4BACC6">
            <a:hueOff val="-6622584"/>
            <a:satOff val="26541"/>
            <a:lumOff val="5752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thaiDist"/>
          <a:r>
            <a:rPr lang="en-US" sz="2000" b="1" baseline="0" dirty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3 </a:t>
          </a:r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วิเคราะห์วิธีการซ่อมบำรุงด้วยวิธีการ </a:t>
          </a:r>
          <a:r>
            <a: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AC Overlay </a:t>
          </a:r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โดยพิจารณาสายทางที่มี</a:t>
          </a:r>
          <a:b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ค่าดัชนีความขรุขระสากล (</a:t>
          </a:r>
          <a:r>
            <a: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IRI) </a:t>
          </a:r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มากกว่า 4.5 เมตรต่อกิโลเมตร</a:t>
          </a:r>
          <a:endParaRPr lang="en-US" sz="2000" b="1" baseline="0" dirty="0">
            <a:solidFill>
              <a:schemeClr val="tx1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211035C6-F521-4ECB-994F-F9E209B7BEA1}" type="parTrans" cxnId="{CF382E05-0EAA-4644-9A65-CB04F5FC34B3}">
      <dgm:prSet/>
      <dgm:spPr/>
      <dgm:t>
        <a:bodyPr/>
        <a:lstStyle/>
        <a:p>
          <a:pPr algn="just"/>
          <a:endParaRPr lang="en-US" sz="20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E4E8202-80C8-46AA-A38C-94CDFE5D810C}" type="sibTrans" cxnId="{CF382E05-0EAA-4644-9A65-CB04F5FC34B3}">
      <dgm:prSet custT="1"/>
      <dgm:spPr>
        <a:xfrm>
          <a:off x="7315497" y="3393769"/>
          <a:ext cx="704878" cy="704878"/>
        </a:xfrm>
        <a:solidFill>
          <a:srgbClr val="4BACC6">
            <a:tint val="40000"/>
            <a:alpha val="90000"/>
            <a:hueOff val="-10740482"/>
            <a:satOff val="48253"/>
            <a:lumOff val="3317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  <dgm:t>
        <a:bodyPr/>
        <a:lstStyle/>
        <a:p>
          <a:pPr algn="just"/>
          <a:endParaRPr lang="en-US" sz="2000" b="1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98D6DE25-4A09-4B27-88CA-7E90DBFAF77F}">
      <dgm:prSet phldrT="[Text]" custT="1"/>
      <dgm:spPr>
        <a:xfrm>
          <a:off x="1719265" y="3844793"/>
          <a:ext cx="6877064" cy="1084428"/>
        </a:xfrm>
        <a:solidFill>
          <a:srgbClr val="FFFF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thaiDist"/>
          <a:r>
            <a:rPr lang="en-US" sz="2000" b="1" baseline="0" dirty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4 </a:t>
          </a:r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วิเคราะห์วิธีการซ่อมบำรุงด้วยวิธีการ </a:t>
          </a:r>
          <a:r>
            <a: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Joint Sealing </a:t>
          </a:r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โดยพิจารณารอยต่อของแผ่นคอนกรีตที่เกิดความเสียหาย โดยจะซ่อมแซมเฉพาะแผ่นที่เกิดความเสียหายเท่านั้น</a:t>
          </a:r>
          <a:endParaRPr lang="en-US" sz="2000" b="1" baseline="0" dirty="0">
            <a:solidFill>
              <a:schemeClr val="tx1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60F7D97D-4B85-4625-9D3E-FCF6B5C2BA8B}" type="parTrans" cxnId="{08EBA023-882D-4C5C-91D6-F55B3FECF8C4}">
      <dgm:prSet/>
      <dgm:spPr/>
      <dgm:t>
        <a:bodyPr/>
        <a:lstStyle/>
        <a:p>
          <a:pPr algn="just"/>
          <a:endParaRPr lang="en-US" sz="20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61662AA-1949-4FD1-93AA-743AD2751B6D}" type="sibTrans" cxnId="{08EBA023-882D-4C5C-91D6-F55B3FECF8C4}">
      <dgm:prSet/>
      <dgm:spPr/>
      <dgm:t>
        <a:bodyPr/>
        <a:lstStyle/>
        <a:p>
          <a:pPr algn="just"/>
          <a:endParaRPr lang="en-US" sz="20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1F0AB99-C914-4B67-8A01-D3EDAFBA6485}">
      <dgm:prSet phldrT="[Text]" custT="1"/>
      <dgm:spPr>
        <a:xfrm>
          <a:off x="1719265" y="3844793"/>
          <a:ext cx="6877064" cy="1084428"/>
        </a:xfr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thaiDist"/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กรณีที่แผ่นคอนกรีตไม่มีความเสียหายดังกล่าวมาแล้วข้างต้น ควรดำเนินการซ่อมบำรุงปกติ (</a:t>
          </a:r>
          <a:r>
            <a: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Routine Maintenance</a:t>
          </a:r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) เพื่อเป็นการยืดอายุการใช้งานของผิวทางให้ดียิ่งขึ้น</a:t>
          </a:r>
          <a:endParaRPr lang="en-US" sz="2000" b="1" baseline="0" dirty="0">
            <a:solidFill>
              <a:schemeClr val="tx1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1D25ADA7-6E8D-4359-AC99-FDFEFA9DACA3}" type="parTrans" cxnId="{9E69C978-1CC2-4936-9321-12C390FF21F2}">
      <dgm:prSet/>
      <dgm:spPr/>
      <dgm:t>
        <a:bodyPr/>
        <a:lstStyle/>
        <a:p>
          <a:endParaRPr lang="th-TH"/>
        </a:p>
      </dgm:t>
    </dgm:pt>
    <dgm:pt modelId="{B1662EC6-1256-4373-9C4F-5BF4B8CBC5A2}" type="sibTrans" cxnId="{9E69C978-1CC2-4936-9321-12C390FF21F2}">
      <dgm:prSet/>
      <dgm:spPr/>
      <dgm:t>
        <a:bodyPr/>
        <a:lstStyle/>
        <a:p>
          <a:endParaRPr lang="th-TH"/>
        </a:p>
      </dgm:t>
    </dgm:pt>
    <dgm:pt modelId="{C6F78C28-BF8E-4F26-9138-5843A993EB23}" type="pres">
      <dgm:prSet presAssocID="{DC67BEBE-620D-4522-A4B0-E8910DA06AD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7A1836-79A9-48F5-94CE-D92DCE407341}" type="pres">
      <dgm:prSet presAssocID="{DC67BEBE-620D-4522-A4B0-E8910DA06AD6}" presName="dummyMaxCanvas" presStyleCnt="0">
        <dgm:presLayoutVars/>
      </dgm:prSet>
      <dgm:spPr/>
    </dgm:pt>
    <dgm:pt modelId="{9FFC9F94-6685-4BE4-B2C4-F6B1F4440668}" type="pres">
      <dgm:prSet presAssocID="{DC67BEBE-620D-4522-A4B0-E8910DA06AD6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47B7AA-5F90-4CB3-BC41-1E63DE972F2E}" type="pres">
      <dgm:prSet presAssocID="{DC67BEBE-620D-4522-A4B0-E8910DA06AD6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67DD11-F8D3-4BEE-9B0A-8F863A4DA410}" type="pres">
      <dgm:prSet presAssocID="{DC67BEBE-620D-4522-A4B0-E8910DA06AD6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C75002-BAFB-4ABC-B56E-7443AE341F8D}" type="pres">
      <dgm:prSet presAssocID="{DC67BEBE-620D-4522-A4B0-E8910DA06AD6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CF3608-0101-47D8-A3DA-9174C5AEBEC9}" type="pres">
      <dgm:prSet presAssocID="{DC67BEBE-620D-4522-A4B0-E8910DA06AD6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B8E34C-91D2-453D-BB1E-09F480DF7937}" type="pres">
      <dgm:prSet presAssocID="{DC67BEBE-620D-4522-A4B0-E8910DA06AD6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BF5352-1DDA-4A8E-A678-A5A1863D5C29}" type="pres">
      <dgm:prSet presAssocID="{DC67BEBE-620D-4522-A4B0-E8910DA06AD6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551F61-5EB8-4A0F-817E-F581A8170783}" type="pres">
      <dgm:prSet presAssocID="{DC67BEBE-620D-4522-A4B0-E8910DA06AD6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880CFC-A205-4114-B0D2-5E1D4A5A1914}" type="pres">
      <dgm:prSet presAssocID="{DC67BEBE-620D-4522-A4B0-E8910DA06AD6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7B2393-7AF6-43EC-9B5A-458CAC4B6355}" type="pres">
      <dgm:prSet presAssocID="{DC67BEBE-620D-4522-A4B0-E8910DA06AD6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A5C592-810B-4596-929C-AFB8C53BC1F4}" type="pres">
      <dgm:prSet presAssocID="{DC67BEBE-620D-4522-A4B0-E8910DA06AD6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1B64E3-14C6-4473-8D37-19CA5AD44951}" type="pres">
      <dgm:prSet presAssocID="{DC67BEBE-620D-4522-A4B0-E8910DA06AD6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96B5-EF45-4873-808A-BFD1E1D48A5B}" type="pres">
      <dgm:prSet presAssocID="{DC67BEBE-620D-4522-A4B0-E8910DA06AD6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8FAD14-C760-4044-9FDD-00BD84AE6006}" type="pres">
      <dgm:prSet presAssocID="{DC67BEBE-620D-4522-A4B0-E8910DA06AD6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96D2D9-0815-496B-8563-756DC47D2DC1}" type="presOf" srcId="{229115D7-A8C7-40B5-9A80-5D29C097B797}" destId="{511B64E3-14C6-4473-8D37-19CA5AD44951}" srcOrd="1" destOrd="0" presId="urn:microsoft.com/office/officeart/2005/8/layout/vProcess5"/>
    <dgm:cxn modelId="{11F555C1-B5A5-419B-9A1E-71B524580D76}" type="presOf" srcId="{98D6DE25-4A09-4B27-88CA-7E90DBFAF77F}" destId="{D65B96B5-EF45-4873-808A-BFD1E1D48A5B}" srcOrd="1" destOrd="0" presId="urn:microsoft.com/office/officeart/2005/8/layout/vProcess5"/>
    <dgm:cxn modelId="{FD8F4D17-80B7-4CF2-ADEF-4EBDAB3F798D}" type="presOf" srcId="{BE4E8202-80C8-46AA-A38C-94CDFE5D810C}" destId="{F5551F61-5EB8-4A0F-817E-F581A8170783}" srcOrd="0" destOrd="0" presId="urn:microsoft.com/office/officeart/2005/8/layout/vProcess5"/>
    <dgm:cxn modelId="{266642D6-B31C-427F-A563-D3DAB5DDF181}" type="presOf" srcId="{B3992E07-079C-45DB-8CF0-D21B2DD2FD24}" destId="{9FFC9F94-6685-4BE4-B2C4-F6B1F4440668}" srcOrd="0" destOrd="0" presId="urn:microsoft.com/office/officeart/2005/8/layout/vProcess5"/>
    <dgm:cxn modelId="{453BC09B-030C-4577-AB40-70E37ABC5D52}" srcId="{DC67BEBE-620D-4522-A4B0-E8910DA06AD6}" destId="{B3992E07-079C-45DB-8CF0-D21B2DD2FD24}" srcOrd="0" destOrd="0" parTransId="{9510054F-A1BE-4EA4-892D-8F745BF861E4}" sibTransId="{C5C39810-B0F0-46A3-863B-BF4993424AF5}"/>
    <dgm:cxn modelId="{AE8060E3-7D53-4352-B6C3-AF9F65E80636}" type="presOf" srcId="{71F0AB99-C914-4B67-8A01-D3EDAFBA6485}" destId="{A68FAD14-C760-4044-9FDD-00BD84AE6006}" srcOrd="1" destOrd="0" presId="urn:microsoft.com/office/officeart/2005/8/layout/vProcess5"/>
    <dgm:cxn modelId="{31EB46D3-C14A-4A5E-8C2B-E1B490591D3E}" type="presOf" srcId="{561662AA-1949-4FD1-93AA-743AD2751B6D}" destId="{94880CFC-A205-4114-B0D2-5E1D4A5A1914}" srcOrd="0" destOrd="0" presId="urn:microsoft.com/office/officeart/2005/8/layout/vProcess5"/>
    <dgm:cxn modelId="{F7D994DA-6F1A-49D4-8609-80A86C128C6D}" type="presOf" srcId="{4D43E682-F073-4E56-969E-52EC623D7E46}" destId="{70A5C592-810B-4596-929C-AFB8C53BC1F4}" srcOrd="1" destOrd="0" presId="urn:microsoft.com/office/officeart/2005/8/layout/vProcess5"/>
    <dgm:cxn modelId="{F7D04A16-A1BB-4C86-B17F-6AD9ECCF10F8}" type="presOf" srcId="{3D388306-F5F8-4005-9364-A137BB629537}" destId="{ECBF5352-1DDA-4A8E-A678-A5A1863D5C29}" srcOrd="0" destOrd="0" presId="urn:microsoft.com/office/officeart/2005/8/layout/vProcess5"/>
    <dgm:cxn modelId="{DD6E5942-35F0-46E6-A4A9-A1D34C3D7471}" type="presOf" srcId="{229115D7-A8C7-40B5-9A80-5D29C097B797}" destId="{0567DD11-F8D3-4BEE-9B0A-8F863A4DA410}" srcOrd="0" destOrd="0" presId="urn:microsoft.com/office/officeart/2005/8/layout/vProcess5"/>
    <dgm:cxn modelId="{3017A75A-4B80-45C2-BE0C-7C3C756EE568}" type="presOf" srcId="{C5C39810-B0F0-46A3-863B-BF4993424AF5}" destId="{66B8E34C-91D2-453D-BB1E-09F480DF7937}" srcOrd="0" destOrd="0" presId="urn:microsoft.com/office/officeart/2005/8/layout/vProcess5"/>
    <dgm:cxn modelId="{CF382E05-0EAA-4644-9A65-CB04F5FC34B3}" srcId="{DC67BEBE-620D-4522-A4B0-E8910DA06AD6}" destId="{229115D7-A8C7-40B5-9A80-5D29C097B797}" srcOrd="2" destOrd="0" parTransId="{211035C6-F521-4ECB-994F-F9E209B7BEA1}" sibTransId="{BE4E8202-80C8-46AA-A38C-94CDFE5D810C}"/>
    <dgm:cxn modelId="{4301585D-55CF-427D-85F2-3A9C1312FB23}" type="presOf" srcId="{71F0AB99-C914-4B67-8A01-D3EDAFBA6485}" destId="{59CF3608-0101-47D8-A3DA-9174C5AEBEC9}" srcOrd="0" destOrd="0" presId="urn:microsoft.com/office/officeart/2005/8/layout/vProcess5"/>
    <dgm:cxn modelId="{1CB8C24E-CCAF-4DB4-BF08-4B93E78A79DE}" type="presOf" srcId="{B3992E07-079C-45DB-8CF0-D21B2DD2FD24}" destId="{117B2393-7AF6-43EC-9B5A-458CAC4B6355}" srcOrd="1" destOrd="0" presId="urn:microsoft.com/office/officeart/2005/8/layout/vProcess5"/>
    <dgm:cxn modelId="{08EBA023-882D-4C5C-91D6-F55B3FECF8C4}" srcId="{DC67BEBE-620D-4522-A4B0-E8910DA06AD6}" destId="{98D6DE25-4A09-4B27-88CA-7E90DBFAF77F}" srcOrd="3" destOrd="0" parTransId="{60F7D97D-4B85-4625-9D3E-FCF6B5C2BA8B}" sibTransId="{561662AA-1949-4FD1-93AA-743AD2751B6D}"/>
    <dgm:cxn modelId="{9E69C978-1CC2-4936-9321-12C390FF21F2}" srcId="{DC67BEBE-620D-4522-A4B0-E8910DA06AD6}" destId="{71F0AB99-C914-4B67-8A01-D3EDAFBA6485}" srcOrd="4" destOrd="0" parTransId="{1D25ADA7-6E8D-4359-AC99-FDFEFA9DACA3}" sibTransId="{B1662EC6-1256-4373-9C4F-5BF4B8CBC5A2}"/>
    <dgm:cxn modelId="{EE180051-C0D8-437C-ADC1-DCB5CBEB9276}" type="presOf" srcId="{DC67BEBE-620D-4522-A4B0-E8910DA06AD6}" destId="{C6F78C28-BF8E-4F26-9138-5843A993EB23}" srcOrd="0" destOrd="0" presId="urn:microsoft.com/office/officeart/2005/8/layout/vProcess5"/>
    <dgm:cxn modelId="{6D2E01AA-3B75-4906-AB83-E3A70EF60149}" srcId="{DC67BEBE-620D-4522-A4B0-E8910DA06AD6}" destId="{4D43E682-F073-4E56-969E-52EC623D7E46}" srcOrd="1" destOrd="0" parTransId="{5C05B79E-88E0-42C6-8737-43147B448A92}" sibTransId="{3D388306-F5F8-4005-9364-A137BB629537}"/>
    <dgm:cxn modelId="{106F1D53-E7A9-4ACA-9AE8-A70F8173DFFE}" type="presOf" srcId="{98D6DE25-4A09-4B27-88CA-7E90DBFAF77F}" destId="{78C75002-BAFB-4ABC-B56E-7443AE341F8D}" srcOrd="0" destOrd="0" presId="urn:microsoft.com/office/officeart/2005/8/layout/vProcess5"/>
    <dgm:cxn modelId="{2F334F47-D9CC-4310-99F3-7C7FB163417C}" type="presOf" srcId="{4D43E682-F073-4E56-969E-52EC623D7E46}" destId="{A147B7AA-5F90-4CB3-BC41-1E63DE972F2E}" srcOrd="0" destOrd="0" presId="urn:microsoft.com/office/officeart/2005/8/layout/vProcess5"/>
    <dgm:cxn modelId="{21432DFD-BF5C-40F5-8017-4F41B2C75885}" type="presParOf" srcId="{C6F78C28-BF8E-4F26-9138-5843A993EB23}" destId="{667A1836-79A9-48F5-94CE-D92DCE407341}" srcOrd="0" destOrd="0" presId="urn:microsoft.com/office/officeart/2005/8/layout/vProcess5"/>
    <dgm:cxn modelId="{CE5609E1-45FB-4AE4-9DDF-1E5BAACE65BF}" type="presParOf" srcId="{C6F78C28-BF8E-4F26-9138-5843A993EB23}" destId="{9FFC9F94-6685-4BE4-B2C4-F6B1F4440668}" srcOrd="1" destOrd="0" presId="urn:microsoft.com/office/officeart/2005/8/layout/vProcess5"/>
    <dgm:cxn modelId="{B2813615-6F3A-42E9-878F-55F46179D3FD}" type="presParOf" srcId="{C6F78C28-BF8E-4F26-9138-5843A993EB23}" destId="{A147B7AA-5F90-4CB3-BC41-1E63DE972F2E}" srcOrd="2" destOrd="0" presId="urn:microsoft.com/office/officeart/2005/8/layout/vProcess5"/>
    <dgm:cxn modelId="{2C99EA11-27AC-480C-B02B-9ABB4B2244A0}" type="presParOf" srcId="{C6F78C28-BF8E-4F26-9138-5843A993EB23}" destId="{0567DD11-F8D3-4BEE-9B0A-8F863A4DA410}" srcOrd="3" destOrd="0" presId="urn:microsoft.com/office/officeart/2005/8/layout/vProcess5"/>
    <dgm:cxn modelId="{7C4E02E0-1D9D-40C7-BDA3-CF05B9A20F7D}" type="presParOf" srcId="{C6F78C28-BF8E-4F26-9138-5843A993EB23}" destId="{78C75002-BAFB-4ABC-B56E-7443AE341F8D}" srcOrd="4" destOrd="0" presId="urn:microsoft.com/office/officeart/2005/8/layout/vProcess5"/>
    <dgm:cxn modelId="{654AC7A4-B54B-40C0-88AA-658E3CB9E810}" type="presParOf" srcId="{C6F78C28-BF8E-4F26-9138-5843A993EB23}" destId="{59CF3608-0101-47D8-A3DA-9174C5AEBEC9}" srcOrd="5" destOrd="0" presId="urn:microsoft.com/office/officeart/2005/8/layout/vProcess5"/>
    <dgm:cxn modelId="{359514DE-6B13-4577-84FB-CD51A1AC0063}" type="presParOf" srcId="{C6F78C28-BF8E-4F26-9138-5843A993EB23}" destId="{66B8E34C-91D2-453D-BB1E-09F480DF7937}" srcOrd="6" destOrd="0" presId="urn:microsoft.com/office/officeart/2005/8/layout/vProcess5"/>
    <dgm:cxn modelId="{23ECD7DF-0FA0-4305-A5D4-81483922C179}" type="presParOf" srcId="{C6F78C28-BF8E-4F26-9138-5843A993EB23}" destId="{ECBF5352-1DDA-4A8E-A678-A5A1863D5C29}" srcOrd="7" destOrd="0" presId="urn:microsoft.com/office/officeart/2005/8/layout/vProcess5"/>
    <dgm:cxn modelId="{A5017A82-C8AD-4A38-BBF3-03E86E43FF20}" type="presParOf" srcId="{C6F78C28-BF8E-4F26-9138-5843A993EB23}" destId="{F5551F61-5EB8-4A0F-817E-F581A8170783}" srcOrd="8" destOrd="0" presId="urn:microsoft.com/office/officeart/2005/8/layout/vProcess5"/>
    <dgm:cxn modelId="{76307830-6429-47E2-A8AD-78104FE3C2A3}" type="presParOf" srcId="{C6F78C28-BF8E-4F26-9138-5843A993EB23}" destId="{94880CFC-A205-4114-B0D2-5E1D4A5A1914}" srcOrd="9" destOrd="0" presId="urn:microsoft.com/office/officeart/2005/8/layout/vProcess5"/>
    <dgm:cxn modelId="{0A8B6081-2E61-4546-A1CD-8EF0AC18E682}" type="presParOf" srcId="{C6F78C28-BF8E-4F26-9138-5843A993EB23}" destId="{117B2393-7AF6-43EC-9B5A-458CAC4B6355}" srcOrd="10" destOrd="0" presId="urn:microsoft.com/office/officeart/2005/8/layout/vProcess5"/>
    <dgm:cxn modelId="{E41945D2-CFFA-459E-BD2E-DEC57FB3A5BE}" type="presParOf" srcId="{C6F78C28-BF8E-4F26-9138-5843A993EB23}" destId="{70A5C592-810B-4596-929C-AFB8C53BC1F4}" srcOrd="11" destOrd="0" presId="urn:microsoft.com/office/officeart/2005/8/layout/vProcess5"/>
    <dgm:cxn modelId="{9F6C1EAD-6F15-48BC-B57A-6CC18F2D540F}" type="presParOf" srcId="{C6F78C28-BF8E-4F26-9138-5843A993EB23}" destId="{511B64E3-14C6-4473-8D37-19CA5AD44951}" srcOrd="12" destOrd="0" presId="urn:microsoft.com/office/officeart/2005/8/layout/vProcess5"/>
    <dgm:cxn modelId="{303E5DA9-BD03-4869-B2D4-9982A5647595}" type="presParOf" srcId="{C6F78C28-BF8E-4F26-9138-5843A993EB23}" destId="{D65B96B5-EF45-4873-808A-BFD1E1D48A5B}" srcOrd="13" destOrd="0" presId="urn:microsoft.com/office/officeart/2005/8/layout/vProcess5"/>
    <dgm:cxn modelId="{C0E786DB-F71F-46A1-82A7-663EF0432196}" type="presParOf" srcId="{C6F78C28-BF8E-4F26-9138-5843A993EB23}" destId="{A68FAD14-C760-4044-9FDD-00BD84AE6006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hProcess4" loCatId="process" qsTypeId="urn:microsoft.com/office/officeart/2005/8/quickstyle/simple3" qsCatId="simple" csTypeId="urn:microsoft.com/office/officeart/2005/8/colors/colorful1#1" csCatId="colorful" phldr="1"/>
      <dgm:spPr/>
    </dgm:pt>
    <dgm:pt modelId="{EA8F29CE-B22B-4BAB-98E2-35E8AEB0591E}">
      <dgm:prSet phldrT="[Text]" custT="1"/>
      <dgm:spPr>
        <a:xfrm>
          <a:off x="5845" y="0"/>
          <a:ext cx="2535502" cy="785818"/>
        </a:xfrm>
        <a:gradFill rotWithShape="0">
          <a:gsLst>
            <a:gs pos="0">
              <a:srgbClr val="9C525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C525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C525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sz="20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ศึกษา รวบรวมความต้องการในการใช้งานโปรแกรม </a:t>
          </a:r>
          <a:r>
            <a:rPr lang="en-US" sz="2000" b="1" dirty="0">
              <a:latin typeface="TH SarabunPSK" panose="020B0500040200020003" pitchFamily="34" charset="-34"/>
              <a:cs typeface="TH SarabunPSK" panose="020B0500040200020003" pitchFamily="34" charset="-34"/>
            </a:rPr>
            <a:t>TPMS </a:t>
          </a:r>
          <a:endParaRPr lang="th-TH" sz="200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F1A0413D-6D4A-48C3-9B9C-7EE5A33FD579}" type="parTrans" cxnId="{25C8B176-D920-41D8-AF19-7CA14CFE5458}">
      <dgm:prSet/>
      <dgm:spPr/>
      <dgm:t>
        <a:bodyPr/>
        <a:lstStyle/>
        <a:p>
          <a:endParaRPr lang="th-TH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81D3124-F888-4462-A3A3-92C75636D9B4}" type="sibTrans" cxnId="{25C8B176-D920-41D8-AF19-7CA14CFE5458}">
      <dgm:prSet/>
      <dgm:spPr/>
      <dgm:t>
        <a:bodyPr/>
        <a:lstStyle/>
        <a:p>
          <a:endParaRPr lang="th-TH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EAF1474-FDE1-4E57-BA8E-3B161D00960B}">
      <dgm:prSet phldrT="[Text]" custT="1"/>
      <dgm:spPr>
        <a:xfrm>
          <a:off x="2315540" y="0"/>
          <a:ext cx="2258075" cy="785818"/>
        </a:xfrm>
        <a:gradFill flip="none" rotWithShape="0">
          <a:gsLst>
            <a:gs pos="0">
              <a:srgbClr val="66FF33">
                <a:tint val="66000"/>
                <a:satMod val="160000"/>
              </a:srgbClr>
            </a:gs>
            <a:gs pos="50000">
              <a:srgbClr val="66FF33">
                <a:tint val="44500"/>
                <a:satMod val="160000"/>
              </a:srgbClr>
            </a:gs>
            <a:gs pos="100000">
              <a:srgbClr val="66FF33">
                <a:tint val="23500"/>
                <a:satMod val="160000"/>
              </a:srgbClr>
            </a:gs>
          </a:gsLst>
          <a:lin ang="162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sz="20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การปรับปรุงโปรแกรมบริหารบำรุงทาง (</a:t>
          </a:r>
          <a:r>
            <a:rPr lang="en-US" sz="20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TPMS</a:t>
          </a:r>
          <a:r>
            <a:rPr lang="th-TH" sz="20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)</a:t>
          </a:r>
          <a:endParaRPr lang="th-TH" sz="2000" b="1" dirty="0">
            <a:solidFill>
              <a:schemeClr val="tx1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816F7D7E-7652-4F87-B18F-C121983DFE62}" type="parTrans" cxnId="{EDEEC264-7B21-4CC9-8299-D701A99F44DA}">
      <dgm:prSet/>
      <dgm:spPr/>
      <dgm:t>
        <a:bodyPr/>
        <a:lstStyle/>
        <a:p>
          <a:endParaRPr lang="en-US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5FB3A39-2E71-466A-A763-11A55222DE8B}" type="sibTrans" cxnId="{EDEEC264-7B21-4CC9-8299-D701A99F44DA}">
      <dgm:prSet/>
      <dgm:spPr/>
      <dgm:t>
        <a:bodyPr/>
        <a:lstStyle/>
        <a:p>
          <a:endParaRPr lang="en-US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ACEBD2F-4C1C-4318-92F9-E152B0C47239}">
      <dgm:prSet phldrT="[Text]" custT="1"/>
      <dgm:spPr>
        <a:xfrm>
          <a:off x="2315540" y="0"/>
          <a:ext cx="2258075" cy="785818"/>
        </a:xfrm>
        <a:gradFill rotWithShape="0">
          <a:gsLst>
            <a:gs pos="0">
              <a:srgbClr val="E6842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6842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6842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sz="20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ศึกษาเทคโนโลยีทางด้านสารสนเทศที่เหมาะสมสำหรับใช้ในการปรับปรุงและพัฒนาระบบ </a:t>
          </a:r>
          <a:r>
            <a:rPr lang="en-US" sz="2000" b="1" dirty="0">
              <a:latin typeface="TH SarabunPSK" panose="020B0500040200020003" pitchFamily="34" charset="-34"/>
              <a:cs typeface="TH SarabunPSK" panose="020B0500040200020003" pitchFamily="34" charset="-34"/>
            </a:rPr>
            <a:t>TPMS </a:t>
          </a:r>
          <a:endParaRPr lang="th-TH" sz="200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D792FC8E-A290-4294-AFDC-85FBAC6FF2C6}" type="sibTrans" cxnId="{FBBB33C5-6283-46EC-A839-392CD8D2FADB}">
      <dgm:prSet/>
      <dgm:spPr/>
      <dgm:t>
        <a:bodyPr/>
        <a:lstStyle/>
        <a:p>
          <a:endParaRPr lang="th-TH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C770E50-DF5A-4AAA-9A13-BBBB4BEC9DBE}" type="parTrans" cxnId="{FBBB33C5-6283-46EC-A839-392CD8D2FADB}">
      <dgm:prSet/>
      <dgm:spPr/>
      <dgm:t>
        <a:bodyPr/>
        <a:lstStyle/>
        <a:p>
          <a:endParaRPr lang="th-TH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50D5D10-D1F5-4C12-851C-26C4D6B3E4B0}">
      <dgm:prSet phldrT="[Text]" custT="1"/>
      <dgm:spPr>
        <a:xfrm>
          <a:off x="2315540" y="0"/>
          <a:ext cx="2258075" cy="785818"/>
        </a:xfr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sz="2000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ติดตั้งระบบ และทดสอบการใช้งาน</a:t>
          </a:r>
          <a:endParaRPr lang="th-TH" sz="2000" b="1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B3EAA0BE-A3AC-4047-B823-4B621F8D8C3F}" type="parTrans" cxnId="{3BE158B7-C984-4774-9947-FB8CFE114A55}">
      <dgm:prSet/>
      <dgm:spPr/>
      <dgm:t>
        <a:bodyPr/>
        <a:lstStyle/>
        <a:p>
          <a:endParaRPr lang="th-TH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5E0837E-4210-4A7D-8E54-981BEE273871}" type="sibTrans" cxnId="{3BE158B7-C984-4774-9947-FB8CFE114A55}">
      <dgm:prSet/>
      <dgm:spPr/>
      <dgm:t>
        <a:bodyPr/>
        <a:lstStyle/>
        <a:p>
          <a:endParaRPr lang="th-TH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A0F99DD-09B2-4A6D-ACD7-45E9D439987F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  <dgm:pt modelId="{FF011F4A-EA6F-4F18-9667-8F790B877F8D}" type="pres">
      <dgm:prSet presAssocID="{7C77095B-F2BA-47CB-BFEE-9B757B157448}" presName="tSp" presStyleCnt="0"/>
      <dgm:spPr/>
    </dgm:pt>
    <dgm:pt modelId="{39BF56CD-2F0D-4AD8-AA0C-D4F60A24FAE7}" type="pres">
      <dgm:prSet presAssocID="{7C77095B-F2BA-47CB-BFEE-9B757B157448}" presName="bSp" presStyleCnt="0"/>
      <dgm:spPr/>
    </dgm:pt>
    <dgm:pt modelId="{F72C92BF-B755-4B95-99DA-52EEF7756BDE}" type="pres">
      <dgm:prSet presAssocID="{7C77095B-F2BA-47CB-BFEE-9B757B157448}" presName="process" presStyleCnt="0"/>
      <dgm:spPr/>
    </dgm:pt>
    <dgm:pt modelId="{7F810A0B-F312-40BE-9159-C400BDC34937}" type="pres">
      <dgm:prSet presAssocID="{EA8F29CE-B22B-4BAB-98E2-35E8AEB0591E}" presName="composite1" presStyleCnt="0"/>
      <dgm:spPr/>
    </dgm:pt>
    <dgm:pt modelId="{42EDA7D8-C90A-41AA-A77F-0DD76AEE60C0}" type="pres">
      <dgm:prSet presAssocID="{EA8F29CE-B22B-4BAB-98E2-35E8AEB0591E}" presName="dummyNode1" presStyleLbl="node1" presStyleIdx="0" presStyleCnt="4"/>
      <dgm:spPr/>
    </dgm:pt>
    <dgm:pt modelId="{FE868C4B-AB8D-4819-9377-479454F9B5AB}" type="pres">
      <dgm:prSet presAssocID="{EA8F29CE-B22B-4BAB-98E2-35E8AEB0591E}" presName="childNode1" presStyleLbl="bgAcc1" presStyleIdx="0" presStyleCnt="4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5B9A3AB-22C7-47A7-B9F9-6EBBF69F4EBC}" type="pres">
      <dgm:prSet presAssocID="{EA8F29CE-B22B-4BAB-98E2-35E8AEB0591E}" presName="childNode1tx" presStyleLbl="bgAcc1" presStyleIdx="0" presStyleCnt="4">
        <dgm:presLayoutVars>
          <dgm:bulletEnabled val="1"/>
        </dgm:presLayoutVars>
      </dgm:prSet>
      <dgm:spPr/>
    </dgm:pt>
    <dgm:pt modelId="{E564329F-01D4-44A0-B925-54864776D2AC}" type="pres">
      <dgm:prSet presAssocID="{EA8F29CE-B22B-4BAB-98E2-35E8AEB0591E}" presName="parentNode1" presStyleLbl="node1" presStyleIdx="0" presStyleCnt="4" custScaleY="21779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984E89-C37A-4EA3-BD74-88952B9D85B5}" type="pres">
      <dgm:prSet presAssocID="{EA8F29CE-B22B-4BAB-98E2-35E8AEB0591E}" presName="connSite1" presStyleCnt="0"/>
      <dgm:spPr/>
    </dgm:pt>
    <dgm:pt modelId="{4D70F9C4-61FD-458A-8845-72B1D454AF84}" type="pres">
      <dgm:prSet presAssocID="{381D3124-F888-4462-A3A3-92C75636D9B4}" presName="Name9" presStyleLbl="sibTrans2D1" presStyleIdx="0" presStyleCnt="3"/>
      <dgm:spPr/>
      <dgm:t>
        <a:bodyPr/>
        <a:lstStyle/>
        <a:p>
          <a:endParaRPr lang="en-US"/>
        </a:p>
      </dgm:t>
    </dgm:pt>
    <dgm:pt modelId="{4A07E433-46C1-424E-B0DA-4EAC0258AFD0}" type="pres">
      <dgm:prSet presAssocID="{6ACEBD2F-4C1C-4318-92F9-E152B0C47239}" presName="composite2" presStyleCnt="0"/>
      <dgm:spPr/>
    </dgm:pt>
    <dgm:pt modelId="{2967826D-2B20-4B6E-886C-44D390D1BDA7}" type="pres">
      <dgm:prSet presAssocID="{6ACEBD2F-4C1C-4318-92F9-E152B0C47239}" presName="dummyNode2" presStyleLbl="node1" presStyleIdx="0" presStyleCnt="4"/>
      <dgm:spPr/>
    </dgm:pt>
    <dgm:pt modelId="{DD1E4D4C-3056-4C07-AD8F-F5212C20CC01}" type="pres">
      <dgm:prSet presAssocID="{6ACEBD2F-4C1C-4318-92F9-E152B0C47239}" presName="childNode2" presStyleLbl="bgAcc1" presStyleIdx="1" presStyleCnt="4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5CD591D-FF34-47A2-BE77-2593BF96A161}" type="pres">
      <dgm:prSet presAssocID="{6ACEBD2F-4C1C-4318-92F9-E152B0C47239}" presName="childNode2tx" presStyleLbl="bgAcc1" presStyleIdx="1" presStyleCnt="4">
        <dgm:presLayoutVars>
          <dgm:bulletEnabled val="1"/>
        </dgm:presLayoutVars>
      </dgm:prSet>
      <dgm:spPr/>
    </dgm:pt>
    <dgm:pt modelId="{682FBCBE-324F-4D74-9507-C517E1F0208E}" type="pres">
      <dgm:prSet presAssocID="{6ACEBD2F-4C1C-4318-92F9-E152B0C47239}" presName="parentNode2" presStyleLbl="node1" presStyleIdx="1" presStyleCnt="4" custScaleY="2674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B7ECA3-F002-4EA7-8273-2110F440C4EA}" type="pres">
      <dgm:prSet presAssocID="{6ACEBD2F-4C1C-4318-92F9-E152B0C47239}" presName="connSite2" presStyleCnt="0"/>
      <dgm:spPr/>
    </dgm:pt>
    <dgm:pt modelId="{EB536173-D77E-45C4-BD93-A50B665DB749}" type="pres">
      <dgm:prSet presAssocID="{D792FC8E-A290-4294-AFDC-85FBAC6FF2C6}" presName="Name18" presStyleLbl="sibTrans2D1" presStyleIdx="1" presStyleCnt="3" custLinFactNeighborX="-106" custLinFactNeighborY="-1090"/>
      <dgm:spPr/>
      <dgm:t>
        <a:bodyPr/>
        <a:lstStyle/>
        <a:p>
          <a:endParaRPr lang="en-US"/>
        </a:p>
      </dgm:t>
    </dgm:pt>
    <dgm:pt modelId="{305622DB-91EF-4FCE-8FD5-22EEE2EBA55A}" type="pres">
      <dgm:prSet presAssocID="{DEAF1474-FDE1-4E57-BA8E-3B161D00960B}" presName="composite1" presStyleCnt="0"/>
      <dgm:spPr/>
    </dgm:pt>
    <dgm:pt modelId="{F98D90F5-90A7-40AD-8391-D31C1D043121}" type="pres">
      <dgm:prSet presAssocID="{DEAF1474-FDE1-4E57-BA8E-3B161D00960B}" presName="dummyNode1" presStyleLbl="node1" presStyleIdx="1" presStyleCnt="4"/>
      <dgm:spPr/>
    </dgm:pt>
    <dgm:pt modelId="{BA6E196F-3376-4246-8F49-FAC3D7D273A4}" type="pres">
      <dgm:prSet presAssocID="{DEAF1474-FDE1-4E57-BA8E-3B161D00960B}" presName="childNode1" presStyleLbl="bgAcc1" presStyleIdx="2" presStyleCnt="4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1618A82-893E-4AC7-A466-3019D13E002D}" type="pres">
      <dgm:prSet presAssocID="{DEAF1474-FDE1-4E57-BA8E-3B161D00960B}" presName="childNode1tx" presStyleLbl="bgAcc1" presStyleIdx="2" presStyleCnt="4">
        <dgm:presLayoutVars>
          <dgm:bulletEnabled val="1"/>
        </dgm:presLayoutVars>
      </dgm:prSet>
      <dgm:spPr/>
    </dgm:pt>
    <dgm:pt modelId="{89B365F6-CCCC-4570-9BBA-C69BCA42CC0D}" type="pres">
      <dgm:prSet presAssocID="{DEAF1474-FDE1-4E57-BA8E-3B161D00960B}" presName="parentNode1" presStyleLbl="node1" presStyleIdx="2" presStyleCnt="4" custScaleY="20643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43F973-1FF0-4B6D-9BE8-483834EC30E8}" type="pres">
      <dgm:prSet presAssocID="{DEAF1474-FDE1-4E57-BA8E-3B161D00960B}" presName="connSite1" presStyleCnt="0"/>
      <dgm:spPr/>
    </dgm:pt>
    <dgm:pt modelId="{8FDA4D79-5EFD-4FDE-B9A1-C66DBBA4F987}" type="pres">
      <dgm:prSet presAssocID="{35FB3A39-2E71-466A-A763-11A55222DE8B}" presName="Name9" presStyleLbl="sibTrans2D1" presStyleIdx="2" presStyleCnt="3"/>
      <dgm:spPr/>
      <dgm:t>
        <a:bodyPr/>
        <a:lstStyle/>
        <a:p>
          <a:endParaRPr lang="en-US"/>
        </a:p>
      </dgm:t>
    </dgm:pt>
    <dgm:pt modelId="{E7EC7C00-8140-49C6-BBA6-54E58032C34A}" type="pres">
      <dgm:prSet presAssocID="{B50D5D10-D1F5-4C12-851C-26C4D6B3E4B0}" presName="composite2" presStyleCnt="0"/>
      <dgm:spPr/>
    </dgm:pt>
    <dgm:pt modelId="{579C838A-C344-4932-BB4A-FB088EE8D118}" type="pres">
      <dgm:prSet presAssocID="{B50D5D10-D1F5-4C12-851C-26C4D6B3E4B0}" presName="dummyNode2" presStyleLbl="node1" presStyleIdx="2" presStyleCnt="4"/>
      <dgm:spPr/>
    </dgm:pt>
    <dgm:pt modelId="{9A9064AE-6746-4C38-8467-746A76B8709D}" type="pres">
      <dgm:prSet presAssocID="{B50D5D10-D1F5-4C12-851C-26C4D6B3E4B0}" presName="childNode2" presStyleLbl="bgAcc1" presStyleIdx="3" presStyleCnt="4" custLinFactNeighborX="-5131" custLinFactNeighborY="-2020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8244CD4-E1D9-48FA-8F15-E24A56E2AA34}" type="pres">
      <dgm:prSet presAssocID="{B50D5D10-D1F5-4C12-851C-26C4D6B3E4B0}" presName="childNode2tx" presStyleLbl="bgAcc1" presStyleIdx="3" presStyleCnt="4">
        <dgm:presLayoutVars>
          <dgm:bulletEnabled val="1"/>
        </dgm:presLayoutVars>
      </dgm:prSet>
      <dgm:spPr/>
    </dgm:pt>
    <dgm:pt modelId="{50DAF848-0F77-407A-B553-5EBE3CEFF726}" type="pres">
      <dgm:prSet presAssocID="{B50D5D10-D1F5-4C12-851C-26C4D6B3E4B0}" presName="parentNode2" presStyleLbl="node1" presStyleIdx="3" presStyleCnt="4" custScaleY="15380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41810E-DD3A-40CE-A8D3-D701F479A9E5}" type="pres">
      <dgm:prSet presAssocID="{B50D5D10-D1F5-4C12-851C-26C4D6B3E4B0}" presName="connSite2" presStyleCnt="0"/>
      <dgm:spPr/>
    </dgm:pt>
  </dgm:ptLst>
  <dgm:cxnLst>
    <dgm:cxn modelId="{6FD45A49-211B-41E7-B35F-FDDE7F1592D0}" type="presOf" srcId="{EA8F29CE-B22B-4BAB-98E2-35E8AEB0591E}" destId="{E564329F-01D4-44A0-B925-54864776D2AC}" srcOrd="0" destOrd="0" presId="urn:microsoft.com/office/officeart/2005/8/layout/hProcess4"/>
    <dgm:cxn modelId="{D62A7302-4318-4AE7-A7B4-473C0BE7DBA5}" type="presOf" srcId="{D792FC8E-A290-4294-AFDC-85FBAC6FF2C6}" destId="{EB536173-D77E-45C4-BD93-A50B665DB749}" srcOrd="0" destOrd="0" presId="urn:microsoft.com/office/officeart/2005/8/layout/hProcess4"/>
    <dgm:cxn modelId="{34DF6D65-00B6-4D1C-837F-8D1687D3C5B8}" type="presOf" srcId="{B50D5D10-D1F5-4C12-851C-26C4D6B3E4B0}" destId="{50DAF848-0F77-407A-B553-5EBE3CEFF726}" srcOrd="0" destOrd="0" presId="urn:microsoft.com/office/officeart/2005/8/layout/hProcess4"/>
    <dgm:cxn modelId="{CAF9D34B-D5BC-485F-B303-CC482E3AEDA2}" type="presOf" srcId="{DEAF1474-FDE1-4E57-BA8E-3B161D00960B}" destId="{89B365F6-CCCC-4570-9BBA-C69BCA42CC0D}" srcOrd="0" destOrd="0" presId="urn:microsoft.com/office/officeart/2005/8/layout/hProcess4"/>
    <dgm:cxn modelId="{5B9432B8-EC3C-4108-B2B6-E1C629F5DD2A}" type="presOf" srcId="{6ACEBD2F-4C1C-4318-92F9-E152B0C47239}" destId="{682FBCBE-324F-4D74-9507-C517E1F0208E}" srcOrd="0" destOrd="0" presId="urn:microsoft.com/office/officeart/2005/8/layout/hProcess4"/>
    <dgm:cxn modelId="{225F925D-990D-46DB-B968-59610077AE71}" type="presOf" srcId="{35FB3A39-2E71-466A-A763-11A55222DE8B}" destId="{8FDA4D79-5EFD-4FDE-B9A1-C66DBBA4F987}" srcOrd="0" destOrd="0" presId="urn:microsoft.com/office/officeart/2005/8/layout/hProcess4"/>
    <dgm:cxn modelId="{25C8B176-D920-41D8-AF19-7CA14CFE5458}" srcId="{7C77095B-F2BA-47CB-BFEE-9B757B157448}" destId="{EA8F29CE-B22B-4BAB-98E2-35E8AEB0591E}" srcOrd="0" destOrd="0" parTransId="{F1A0413D-6D4A-48C3-9B9C-7EE5A33FD579}" sibTransId="{381D3124-F888-4462-A3A3-92C75636D9B4}"/>
    <dgm:cxn modelId="{EDEEC264-7B21-4CC9-8299-D701A99F44DA}" srcId="{7C77095B-F2BA-47CB-BFEE-9B757B157448}" destId="{DEAF1474-FDE1-4E57-BA8E-3B161D00960B}" srcOrd="2" destOrd="0" parTransId="{816F7D7E-7652-4F87-B18F-C121983DFE62}" sibTransId="{35FB3A39-2E71-466A-A763-11A55222DE8B}"/>
    <dgm:cxn modelId="{3BE158B7-C984-4774-9947-FB8CFE114A55}" srcId="{7C77095B-F2BA-47CB-BFEE-9B757B157448}" destId="{B50D5D10-D1F5-4C12-851C-26C4D6B3E4B0}" srcOrd="3" destOrd="0" parTransId="{B3EAA0BE-A3AC-4047-B823-4B621F8D8C3F}" sibTransId="{95E0837E-4210-4A7D-8E54-981BEE273871}"/>
    <dgm:cxn modelId="{FBBB33C5-6283-46EC-A839-392CD8D2FADB}" srcId="{7C77095B-F2BA-47CB-BFEE-9B757B157448}" destId="{6ACEBD2F-4C1C-4318-92F9-E152B0C47239}" srcOrd="1" destOrd="0" parTransId="{4C770E50-DF5A-4AAA-9A13-BBBB4BEC9DBE}" sibTransId="{D792FC8E-A290-4294-AFDC-85FBAC6FF2C6}"/>
    <dgm:cxn modelId="{7C50F582-D2A8-4EEE-9780-F00240B2FD33}" type="presOf" srcId="{7C77095B-F2BA-47CB-BFEE-9B757B157448}" destId="{AA0F99DD-09B2-4A6D-ACD7-45E9D439987F}" srcOrd="0" destOrd="0" presId="urn:microsoft.com/office/officeart/2005/8/layout/hProcess4"/>
    <dgm:cxn modelId="{F02E6D86-6360-45BA-BC5F-BF07A537CCF0}" type="presOf" srcId="{381D3124-F888-4462-A3A3-92C75636D9B4}" destId="{4D70F9C4-61FD-458A-8845-72B1D454AF84}" srcOrd="0" destOrd="0" presId="urn:microsoft.com/office/officeart/2005/8/layout/hProcess4"/>
    <dgm:cxn modelId="{4C8BD52C-13FA-4A68-B03D-B5127229A0CE}" type="presParOf" srcId="{AA0F99DD-09B2-4A6D-ACD7-45E9D439987F}" destId="{FF011F4A-EA6F-4F18-9667-8F790B877F8D}" srcOrd="0" destOrd="0" presId="urn:microsoft.com/office/officeart/2005/8/layout/hProcess4"/>
    <dgm:cxn modelId="{61287E7B-6035-46BD-AABE-346EAD7B8651}" type="presParOf" srcId="{AA0F99DD-09B2-4A6D-ACD7-45E9D439987F}" destId="{39BF56CD-2F0D-4AD8-AA0C-D4F60A24FAE7}" srcOrd="1" destOrd="0" presId="urn:microsoft.com/office/officeart/2005/8/layout/hProcess4"/>
    <dgm:cxn modelId="{9D60632E-4219-4B36-9A8E-564E58D8AB7B}" type="presParOf" srcId="{AA0F99DD-09B2-4A6D-ACD7-45E9D439987F}" destId="{F72C92BF-B755-4B95-99DA-52EEF7756BDE}" srcOrd="2" destOrd="0" presId="urn:microsoft.com/office/officeart/2005/8/layout/hProcess4"/>
    <dgm:cxn modelId="{630E7B1B-65EC-440F-B7D7-296F133960ED}" type="presParOf" srcId="{F72C92BF-B755-4B95-99DA-52EEF7756BDE}" destId="{7F810A0B-F312-40BE-9159-C400BDC34937}" srcOrd="0" destOrd="0" presId="urn:microsoft.com/office/officeart/2005/8/layout/hProcess4"/>
    <dgm:cxn modelId="{45FBBCB0-1D16-4133-AC6B-95CAF1CD5DA4}" type="presParOf" srcId="{7F810A0B-F312-40BE-9159-C400BDC34937}" destId="{42EDA7D8-C90A-41AA-A77F-0DD76AEE60C0}" srcOrd="0" destOrd="0" presId="urn:microsoft.com/office/officeart/2005/8/layout/hProcess4"/>
    <dgm:cxn modelId="{BEEAB21A-5892-4125-8156-76B97D7F290B}" type="presParOf" srcId="{7F810A0B-F312-40BE-9159-C400BDC34937}" destId="{FE868C4B-AB8D-4819-9377-479454F9B5AB}" srcOrd="1" destOrd="0" presId="urn:microsoft.com/office/officeart/2005/8/layout/hProcess4"/>
    <dgm:cxn modelId="{6AA524FA-8064-4194-89E4-62FEB3A98045}" type="presParOf" srcId="{7F810A0B-F312-40BE-9159-C400BDC34937}" destId="{65B9A3AB-22C7-47A7-B9F9-6EBBF69F4EBC}" srcOrd="2" destOrd="0" presId="urn:microsoft.com/office/officeart/2005/8/layout/hProcess4"/>
    <dgm:cxn modelId="{F07DC5A1-7150-469E-B077-FF2421ADB777}" type="presParOf" srcId="{7F810A0B-F312-40BE-9159-C400BDC34937}" destId="{E564329F-01D4-44A0-B925-54864776D2AC}" srcOrd="3" destOrd="0" presId="urn:microsoft.com/office/officeart/2005/8/layout/hProcess4"/>
    <dgm:cxn modelId="{7443D19A-6962-4403-BFD4-D6CF36020D3F}" type="presParOf" srcId="{7F810A0B-F312-40BE-9159-C400BDC34937}" destId="{3F984E89-C37A-4EA3-BD74-88952B9D85B5}" srcOrd="4" destOrd="0" presId="urn:microsoft.com/office/officeart/2005/8/layout/hProcess4"/>
    <dgm:cxn modelId="{1F39C9CC-F8E4-49A2-9D05-4BC32FF304F1}" type="presParOf" srcId="{F72C92BF-B755-4B95-99DA-52EEF7756BDE}" destId="{4D70F9C4-61FD-458A-8845-72B1D454AF84}" srcOrd="1" destOrd="0" presId="urn:microsoft.com/office/officeart/2005/8/layout/hProcess4"/>
    <dgm:cxn modelId="{0D332C6A-B8DF-407A-B8A9-BB1B0D583670}" type="presParOf" srcId="{F72C92BF-B755-4B95-99DA-52EEF7756BDE}" destId="{4A07E433-46C1-424E-B0DA-4EAC0258AFD0}" srcOrd="2" destOrd="0" presId="urn:microsoft.com/office/officeart/2005/8/layout/hProcess4"/>
    <dgm:cxn modelId="{EF480985-3AB0-4B09-92D0-9EC5081A0C34}" type="presParOf" srcId="{4A07E433-46C1-424E-B0DA-4EAC0258AFD0}" destId="{2967826D-2B20-4B6E-886C-44D390D1BDA7}" srcOrd="0" destOrd="0" presId="urn:microsoft.com/office/officeart/2005/8/layout/hProcess4"/>
    <dgm:cxn modelId="{E3CEF589-F22C-411A-A9FC-94DC883545BA}" type="presParOf" srcId="{4A07E433-46C1-424E-B0DA-4EAC0258AFD0}" destId="{DD1E4D4C-3056-4C07-AD8F-F5212C20CC01}" srcOrd="1" destOrd="0" presId="urn:microsoft.com/office/officeart/2005/8/layout/hProcess4"/>
    <dgm:cxn modelId="{FBA0AE76-B8F0-4727-B05D-9618576EAAAC}" type="presParOf" srcId="{4A07E433-46C1-424E-B0DA-4EAC0258AFD0}" destId="{A5CD591D-FF34-47A2-BE77-2593BF96A161}" srcOrd="2" destOrd="0" presId="urn:microsoft.com/office/officeart/2005/8/layout/hProcess4"/>
    <dgm:cxn modelId="{58A3EACB-081C-4F5F-9EE3-3CB88D948B1D}" type="presParOf" srcId="{4A07E433-46C1-424E-B0DA-4EAC0258AFD0}" destId="{682FBCBE-324F-4D74-9507-C517E1F0208E}" srcOrd="3" destOrd="0" presId="urn:microsoft.com/office/officeart/2005/8/layout/hProcess4"/>
    <dgm:cxn modelId="{57C4A2EA-4BD8-4609-9527-F4D7888CA4BC}" type="presParOf" srcId="{4A07E433-46C1-424E-B0DA-4EAC0258AFD0}" destId="{CFB7ECA3-F002-4EA7-8273-2110F440C4EA}" srcOrd="4" destOrd="0" presId="urn:microsoft.com/office/officeart/2005/8/layout/hProcess4"/>
    <dgm:cxn modelId="{E023AB93-5F47-4290-AF01-0DF84FC5EFF3}" type="presParOf" srcId="{F72C92BF-B755-4B95-99DA-52EEF7756BDE}" destId="{EB536173-D77E-45C4-BD93-A50B665DB749}" srcOrd="3" destOrd="0" presId="urn:microsoft.com/office/officeart/2005/8/layout/hProcess4"/>
    <dgm:cxn modelId="{A22F798D-1D6A-4294-B4E2-A95A0B116A31}" type="presParOf" srcId="{F72C92BF-B755-4B95-99DA-52EEF7756BDE}" destId="{305622DB-91EF-4FCE-8FD5-22EEE2EBA55A}" srcOrd="4" destOrd="0" presId="urn:microsoft.com/office/officeart/2005/8/layout/hProcess4"/>
    <dgm:cxn modelId="{B27CD834-AAF9-4E82-B10A-24649A640CB9}" type="presParOf" srcId="{305622DB-91EF-4FCE-8FD5-22EEE2EBA55A}" destId="{F98D90F5-90A7-40AD-8391-D31C1D043121}" srcOrd="0" destOrd="0" presId="urn:microsoft.com/office/officeart/2005/8/layout/hProcess4"/>
    <dgm:cxn modelId="{CF2CB5ED-E805-4A14-8966-15BC3A3758C8}" type="presParOf" srcId="{305622DB-91EF-4FCE-8FD5-22EEE2EBA55A}" destId="{BA6E196F-3376-4246-8F49-FAC3D7D273A4}" srcOrd="1" destOrd="0" presId="urn:microsoft.com/office/officeart/2005/8/layout/hProcess4"/>
    <dgm:cxn modelId="{0A4ACBAB-56E2-4FAB-A66A-DADAA93D97D6}" type="presParOf" srcId="{305622DB-91EF-4FCE-8FD5-22EEE2EBA55A}" destId="{71618A82-893E-4AC7-A466-3019D13E002D}" srcOrd="2" destOrd="0" presId="urn:microsoft.com/office/officeart/2005/8/layout/hProcess4"/>
    <dgm:cxn modelId="{30EA54B8-DA0F-4A0C-90B7-CDEE78770A94}" type="presParOf" srcId="{305622DB-91EF-4FCE-8FD5-22EEE2EBA55A}" destId="{89B365F6-CCCC-4570-9BBA-C69BCA42CC0D}" srcOrd="3" destOrd="0" presId="urn:microsoft.com/office/officeart/2005/8/layout/hProcess4"/>
    <dgm:cxn modelId="{E01B8B93-2500-4B27-B6CE-05D43FE9C57C}" type="presParOf" srcId="{305622DB-91EF-4FCE-8FD5-22EEE2EBA55A}" destId="{C243F973-1FF0-4B6D-9BE8-483834EC30E8}" srcOrd="4" destOrd="0" presId="urn:microsoft.com/office/officeart/2005/8/layout/hProcess4"/>
    <dgm:cxn modelId="{45DA533E-4C8C-4224-9841-244D81388C0B}" type="presParOf" srcId="{F72C92BF-B755-4B95-99DA-52EEF7756BDE}" destId="{8FDA4D79-5EFD-4FDE-B9A1-C66DBBA4F987}" srcOrd="5" destOrd="0" presId="urn:microsoft.com/office/officeart/2005/8/layout/hProcess4"/>
    <dgm:cxn modelId="{47CA3F33-D9FD-4F74-ACE9-AB2EB3805C9C}" type="presParOf" srcId="{F72C92BF-B755-4B95-99DA-52EEF7756BDE}" destId="{E7EC7C00-8140-49C6-BBA6-54E58032C34A}" srcOrd="6" destOrd="0" presId="urn:microsoft.com/office/officeart/2005/8/layout/hProcess4"/>
    <dgm:cxn modelId="{8E815A8E-9954-419B-808A-1F1E4D2F8748}" type="presParOf" srcId="{E7EC7C00-8140-49C6-BBA6-54E58032C34A}" destId="{579C838A-C344-4932-BB4A-FB088EE8D118}" srcOrd="0" destOrd="0" presId="urn:microsoft.com/office/officeart/2005/8/layout/hProcess4"/>
    <dgm:cxn modelId="{A7BD280C-E81F-4181-9251-782D45F26F83}" type="presParOf" srcId="{E7EC7C00-8140-49C6-BBA6-54E58032C34A}" destId="{9A9064AE-6746-4C38-8467-746A76B8709D}" srcOrd="1" destOrd="0" presId="urn:microsoft.com/office/officeart/2005/8/layout/hProcess4"/>
    <dgm:cxn modelId="{C182885C-0AC6-414D-A562-324AC4AB3EB5}" type="presParOf" srcId="{E7EC7C00-8140-49C6-BBA6-54E58032C34A}" destId="{C8244CD4-E1D9-48FA-8F15-E24A56E2AA34}" srcOrd="2" destOrd="0" presId="urn:microsoft.com/office/officeart/2005/8/layout/hProcess4"/>
    <dgm:cxn modelId="{44A9E3A7-BC66-4418-A570-49D6CE97F594}" type="presParOf" srcId="{E7EC7C00-8140-49C6-BBA6-54E58032C34A}" destId="{50DAF848-0F77-407A-B553-5EBE3CEFF726}" srcOrd="3" destOrd="0" presId="urn:microsoft.com/office/officeart/2005/8/layout/hProcess4"/>
    <dgm:cxn modelId="{A5E290AC-8CDA-4AA9-B479-0DDCDC2CCC7B}" type="presParOf" srcId="{E7EC7C00-8140-49C6-BBA6-54E58032C34A}" destId="{C741810E-DD3A-40CE-A8D3-D701F479A9E5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210873-1F81-46AB-8F1D-4D7091BD1D58}">
      <dsp:nvSpPr>
        <dsp:cNvPr id="0" name=""/>
        <dsp:cNvSpPr/>
      </dsp:nvSpPr>
      <dsp:spPr>
        <a:xfrm>
          <a:off x="0" y="557791"/>
          <a:ext cx="5544616" cy="352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59550-051C-40C3-B85D-1F2E6C0307F2}">
      <dsp:nvSpPr>
        <dsp:cNvPr id="0" name=""/>
        <dsp:cNvSpPr/>
      </dsp:nvSpPr>
      <dsp:spPr>
        <a:xfrm>
          <a:off x="277230" y="127228"/>
          <a:ext cx="4663415" cy="63720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701" tIns="0" rIns="146701" bIns="0" numCol="1" spcCol="1270" anchor="ctr" anchorCtr="0">
          <a:noAutofit/>
        </a:bodyPr>
        <a:lstStyle/>
        <a:p>
          <a:pPr lvl="0" algn="thaiDi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1</a:t>
          </a:r>
          <a:r>
            <a:rPr lang="th-TH" sz="2400" b="0" u="none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. ความเป็นมาและวัตถุประสงค์ของโครงการ</a:t>
          </a:r>
        </a:p>
      </dsp:txBody>
      <dsp:txXfrm>
        <a:off x="308336" y="158334"/>
        <a:ext cx="4601203" cy="574991"/>
      </dsp:txXfrm>
    </dsp:sp>
    <dsp:sp modelId="{5BEAAC06-B5DF-44F1-9C78-C7DBA58DDB2C}">
      <dsp:nvSpPr>
        <dsp:cNvPr id="0" name=""/>
        <dsp:cNvSpPr/>
      </dsp:nvSpPr>
      <dsp:spPr>
        <a:xfrm>
          <a:off x="0" y="1707179"/>
          <a:ext cx="5544616" cy="352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A5029-67C7-4E6C-B36D-DF815737D524}">
      <dsp:nvSpPr>
        <dsp:cNvPr id="0" name=""/>
        <dsp:cNvSpPr/>
      </dsp:nvSpPr>
      <dsp:spPr>
        <a:xfrm>
          <a:off x="277230" y="986191"/>
          <a:ext cx="4663415" cy="92762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701" tIns="0" rIns="146701" bIns="0" numCol="1" spcCol="1270" anchor="ctr" anchorCtr="0">
          <a:noAutofit/>
        </a:bodyPr>
        <a:lstStyle/>
        <a:p>
          <a:pPr lvl="0" algn="thaiDi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0" u="none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2. </a:t>
          </a:r>
          <a:r>
            <a:rPr lang="th-TH" sz="2400" b="0" u="none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สรุปความก้าวหน้าตามขอบเขตงาน</a:t>
          </a:r>
          <a:endParaRPr lang="th-TH" sz="2400" b="0" u="none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22513" y="1031474"/>
        <a:ext cx="4572849" cy="837061"/>
      </dsp:txXfrm>
    </dsp:sp>
    <dsp:sp modelId="{2FEF6701-DDE1-4362-A5D4-1F760E7FE30E}">
      <dsp:nvSpPr>
        <dsp:cNvPr id="0" name=""/>
        <dsp:cNvSpPr/>
      </dsp:nvSpPr>
      <dsp:spPr>
        <a:xfrm>
          <a:off x="0" y="2860439"/>
          <a:ext cx="5544616" cy="352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63CB1-737C-4311-8D76-42F6E9B84329}">
      <dsp:nvSpPr>
        <dsp:cNvPr id="0" name=""/>
        <dsp:cNvSpPr/>
      </dsp:nvSpPr>
      <dsp:spPr>
        <a:xfrm>
          <a:off x="277230" y="2135579"/>
          <a:ext cx="4651073" cy="9315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701" tIns="0" rIns="146701" bIns="0" numCol="1" spcCol="1270" anchor="ctr" anchorCtr="0">
          <a:noAutofit/>
        </a:bodyPr>
        <a:lstStyle/>
        <a:p>
          <a:pPr lvl="0" algn="thaiDi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u="none" kern="1200" cap="none" spc="0" dirty="0">
              <a:ln w="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3</a:t>
          </a:r>
          <a:r>
            <a:rPr lang="th-TH" sz="2400" b="0" u="none" kern="1200" cap="none" spc="0" dirty="0">
              <a:ln w="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. รายละเอียดการดำเนินงานโครงการ</a:t>
          </a:r>
        </a:p>
      </dsp:txBody>
      <dsp:txXfrm>
        <a:off x="322702" y="2181051"/>
        <a:ext cx="4560129" cy="840556"/>
      </dsp:txXfrm>
    </dsp:sp>
    <dsp:sp modelId="{D3DB5BDD-1800-4797-864C-74DC3506F14F}">
      <dsp:nvSpPr>
        <dsp:cNvPr id="0" name=""/>
        <dsp:cNvSpPr/>
      </dsp:nvSpPr>
      <dsp:spPr>
        <a:xfrm>
          <a:off x="0" y="4139650"/>
          <a:ext cx="5544616" cy="352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CA8EB7-7B4D-4E5A-AFF0-54ED24A80B41}">
      <dsp:nvSpPr>
        <dsp:cNvPr id="0" name=""/>
        <dsp:cNvSpPr/>
      </dsp:nvSpPr>
      <dsp:spPr>
        <a:xfrm>
          <a:off x="277230" y="3288839"/>
          <a:ext cx="4720780" cy="10574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701" tIns="0" rIns="146701" bIns="0" numCol="1" spcCol="1270" anchor="ctr" anchorCtr="0">
          <a:noAutofit/>
        </a:bodyPr>
        <a:lstStyle/>
        <a:p>
          <a:pPr lvl="0" algn="thaiDi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u="none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4</a:t>
          </a:r>
          <a:r>
            <a:rPr lang="th-TH" sz="2400" b="0" u="none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. การปรับปรุงโปรแกรมบริหารบำรุงทาง (</a:t>
          </a:r>
          <a:r>
            <a:rPr lang="en-US" sz="2400" b="0" u="none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TPMS) </a:t>
          </a:r>
          <a:endParaRPr lang="th-TH" sz="2400" b="0" u="none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28851" y="3340460"/>
        <a:ext cx="4617538" cy="954209"/>
      </dsp:txXfrm>
    </dsp:sp>
    <dsp:sp modelId="{B3C90C7B-20C8-4EF2-9D4A-5C7294AF449E}">
      <dsp:nvSpPr>
        <dsp:cNvPr id="0" name=""/>
        <dsp:cNvSpPr/>
      </dsp:nvSpPr>
      <dsp:spPr>
        <a:xfrm>
          <a:off x="0" y="5397243"/>
          <a:ext cx="5544616" cy="352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125111-BDCA-4D00-AEEA-3A1BC03B2758}">
      <dsp:nvSpPr>
        <dsp:cNvPr id="0" name=""/>
        <dsp:cNvSpPr/>
      </dsp:nvSpPr>
      <dsp:spPr>
        <a:xfrm>
          <a:off x="277230" y="4568050"/>
          <a:ext cx="4807448" cy="103583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701" tIns="0" rIns="146701" bIns="0" numCol="1" spcCol="1270" anchor="ctr" anchorCtr="0">
          <a:noAutofit/>
        </a:bodyPr>
        <a:lstStyle/>
        <a:p>
          <a:pPr lvl="0" algn="thaiDi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u="none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5</a:t>
          </a:r>
          <a:r>
            <a:rPr lang="th-TH" sz="2400" b="0" u="none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.</a:t>
          </a:r>
          <a:r>
            <a:rPr lang="en-US" sz="2400" b="0" u="none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th-TH" sz="2400" b="0" u="none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แผนการดำเนินงาน</a:t>
          </a:r>
          <a:endParaRPr lang="th-TH" sz="2400" b="0" u="none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27795" y="4618615"/>
        <a:ext cx="4706318" cy="93470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F2EAE-B27E-034D-97E3-C66DAC1EE001}">
      <dsp:nvSpPr>
        <dsp:cNvPr id="0" name=""/>
        <dsp:cNvSpPr/>
      </dsp:nvSpPr>
      <dsp:spPr>
        <a:xfrm>
          <a:off x="0" y="58714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7F4557-C4A5-BB49-BAF3-2BF8A71465B3}">
      <dsp:nvSpPr>
        <dsp:cNvPr id="0" name=""/>
        <dsp:cNvSpPr/>
      </dsp:nvSpPr>
      <dsp:spPr>
        <a:xfrm>
          <a:off x="0" y="0"/>
          <a:ext cx="8759687" cy="569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TH SarabunPSK" charset="0"/>
              <a:ea typeface="TH SarabunPSK" charset="0"/>
              <a:cs typeface="TH SarabunPSK" charset="0"/>
            </a:rPr>
            <a:t>1. </a:t>
          </a:r>
          <a:r>
            <a:rPr lang="th-TH" sz="2000" b="1" kern="1200" dirty="0">
              <a:latin typeface="TH SarabunPSK" charset="0"/>
              <a:ea typeface="TH SarabunPSK" charset="0"/>
              <a:cs typeface="TH SarabunPSK" charset="0"/>
            </a:rPr>
            <a:t>สร้างตารางเพื่อเก็บข้อมูลในระบบ </a:t>
          </a:r>
          <a:r>
            <a:rPr lang="en-US" sz="2000" b="1" kern="1200" dirty="0" err="1">
              <a:latin typeface="TH SarabunPSK" charset="0"/>
              <a:ea typeface="TH SarabunPSK" charset="0"/>
              <a:cs typeface="TH SarabunPSK" charset="0"/>
            </a:rPr>
            <a:t>Roadnet</a:t>
          </a:r>
          <a:endParaRPr lang="en-US" sz="20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0" y="0"/>
        <a:ext cx="8759687" cy="569047"/>
      </dsp:txXfrm>
    </dsp:sp>
    <dsp:sp modelId="{F2EF33AD-35E1-DD4F-9C35-3936E24CC3AB}">
      <dsp:nvSpPr>
        <dsp:cNvPr id="0" name=""/>
        <dsp:cNvSpPr/>
      </dsp:nvSpPr>
      <dsp:spPr>
        <a:xfrm>
          <a:off x="0" y="569047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3240A5-2637-9749-977C-694F92EFDA79}">
      <dsp:nvSpPr>
        <dsp:cNvPr id="0" name=""/>
        <dsp:cNvSpPr/>
      </dsp:nvSpPr>
      <dsp:spPr>
        <a:xfrm>
          <a:off x="0" y="569047"/>
          <a:ext cx="8759687" cy="569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TH SarabunPSK" charset="0"/>
              <a:ea typeface="TH SarabunPSK" charset="0"/>
              <a:cs typeface="TH SarabunPSK" charset="0"/>
            </a:rPr>
            <a:t>2. </a:t>
          </a:r>
          <a:r>
            <a:rPr lang="th-TH" sz="2000" b="1" kern="1200" dirty="0">
              <a:latin typeface="TH SarabunPSK" charset="0"/>
              <a:ea typeface="TH SarabunPSK" charset="0"/>
              <a:cs typeface="TH SarabunPSK" charset="0"/>
            </a:rPr>
            <a:t>ใช้ข้อมูลสายทาง</a:t>
          </a:r>
          <a:endParaRPr lang="en-US" sz="20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0" y="569047"/>
        <a:ext cx="8759687" cy="569047"/>
      </dsp:txXfrm>
    </dsp:sp>
    <dsp:sp modelId="{1A311D97-4C4A-FF4F-98C3-C98A266A283E}">
      <dsp:nvSpPr>
        <dsp:cNvPr id="0" name=""/>
        <dsp:cNvSpPr/>
      </dsp:nvSpPr>
      <dsp:spPr>
        <a:xfrm>
          <a:off x="0" y="1138095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1AA59D-5D79-2244-9543-068653D895D5}">
      <dsp:nvSpPr>
        <dsp:cNvPr id="0" name=""/>
        <dsp:cNvSpPr/>
      </dsp:nvSpPr>
      <dsp:spPr>
        <a:xfrm>
          <a:off x="0" y="1138095"/>
          <a:ext cx="8759687" cy="569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TH SarabunPSK" charset="0"/>
              <a:ea typeface="TH SarabunPSK" charset="0"/>
              <a:cs typeface="TH SarabunPSK" charset="0"/>
            </a:rPr>
            <a:t>3. </a:t>
          </a:r>
          <a:r>
            <a:rPr lang="th-TH" sz="2000" b="1" kern="1200" dirty="0">
              <a:latin typeface="TH SarabunPSK" charset="0"/>
              <a:ea typeface="TH SarabunPSK" charset="0"/>
              <a:cs typeface="TH SarabunPSK" charset="0"/>
            </a:rPr>
            <a:t>ดึงข้อมูล </a:t>
          </a:r>
          <a:r>
            <a:rPr lang="en-US" sz="2000" b="1" kern="1200" dirty="0">
              <a:latin typeface="TH SarabunPSK" charset="0"/>
              <a:ea typeface="TH SarabunPSK" charset="0"/>
              <a:cs typeface="TH SarabunPSK" charset="0"/>
            </a:rPr>
            <a:t>AADT</a:t>
          </a:r>
        </a:p>
      </dsp:txBody>
      <dsp:txXfrm>
        <a:off x="0" y="1138095"/>
        <a:ext cx="8759687" cy="569047"/>
      </dsp:txXfrm>
    </dsp:sp>
    <dsp:sp modelId="{F7389518-9A67-8746-9EBA-F26F56012897}">
      <dsp:nvSpPr>
        <dsp:cNvPr id="0" name=""/>
        <dsp:cNvSpPr/>
      </dsp:nvSpPr>
      <dsp:spPr>
        <a:xfrm>
          <a:off x="0" y="1707142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220B0A-2759-9F4A-94FC-8893319F814A}">
      <dsp:nvSpPr>
        <dsp:cNvPr id="0" name=""/>
        <dsp:cNvSpPr/>
      </dsp:nvSpPr>
      <dsp:spPr>
        <a:xfrm>
          <a:off x="0" y="1707142"/>
          <a:ext cx="8759687" cy="569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TH SarabunPSK" charset="0"/>
              <a:ea typeface="TH SarabunPSK" charset="0"/>
              <a:cs typeface="TH SarabunPSK" charset="0"/>
            </a:rPr>
            <a:t>4. </a:t>
          </a:r>
          <a:r>
            <a:rPr lang="th-TH" sz="2000" b="1" kern="1200" dirty="0">
              <a:latin typeface="TH SarabunPSK" charset="0"/>
              <a:ea typeface="TH SarabunPSK" charset="0"/>
              <a:cs typeface="TH SarabunPSK" charset="0"/>
            </a:rPr>
            <a:t>ดึงปีที่ซ่อมล่าสุด</a:t>
          </a:r>
          <a:endParaRPr lang="en-US" sz="20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0" y="1707142"/>
        <a:ext cx="8759687" cy="569047"/>
      </dsp:txXfrm>
    </dsp:sp>
    <dsp:sp modelId="{BBFB6862-F9BB-9545-A1D5-CC2AF0D963EE}">
      <dsp:nvSpPr>
        <dsp:cNvPr id="0" name=""/>
        <dsp:cNvSpPr/>
      </dsp:nvSpPr>
      <dsp:spPr>
        <a:xfrm>
          <a:off x="0" y="2276190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C9F346-A751-2042-8EB1-E3ED761845AC}">
      <dsp:nvSpPr>
        <dsp:cNvPr id="0" name=""/>
        <dsp:cNvSpPr/>
      </dsp:nvSpPr>
      <dsp:spPr>
        <a:xfrm>
          <a:off x="0" y="2276190"/>
          <a:ext cx="8759687" cy="569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TH SarabunPSK" charset="0"/>
              <a:ea typeface="TH SarabunPSK" charset="0"/>
              <a:cs typeface="TH SarabunPSK" charset="0"/>
            </a:rPr>
            <a:t>5. </a:t>
          </a:r>
          <a:r>
            <a:rPr lang="th-TH" sz="2000" b="1" kern="1200" dirty="0">
              <a:latin typeface="TH SarabunPSK" charset="0"/>
              <a:ea typeface="TH SarabunPSK" charset="0"/>
              <a:cs typeface="TH SarabunPSK" charset="0"/>
            </a:rPr>
            <a:t>ตัดสายทางเป็นช่วงละ </a:t>
          </a:r>
          <a:r>
            <a:rPr lang="en-US" sz="2000" b="1" kern="1200" dirty="0">
              <a:latin typeface="TH SarabunPSK" charset="0"/>
              <a:ea typeface="TH SarabunPSK" charset="0"/>
              <a:cs typeface="TH SarabunPSK" charset="0"/>
            </a:rPr>
            <a:t>1</a:t>
          </a:r>
          <a:r>
            <a:rPr lang="th-TH" sz="2000" b="1" kern="1200" dirty="0">
              <a:latin typeface="TH SarabunPSK" charset="0"/>
              <a:ea typeface="TH SarabunPSK" charset="0"/>
              <a:cs typeface="TH SarabunPSK" charset="0"/>
            </a:rPr>
            <a:t> กม. และนำข้อมูลสายทางของระบบ </a:t>
          </a:r>
          <a:r>
            <a:rPr lang="en-US" sz="2000" b="1" kern="1200" dirty="0" err="1">
              <a:latin typeface="TH SarabunPSK" charset="0"/>
              <a:ea typeface="TH SarabunPSK" charset="0"/>
              <a:cs typeface="TH SarabunPSK" charset="0"/>
            </a:rPr>
            <a:t>Roadnet</a:t>
          </a:r>
          <a:endParaRPr lang="en-US" sz="20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0" y="2276190"/>
        <a:ext cx="8759687" cy="569047"/>
      </dsp:txXfrm>
    </dsp:sp>
    <dsp:sp modelId="{07FA8939-AEF9-9342-945A-6EB9E61FFC53}">
      <dsp:nvSpPr>
        <dsp:cNvPr id="0" name=""/>
        <dsp:cNvSpPr/>
      </dsp:nvSpPr>
      <dsp:spPr>
        <a:xfrm>
          <a:off x="0" y="2845237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C21B27-35FD-2D4C-8C73-B3454E4ED677}">
      <dsp:nvSpPr>
        <dsp:cNvPr id="0" name=""/>
        <dsp:cNvSpPr/>
      </dsp:nvSpPr>
      <dsp:spPr>
        <a:xfrm>
          <a:off x="0" y="2845237"/>
          <a:ext cx="8759687" cy="569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TH SarabunPSK" charset="0"/>
              <a:ea typeface="TH SarabunPSK" charset="0"/>
              <a:cs typeface="TH SarabunPSK" charset="0"/>
            </a:rPr>
            <a:t>6. </a:t>
          </a:r>
          <a:r>
            <a:rPr lang="th-TH" sz="2000" b="1" kern="1200" dirty="0">
              <a:latin typeface="TH SarabunPSK" charset="0"/>
              <a:ea typeface="TH SarabunPSK" charset="0"/>
              <a:cs typeface="TH SarabunPSK" charset="0"/>
            </a:rPr>
            <a:t>นำข้อมูลสำรวจล่าสุดของระบบ </a:t>
          </a:r>
          <a:r>
            <a:rPr lang="en-US" sz="2000" b="1" kern="1200" dirty="0" err="1">
              <a:latin typeface="TH SarabunPSK" charset="0"/>
              <a:ea typeface="TH SarabunPSK" charset="0"/>
              <a:cs typeface="TH SarabunPSK" charset="0"/>
            </a:rPr>
            <a:t>Roadnet</a:t>
          </a:r>
          <a:endParaRPr lang="en-US" sz="20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0" y="2845237"/>
        <a:ext cx="8759687" cy="569047"/>
      </dsp:txXfrm>
    </dsp:sp>
    <dsp:sp modelId="{64D9822E-4501-FB42-B49B-2B50E7C7467C}">
      <dsp:nvSpPr>
        <dsp:cNvPr id="0" name=""/>
        <dsp:cNvSpPr/>
      </dsp:nvSpPr>
      <dsp:spPr>
        <a:xfrm>
          <a:off x="0" y="3414285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DAAC11-3558-3945-8FDC-329D2181D498}">
      <dsp:nvSpPr>
        <dsp:cNvPr id="0" name=""/>
        <dsp:cNvSpPr/>
      </dsp:nvSpPr>
      <dsp:spPr>
        <a:xfrm>
          <a:off x="0" y="3414285"/>
          <a:ext cx="8759687" cy="569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TH SarabunPSK" charset="0"/>
              <a:ea typeface="TH SarabunPSK" charset="0"/>
              <a:cs typeface="TH SarabunPSK" charset="0"/>
            </a:rPr>
            <a:t>7. </a:t>
          </a:r>
          <a:r>
            <a:rPr lang="th-TH" sz="2000" b="1" kern="1200" dirty="0">
              <a:latin typeface="TH SarabunPSK" charset="0"/>
              <a:ea typeface="TH SarabunPSK" charset="0"/>
              <a:cs typeface="TH SarabunPSK" charset="0"/>
            </a:rPr>
            <a:t>ดึงข้อมูลสำรวจจากฐานข้อมูล </a:t>
          </a:r>
          <a:r>
            <a:rPr lang="en-US" sz="2000" b="1" kern="1200" dirty="0">
              <a:latin typeface="TH SarabunPSK" charset="0"/>
              <a:ea typeface="TH SarabunPSK" charset="0"/>
              <a:cs typeface="TH SarabunPSK" charset="0"/>
            </a:rPr>
            <a:t>MIIS</a:t>
          </a:r>
          <a:endParaRPr lang="th-TH" sz="20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0" y="3414285"/>
        <a:ext cx="8759687" cy="569047"/>
      </dsp:txXfrm>
    </dsp:sp>
    <dsp:sp modelId="{36574681-7B95-E84C-9423-1503E7C938A8}">
      <dsp:nvSpPr>
        <dsp:cNvPr id="0" name=""/>
        <dsp:cNvSpPr/>
      </dsp:nvSpPr>
      <dsp:spPr>
        <a:xfrm>
          <a:off x="0" y="3983332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9C6C00-0D79-3B40-A539-0CAC9E73D741}">
      <dsp:nvSpPr>
        <dsp:cNvPr id="0" name=""/>
        <dsp:cNvSpPr/>
      </dsp:nvSpPr>
      <dsp:spPr>
        <a:xfrm>
          <a:off x="0" y="3983332"/>
          <a:ext cx="8759687" cy="569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TH SarabunPSK" charset="0"/>
              <a:ea typeface="TH SarabunPSK" charset="0"/>
              <a:cs typeface="TH SarabunPSK" charset="0"/>
            </a:rPr>
            <a:t>8. </a:t>
          </a:r>
          <a:r>
            <a:rPr lang="th-TH" sz="2000" b="1" kern="1200" dirty="0">
              <a:latin typeface="TH SarabunPSK" charset="0"/>
              <a:ea typeface="TH SarabunPSK" charset="0"/>
              <a:cs typeface="TH SarabunPSK" charset="0"/>
            </a:rPr>
            <a:t>บันทึกค่า</a:t>
          </a:r>
          <a:r>
            <a:rPr lang="th-TH" sz="2000" b="1" kern="1200" dirty="0" err="1">
              <a:latin typeface="TH SarabunPSK" charset="0"/>
              <a:ea typeface="TH SarabunPSK" charset="0"/>
              <a:cs typeface="TH SarabunPSK" charset="0"/>
            </a:rPr>
            <a:t>อื่นๆ</a:t>
          </a:r>
          <a:r>
            <a:rPr lang="th-TH" sz="2000" b="1" kern="1200" dirty="0">
              <a:latin typeface="TH SarabunPSK" charset="0"/>
              <a:ea typeface="TH SarabunPSK" charset="0"/>
              <a:cs typeface="TH SarabunPSK" charset="0"/>
            </a:rPr>
            <a:t> ที่เกิดจากการคำนวณ</a:t>
          </a:r>
          <a:r>
            <a:rPr lang="en-US" sz="2000" b="1" kern="1200" dirty="0">
              <a:latin typeface="TH SarabunPSK" charset="0"/>
              <a:ea typeface="TH SarabunPSK" charset="0"/>
              <a:cs typeface="TH SarabunPSK" charset="0"/>
            </a:rPr>
            <a:t> </a:t>
          </a:r>
          <a:r>
            <a:rPr lang="th-TH" sz="2000" b="1" kern="1200" dirty="0">
              <a:latin typeface="TH SarabunPSK" charset="0"/>
              <a:ea typeface="TH SarabunPSK" charset="0"/>
              <a:cs typeface="TH SarabunPSK" charset="0"/>
            </a:rPr>
            <a:t>เช่น </a:t>
          </a:r>
          <a:r>
            <a:rPr lang="en-US" sz="2000" b="1" kern="1200" dirty="0">
              <a:latin typeface="TH SarabunPSK" charset="0"/>
              <a:ea typeface="TH SarabunPSK" charset="0"/>
              <a:cs typeface="TH SarabunPSK" charset="0"/>
            </a:rPr>
            <a:t>SNC </a:t>
          </a:r>
        </a:p>
      </dsp:txBody>
      <dsp:txXfrm>
        <a:off x="0" y="3983332"/>
        <a:ext cx="8759687" cy="5690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45480-5128-48E2-86C3-4FA1CDA96226}">
      <dsp:nvSpPr>
        <dsp:cNvPr id="0" name=""/>
        <dsp:cNvSpPr/>
      </dsp:nvSpPr>
      <dsp:spPr>
        <a:xfrm>
          <a:off x="-5862135" y="-897147"/>
          <a:ext cx="6978870" cy="6978870"/>
        </a:xfrm>
        <a:prstGeom prst="blockArc">
          <a:avLst>
            <a:gd name="adj1" fmla="val 18900000"/>
            <a:gd name="adj2" fmla="val 2700000"/>
            <a:gd name="adj3" fmla="val 310"/>
          </a:avLst>
        </a:prstGeom>
        <a:noFill/>
        <a:ln w="15875" cap="rnd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80B8C2-B395-4CE9-AEFE-582DD735B4B5}">
      <dsp:nvSpPr>
        <dsp:cNvPr id="0" name=""/>
        <dsp:cNvSpPr/>
      </dsp:nvSpPr>
      <dsp:spPr>
        <a:xfrm>
          <a:off x="584519" y="398590"/>
          <a:ext cx="8293655" cy="79759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309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>
              <a:latin typeface="TH SarabunPSK" pitchFamily="34" charset="-34"/>
              <a:cs typeface="TH SarabunPSK" pitchFamily="34" charset="-34"/>
            </a:rPr>
            <a:t>ปรับปรุงข้อมูลพื้นฐาน และสอบเทียบแบบจำลองต่างๆ ในโปรแกรมบริหารงานบำรุงทาง (</a:t>
          </a:r>
          <a:r>
            <a:rPr lang="en-US" sz="2000" kern="1200" dirty="0">
              <a:latin typeface="TH SarabunPSK" pitchFamily="34" charset="-34"/>
              <a:cs typeface="TH SarabunPSK" pitchFamily="34" charset="-34"/>
            </a:rPr>
            <a:t>TPMS) </a:t>
          </a:r>
          <a:r>
            <a:rPr lang="th-TH" sz="2000" kern="1200" dirty="0">
              <a:latin typeface="TH SarabunPSK" pitchFamily="34" charset="-34"/>
              <a:cs typeface="TH SarabunPSK" pitchFamily="34" charset="-34"/>
            </a:rPr>
            <a:t>ให้มีความเป็นปัจจุบัน</a:t>
          </a:r>
          <a:endParaRPr lang="en-US" sz="2000" kern="1200" dirty="0"/>
        </a:p>
      </dsp:txBody>
      <dsp:txXfrm>
        <a:off x="584519" y="398590"/>
        <a:ext cx="8293655" cy="797595"/>
      </dsp:txXfrm>
    </dsp:sp>
    <dsp:sp modelId="{6A1A7478-A5F5-4A3C-8175-F6CEF02407BA}">
      <dsp:nvSpPr>
        <dsp:cNvPr id="0" name=""/>
        <dsp:cNvSpPr/>
      </dsp:nvSpPr>
      <dsp:spPr>
        <a:xfrm>
          <a:off x="86022" y="298890"/>
          <a:ext cx="996993" cy="9969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AE5405-574E-40F5-9722-51D316EDB7CB}">
      <dsp:nvSpPr>
        <dsp:cNvPr id="0" name=""/>
        <dsp:cNvSpPr/>
      </dsp:nvSpPr>
      <dsp:spPr>
        <a:xfrm>
          <a:off x="1041798" y="1595190"/>
          <a:ext cx="7836376" cy="79759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309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>
              <a:latin typeface="TH SarabunPSK" pitchFamily="34" charset="-34"/>
              <a:cs typeface="TH SarabunPSK" pitchFamily="34" charset="-34"/>
            </a:rPr>
            <a:t>ปรับปรุงโปรแกรมบริหารบำรุงทาง (</a:t>
          </a:r>
          <a:r>
            <a:rPr lang="en-US" sz="2000" kern="1200" dirty="0">
              <a:latin typeface="TH SarabunPSK" pitchFamily="34" charset="-34"/>
              <a:cs typeface="TH SarabunPSK" pitchFamily="34" charset="-34"/>
            </a:rPr>
            <a:t>TPMS) </a:t>
          </a:r>
          <a:r>
            <a:rPr lang="th-TH" sz="2000" kern="1200" dirty="0">
              <a:latin typeface="TH SarabunPSK" pitchFamily="34" charset="-34"/>
              <a:cs typeface="TH SarabunPSK" pitchFamily="34" charset="-34"/>
            </a:rPr>
            <a:t>ให้สามารถตอบสนองความต้องการของผู้ใช้งาน ในการวิเคราะห์ ด้วยรูปแบบและเงื่อนไขต่างๆ และมีความยืดหยุ่นสามารถปรับเปลี่ยนตัวแปรต่างๆ ได้</a:t>
          </a:r>
          <a:endParaRPr lang="en-US" sz="2000" kern="1200" dirty="0"/>
        </a:p>
      </dsp:txBody>
      <dsp:txXfrm>
        <a:off x="1041798" y="1595190"/>
        <a:ext cx="7836376" cy="797595"/>
      </dsp:txXfrm>
    </dsp:sp>
    <dsp:sp modelId="{4CF6F628-D853-4682-9412-98082B26A22C}">
      <dsp:nvSpPr>
        <dsp:cNvPr id="0" name=""/>
        <dsp:cNvSpPr/>
      </dsp:nvSpPr>
      <dsp:spPr>
        <a:xfrm>
          <a:off x="543301" y="1495490"/>
          <a:ext cx="996993" cy="9969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614CC1-C1CC-4186-9C9C-7EB5975BCBD7}">
      <dsp:nvSpPr>
        <dsp:cNvPr id="0" name=""/>
        <dsp:cNvSpPr/>
      </dsp:nvSpPr>
      <dsp:spPr>
        <a:xfrm>
          <a:off x="1041798" y="2791790"/>
          <a:ext cx="7836376" cy="79759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309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>
              <a:latin typeface="TH SarabunPSK" pitchFamily="34" charset="-34"/>
              <a:cs typeface="TH SarabunPSK" pitchFamily="34" charset="-34"/>
            </a:rPr>
            <a:t>ศึกษา และแนะนำปัจจัยตลอดจนหลักเกณฑ์ต่างๆ สำหรับใช้ในการเลือกวิธีการซ่อมบำรุง ที่เหมาะสมกับข้อมูลในปัจจุบันที่มีการสำรวจข้อมูล และมีการเชื่อมโยงข้อมูลจากระบบอื่นๆ ของกรมทางหลวง</a:t>
          </a:r>
          <a:endParaRPr lang="en-US" sz="2000" kern="1200" dirty="0"/>
        </a:p>
      </dsp:txBody>
      <dsp:txXfrm>
        <a:off x="1041798" y="2791790"/>
        <a:ext cx="7836376" cy="797595"/>
      </dsp:txXfrm>
    </dsp:sp>
    <dsp:sp modelId="{065C3F1C-CDE2-453F-85EF-EBB206D5096A}">
      <dsp:nvSpPr>
        <dsp:cNvPr id="0" name=""/>
        <dsp:cNvSpPr/>
      </dsp:nvSpPr>
      <dsp:spPr>
        <a:xfrm>
          <a:off x="543301" y="2692091"/>
          <a:ext cx="996993" cy="9969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8884FF-3955-4BA2-ADC7-3355DA36068F}">
      <dsp:nvSpPr>
        <dsp:cNvPr id="0" name=""/>
        <dsp:cNvSpPr/>
      </dsp:nvSpPr>
      <dsp:spPr>
        <a:xfrm>
          <a:off x="584519" y="3888432"/>
          <a:ext cx="8293655" cy="99751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309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>
              <a:latin typeface="TH SarabunPSK" pitchFamily="34" charset="-34"/>
              <a:cs typeface="TH SarabunPSK" pitchFamily="34" charset="-34"/>
            </a:rPr>
            <a:t>วิเคราะห์ความต้องการงบประมาณบำรุงทางของกรมทางหลวง โดยใช้ข้อมูลล่าสุดในฐานข้อมูลกลางงานบำรุงทาง และ แบบจำลองต่างๆ ในโปรแกรมบริหารงานบำรุงทาง (</a:t>
          </a:r>
          <a:r>
            <a:rPr lang="en-US" sz="2000" kern="1200" dirty="0">
              <a:latin typeface="TH SarabunPSK" pitchFamily="34" charset="-34"/>
              <a:cs typeface="TH SarabunPSK" pitchFamily="34" charset="-34"/>
            </a:rPr>
            <a:t>TPMS) </a:t>
          </a:r>
          <a:r>
            <a:rPr lang="th-TH" sz="2000" kern="1200" dirty="0">
              <a:latin typeface="TH SarabunPSK" pitchFamily="34" charset="-34"/>
              <a:cs typeface="TH SarabunPSK" pitchFamily="34" charset="-34"/>
            </a:rPr>
            <a:t>เพื่อพิจารณาความถูกต้องและเหมาะสมของแบบจำลองต่างๆ ที่ได้ทำการปรับปรุง</a:t>
          </a:r>
          <a:endParaRPr lang="en-US" sz="2000" kern="1200" dirty="0"/>
        </a:p>
      </dsp:txBody>
      <dsp:txXfrm>
        <a:off x="584519" y="3888432"/>
        <a:ext cx="8293655" cy="997512"/>
      </dsp:txXfrm>
    </dsp:sp>
    <dsp:sp modelId="{68DB13BA-53E1-4A7C-B756-24DAAF353E91}">
      <dsp:nvSpPr>
        <dsp:cNvPr id="0" name=""/>
        <dsp:cNvSpPr/>
      </dsp:nvSpPr>
      <dsp:spPr>
        <a:xfrm>
          <a:off x="86022" y="3888691"/>
          <a:ext cx="996993" cy="9969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5664F-B9AE-464D-B50A-54329BAD8645}">
      <dsp:nvSpPr>
        <dsp:cNvPr id="0" name=""/>
        <dsp:cNvSpPr/>
      </dsp:nvSpPr>
      <dsp:spPr>
        <a:xfrm>
          <a:off x="2073" y="0"/>
          <a:ext cx="2280940" cy="785818"/>
        </a:xfrm>
        <a:prstGeom prst="chevron">
          <a:avLst/>
        </a:prstGeom>
        <a:gradFill rotWithShape="0">
          <a:gsLst>
            <a:gs pos="0">
              <a:srgbClr val="9C525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C525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C525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sz="1800" b="1" kern="120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sz="1800" kern="1200" dirty="0">
            <a:solidFill>
              <a:sysClr val="windowText" lastClr="000000"/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94982" y="0"/>
        <a:ext cx="1495122" cy="785818"/>
      </dsp:txXfrm>
    </dsp:sp>
    <dsp:sp modelId="{B697E630-E4B9-480A-A512-EA2D181FA36F}">
      <dsp:nvSpPr>
        <dsp:cNvPr id="0" name=""/>
        <dsp:cNvSpPr/>
      </dsp:nvSpPr>
      <dsp:spPr>
        <a:xfrm>
          <a:off x="2047499" y="0"/>
          <a:ext cx="2355151" cy="785818"/>
        </a:xfrm>
        <a:prstGeom prst="chevron">
          <a:avLst/>
        </a:prstGeom>
        <a:gradFill rotWithShape="0">
          <a:gsLst>
            <a:gs pos="0">
              <a:srgbClr val="E6842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6842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6842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sz="1800" kern="1200" dirty="0">
            <a:solidFill>
              <a:sysClr val="windowText" lastClr="000000"/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2440408" y="0"/>
        <a:ext cx="1569333" cy="785818"/>
      </dsp:txXfrm>
    </dsp:sp>
    <dsp:sp modelId="{4426645C-2060-4A66-8235-4C850C7B59BB}">
      <dsp:nvSpPr>
        <dsp:cNvPr id="0" name=""/>
        <dsp:cNvSpPr/>
      </dsp:nvSpPr>
      <dsp:spPr>
        <a:xfrm>
          <a:off x="4167135" y="0"/>
          <a:ext cx="2355151" cy="785818"/>
        </a:xfrm>
        <a:prstGeom prst="chevron">
          <a:avLst/>
        </a:prstGeom>
        <a:solidFill>
          <a:srgbClr val="FFC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sp:txBody>
      <dsp:txXfrm>
        <a:off x="4560044" y="0"/>
        <a:ext cx="1569333" cy="785818"/>
      </dsp:txXfrm>
    </dsp:sp>
    <dsp:sp modelId="{A83FA5F5-CC87-4A07-8C0F-9FBA5E5EA6E7}">
      <dsp:nvSpPr>
        <dsp:cNvPr id="0" name=""/>
        <dsp:cNvSpPr/>
      </dsp:nvSpPr>
      <dsp:spPr>
        <a:xfrm>
          <a:off x="6286772" y="0"/>
          <a:ext cx="2355151" cy="785818"/>
        </a:xfrm>
        <a:prstGeom prst="chevron">
          <a:avLst/>
        </a:prstGeom>
        <a:solidFill>
          <a:srgbClr val="FFC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i="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แบบจำลองผลกระทบด้านสังคมและสิ่งแวดล้อม </a:t>
          </a:r>
          <a:endParaRPr lang="th-TH" sz="1800" b="1" i="0" kern="120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6679681" y="0"/>
        <a:ext cx="1569333" cy="7858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921E9A-7A03-8941-A111-A0B65A901F95}">
      <dsp:nvSpPr>
        <dsp:cNvPr id="0" name=""/>
        <dsp:cNvSpPr/>
      </dsp:nvSpPr>
      <dsp:spPr>
        <a:xfrm>
          <a:off x="0" y="0"/>
          <a:ext cx="7306880" cy="1478766"/>
        </a:xfrm>
        <a:prstGeom prst="roundRect">
          <a:avLst>
            <a:gd name="adj" fmla="val 10000"/>
          </a:avLst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1</a:t>
          </a:r>
          <a:r>
            <a:rPr lang="th-TH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.</a:t>
          </a: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คัดเลือกสายทาง</a:t>
          </a:r>
          <a:endParaRPr lang="en-US" sz="2000" b="1" kern="1200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lvl="0" algn="thaiDi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  (</a:t>
          </a:r>
          <a:r>
            <a:rPr lang="th-TH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พิจารณาสายทางหลังการซ่อมบำรุง และไม่มีประวัติการเกิดอุทกภัย)</a:t>
          </a:r>
          <a:endParaRPr lang="en-US" sz="2000" b="1" kern="1200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43312" y="43312"/>
        <a:ext cx="5711175" cy="1392142"/>
      </dsp:txXfrm>
    </dsp:sp>
    <dsp:sp modelId="{2FF02DFB-605B-BA41-B609-25F94628816D}">
      <dsp:nvSpPr>
        <dsp:cNvPr id="0" name=""/>
        <dsp:cNvSpPr/>
      </dsp:nvSpPr>
      <dsp:spPr>
        <a:xfrm>
          <a:off x="644724" y="1725227"/>
          <a:ext cx="7306880" cy="1478766"/>
        </a:xfrm>
        <a:prstGeom prst="roundRect">
          <a:avLst>
            <a:gd name="adj" fmla="val 10000"/>
          </a:avLst>
        </a:prstGeom>
        <a:solidFill>
          <a:srgbClr val="4BACC6">
            <a:hueOff val="-3311292"/>
            <a:satOff val="13270"/>
            <a:lumOff val="2876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2. </a:t>
          </a:r>
          <a:r>
            <a:rPr lang="th-TH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หาค่าความแตกต่างของ </a:t>
          </a: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IRI </a:t>
          </a:r>
          <a:r>
            <a:rPr lang="th-TH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จากค่าจริงของแต่ละช่วงกิโลเมตร</a:t>
          </a:r>
          <a:endParaRPr lang="en-US" sz="2000" b="1" kern="1200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  </a:t>
          </a:r>
          <a:r>
            <a:rPr lang="th-TH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(</a:t>
          </a:r>
          <a:r>
            <a:rPr lang="en-US" sz="2000" b="1" kern="120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dIRI_Actual</a:t>
          </a: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) - (</a:t>
          </a:r>
          <a:r>
            <a:rPr lang="en-US" sz="2000" b="1" kern="120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dIRI_model</a:t>
          </a: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)</a:t>
          </a:r>
        </a:p>
      </dsp:txBody>
      <dsp:txXfrm>
        <a:off x="688036" y="1768539"/>
        <a:ext cx="5614333" cy="1392142"/>
      </dsp:txXfrm>
    </dsp:sp>
    <dsp:sp modelId="{32FA3002-E5BB-CC46-9480-3095E5164DE5}">
      <dsp:nvSpPr>
        <dsp:cNvPr id="0" name=""/>
        <dsp:cNvSpPr/>
      </dsp:nvSpPr>
      <dsp:spPr>
        <a:xfrm>
          <a:off x="1289449" y="3450455"/>
          <a:ext cx="7306880" cy="1478766"/>
        </a:xfrm>
        <a:prstGeom prst="roundRect">
          <a:avLst>
            <a:gd name="adj" fmla="val 10000"/>
          </a:avLst>
        </a:prstGeom>
        <a:solidFill>
          <a:srgbClr val="4BACC6">
            <a:hueOff val="-9933876"/>
            <a:satOff val="39811"/>
            <a:lumOff val="8628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3. </a:t>
          </a:r>
          <a:r>
            <a:rPr lang="th-TH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รวมค่าความคลาดเคลื่อนกำลังสอง </a:t>
          </a: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(Sum of Error Square) 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  </a:t>
          </a:r>
          <a:r>
            <a:rPr lang="th-TH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ทำการเปลี่ยนค่า </a:t>
          </a:r>
          <a:r>
            <a:rPr lang="en-US" sz="2000" b="1" kern="120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Kgp</a:t>
          </a: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แล้วคำนวณซ้ำ เพื่อหาค่า </a:t>
          </a:r>
          <a:r>
            <a:rPr lang="en-US" sz="2000" b="1" kern="120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Kgp</a:t>
          </a: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ที่ดีที่สุด พิจารณาจากค่าความคลาดเคลื่อนกำลังสองโดยรวมของ </a:t>
          </a:r>
          <a:r>
            <a:rPr lang="en-US" sz="2000" b="1" kern="120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dIRI</a:t>
          </a: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น้อยที่สุด </a:t>
          </a:r>
          <a:endParaRPr lang="en-US" sz="2000" b="1" kern="1200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1332761" y="3493767"/>
        <a:ext cx="5614333" cy="1392142"/>
      </dsp:txXfrm>
    </dsp:sp>
    <dsp:sp modelId="{C5B27D8A-A4C5-F94B-9B17-F1610302BDEE}">
      <dsp:nvSpPr>
        <dsp:cNvPr id="0" name=""/>
        <dsp:cNvSpPr/>
      </dsp:nvSpPr>
      <dsp:spPr>
        <a:xfrm>
          <a:off x="6345682" y="1121398"/>
          <a:ext cx="961198" cy="961198"/>
        </a:xfrm>
        <a:prstGeom prst="downArrow">
          <a:avLst>
            <a:gd name="adj1" fmla="val 55000"/>
            <a:gd name="adj2" fmla="val 45000"/>
          </a:avLst>
        </a:prstGeom>
        <a:solidFill>
          <a:srgbClr val="4BACC6">
            <a:tint val="40000"/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6561952" y="1121398"/>
        <a:ext cx="528658" cy="723301"/>
      </dsp:txXfrm>
    </dsp:sp>
    <dsp:sp modelId="{A34F1B21-5775-5F47-9FB7-F8EC824DE0D6}">
      <dsp:nvSpPr>
        <dsp:cNvPr id="0" name=""/>
        <dsp:cNvSpPr/>
      </dsp:nvSpPr>
      <dsp:spPr>
        <a:xfrm>
          <a:off x="6990406" y="2836767"/>
          <a:ext cx="961198" cy="961198"/>
        </a:xfrm>
        <a:prstGeom prst="downArrow">
          <a:avLst>
            <a:gd name="adj1" fmla="val 55000"/>
            <a:gd name="adj2" fmla="val 45000"/>
          </a:avLst>
        </a:prstGeom>
        <a:solidFill>
          <a:srgbClr val="4BACC6">
            <a:tint val="40000"/>
            <a:alpha val="90000"/>
            <a:hueOff val="-5370241"/>
            <a:satOff val="24126"/>
            <a:lumOff val="1658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7206676" y="2836767"/>
        <a:ext cx="528658" cy="72330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5664F-B9AE-464D-B50A-54329BAD8645}">
      <dsp:nvSpPr>
        <dsp:cNvPr id="0" name=""/>
        <dsp:cNvSpPr/>
      </dsp:nvSpPr>
      <dsp:spPr>
        <a:xfrm>
          <a:off x="405" y="26513"/>
          <a:ext cx="2570771" cy="1257638"/>
        </a:xfrm>
        <a:prstGeom prst="chevron">
          <a:avLst/>
        </a:prstGeom>
        <a:gradFill rotWithShape="0">
          <a:gsLst>
            <a:gs pos="0">
              <a:srgbClr val="9C525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C525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C525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ศึกษาวิธีการซ่อมบำรุงของกรมทางหลวง</a:t>
          </a:r>
          <a:endParaRPr lang="th-TH" sz="2400" kern="120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629224" y="26513"/>
        <a:ext cx="1313133" cy="1257638"/>
      </dsp:txXfrm>
    </dsp:sp>
    <dsp:sp modelId="{B697E630-E4B9-480A-A512-EA2D181FA36F}">
      <dsp:nvSpPr>
        <dsp:cNvPr id="0" name=""/>
        <dsp:cNvSpPr/>
      </dsp:nvSpPr>
      <dsp:spPr>
        <a:xfrm>
          <a:off x="2256766" y="26513"/>
          <a:ext cx="3591188" cy="1257638"/>
        </a:xfrm>
        <a:prstGeom prst="chevron">
          <a:avLst/>
        </a:prstGeom>
        <a:gradFill rotWithShape="0">
          <a:gsLst>
            <a:gs pos="0">
              <a:srgbClr val="E6842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6842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6842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ศึกษา ทบทวนแนวทางการเลือก</a:t>
          </a: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วิธีการซ่อมบำรุงทั้งในประเทศและต่างประเทศ</a:t>
          </a:r>
          <a:endParaRPr lang="th-TH" sz="2400" kern="120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2885585" y="26513"/>
        <a:ext cx="2333550" cy="1257638"/>
      </dsp:txXfrm>
    </dsp:sp>
    <dsp:sp modelId="{4426645C-2060-4A66-8235-4C850C7B59BB}">
      <dsp:nvSpPr>
        <dsp:cNvPr id="0" name=""/>
        <dsp:cNvSpPr/>
      </dsp:nvSpPr>
      <dsp:spPr>
        <a:xfrm>
          <a:off x="5533545" y="26513"/>
          <a:ext cx="3144097" cy="1257638"/>
        </a:xfrm>
        <a:prstGeom prst="chevron">
          <a:avLst/>
        </a:prstGeom>
        <a:solidFill>
          <a:srgbClr val="FFC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เสนอแนะเกณฑ์พิจารณาการซ่อมบำรุง</a:t>
          </a:r>
        </a:p>
      </dsp:txBody>
      <dsp:txXfrm>
        <a:off x="6162364" y="26513"/>
        <a:ext cx="1886459" cy="125763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C9F94-6685-4BE4-B2C4-F6B1F4440668}">
      <dsp:nvSpPr>
        <dsp:cNvPr id="0" name=""/>
        <dsp:cNvSpPr/>
      </dsp:nvSpPr>
      <dsp:spPr>
        <a:xfrm>
          <a:off x="0" y="0"/>
          <a:ext cx="6619174" cy="887259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thaiDi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baseline="0" dirty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1</a:t>
          </a:r>
          <a:r>
            <a:rPr lang="th-TH" sz="2000" b="1" kern="1200" baseline="0" dirty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นำเข้าข้อมูลความเสียหายโดยพิจารณาความเสียหายว่าเป็นประเภท</a:t>
          </a:r>
          <a:r>
            <a:rPr lang="en-US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/>
          </a:r>
          <a:br>
            <a:rPr lang="en-US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en-US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Low-Cracking </a:t>
          </a: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หรือ </a:t>
          </a:r>
          <a:r>
            <a:rPr lang="en-US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HI - Cracking</a:t>
          </a:r>
          <a:endParaRPr lang="en-US" sz="2000" b="1" kern="1200" baseline="0" dirty="0">
            <a:solidFill>
              <a:schemeClr val="tx1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25987" y="25987"/>
        <a:ext cx="5557941" cy="835285"/>
      </dsp:txXfrm>
    </dsp:sp>
    <dsp:sp modelId="{A147B7AA-5F90-4CB3-BC41-1E63DE972F2E}">
      <dsp:nvSpPr>
        <dsp:cNvPr id="0" name=""/>
        <dsp:cNvSpPr/>
      </dsp:nvSpPr>
      <dsp:spPr>
        <a:xfrm>
          <a:off x="494288" y="1010490"/>
          <a:ext cx="6619174" cy="887259"/>
        </a:xfrm>
        <a:prstGeom prst="roundRect">
          <a:avLst>
            <a:gd name="adj" fmla="val 10000"/>
          </a:avLst>
        </a:prstGeom>
        <a:solidFill>
          <a:srgbClr val="CCE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thaiDi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baseline="0" dirty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2 </a:t>
          </a: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วิเคราะห์วิธีการซ่อมบำรุงด้วยวิธีการ</a:t>
          </a:r>
          <a:r>
            <a:rPr lang="en-US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 Slab Replacement </a:t>
          </a: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ในแผ่นคอนกรีตที่มีความเสียหายประเภท </a:t>
          </a:r>
          <a:r>
            <a:rPr lang="en-US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Hi-cracking</a:t>
          </a: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 วิเคราะห์วิธีการซ่อมบำรุงด้วยวิธีการ </a:t>
          </a:r>
          <a:r>
            <a:rPr lang="en-US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Sub Sealing </a:t>
          </a: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โดยพิจารณาจากแผ่นคอนกรีตที่มีความเสียหายประเภท </a:t>
          </a:r>
          <a:r>
            <a:rPr lang="en-US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Low-Cracking</a:t>
          </a:r>
          <a:endParaRPr lang="en-US" sz="2000" b="1" kern="1200" baseline="0" dirty="0">
            <a:solidFill>
              <a:schemeClr val="tx1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520275" y="1036477"/>
        <a:ext cx="5496192" cy="835285"/>
      </dsp:txXfrm>
    </dsp:sp>
    <dsp:sp modelId="{0567DD11-F8D3-4BEE-9B0A-8F863A4DA410}">
      <dsp:nvSpPr>
        <dsp:cNvPr id="0" name=""/>
        <dsp:cNvSpPr/>
      </dsp:nvSpPr>
      <dsp:spPr>
        <a:xfrm>
          <a:off x="988577" y="2020981"/>
          <a:ext cx="6619174" cy="887259"/>
        </a:xfrm>
        <a:prstGeom prst="roundRect">
          <a:avLst>
            <a:gd name="adj" fmla="val 10000"/>
          </a:avLst>
        </a:prstGeom>
        <a:solidFill>
          <a:srgbClr val="4BACC6">
            <a:hueOff val="-6622584"/>
            <a:satOff val="26541"/>
            <a:lumOff val="5752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thaiDi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baseline="0" dirty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3 </a:t>
          </a: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วิเคราะห์วิธีการซ่อมบำรุงด้วยวิธีการ </a:t>
          </a:r>
          <a:r>
            <a:rPr lang="en-US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AC Overlay </a:t>
          </a: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โดยพิจารณาสายทางที่มี</a:t>
          </a:r>
          <a:b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ค่าดัชนีความขรุขระสากล (</a:t>
          </a:r>
          <a:r>
            <a:rPr lang="en-US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IRI) </a:t>
          </a: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มากกว่า 4.5 เมตรต่อกิโลเมตร</a:t>
          </a:r>
          <a:endParaRPr lang="en-US" sz="2000" b="1" kern="1200" baseline="0" dirty="0">
            <a:solidFill>
              <a:schemeClr val="tx1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1014564" y="2046968"/>
        <a:ext cx="5496192" cy="835285"/>
      </dsp:txXfrm>
    </dsp:sp>
    <dsp:sp modelId="{78C75002-BAFB-4ABC-B56E-7443AE341F8D}">
      <dsp:nvSpPr>
        <dsp:cNvPr id="0" name=""/>
        <dsp:cNvSpPr/>
      </dsp:nvSpPr>
      <dsp:spPr>
        <a:xfrm>
          <a:off x="1482866" y="3031471"/>
          <a:ext cx="6619174" cy="887259"/>
        </a:xfrm>
        <a:prstGeom prst="roundRect">
          <a:avLst>
            <a:gd name="adj" fmla="val 10000"/>
          </a:avLst>
        </a:prstGeom>
        <a:solidFill>
          <a:srgbClr val="FFFF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thaiDi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baseline="0" dirty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4 </a:t>
          </a: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วิเคราะห์วิธีการซ่อมบำรุงด้วยวิธีการ </a:t>
          </a:r>
          <a:r>
            <a:rPr lang="en-US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Joint Sealing </a:t>
          </a: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โดยพิจารณารอยต่อของแผ่นคอนกรีตที่เกิดความเสียหาย โดยจะซ่อมแซมเฉพาะแผ่นที่เกิดความเสียหายเท่านั้น</a:t>
          </a:r>
          <a:endParaRPr lang="en-US" sz="2000" b="1" kern="1200" baseline="0" dirty="0">
            <a:solidFill>
              <a:schemeClr val="tx1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1508853" y="3057458"/>
        <a:ext cx="5496192" cy="835285"/>
      </dsp:txXfrm>
    </dsp:sp>
    <dsp:sp modelId="{59CF3608-0101-47D8-A3DA-9174C5AEBEC9}">
      <dsp:nvSpPr>
        <dsp:cNvPr id="0" name=""/>
        <dsp:cNvSpPr/>
      </dsp:nvSpPr>
      <dsp:spPr>
        <a:xfrm>
          <a:off x="1977155" y="4041962"/>
          <a:ext cx="6619174" cy="88725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thaiDi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กรณีที่แผ่นคอนกรีตไม่มีความเสียหายดังกล่าวมาแล้วข้างต้น ควรดำเนินการซ่อมบำรุงปกติ (</a:t>
          </a:r>
          <a:r>
            <a:rPr lang="en-US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Routine Maintenance</a:t>
          </a: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) เพื่อเป็นการยืดอายุการใช้งานของผิวทางให้ดียิ่งขึ้น</a:t>
          </a:r>
          <a:endParaRPr lang="en-US" sz="2000" b="1" kern="1200" baseline="0" dirty="0">
            <a:solidFill>
              <a:schemeClr val="tx1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2003142" y="4067949"/>
        <a:ext cx="5496192" cy="835285"/>
      </dsp:txXfrm>
    </dsp:sp>
    <dsp:sp modelId="{66B8E34C-91D2-453D-BB1E-09F480DF7937}">
      <dsp:nvSpPr>
        <dsp:cNvPr id="0" name=""/>
        <dsp:cNvSpPr/>
      </dsp:nvSpPr>
      <dsp:spPr>
        <a:xfrm>
          <a:off x="6042455" y="648192"/>
          <a:ext cx="576718" cy="576718"/>
        </a:xfrm>
        <a:prstGeom prst="downArrow">
          <a:avLst>
            <a:gd name="adj1" fmla="val 55000"/>
            <a:gd name="adj2" fmla="val 45000"/>
          </a:avLst>
        </a:prstGeom>
        <a:solidFill>
          <a:srgbClr val="4BACC6">
            <a:tint val="40000"/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6172217" y="648192"/>
        <a:ext cx="317194" cy="433980"/>
      </dsp:txXfrm>
    </dsp:sp>
    <dsp:sp modelId="{ECBF5352-1DDA-4A8E-A678-A5A1863D5C29}">
      <dsp:nvSpPr>
        <dsp:cNvPr id="0" name=""/>
        <dsp:cNvSpPr/>
      </dsp:nvSpPr>
      <dsp:spPr>
        <a:xfrm>
          <a:off x="6536744" y="1658683"/>
          <a:ext cx="576718" cy="576718"/>
        </a:xfrm>
        <a:prstGeom prst="downArrow">
          <a:avLst>
            <a:gd name="adj1" fmla="val 55000"/>
            <a:gd name="adj2" fmla="val 45000"/>
          </a:avLst>
        </a:prstGeom>
        <a:solidFill>
          <a:srgbClr val="4BACC6">
            <a:tint val="40000"/>
            <a:alpha val="90000"/>
            <a:hueOff val="-5370241"/>
            <a:satOff val="24126"/>
            <a:lumOff val="1658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6666506" y="1658683"/>
        <a:ext cx="317194" cy="433980"/>
      </dsp:txXfrm>
    </dsp:sp>
    <dsp:sp modelId="{F5551F61-5EB8-4A0F-817E-F581A8170783}">
      <dsp:nvSpPr>
        <dsp:cNvPr id="0" name=""/>
        <dsp:cNvSpPr/>
      </dsp:nvSpPr>
      <dsp:spPr>
        <a:xfrm>
          <a:off x="7031033" y="2654386"/>
          <a:ext cx="576718" cy="576718"/>
        </a:xfrm>
        <a:prstGeom prst="downArrow">
          <a:avLst>
            <a:gd name="adj1" fmla="val 55000"/>
            <a:gd name="adj2" fmla="val 45000"/>
          </a:avLst>
        </a:prstGeom>
        <a:solidFill>
          <a:srgbClr val="4BACC6">
            <a:tint val="40000"/>
            <a:alpha val="90000"/>
            <a:hueOff val="-10740482"/>
            <a:satOff val="48253"/>
            <a:lumOff val="3317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7160795" y="2654386"/>
        <a:ext cx="317194" cy="433980"/>
      </dsp:txXfrm>
    </dsp:sp>
    <dsp:sp modelId="{94880CFC-A205-4114-B0D2-5E1D4A5A1914}">
      <dsp:nvSpPr>
        <dsp:cNvPr id="0" name=""/>
        <dsp:cNvSpPr/>
      </dsp:nvSpPr>
      <dsp:spPr>
        <a:xfrm>
          <a:off x="7525322" y="3674735"/>
          <a:ext cx="576718" cy="57671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424939"/>
            <a:satOff val="-15141"/>
            <a:lumOff val="-332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1" kern="12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7655084" y="3674735"/>
        <a:ext cx="317194" cy="4339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868C4B-AB8D-4819-9377-479454F9B5AB}">
      <dsp:nvSpPr>
        <dsp:cNvPr id="0" name=""/>
        <dsp:cNvSpPr/>
      </dsp:nvSpPr>
      <dsp:spPr>
        <a:xfrm>
          <a:off x="3896" y="1126118"/>
          <a:ext cx="1793093" cy="1478926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70F9C4-61FD-458A-8845-72B1D454AF84}">
      <dsp:nvSpPr>
        <dsp:cNvPr id="0" name=""/>
        <dsp:cNvSpPr/>
      </dsp:nvSpPr>
      <dsp:spPr>
        <a:xfrm>
          <a:off x="1022938" y="1854422"/>
          <a:ext cx="2031999" cy="2031999"/>
        </a:xfrm>
        <a:prstGeom prst="leftCircularArrow">
          <a:avLst>
            <a:gd name="adj1" fmla="val 3407"/>
            <a:gd name="adj2" fmla="val 421785"/>
            <a:gd name="adj3" fmla="val 2362548"/>
            <a:gd name="adj4" fmla="val 9189741"/>
            <a:gd name="adj5" fmla="val 3975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564329F-01D4-44A0-B925-54864776D2AC}">
      <dsp:nvSpPr>
        <dsp:cNvPr id="0" name=""/>
        <dsp:cNvSpPr/>
      </dsp:nvSpPr>
      <dsp:spPr>
        <a:xfrm>
          <a:off x="402362" y="1914840"/>
          <a:ext cx="1593860" cy="138040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C525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C525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C525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ศึกษา รวบรวมความต้องการในการใช้งานโปรแกรม </a:t>
          </a:r>
          <a:r>
            <a:rPr lang="en-US" sz="20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TPMS </a:t>
          </a:r>
          <a:endParaRPr lang="th-TH" sz="2000" kern="120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442793" y="1955271"/>
        <a:ext cx="1512998" cy="1299547"/>
      </dsp:txXfrm>
    </dsp:sp>
    <dsp:sp modelId="{DD1E4D4C-3056-4C07-AD8F-F5212C20CC01}">
      <dsp:nvSpPr>
        <dsp:cNvPr id="0" name=""/>
        <dsp:cNvSpPr/>
      </dsp:nvSpPr>
      <dsp:spPr>
        <a:xfrm>
          <a:off x="2325883" y="1578047"/>
          <a:ext cx="1793093" cy="1478926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536173-D77E-45C4-BD93-A50B665DB749}">
      <dsp:nvSpPr>
        <dsp:cNvPr id="0" name=""/>
        <dsp:cNvSpPr/>
      </dsp:nvSpPr>
      <dsp:spPr>
        <a:xfrm>
          <a:off x="3277440" y="144016"/>
          <a:ext cx="2261868" cy="2261868"/>
        </a:xfrm>
        <a:prstGeom prst="circularArrow">
          <a:avLst>
            <a:gd name="adj1" fmla="val 3061"/>
            <a:gd name="adj2" fmla="val 375827"/>
            <a:gd name="adj3" fmla="val 19629651"/>
            <a:gd name="adj4" fmla="val 12756500"/>
            <a:gd name="adj5" fmla="val 357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82FBCBE-324F-4D74-9507-C517E1F0208E}">
      <dsp:nvSpPr>
        <dsp:cNvPr id="0" name=""/>
        <dsp:cNvSpPr/>
      </dsp:nvSpPr>
      <dsp:spPr>
        <a:xfrm>
          <a:off x="2724348" y="730568"/>
          <a:ext cx="1593860" cy="169495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6842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6842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6842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ศึกษาเทคโนโลยีทางด้านสารสนเทศที่เหมาะสมสำหรับใช้ในการปรับปรุงและพัฒนาระบบ </a:t>
          </a:r>
          <a:r>
            <a:rPr lang="en-US" sz="20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TPMS </a:t>
          </a:r>
          <a:endParaRPr lang="th-TH" sz="2000" kern="120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2771031" y="777251"/>
        <a:ext cx="1500494" cy="1601591"/>
      </dsp:txXfrm>
    </dsp:sp>
    <dsp:sp modelId="{BA6E196F-3376-4246-8F49-FAC3D7D273A4}">
      <dsp:nvSpPr>
        <dsp:cNvPr id="0" name=""/>
        <dsp:cNvSpPr/>
      </dsp:nvSpPr>
      <dsp:spPr>
        <a:xfrm>
          <a:off x="4647870" y="1144119"/>
          <a:ext cx="1793093" cy="1478926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DA4D79-5EFD-4FDE-B9A1-C66DBBA4F987}">
      <dsp:nvSpPr>
        <dsp:cNvPr id="0" name=""/>
        <dsp:cNvSpPr/>
      </dsp:nvSpPr>
      <dsp:spPr>
        <a:xfrm>
          <a:off x="5618024" y="1818199"/>
          <a:ext cx="1928796" cy="1928796"/>
        </a:xfrm>
        <a:prstGeom prst="leftCircularArrow">
          <a:avLst>
            <a:gd name="adj1" fmla="val 3589"/>
            <a:gd name="adj2" fmla="val 446290"/>
            <a:gd name="adj3" fmla="val 1969860"/>
            <a:gd name="adj4" fmla="val 8772548"/>
            <a:gd name="adj5" fmla="val 418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9B365F6-CCCC-4570-9BBA-C69BCA42CC0D}">
      <dsp:nvSpPr>
        <dsp:cNvPr id="0" name=""/>
        <dsp:cNvSpPr/>
      </dsp:nvSpPr>
      <dsp:spPr>
        <a:xfrm>
          <a:off x="5046335" y="1968842"/>
          <a:ext cx="1593860" cy="130840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66FF33">
                <a:tint val="66000"/>
                <a:satMod val="160000"/>
              </a:srgbClr>
            </a:gs>
            <a:gs pos="50000">
              <a:srgbClr val="66FF33">
                <a:tint val="44500"/>
                <a:satMod val="160000"/>
              </a:srgbClr>
            </a:gs>
            <a:gs pos="100000">
              <a:srgbClr val="66FF33">
                <a:tint val="23500"/>
                <a:satMod val="160000"/>
              </a:srgbClr>
            </a:gs>
          </a:gsLst>
          <a:lin ang="162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การปรับปรุงโปรแกรมบริหารบำรุงทาง (</a:t>
          </a:r>
          <a:r>
            <a:rPr lang="en-US" sz="20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TPMS</a:t>
          </a:r>
          <a:r>
            <a:rPr lang="th-TH" sz="20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)</a:t>
          </a:r>
          <a:endParaRPr lang="th-TH" sz="2000" b="1" kern="1200" dirty="0">
            <a:solidFill>
              <a:schemeClr val="tx1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5084657" y="2007164"/>
        <a:ext cx="1517216" cy="1231762"/>
      </dsp:txXfrm>
    </dsp:sp>
    <dsp:sp modelId="{9A9064AE-6746-4C38-8467-746A76B8709D}">
      <dsp:nvSpPr>
        <dsp:cNvPr id="0" name=""/>
        <dsp:cNvSpPr/>
      </dsp:nvSpPr>
      <dsp:spPr>
        <a:xfrm>
          <a:off x="6877853" y="1368152"/>
          <a:ext cx="1793093" cy="1478926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DAF848-0F77-407A-B553-5EBE3CEFF726}">
      <dsp:nvSpPr>
        <dsp:cNvPr id="0" name=""/>
        <dsp:cNvSpPr/>
      </dsp:nvSpPr>
      <dsp:spPr>
        <a:xfrm>
          <a:off x="7368322" y="910589"/>
          <a:ext cx="1593860" cy="974874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ติดตั้งระบบ และทดสอบการใช้งาน</a:t>
          </a:r>
          <a:endParaRPr lang="th-TH" sz="2000" b="1" kern="1200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7396875" y="939142"/>
        <a:ext cx="1536754" cy="9177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0.27435</cdr:x>
      <cdr:y>0.32937</cdr:y>
    </cdr:from>
    <cdr:to>
      <cdr:x>0.75106</cdr:x>
      <cdr:y>0.56365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129409" y="735561"/>
          <a:ext cx="1962397" cy="523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th-TH"/>
          </a:defPPr>
          <a:lvl1pPr marL="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h-TH" dirty="0" smtClean="0">
              <a:cs typeface="TH SarabunPSK" panose="020B0500040200020003" pitchFamily="34" charset="-34"/>
            </a:rPr>
            <a:t>สัดส่วนปริมาณงาน</a:t>
          </a:r>
          <a:endParaRPr lang="en-US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8" y="6"/>
            <a:ext cx="2949099" cy="496968"/>
          </a:xfrm>
          <a:prstGeom prst="rect">
            <a:avLst/>
          </a:prstGeom>
        </p:spPr>
        <p:txBody>
          <a:bodyPr vert="horz" lIns="89899" tIns="44946" rIns="89899" bIns="44946" rtlCol="0"/>
          <a:lstStyle>
            <a:lvl1pPr algn="l">
              <a:defRPr sz="1300"/>
            </a:lvl1pPr>
          </a:lstStyle>
          <a:p>
            <a:endParaRPr lang="th-TH" dirty="0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854945" y="6"/>
            <a:ext cx="2949099" cy="496968"/>
          </a:xfrm>
          <a:prstGeom prst="rect">
            <a:avLst/>
          </a:prstGeom>
        </p:spPr>
        <p:txBody>
          <a:bodyPr vert="horz" lIns="89899" tIns="44946" rIns="89899" bIns="44946" rtlCol="0"/>
          <a:lstStyle>
            <a:lvl1pPr algn="r">
              <a:defRPr sz="1300"/>
            </a:lvl1pPr>
          </a:lstStyle>
          <a:p>
            <a:fld id="{A9C2D99A-9A1C-4BB1-AA0A-26B283D293E4}" type="datetimeFigureOut">
              <a:rPr lang="th-TH" smtClean="0"/>
              <a:pPr/>
              <a:t>11/08/60</a:t>
            </a:fld>
            <a:endParaRPr lang="th-TH" dirty="0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8" y="9440657"/>
            <a:ext cx="2949099" cy="496968"/>
          </a:xfrm>
          <a:prstGeom prst="rect">
            <a:avLst/>
          </a:prstGeom>
        </p:spPr>
        <p:txBody>
          <a:bodyPr vert="horz" lIns="89899" tIns="44946" rIns="89899" bIns="44946" rtlCol="0" anchor="b"/>
          <a:lstStyle>
            <a:lvl1pPr algn="l">
              <a:defRPr sz="1300"/>
            </a:lvl1pPr>
          </a:lstStyle>
          <a:p>
            <a:endParaRPr lang="th-TH" dirty="0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54945" y="9440657"/>
            <a:ext cx="2949099" cy="496968"/>
          </a:xfrm>
          <a:prstGeom prst="rect">
            <a:avLst/>
          </a:prstGeom>
        </p:spPr>
        <p:txBody>
          <a:bodyPr vert="horz" lIns="89899" tIns="44946" rIns="89899" bIns="44946" rtlCol="0" anchor="b"/>
          <a:lstStyle>
            <a:lvl1pPr algn="r">
              <a:defRPr sz="1300"/>
            </a:lvl1pPr>
          </a:lstStyle>
          <a:p>
            <a:fld id="{12CFBF72-C248-4BBE-8767-56314BF5E954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723642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8" y="6"/>
            <a:ext cx="2949099" cy="496968"/>
          </a:xfrm>
          <a:prstGeom prst="rect">
            <a:avLst/>
          </a:prstGeom>
        </p:spPr>
        <p:txBody>
          <a:bodyPr vert="horz" lIns="89899" tIns="44946" rIns="89899" bIns="44946" rtlCol="0"/>
          <a:lstStyle>
            <a:lvl1pPr algn="l">
              <a:defRPr sz="1300"/>
            </a:lvl1pPr>
          </a:lstStyle>
          <a:p>
            <a:endParaRPr lang="th-TH" dirty="0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54945" y="6"/>
            <a:ext cx="2949099" cy="496968"/>
          </a:xfrm>
          <a:prstGeom prst="rect">
            <a:avLst/>
          </a:prstGeom>
        </p:spPr>
        <p:txBody>
          <a:bodyPr vert="horz" lIns="89899" tIns="44946" rIns="89899" bIns="44946" rtlCol="0"/>
          <a:lstStyle>
            <a:lvl1pPr algn="r">
              <a:defRPr sz="1300"/>
            </a:lvl1pPr>
          </a:lstStyle>
          <a:p>
            <a:fld id="{5D31AC61-A5B6-448A-8888-6B5B0D3E4985}" type="datetimeFigureOut">
              <a:rPr lang="th-TH" smtClean="0"/>
              <a:pPr/>
              <a:t>11/08/60</a:t>
            </a:fld>
            <a:endParaRPr lang="th-TH" dirty="0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1363"/>
            <a:ext cx="4973637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899" tIns="44946" rIns="89899" bIns="44946" rtlCol="0" anchor="ctr"/>
          <a:lstStyle/>
          <a:p>
            <a:endParaRPr lang="th-TH" dirty="0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0562" y="4721196"/>
            <a:ext cx="5444490" cy="4472704"/>
          </a:xfrm>
          <a:prstGeom prst="rect">
            <a:avLst/>
          </a:prstGeom>
        </p:spPr>
        <p:txBody>
          <a:bodyPr vert="horz" lIns="89899" tIns="44946" rIns="89899" bIns="44946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8" y="9440657"/>
            <a:ext cx="2949099" cy="496968"/>
          </a:xfrm>
          <a:prstGeom prst="rect">
            <a:avLst/>
          </a:prstGeom>
        </p:spPr>
        <p:txBody>
          <a:bodyPr vert="horz" lIns="89899" tIns="44946" rIns="89899" bIns="44946" rtlCol="0" anchor="b"/>
          <a:lstStyle>
            <a:lvl1pPr algn="l">
              <a:defRPr sz="1300"/>
            </a:lvl1pPr>
          </a:lstStyle>
          <a:p>
            <a:endParaRPr lang="th-TH" dirty="0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54945" y="9440657"/>
            <a:ext cx="2949099" cy="496968"/>
          </a:xfrm>
          <a:prstGeom prst="rect">
            <a:avLst/>
          </a:prstGeom>
        </p:spPr>
        <p:txBody>
          <a:bodyPr vert="horz" lIns="89899" tIns="44946" rIns="89899" bIns="44946" rtlCol="0" anchor="b"/>
          <a:lstStyle>
            <a:lvl1pPr algn="r">
              <a:defRPr sz="1300"/>
            </a:lvl1pPr>
          </a:lstStyle>
          <a:p>
            <a:fld id="{2A34ABBD-AB2B-499F-B3E5-A4F8834BA96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97551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20D6A-4992-4008-A67B-354917CB4ED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949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4ABBD-AB2B-499F-B3E5-A4F8834BA966}" type="slidenum">
              <a:rPr lang="th-TH" smtClean="0"/>
              <a:pPr/>
              <a:t>55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90120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4ABBD-AB2B-499F-B3E5-A4F8834BA966}" type="slidenum">
              <a:rPr lang="th-TH" smtClean="0"/>
              <a:pPr/>
              <a:t>56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7312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4ABBD-AB2B-499F-B3E5-A4F8834BA966}" type="slidenum">
              <a:rPr lang="th-TH" smtClean="0"/>
              <a:pPr/>
              <a:t>59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91390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4ABBD-AB2B-499F-B3E5-A4F8834BA966}" type="slidenum">
              <a:rPr lang="th-TH" smtClean="0"/>
              <a:pPr/>
              <a:t>60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66713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ใส่คอมเม้นกรรมการ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4ABBD-AB2B-499F-B3E5-A4F8834BA966}" type="slidenum">
              <a:rPr lang="th-TH" smtClean="0"/>
              <a:pPr/>
              <a:t>72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817620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ใส่คอมเม้นกรรมการ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4ABBD-AB2B-499F-B3E5-A4F8834BA966}" type="slidenum">
              <a:rPr lang="th-TH" smtClean="0"/>
              <a:pPr/>
              <a:t>73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919295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งานในลำดับถัดไป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4ABBD-AB2B-499F-B3E5-A4F8834BA966}" type="slidenum">
              <a:rPr lang="th-TH" smtClean="0"/>
              <a:pPr/>
              <a:t>78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08360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งานในลำดับถัดไป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4ABBD-AB2B-499F-B3E5-A4F8834BA966}" type="slidenum">
              <a:rPr lang="th-TH" smtClean="0"/>
              <a:pPr/>
              <a:t>79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49746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45E1F-39FE-43E4-B724-FCF09BEC8C41}" type="slidenum">
              <a:rPr lang="th-TH" smtClean="0"/>
              <a:pPr/>
              <a:t>81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2028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45E1F-39FE-43E4-B724-FCF09BEC8C41}" type="slidenum">
              <a:rPr lang="th-TH" smtClean="0"/>
              <a:pPr/>
              <a:t>82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1445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4ABBD-AB2B-499F-B3E5-A4F8834BA966}" type="slidenum">
              <a:rPr lang="th-TH" smtClean="0"/>
              <a:pPr/>
              <a:t>11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25164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45E1F-39FE-43E4-B724-FCF09BEC8C41}" type="slidenum">
              <a:rPr lang="th-TH" smtClean="0"/>
              <a:pPr/>
              <a:t>84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7632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45E1F-39FE-43E4-B724-FCF09BEC8C41}" type="slidenum">
              <a:rPr lang="th-TH" smtClean="0"/>
              <a:pPr/>
              <a:t>85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807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45E1F-39FE-43E4-B724-FCF09BEC8C41}" type="slidenum">
              <a:rPr lang="th-TH" smtClean="0"/>
              <a:pPr/>
              <a:t>86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638552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45E1F-39FE-43E4-B724-FCF09BEC8C41}" type="slidenum">
              <a:rPr lang="th-TH" smtClean="0"/>
              <a:pPr/>
              <a:t>87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93566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45E1F-39FE-43E4-B724-FCF09BEC8C41}" type="slidenum">
              <a:rPr lang="th-TH" smtClean="0"/>
              <a:pPr/>
              <a:t>88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1716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45E1F-39FE-43E4-B724-FCF09BEC8C41}" type="slidenum">
              <a:rPr lang="th-TH" smtClean="0"/>
              <a:pPr/>
              <a:t>89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987821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45E1F-39FE-43E4-B724-FCF09BEC8C41}" type="slidenum">
              <a:rPr lang="th-TH" smtClean="0"/>
              <a:pPr/>
              <a:t>91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03573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45E1F-39FE-43E4-B724-FCF09BEC8C41}" type="slidenum">
              <a:rPr lang="th-TH" smtClean="0"/>
              <a:pPr/>
              <a:t>92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919012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45E1F-39FE-43E4-B724-FCF09BEC8C41}" type="slidenum">
              <a:rPr lang="th-TH" smtClean="0"/>
              <a:pPr/>
              <a:t>93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36535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45E1F-39FE-43E4-B724-FCF09BEC8C41}" type="slidenum">
              <a:rPr lang="th-TH" smtClean="0"/>
              <a:pPr/>
              <a:t>94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5197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หา </a:t>
            </a:r>
            <a:r>
              <a:rPr lang="en-US" dirty="0"/>
              <a:t>SD </a:t>
            </a:r>
            <a:r>
              <a:rPr lang="th-TH" dirty="0"/>
              <a:t>เพิ่ม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4ABBD-AB2B-499F-B3E5-A4F8834BA966}" type="slidenum">
              <a:rPr lang="th-TH" smtClean="0"/>
              <a:pPr/>
              <a:t>19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318287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45E1F-39FE-43E4-B724-FCF09BEC8C41}" type="slidenum">
              <a:rPr lang="th-TH" smtClean="0"/>
              <a:pPr/>
              <a:t>95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74310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45E1F-39FE-43E4-B724-FCF09BEC8C41}" type="slidenum">
              <a:rPr lang="th-TH" smtClean="0"/>
              <a:pPr/>
              <a:t>96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165231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45E1F-39FE-43E4-B724-FCF09BEC8C41}" type="slidenum">
              <a:rPr lang="th-TH" smtClean="0"/>
              <a:pPr/>
              <a:t>97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750229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45E1F-39FE-43E4-B724-FCF09BEC8C41}" type="slidenum">
              <a:rPr lang="th-TH" smtClean="0"/>
              <a:pPr/>
              <a:t>98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47960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45E1F-39FE-43E4-B724-FCF09BEC8C41}" type="slidenum">
              <a:rPr lang="th-TH" smtClean="0"/>
              <a:pPr/>
              <a:t>99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904571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45E1F-39FE-43E4-B724-FCF09BEC8C41}" type="slidenum">
              <a:rPr lang="th-TH" smtClean="0"/>
              <a:pPr/>
              <a:t>100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3327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4ABBD-AB2B-499F-B3E5-A4F8834BA966}" type="slidenum">
              <a:rPr lang="th-TH" smtClean="0"/>
              <a:pPr/>
              <a:t>30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63200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4ABBD-AB2B-499F-B3E5-A4F8834BA966}" type="slidenum">
              <a:rPr lang="th-TH" smtClean="0"/>
              <a:pPr/>
              <a:t>31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87330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4ABBD-AB2B-499F-B3E5-A4F8834BA966}" type="slidenum">
              <a:rPr lang="th-TH" smtClean="0"/>
              <a:pPr/>
              <a:t>46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68675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เปรียบเทียบกับระบบเก่า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4ABBD-AB2B-499F-B3E5-A4F8834BA966}" type="slidenum">
              <a:rPr lang="th-TH" smtClean="0"/>
              <a:pPr/>
              <a:t>48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67675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เปรียบเทียบกับระบบเก่า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4ABBD-AB2B-499F-B3E5-A4F8834BA966}" type="slidenum">
              <a:rPr lang="th-TH" smtClean="0"/>
              <a:pPr/>
              <a:t>49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6946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เปรียบเทียบกับระบบเก่า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4ABBD-AB2B-499F-B3E5-A4F8834BA966}" type="slidenum">
              <a:rPr lang="th-TH" smtClean="0"/>
              <a:pPr/>
              <a:t>50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23521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2711D-8654-4930-8A56-FC204F8488D3}" type="datetime1">
              <a:rPr lang="th-TH" smtClean="0"/>
              <a:pPr/>
              <a:t>11/08/60</a:t>
            </a:fld>
            <a:endParaRPr lang="th-TH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7658A4-90F8-4A32-B529-936AFF9D54A8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h-TH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3C45-A2E8-4CDD-B2BE-262E00429D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67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A7D0-D26E-48BD-A1E5-207A3E7345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277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B4B1-3E24-464E-9759-A7B379EBC6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592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B227-17D1-487C-B246-11222532E6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583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D63D-5AE8-446C-9B46-565758C94E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6104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E7AD6-13CB-40FE-B137-C09B56FE64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04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CEB5-AB62-4591-A361-9FA2C30CEC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964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C7A4-F558-49FF-A106-50B344A255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172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43ED-EEFB-4ED3-9198-D1B730297B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39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D0DF8-3A72-4598-8292-83746B4439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323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8604448" y="6356176"/>
            <a:ext cx="457200" cy="4572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251520" y="620688"/>
            <a:ext cx="8676964" cy="216024"/>
            <a:chOff x="359532" y="620688"/>
            <a:chExt cx="7920880" cy="155699"/>
          </a:xfrm>
        </p:grpSpPr>
        <p:cxnSp>
          <p:nvCxnSpPr>
            <p:cNvPr id="9" name="ตัวเชื่อมต่อตรง 8"/>
            <p:cNvCxnSpPr/>
            <p:nvPr/>
          </p:nvCxnSpPr>
          <p:spPr>
            <a:xfrm>
              <a:off x="359532" y="776387"/>
              <a:ext cx="7920880" cy="0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/>
            <p:cNvCxnSpPr/>
            <p:nvPr/>
          </p:nvCxnSpPr>
          <p:spPr>
            <a:xfrm>
              <a:off x="7092280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/>
            <p:cNvCxnSpPr/>
            <p:nvPr/>
          </p:nvCxnSpPr>
          <p:spPr>
            <a:xfrm>
              <a:off x="359532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/>
            <p:cNvCxnSpPr/>
            <p:nvPr/>
          </p:nvCxnSpPr>
          <p:spPr>
            <a:xfrm>
              <a:off x="7092280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/>
            <p:cNvCxnSpPr/>
            <p:nvPr/>
          </p:nvCxnSpPr>
          <p:spPr>
            <a:xfrm>
              <a:off x="359532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" name="Picture 4" descr="http://www.doh.go.th/spaw2/uploads/images/new%20logo%20DOH_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661" y="91232"/>
            <a:ext cx="684000" cy="68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ตัวยึดหมายเลขภาพนิ่ง 6"/>
          <p:cNvSpPr txBox="1">
            <a:spLocks/>
          </p:cNvSpPr>
          <p:nvPr userDrawn="1"/>
        </p:nvSpPr>
        <p:spPr>
          <a:xfrm>
            <a:off x="8575104" y="6381328"/>
            <a:ext cx="533400" cy="381000"/>
          </a:xfrm>
          <a:prstGeom prst="rect">
            <a:avLst/>
          </a:prstGeom>
        </p:spPr>
        <p:txBody>
          <a:bodyPr vert="horz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58A4-90F8-4A32-B529-936AFF9D54A8}" type="slidenum">
              <a:rPr kumimoji="0" lang="th-TH" sz="24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rdia New" pitchFamily="34" charset="-34"/>
                <a:cs typeface="Cordia New" pitchFamily="34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4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11" y="91232"/>
            <a:ext cx="957600" cy="68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8604448" y="6356176"/>
            <a:ext cx="457200" cy="4572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251520" y="620688"/>
            <a:ext cx="8676964" cy="216024"/>
            <a:chOff x="359532" y="620688"/>
            <a:chExt cx="7920880" cy="155699"/>
          </a:xfrm>
        </p:grpSpPr>
        <p:cxnSp>
          <p:nvCxnSpPr>
            <p:cNvPr id="9" name="ตัวเชื่อมต่อตรง 8"/>
            <p:cNvCxnSpPr/>
            <p:nvPr/>
          </p:nvCxnSpPr>
          <p:spPr>
            <a:xfrm>
              <a:off x="359532" y="776387"/>
              <a:ext cx="7920880" cy="0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/>
            <p:cNvCxnSpPr/>
            <p:nvPr/>
          </p:nvCxnSpPr>
          <p:spPr>
            <a:xfrm>
              <a:off x="7092280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/>
            <p:cNvCxnSpPr/>
            <p:nvPr/>
          </p:nvCxnSpPr>
          <p:spPr>
            <a:xfrm>
              <a:off x="359532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/>
            <p:cNvCxnSpPr/>
            <p:nvPr/>
          </p:nvCxnSpPr>
          <p:spPr>
            <a:xfrm>
              <a:off x="7092280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/>
            <p:cNvCxnSpPr/>
            <p:nvPr/>
          </p:nvCxnSpPr>
          <p:spPr>
            <a:xfrm>
              <a:off x="359532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" name="Picture 4" descr="http://www.doh.go.th/spaw2/uploads/images/new%20logo%20DOH_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661" y="91232"/>
            <a:ext cx="684000" cy="68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ตัวยึดหมายเลขภาพนิ่ง 6"/>
          <p:cNvSpPr txBox="1">
            <a:spLocks/>
          </p:cNvSpPr>
          <p:nvPr userDrawn="1"/>
        </p:nvSpPr>
        <p:spPr>
          <a:xfrm>
            <a:off x="8575104" y="6381328"/>
            <a:ext cx="533400" cy="381000"/>
          </a:xfrm>
          <a:prstGeom prst="rect">
            <a:avLst/>
          </a:prstGeom>
        </p:spPr>
        <p:txBody>
          <a:bodyPr vert="horz" anchor="ctr" anchorCtr="0">
            <a:noAutofit/>
          </a:bodyPr>
          <a:lstStyle/>
          <a:p>
            <a:pPr algn="ctr">
              <a:defRPr/>
            </a:pPr>
            <a:fld id="{C97658A4-90F8-4A32-B529-936AFF9D54A8}" type="slidenum">
              <a:rPr lang="th-TH" sz="2400" b="1" smtClean="0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pPr algn="ctr">
                <a:defRPr/>
              </a:pPr>
              <a:t>‹#›</a:t>
            </a:fld>
            <a:endParaRPr lang="th-TH" sz="2400" b="1" dirty="0">
              <a:solidFill>
                <a:prstClr val="black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4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11" y="91232"/>
            <a:ext cx="9576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0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8604448" y="6356176"/>
            <a:ext cx="457200" cy="4572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251520" y="620688"/>
            <a:ext cx="8676964" cy="216024"/>
            <a:chOff x="359532" y="620688"/>
            <a:chExt cx="7920880" cy="155699"/>
          </a:xfrm>
        </p:grpSpPr>
        <p:cxnSp>
          <p:nvCxnSpPr>
            <p:cNvPr id="9" name="ตัวเชื่อมต่อตรง 8"/>
            <p:cNvCxnSpPr/>
            <p:nvPr/>
          </p:nvCxnSpPr>
          <p:spPr>
            <a:xfrm>
              <a:off x="359532" y="776387"/>
              <a:ext cx="7920880" cy="0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/>
            <p:cNvCxnSpPr/>
            <p:nvPr/>
          </p:nvCxnSpPr>
          <p:spPr>
            <a:xfrm>
              <a:off x="7092280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/>
            <p:cNvCxnSpPr/>
            <p:nvPr/>
          </p:nvCxnSpPr>
          <p:spPr>
            <a:xfrm>
              <a:off x="359532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/>
            <p:cNvCxnSpPr/>
            <p:nvPr/>
          </p:nvCxnSpPr>
          <p:spPr>
            <a:xfrm>
              <a:off x="7092280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/>
            <p:cNvCxnSpPr/>
            <p:nvPr/>
          </p:nvCxnSpPr>
          <p:spPr>
            <a:xfrm>
              <a:off x="359532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" name="Picture 4" descr="http://www.doh.go.th/spaw2/uploads/images/new%20logo%20DOH_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661" y="91232"/>
            <a:ext cx="684000" cy="68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ตัวยึดหมายเลขภาพนิ่ง 6"/>
          <p:cNvSpPr txBox="1">
            <a:spLocks/>
          </p:cNvSpPr>
          <p:nvPr userDrawn="1"/>
        </p:nvSpPr>
        <p:spPr>
          <a:xfrm>
            <a:off x="8575104" y="6381328"/>
            <a:ext cx="533400" cy="381000"/>
          </a:xfrm>
          <a:prstGeom prst="rect">
            <a:avLst/>
          </a:prstGeom>
        </p:spPr>
        <p:txBody>
          <a:bodyPr vert="horz" anchor="ctr" anchorCtr="0">
            <a:noAutofit/>
          </a:bodyPr>
          <a:lstStyle/>
          <a:p>
            <a:pPr algn="ctr">
              <a:defRPr/>
            </a:pPr>
            <a:fld id="{C97658A4-90F8-4A32-B529-936AFF9D54A8}" type="slidenum">
              <a:rPr lang="th-TH" sz="2400" b="1" smtClean="0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pPr algn="ctr">
                <a:defRPr/>
              </a:pPr>
              <a:t>‹#›</a:t>
            </a:fld>
            <a:endParaRPr lang="th-TH" sz="2400" b="1" dirty="0">
              <a:solidFill>
                <a:prstClr val="black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4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11" y="91232"/>
            <a:ext cx="9576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88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 userDrawn="1"/>
        </p:nvSpPr>
        <p:spPr>
          <a:xfrm>
            <a:off x="8604448" y="6356176"/>
            <a:ext cx="457200" cy="4572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กลุ่ม 21"/>
          <p:cNvGrpSpPr/>
          <p:nvPr userDrawn="1"/>
        </p:nvGrpSpPr>
        <p:grpSpPr>
          <a:xfrm>
            <a:off x="251520" y="620688"/>
            <a:ext cx="8676964" cy="216024"/>
            <a:chOff x="359532" y="620688"/>
            <a:chExt cx="7920880" cy="155699"/>
          </a:xfrm>
        </p:grpSpPr>
        <p:cxnSp>
          <p:nvCxnSpPr>
            <p:cNvPr id="23" name="ตัวเชื่อมต่อตรง 22"/>
            <p:cNvCxnSpPr/>
            <p:nvPr/>
          </p:nvCxnSpPr>
          <p:spPr>
            <a:xfrm>
              <a:off x="359532" y="776387"/>
              <a:ext cx="7920880" cy="0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/>
            <p:cNvCxnSpPr/>
            <p:nvPr/>
          </p:nvCxnSpPr>
          <p:spPr>
            <a:xfrm>
              <a:off x="7092280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/>
            <p:cNvCxnSpPr/>
            <p:nvPr/>
          </p:nvCxnSpPr>
          <p:spPr>
            <a:xfrm>
              <a:off x="359532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/>
            <p:cNvCxnSpPr/>
            <p:nvPr/>
          </p:nvCxnSpPr>
          <p:spPr>
            <a:xfrm>
              <a:off x="7092280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/>
            <p:cNvCxnSpPr/>
            <p:nvPr/>
          </p:nvCxnSpPr>
          <p:spPr>
            <a:xfrm>
              <a:off x="359532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9" name="Picture 4" descr="http://www.doh.go.th/spaw2/uploads/images/new%20logo%20DOH_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661" y="91232"/>
            <a:ext cx="684000" cy="68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ตัวยึดหมายเลขภาพนิ่ง 6"/>
          <p:cNvSpPr txBox="1">
            <a:spLocks/>
          </p:cNvSpPr>
          <p:nvPr userDrawn="1"/>
        </p:nvSpPr>
        <p:spPr>
          <a:xfrm>
            <a:off x="8575104" y="6381328"/>
            <a:ext cx="533400" cy="381000"/>
          </a:xfrm>
          <a:prstGeom prst="rect">
            <a:avLst/>
          </a:prstGeom>
        </p:spPr>
        <p:txBody>
          <a:bodyPr vert="horz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58A4-90F8-4A32-B529-936AFF9D54A8}" type="slidenum">
              <a:rPr kumimoji="0" lang="th-TH" sz="24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rdia New" pitchFamily="34" charset="-34"/>
                <a:cs typeface="Cordia New" pitchFamily="34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153080"/>
            <a:ext cx="1371600" cy="4939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C85D0-6043-4BB3-ABF0-667E892240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048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กลุ่ม 15"/>
          <p:cNvGrpSpPr/>
          <p:nvPr userDrawn="1"/>
        </p:nvGrpSpPr>
        <p:grpSpPr>
          <a:xfrm>
            <a:off x="251520" y="620688"/>
            <a:ext cx="8676964" cy="216024"/>
            <a:chOff x="359532" y="620688"/>
            <a:chExt cx="7920880" cy="155699"/>
          </a:xfrm>
        </p:grpSpPr>
        <p:cxnSp>
          <p:nvCxnSpPr>
            <p:cNvPr id="17" name="ตัวเชื่อมต่อตรง 16"/>
            <p:cNvCxnSpPr/>
            <p:nvPr/>
          </p:nvCxnSpPr>
          <p:spPr>
            <a:xfrm>
              <a:off x="359532" y="776387"/>
              <a:ext cx="7920880" cy="0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/>
            <p:cNvCxnSpPr/>
            <p:nvPr/>
          </p:nvCxnSpPr>
          <p:spPr>
            <a:xfrm>
              <a:off x="7092280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/>
            <p:cNvCxnSpPr/>
            <p:nvPr/>
          </p:nvCxnSpPr>
          <p:spPr>
            <a:xfrm>
              <a:off x="359532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/>
            <p:cNvCxnSpPr/>
            <p:nvPr/>
          </p:nvCxnSpPr>
          <p:spPr>
            <a:xfrm>
              <a:off x="7092280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/>
            <p:cNvCxnSpPr/>
            <p:nvPr/>
          </p:nvCxnSpPr>
          <p:spPr>
            <a:xfrm>
              <a:off x="359532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31ED5-28CA-40EF-BFF3-93C46FFD85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4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854" y="6812"/>
            <a:ext cx="862167" cy="801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Slide Number Placeholder 5"/>
          <p:cNvSpPr>
            <a:spLocks noGrp="1"/>
          </p:cNvSpPr>
          <p:nvPr userDrawn="1">
            <p:ph type="sldNum" sz="quarter" idx="4"/>
          </p:nvPr>
        </p:nvSpPr>
        <p:spPr bwMode="gray">
          <a:xfrm>
            <a:off x="8459453" y="6343869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83" y="-14587"/>
            <a:ext cx="856438" cy="85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2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4364-DF81-430F-AC2B-21F3FC2249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852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3961-EB54-49D7-8CDE-74CDE617C9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523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EE4A7-D6C5-4F6B-9793-F17A204BF5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31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278C6-9F0E-4E9F-B75D-EC282BCE1E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602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8D74C44-E44A-4FB2-B017-2957BF9D60D3}" type="datetime1">
              <a:rPr lang="th-TH" smtClean="0"/>
              <a:pPr/>
              <a:t>11/08/60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th-TH"/>
              <a:t>1</a:t>
            </a:r>
            <a:endParaRPr lang="th-TH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33" r:id="rId2"/>
    <p:sldLayoutId id="2147483735" r:id="rId3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dirty="0"/>
              <a:t>คลิกเพื่อแก้ไขสไตล์ของข้อความต้นแบบ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394FF7-8698-443E-BD76-3813596AC56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8/11/17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7F1E4F-1CFF-5643-939E-217C01CDF565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97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microsoft.com/office/2007/relationships/hdphoto" Target="../media/hdphoto1.wdp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chart" Target="../charts/char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17.jpg"/><Relationship Id="rId1" Type="http://schemas.openxmlformats.org/officeDocument/2006/relationships/slideLayout" Target="../slideLayouts/slideLayout21.xml"/><Relationship Id="rId2" Type="http://schemas.openxmlformats.org/officeDocument/2006/relationships/diagramData" Target="../diagrams/data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image" Target="../media/image17.jpg"/><Relationship Id="rId1" Type="http://schemas.openxmlformats.org/officeDocument/2006/relationships/slideLayout" Target="../slideLayouts/slideLayout21.xml"/><Relationship Id="rId2" Type="http://schemas.openxmlformats.org/officeDocument/2006/relationships/diagramData" Target="../diagrams/data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1.xml"/><Relationship Id="rId2" Type="http://schemas.openxmlformats.org/officeDocument/2006/relationships/diagramData" Target="../diagrams/data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9.jp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chart" Target="../charts/chart1.xml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chart" Target="../charts/char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17.jp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7" Type="http://schemas.openxmlformats.org/officeDocument/2006/relationships/image" Target="../media/image12.jpg"/><Relationship Id="rId8" Type="http://schemas.openxmlformats.org/officeDocument/2006/relationships/image" Target="../media/image31.jpg"/><Relationship Id="rId1" Type="http://schemas.openxmlformats.org/officeDocument/2006/relationships/slideLayout" Target="../slideLayouts/slideLayout21.xml"/><Relationship Id="rId2" Type="http://schemas.openxmlformats.org/officeDocument/2006/relationships/diagramData" Target="../diagrams/data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7.jpg"/><Relationship Id="rId3" Type="http://schemas.openxmlformats.org/officeDocument/2006/relationships/image" Target="../media/image3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chart" Target="../charts/chart6.xml"/><Relationship Id="rId5" Type="http://schemas.openxmlformats.org/officeDocument/2006/relationships/chart" Target="../charts/chart7.xml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7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7.jpg"/><Relationship Id="rId3" Type="http://schemas.openxmlformats.org/officeDocument/2006/relationships/chart" Target="../charts/char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1.jpg"/><Relationship Id="rId8" Type="http://schemas.openxmlformats.org/officeDocument/2006/relationships/image" Target="../media/image12.jpg"/><Relationship Id="rId1" Type="http://schemas.openxmlformats.org/officeDocument/2006/relationships/slideLayout" Target="../slideLayouts/slideLayout21.xml"/><Relationship Id="rId2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7.jpg"/><Relationship Id="rId3" Type="http://schemas.openxmlformats.org/officeDocument/2006/relationships/chart" Target="../charts/char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1" Type="http://schemas.openxmlformats.org/officeDocument/2006/relationships/slideLayout" Target="../slideLayouts/slideLayout21.xml"/><Relationship Id="rId2" Type="http://schemas.openxmlformats.org/officeDocument/2006/relationships/diagramData" Target="../diagrams/data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4" Type="http://schemas.openxmlformats.org/officeDocument/2006/relationships/diagramQuickStyle" Target="../diagrams/quickStyle9.xml"/><Relationship Id="rId5" Type="http://schemas.openxmlformats.org/officeDocument/2006/relationships/diagramColors" Target="../diagrams/colors9.xml"/><Relationship Id="rId6" Type="http://schemas.microsoft.com/office/2007/relationships/diagramDrawing" Target="../diagrams/drawing9.xml"/><Relationship Id="rId1" Type="http://schemas.openxmlformats.org/officeDocument/2006/relationships/slideLayout" Target="../slideLayouts/slideLayout21.xml"/><Relationship Id="rId2" Type="http://schemas.openxmlformats.org/officeDocument/2006/relationships/diagramData" Target="../diagrams/data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43.JP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3.jpg"/><Relationship Id="rId3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2.JPG"/><Relationship Id="rId3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4.PNG"/><Relationship Id="rId3" Type="http://schemas.openxmlformats.org/officeDocument/2006/relationships/image" Target="../media/image55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6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3.PNG"/><Relationship Id="rId3" Type="http://schemas.openxmlformats.org/officeDocument/2006/relationships/image" Target="../media/image64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5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69.PNG"/><Relationship Id="rId5" Type="http://schemas.openxmlformats.org/officeDocument/2006/relationships/image" Target="../media/image70.JP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4" Type="http://schemas.openxmlformats.org/officeDocument/2006/relationships/diagramQuickStyle" Target="../diagrams/quickStyle10.xml"/><Relationship Id="rId5" Type="http://schemas.openxmlformats.org/officeDocument/2006/relationships/diagramColors" Target="../diagrams/colors10.xml"/><Relationship Id="rId6" Type="http://schemas.microsoft.com/office/2007/relationships/diagramDrawing" Target="../diagrams/drawing10.xml"/><Relationship Id="rId1" Type="http://schemas.openxmlformats.org/officeDocument/2006/relationships/slideLayout" Target="../slideLayouts/slideLayout21.xml"/><Relationship Id="rId2" Type="http://schemas.openxmlformats.org/officeDocument/2006/relationships/diagramData" Target="../diagrams/data1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2.tmp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3.tmp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4.tmp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5.tmp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6.tmp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7.tmp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8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1.xml"/><Relationship Id="rId2" Type="http://schemas.openxmlformats.org/officeDocument/2006/relationships/diagramData" Target="../diagrams/data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80.png"/><Relationship Id="rId3" Type="http://schemas.openxmlformats.org/officeDocument/2006/relationships/image" Target="../media/image8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83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4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9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9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chart" Target="../charts/char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chart" Target="../charts/chart1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chart" Target="../charts/chart1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chart" Target="../charts/chart1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0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9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88"/>
          <a:stretch/>
        </p:blipFill>
        <p:spPr>
          <a:xfrm>
            <a:off x="4228" y="440645"/>
            <a:ext cx="9144000" cy="5840563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346" y="57421"/>
            <a:ext cx="1653307" cy="1643387"/>
          </a:xfrm>
          <a:prstGeom prst="rect">
            <a:avLst/>
          </a:prstGeom>
        </p:spPr>
      </p:pic>
      <p:sp>
        <p:nvSpPr>
          <p:cNvPr id="19" name="Rectangle 1"/>
          <p:cNvSpPr/>
          <p:nvPr/>
        </p:nvSpPr>
        <p:spPr>
          <a:xfrm>
            <a:off x="-68796" y="3992562"/>
            <a:ext cx="9227112" cy="145905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0" name="TextBox 9"/>
          <p:cNvSpPr txBox="1"/>
          <p:nvPr/>
        </p:nvSpPr>
        <p:spPr>
          <a:xfrm>
            <a:off x="-36512" y="4005064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รายงานความก้าวหน้าฉบับที่ 2</a:t>
            </a:r>
          </a:p>
          <a:p>
            <a:pPr algn="ctr"/>
            <a:r>
              <a:rPr lang="th-TH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Progress Report II)</a:t>
            </a: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69616" y="2593282"/>
            <a:ext cx="9151636" cy="5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โครงการปรับปรุงโปรแกรมบริหารงานบำรุงทาง (</a:t>
            </a:r>
            <a:r>
              <a:rPr lang="en-US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</a:t>
            </a:r>
            <a:endParaRPr lang="th-TH" sz="36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5888048"/>
            <a:ext cx="1272208" cy="908720"/>
          </a:xfrm>
          <a:prstGeom prst="rect">
            <a:avLst/>
          </a:prstGeom>
        </p:spPr>
      </p:pic>
      <p:sp>
        <p:nvSpPr>
          <p:cNvPr id="23" name="TextBox 8"/>
          <p:cNvSpPr txBox="1"/>
          <p:nvPr/>
        </p:nvSpPr>
        <p:spPr>
          <a:xfrm>
            <a:off x="4866652" y="6335103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400" b="1" cap="all" dirty="0">
                <a:solidFill>
                  <a:srgbClr val="8784C7">
                    <a:lumMod val="50000"/>
                  </a:srgbClr>
                </a:solidFill>
                <a:latin typeface="TH SarabunPSK" pitchFamily="34" charset="-34"/>
                <a:cs typeface="TH SarabunPSK" pitchFamily="34" charset="-34"/>
              </a:rPr>
              <a:t> สถาบันการขนส่ง จุฬาลงกรณ์มหาวิทยาลัย</a:t>
            </a:r>
          </a:p>
        </p:txBody>
      </p:sp>
      <p:sp>
        <p:nvSpPr>
          <p:cNvPr id="24" name="TextBox 13"/>
          <p:cNvSpPr txBox="1"/>
          <p:nvPr/>
        </p:nvSpPr>
        <p:spPr>
          <a:xfrm>
            <a:off x="4228" y="6342408"/>
            <a:ext cx="2267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cap="all" dirty="0"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</a:t>
            </a:r>
            <a:r>
              <a:rPr lang="th-TH" sz="2400" b="1" cap="all" dirty="0"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13 กรกฎาคม </a:t>
            </a:r>
            <a:r>
              <a:rPr lang="en-US" sz="2400" b="1" cap="all" dirty="0"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2560</a:t>
            </a:r>
            <a:endParaRPr lang="th-TH" sz="2400" b="1" cap="all" dirty="0"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2457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788849"/>
              </p:ext>
            </p:extLst>
          </p:nvPr>
        </p:nvGraphicFramePr>
        <p:xfrm>
          <a:off x="107504" y="908720"/>
          <a:ext cx="8928993" cy="5738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87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1">
                  <a:extLst>
                    <a:ext uri="{9D8B030D-6E8A-4147-A177-3AD203B41FA5}">
                      <a16:colId xmlns:a16="http://schemas.microsoft.com/office/drawing/2014/main" xmlns="" val="3501312864"/>
                    </a:ext>
                  </a:extLst>
                </a:gridCol>
              </a:tblGrid>
              <a:tr h="392096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ขอบเขตของงาน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กำหนดเสร็จ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ผลการดำเนินงาน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3386">
                <a:tc gridSpan="3"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+mj-lt"/>
                        <a:buNone/>
                        <a:tabLst>
                          <a:tab pos="361950" algn="l"/>
                        </a:tabLst>
                      </a:pPr>
                      <a:r>
                        <a:rPr lang="th-TH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2.  ศึกษา และแนะนำปัจจัยตลอดจนหลักเกณฑ์ต่างๆ สำหรับใช้ในการเลือกวิธีการซ่อมบำรุงที่เหมาะสมกับข้อมูลในปัจจุบันที่มีการสำรวจ         ข้อมูล และที่ได้เชื่อมโยงข้อมูลจากระบบอื่นๆ ของกรมทางหลวง โดยมีรายละเอียดดังนี้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b="1" strike="noStrike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b="1" strike="noStrike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96700703"/>
                  </a:ext>
                </a:extLst>
              </a:tr>
              <a:tr h="399616">
                <a:tc>
                  <a:txBody>
                    <a:bodyPr/>
                    <a:lstStyle/>
                    <a:p>
                      <a:pPr marL="266700" indent="-266700">
                        <a:buNone/>
                      </a:pPr>
                      <a:r>
                        <a:rPr lang="en-US" sz="1800" strike="noStrike" dirty="0"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r>
                        <a:rPr lang="th-TH" sz="1800" strike="noStrike" dirty="0">
                          <a:latin typeface="TH SarabunPSK" pitchFamily="34" charset="-34"/>
                          <a:cs typeface="TH SarabunPSK" pitchFamily="34" charset="-34"/>
                        </a:rPr>
                        <a:t>.1</a:t>
                      </a:r>
                      <a:r>
                        <a:rPr lang="th-TH" sz="1800" strike="noStrike" baseline="0" dirty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1800" strike="noStrike" dirty="0">
                          <a:latin typeface="TH SarabunPSK" pitchFamily="34" charset="-34"/>
                          <a:cs typeface="TH SarabunPSK" pitchFamily="34" charset="-34"/>
                        </a:rPr>
                        <a:t>ศึกษาและเก็บข้อมูลวิธีการซ่อมบำรุงซึ่งดำเนินการในปัจจุบันของกรมทางหลวง </a:t>
                      </a:r>
                      <a:endParaRPr lang="th-TH" sz="1800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Progress</a:t>
                      </a:r>
                      <a:r>
                        <a:rPr lang="en-US" sz="1800" b="1" strike="noStrike" baseline="0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1</a:t>
                      </a:r>
                      <a:endParaRPr lang="th-TH" sz="1800" b="1" strike="noStrike" dirty="0">
                        <a:solidFill>
                          <a:srgbClr val="279C0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33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2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.2</a:t>
                      </a:r>
                      <a:r>
                        <a:rPr lang="th-TH" sz="1800" u="none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ศึกษาเทคโนโลยีทางด้านสารสนเทศที่เหมาะสมสำหรับใช้ในการปรับปรุงและพัฒนาระบบ 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TPMS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/>
                      </a:r>
                      <a:b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</a:b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เพื่อรองรับข้อมูล เทคโนโลยี รวมถึงการพัฒนาในอนาคต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Progress</a:t>
                      </a:r>
                      <a:r>
                        <a:rPr lang="en-US" sz="1800" b="1" strike="noStrike" baseline="0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1</a:t>
                      </a:r>
                      <a:endParaRPr lang="th-TH" sz="1800" b="1" strike="noStrike" dirty="0">
                        <a:solidFill>
                          <a:srgbClr val="279C0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83703324"/>
                  </a:ext>
                </a:extLst>
              </a:tr>
              <a:tr h="6333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2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.3 ศึกษา รวบรวมความต้องการในการใช้งานโปรแกรม 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TPMS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จากผู้ใช้งาน รูปแบบรายงานที่ใช้งานในปัจจุบันของกรมทางหลวง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Progress</a:t>
                      </a:r>
                      <a:r>
                        <a:rPr lang="en-US" sz="1800" b="1" strike="noStrike" baseline="0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1</a:t>
                      </a:r>
                      <a:endParaRPr lang="th-TH" sz="1800" b="1" strike="noStrike" dirty="0">
                        <a:solidFill>
                          <a:srgbClr val="279C0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76690418"/>
                  </a:ext>
                </a:extLst>
              </a:tr>
              <a:tr h="6333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2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.4</a:t>
                      </a:r>
                      <a:r>
                        <a:rPr lang="th-TH" sz="1800" u="none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ศึกษา ทบทวน งานวิจัยที่เกี่ยวข้องกับแนวทางการเลือกวิธีการซ่อมบำรุงทั้งในประเทศและต่างประเทศ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Progress</a:t>
                      </a:r>
                      <a:r>
                        <a:rPr lang="en-US" sz="1800" b="1" strike="noStrike" baseline="0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1</a:t>
                      </a:r>
                      <a:endParaRPr lang="th-TH" sz="1800" b="1" strike="noStrike" dirty="0">
                        <a:solidFill>
                          <a:srgbClr val="279C0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65279047"/>
                  </a:ext>
                </a:extLst>
              </a:tr>
              <a:tr h="14683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3.</a:t>
                      </a:r>
                      <a:r>
                        <a:rPr lang="th-TH" sz="1800" b="1" u="none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ปรับปรุงโปรแกรมบริหารบำรุงทาง (</a:t>
                      </a:r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TPMS) </a:t>
                      </a: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ให้สามารถตอบสนองความต้องการของผู้ใช้งาน </a:t>
                      </a:r>
                      <a:b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</a:b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ในการวิเคราะห์ ด้วยรูปแบบและเงื่อนไขต่างๆ และมีความยืดหยุ่นสามารถปรับเปลี่ยน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ตัวแปรต่างๆ ในสมการและแบบจำลอง รูปแบบในการซ่อมบำรุง และเพิ่มความยืดหยุ่นในการเพิ่มเติม หรือปรับเปลี่ยนเงื่อนไขในการวิเคราะห์วิธีการซ่อมบำรุงได้โดยง่าย เพื่อรองรับข้อมูล เทคโนโลยีและความต้องการใหม่ๆ ในอนาคต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kern="1200" dirty="0">
                          <a:solidFill>
                            <a:srgbClr val="279C0C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Progress 2</a:t>
                      </a:r>
                      <a:endParaRPr lang="th-TH" sz="1800" b="1" strike="noStrike" kern="1200" dirty="0">
                        <a:solidFill>
                          <a:srgbClr val="279C0C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760029733"/>
                  </a:ext>
                </a:extLst>
              </a:tr>
              <a:tr h="904836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4.</a:t>
                      </a:r>
                      <a:r>
                        <a:rPr lang="th-TH" sz="1800" b="1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th-TH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ทดสอบการใช้งานโดยการวิเคราะห์ความต้องการงบประมาณบำรุงทางของกรมทางหลวง โดยใช้ข้อมูลล่าสุดในฐานข้อมูลกลางงานบำรุงทาง และแบบจำลองต่างๆ ในโปรแกรมบริหารงานบำรุงทาง (</a:t>
                      </a:r>
                      <a:r>
                        <a:rPr lang="en-US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TPMS) </a:t>
                      </a:r>
                      <a:r>
                        <a:rPr lang="th-TH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ที่ได้สอบเทียบแล้ว</a:t>
                      </a:r>
                      <a:endParaRPr lang="en-US" sz="1800" b="1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kern="1200" dirty="0">
                          <a:solidFill>
                            <a:srgbClr val="279C0C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Progress 2</a:t>
                      </a:r>
                      <a:endParaRPr lang="th-TH" sz="1800" b="1" strike="noStrike" kern="1200" dirty="0">
                        <a:solidFill>
                          <a:srgbClr val="279C0C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26680584"/>
                  </a:ext>
                </a:extLst>
              </a:tr>
            </a:tbl>
          </a:graphicData>
        </a:graphic>
      </p:graphicFrame>
      <p:sp>
        <p:nvSpPr>
          <p:cNvPr id="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th-TH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สรุปความก้าวหน้าตามขอบเขตงาน (ต่อ)</a:t>
            </a:r>
          </a:p>
        </p:txBody>
      </p:sp>
    </p:spTree>
    <p:extLst>
      <p:ext uri="{BB962C8B-B14F-4D97-AF65-F5344CB8AC3E}">
        <p14:creationId xmlns:p14="http://schemas.microsoft.com/office/powerpoint/2010/main" val="268214024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1660526" y="930520"/>
            <a:ext cx="184731" cy="4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585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749340"/>
            <a:ext cx="228169" cy="31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1477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US" sz="738"/>
              <a:t> </a:t>
            </a:r>
            <a:endParaRPr lang="en-US" sz="1662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856470"/>
            <a:ext cx="7385538" cy="1058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แผนซ่อมบำรุงถนน</a:t>
            </a:r>
            <a:r>
              <a:rPr lang="th-TH" sz="2215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ผิวคอนกรีต</a:t>
            </a:r>
            <a:endParaRPr lang="en-US" sz="2215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60614" lvl="2" indent="-316531">
              <a:buFont typeface="Wingdings" panose="05000000000000000000" pitchFamily="2" charset="2"/>
              <a:buChar char="Ø"/>
            </a:pPr>
            <a:r>
              <a:rPr lang="th-TH" sz="1846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แผนงานบำรุงทางประจำปีในระดับความละเอียดทุก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 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กิโลเมตร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แบบไม่จำกัดงบประมาณ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marL="1688165" lvl="3" indent="-422041">
              <a:buFont typeface="Arial" panose="020B0604020202020204" pitchFamily="34" charset="0"/>
              <a:buChar char="•"/>
            </a:pPr>
            <a:r>
              <a:rPr lang="th-TH" sz="2215" b="1" dirty="0">
                <a:latin typeface="Angsana New" panose="02020603050405020304" pitchFamily="18" charset="-34"/>
              </a:rPr>
              <a:t>ระดับประเทศ</a:t>
            </a:r>
            <a:endParaRPr lang="en-US" sz="2215" b="1" dirty="0">
              <a:latin typeface="Angsana New" panose="02020603050405020304" pitchFamily="18" charset="-34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966082" y="1569700"/>
            <a:ext cx="17049337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81536" y="970083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13" name="Rectangle 12"/>
          <p:cNvSpPr/>
          <p:nvPr/>
        </p:nvSpPr>
        <p:spPr>
          <a:xfrm>
            <a:off x="232172" y="449746"/>
            <a:ext cx="8700812" cy="340070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77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18582" y="244069"/>
            <a:ext cx="8906836" cy="1240339"/>
          </a:xfrm>
          <a:prstGeom prst="rect">
            <a:avLst/>
          </a:prstGeom>
        </p:spPr>
        <p:txBody>
          <a:bodyPr bIns="84406" anchor="b" anchorCtr="0">
            <a:noAutofit/>
          </a:bodyPr>
          <a:lstStyle/>
          <a:p>
            <a:pPr algn="ctr"/>
            <a:r>
              <a:rPr lang="th-TH" sz="2215" i="1" dirty="0">
                <a:latin typeface="LilyUPC" panose="020B0604020202020204" pitchFamily="34" charset="-34"/>
                <a:cs typeface="LilyUPC" panose="020B0604020202020204" pitchFamily="34" charset="-34"/>
              </a:rPr>
              <a:t>การจัดทำแผนซ่อมบำรุงถนน </a:t>
            </a:r>
            <a:r>
              <a:rPr lang="th-TH" sz="2585" b="1" i="1" u="sng" dirty="0">
                <a:latin typeface="LilyUPC" panose="020B0604020202020204" pitchFamily="34" charset="-34"/>
                <a:cs typeface="LilyUPC" panose="020B0604020202020204" pitchFamily="34" charset="-34"/>
              </a:rPr>
              <a:t>ผิวคอนกรีต</a:t>
            </a:r>
            <a:r>
              <a:rPr lang="th-TH" sz="2585" i="1" dirty="0">
                <a:latin typeface="LilyUPC" panose="020B0604020202020204" pitchFamily="34" charset="-34"/>
                <a:cs typeface="LilyUPC" panose="020B0604020202020204" pitchFamily="34" charset="-34"/>
              </a:rPr>
              <a:t> ด้วย </a:t>
            </a:r>
            <a:r>
              <a:rPr lang="en-US" sz="2215" i="1" dirty="0">
                <a:latin typeface="LilyUPC" pitchFamily="34" charset="-34"/>
                <a:cs typeface="LilyUPC" pitchFamily="34" charset="-34"/>
              </a:rPr>
              <a:t>TPMS</a:t>
            </a:r>
          </a:p>
          <a:p>
            <a:pPr indent="317997" algn="ctr"/>
            <a:endParaRPr lang="en-US" sz="4062" i="1" dirty="0">
              <a:latin typeface="LilyUPC" pitchFamily="34" charset="-34"/>
              <a:cs typeface="LilyUPC" pitchFamily="34" charset="-34"/>
            </a:endParaRP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/>
          </p:nvPr>
        </p:nvGraphicFramePr>
        <p:xfrm>
          <a:off x="539552" y="1988631"/>
          <a:ext cx="7416823" cy="4752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115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51670" y="1220917"/>
            <a:ext cx="8640960" cy="461665"/>
          </a:xfrm>
          <a:prstGeom prst="rect">
            <a:avLst/>
          </a:prstGeom>
          <a:solidFill>
            <a:srgbClr val="63891F">
              <a:lumMod val="20000"/>
              <a:lumOff val="80000"/>
            </a:srgbClr>
          </a:solidFill>
        </p:spPr>
        <p:txBody>
          <a:bodyPr wrap="square" anchor="ctr">
            <a:spAutoFit/>
          </a:bodyPr>
          <a:lstStyle/>
          <a:p>
            <a:pPr lvl="0" algn="ctr"/>
            <a:r>
              <a:rPr lang="th-TH" sz="2400" b="1" spc="-20" dirty="0">
                <a:ea typeface="Cordia New" panose="020B0304020202020204" pitchFamily="34" charset="-34"/>
                <a:cs typeface="TH SarabunPSK" panose="020B0500040200020003" pitchFamily="34" charset="-34"/>
              </a:rPr>
              <a:t>ศึกษา ทบทวนข้อมูลแบบจำลองต่างๆ ภายในโปรแกรม </a:t>
            </a:r>
            <a:r>
              <a:rPr lang="en-US" sz="2400" b="1" spc="-2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9" name="Diagram 10"/>
          <p:cNvGraphicFramePr/>
          <p:nvPr>
            <p:extLst>
              <p:ext uri="{D42A27DB-BD31-4B8C-83A1-F6EECF244321}">
                <p14:modId xmlns:p14="http://schemas.microsoft.com/office/powerpoint/2010/main" val="3812121685"/>
              </p:ext>
            </p:extLst>
          </p:nvPr>
        </p:nvGraphicFramePr>
        <p:xfrm>
          <a:off x="285720" y="2132856"/>
          <a:ext cx="8643998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รูปภาพ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72" y="3140968"/>
            <a:ext cx="5724486" cy="361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67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graphicFrame>
        <p:nvGraphicFramePr>
          <p:cNvPr id="9" name="Diagram 10"/>
          <p:cNvGraphicFramePr/>
          <p:nvPr>
            <p:extLst>
              <p:ext uri="{D42A27DB-BD31-4B8C-83A1-F6EECF244321}">
                <p14:modId xmlns:p14="http://schemas.microsoft.com/office/powerpoint/2010/main" val="1809274256"/>
              </p:ext>
            </p:extLst>
          </p:nvPr>
        </p:nvGraphicFramePr>
        <p:xfrm>
          <a:off x="285720" y="2132856"/>
          <a:ext cx="8643998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709690"/>
              </p:ext>
            </p:extLst>
          </p:nvPr>
        </p:nvGraphicFramePr>
        <p:xfrm>
          <a:off x="251520" y="2184502"/>
          <a:ext cx="8784826" cy="4147192"/>
        </p:xfrm>
        <a:graphic>
          <a:graphicData uri="http://schemas.openxmlformats.org/drawingml/2006/table">
            <a:tbl>
              <a:tblPr/>
              <a:tblGrid>
                <a:gridCol w="4926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36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87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5813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284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0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00050" algn="l"/>
                          <a:tab pos="514350" algn="l"/>
                          <a:tab pos="685800" algn="l"/>
                          <a:tab pos="810260" algn="l"/>
                        </a:tabLst>
                      </a:pPr>
                      <a:endParaRPr lang="en-US" sz="1400" dirty="0">
                        <a:latin typeface="TH SarabunPSK" panose="020B0500040200020003" pitchFamily="34" charset="-34"/>
                        <a:ea typeface="MS Mincho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00050" algn="l"/>
                          <a:tab pos="514350" algn="l"/>
                          <a:tab pos="685800" algn="l"/>
                          <a:tab pos="810260" algn="l"/>
                        </a:tabLst>
                      </a:pPr>
                      <a:r>
                        <a:rPr lang="en-US" sz="2800" b="1" dirty="0" err="1">
                          <a:latin typeface="TH SarabunPSK" panose="020B0500040200020003" pitchFamily="34" charset="-34"/>
                          <a:ea typeface="MS Mincho"/>
                          <a:cs typeface="TH SarabunPSK" panose="020B0500040200020003" pitchFamily="34" charset="-34"/>
                        </a:rPr>
                        <a:t>dIRI</a:t>
                      </a:r>
                      <a:endParaRPr lang="en-US" sz="2800" b="1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00050" algn="l"/>
                          <a:tab pos="514350" algn="l"/>
                          <a:tab pos="685800" algn="l"/>
                          <a:tab pos="810260" algn="l"/>
                        </a:tabLst>
                      </a:pPr>
                      <a:r>
                        <a:rPr lang="en-US" sz="2800" b="1" dirty="0">
                          <a:latin typeface="TH SarabunPSK" panose="020B0500040200020003" pitchFamily="34" charset="-34"/>
                          <a:ea typeface="MS Mincho"/>
                          <a:cs typeface="TH SarabunPSK" panose="020B0500040200020003" pitchFamily="34" charset="-34"/>
                        </a:rPr>
                        <a:t>=</a:t>
                      </a:r>
                      <a:endParaRPr lang="en-US" sz="2800" b="1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00050" algn="l"/>
                          <a:tab pos="514350" algn="l"/>
                          <a:tab pos="685800" algn="l"/>
                          <a:tab pos="810260" algn="l"/>
                        </a:tabLst>
                      </a:pPr>
                      <a:r>
                        <a:rPr lang="en-US" sz="2800" b="1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Kgp</a:t>
                      </a:r>
                      <a:r>
                        <a:rPr lang="en-US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*(134*Exp(</a:t>
                      </a:r>
                      <a:r>
                        <a:rPr lang="en-US" sz="2800" b="1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Kgm</a:t>
                      </a:r>
                      <a:r>
                        <a:rPr lang="en-US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*m*AGE3)*[(1 + SNC*0.755)]</a:t>
                      </a:r>
                      <a:r>
                        <a:rPr lang="en-US" sz="2800" b="1" baseline="300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-5</a:t>
                      </a:r>
                      <a:r>
                        <a:rPr lang="en-US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 *YE4 + 0.0121*AGE3) + (</a:t>
                      </a:r>
                      <a:r>
                        <a:rPr lang="en-US" sz="2800" b="1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Kgm</a:t>
                      </a:r>
                      <a:r>
                        <a:rPr lang="en-US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*m*</a:t>
                      </a:r>
                      <a:r>
                        <a:rPr lang="en-US" sz="2800" b="1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IRIa</a:t>
                      </a:r>
                      <a:r>
                        <a:rPr lang="en-US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00050" algn="l"/>
                          <a:tab pos="514350" algn="l"/>
                          <a:tab pos="685800" algn="l"/>
                          <a:tab pos="810260" algn="l"/>
                        </a:tabLst>
                      </a:pPr>
                      <a:endParaRPr lang="en-US" sz="14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6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โดย</a:t>
                      </a:r>
                      <a:endParaRPr lang="en-US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atin typeface="TH SarabunPSK" panose="020B0500040200020003" pitchFamily="34" charset="-34"/>
                          <a:ea typeface="MS Mincho"/>
                          <a:cs typeface="TH SarabunPSK" panose="020B0500040200020003" pitchFamily="34" charset="-34"/>
                        </a:rPr>
                        <a:t>dIRI</a:t>
                      </a:r>
                      <a:endParaRPr lang="en-US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AGE3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ค่า  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IRI 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ที่เพิ่มขึ้นในปีถัดไป (เมตร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กิโลเมตร)</a:t>
                      </a:r>
                      <a:endParaRPr lang="en-US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อายุผิวทางตั้งแต่มีการเสริมผิว การบูรณะ หรือ การก่อสร้างใหม่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ปี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IRIa</a:t>
                      </a:r>
                      <a:endParaRPr lang="en-US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ค่าความขุรขระสากลเมื่อต้นปีที่สนใจ (เมตร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กิโลเมตร)</a:t>
                      </a:r>
                      <a:endParaRPr lang="en-US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6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ค่าสัมประสิทธิ์ผลกระทบจากสภาพแวดล้อม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 </a:t>
                      </a:r>
                      <a:endParaRPr lang="th-TH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อ้างอิง 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HDM-4 Volume 6 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ตาราง 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B10-3)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86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SNC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ค่าความแข็งแรงของโครงสร้างทางตั้งแต่มีการก่อสร้าง การเสริมผิว การบูรณะ หรือ การก่อสร้างใหม่ ครั้งล่าสุด (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ASSHTO)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38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YE4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Annual Number of Equivalent Standard Axles (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ล้าน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 ESAL/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ช่องทางจราจร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ปี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Kgp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ค่าปรับแก้อัตราการเสื่อมสภาพของความขรุขระผิวทาง</a:t>
                      </a:r>
                      <a:endParaRPr lang="en-US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86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Kgm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ค่าปรับแก้ของค่าสัมประสิทธิ์ผลกระทบจากสภาพแวดล้อม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(อ้างอิง 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HDM-4, Volume 5, P. 93-96)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13" name="รูปภาพ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33706" r="18501" b="53289"/>
          <a:stretch/>
        </p:blipFill>
        <p:spPr>
          <a:xfrm>
            <a:off x="1331639" y="1196752"/>
            <a:ext cx="7205697" cy="6010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75856" y="1196752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แบบจำลอง</a:t>
            </a:r>
            <a:r>
              <a:rPr lang="th-TH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การเสื่อมสภาพ</a:t>
            </a: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ทาง</a:t>
            </a:r>
            <a:endParaRPr lang="th-TH" dirty="0">
              <a:solidFill>
                <a:schemeClr val="bg1"/>
              </a:solidFill>
              <a:latin typeface="Palatino Linotype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77130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graphicFrame>
        <p:nvGraphicFramePr>
          <p:cNvPr id="9" name="Diagram 10"/>
          <p:cNvGraphicFramePr/>
          <p:nvPr/>
        </p:nvGraphicFramePr>
        <p:xfrm>
          <a:off x="285720" y="2132856"/>
          <a:ext cx="8643998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796464"/>
              </p:ext>
            </p:extLst>
          </p:nvPr>
        </p:nvGraphicFramePr>
        <p:xfrm>
          <a:off x="872666" y="1850524"/>
          <a:ext cx="7686700" cy="714380"/>
        </p:xfrm>
        <a:graphic>
          <a:graphicData uri="http://schemas.openxmlformats.org/drawingml/2006/table">
            <a:tbl>
              <a:tblPr/>
              <a:tblGrid>
                <a:gridCol w="7924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395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7546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43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00050" algn="l"/>
                          <a:tab pos="514350" algn="l"/>
                          <a:tab pos="685800" algn="l"/>
                          <a:tab pos="810260" algn="l"/>
                        </a:tabLst>
                      </a:pPr>
                      <a:r>
                        <a:rPr lang="en-US" sz="2800" b="1" dirty="0" err="1">
                          <a:latin typeface="TH SarabunPSK" panose="020B0500040200020003" pitchFamily="34" charset="-34"/>
                          <a:ea typeface="MS Mincho"/>
                          <a:cs typeface="TH SarabunPSK" panose="020B0500040200020003" pitchFamily="34" charset="-34"/>
                        </a:rPr>
                        <a:t>dIRI</a:t>
                      </a:r>
                      <a:endParaRPr lang="en-US" sz="2800" b="1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00050" algn="l"/>
                          <a:tab pos="514350" algn="l"/>
                          <a:tab pos="685800" algn="l"/>
                          <a:tab pos="810260" algn="l"/>
                        </a:tabLst>
                      </a:pPr>
                      <a:r>
                        <a:rPr lang="th-TH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เป็น </a:t>
                      </a:r>
                      <a:r>
                        <a:rPr lang="en-US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function </a:t>
                      </a:r>
                      <a:r>
                        <a:rPr lang="th-TH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ของ</a:t>
                      </a:r>
                      <a:endParaRPr lang="en-US" sz="2800" b="1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00050" algn="l"/>
                          <a:tab pos="514350" algn="l"/>
                          <a:tab pos="685800" algn="l"/>
                          <a:tab pos="810260" algn="l"/>
                        </a:tabLst>
                      </a:pPr>
                      <a:r>
                        <a:rPr lang="th-TH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800" b="1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Kgp</a:t>
                      </a:r>
                      <a:r>
                        <a:rPr lang="en-US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en-US" sz="2800" b="1" baseline="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YE4, </a:t>
                      </a:r>
                      <a:r>
                        <a:rPr lang="en-US" sz="2800" b="1" baseline="0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I</a:t>
                      </a:r>
                      <a:r>
                        <a:rPr lang="en-US" sz="2800" b="1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RIa</a:t>
                      </a:r>
                      <a:r>
                        <a:rPr lang="en-US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en-US" sz="2800" b="1" baseline="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AGE3,</a:t>
                      </a:r>
                      <a:r>
                        <a:rPr lang="en-US" sz="2800" b="1" baseline="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SNC,</a:t>
                      </a:r>
                      <a:r>
                        <a:rPr lang="en-US" sz="2800" b="1" baseline="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800" b="1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Kgm</a:t>
                      </a:r>
                      <a:r>
                        <a:rPr lang="en-US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, m</a:t>
                      </a:r>
                      <a:r>
                        <a:rPr lang="th-TH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)</a:t>
                      </a:r>
                      <a:endParaRPr lang="en-US" sz="2800" b="1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1" name="Oval 7"/>
          <p:cNvSpPr/>
          <p:nvPr/>
        </p:nvSpPr>
        <p:spPr>
          <a:xfrm>
            <a:off x="3077464" y="2493543"/>
            <a:ext cx="2731880" cy="2214579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Oval 8"/>
          <p:cNvSpPr/>
          <p:nvPr/>
        </p:nvSpPr>
        <p:spPr>
          <a:xfrm>
            <a:off x="2582266" y="4149080"/>
            <a:ext cx="1482657" cy="1237600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Oval 9"/>
          <p:cNvSpPr/>
          <p:nvPr/>
        </p:nvSpPr>
        <p:spPr>
          <a:xfrm>
            <a:off x="3395025" y="4821217"/>
            <a:ext cx="2162783" cy="156011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Rectangle 10"/>
          <p:cNvSpPr/>
          <p:nvPr/>
        </p:nvSpPr>
        <p:spPr>
          <a:xfrm>
            <a:off x="2978371" y="4494109"/>
            <a:ext cx="606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Kgp</a:t>
            </a:r>
            <a:endParaRPr lang="en-US" sz="28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Rectangle 11"/>
          <p:cNvSpPr/>
          <p:nvPr/>
        </p:nvSpPr>
        <p:spPr>
          <a:xfrm>
            <a:off x="4124187" y="2959024"/>
            <a:ext cx="591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YE4</a:t>
            </a:r>
            <a:endParaRPr lang="en-US" sz="28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Rectangle 12"/>
          <p:cNvSpPr/>
          <p:nvPr/>
        </p:nvSpPr>
        <p:spPr>
          <a:xfrm>
            <a:off x="3395025" y="3625860"/>
            <a:ext cx="21130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IRIa</a:t>
            </a:r>
            <a:r>
              <a:rPr lang="en-US" sz="2800" b="1" dirty="0">
                <a:solidFill>
                  <a:prstClr val="black"/>
                </a:solidFill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   AGE3   SNC</a:t>
            </a:r>
            <a:endParaRPr lang="en-US" sz="28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Rectangle 13"/>
          <p:cNvSpPr/>
          <p:nvPr/>
        </p:nvSpPr>
        <p:spPr>
          <a:xfrm>
            <a:off x="3790772" y="5426060"/>
            <a:ext cx="13965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Kgm</a:t>
            </a:r>
            <a:r>
              <a:rPr lang="en-US" sz="2800" b="1" dirty="0">
                <a:solidFill>
                  <a:prstClr val="black"/>
                </a:solidFill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      m</a:t>
            </a:r>
            <a:endParaRPr lang="en-US" sz="28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Rectangle 15"/>
          <p:cNvSpPr/>
          <p:nvPr/>
        </p:nvSpPr>
        <p:spPr>
          <a:xfrm>
            <a:off x="212054" y="2977245"/>
            <a:ext cx="20002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800" b="1" dirty="0">
                <a:solidFill>
                  <a:srgbClr val="0066FF"/>
                </a:solidFill>
                <a:latin typeface="TH SarabunPSK" panose="020B0500040200020003" pitchFamily="34" charset="-34"/>
                <a:ea typeface="Calibri" pitchFamily="34" charset="0"/>
                <a:cs typeface="TH SarabunPSK" panose="020B0500040200020003" pitchFamily="34" charset="-34"/>
              </a:rPr>
              <a:t>ศึกษาเพิ่มเติมและปรับแก้ค่าให้มีความเหมาะสมกับข้อมูลในปัจจุบัน ก่อนนำไปใช้วิเคราะห์</a:t>
            </a:r>
            <a:endParaRPr lang="en-US" sz="2800" b="1" dirty="0">
              <a:solidFill>
                <a:srgbClr val="0066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Rectangle 16"/>
          <p:cNvSpPr/>
          <p:nvPr/>
        </p:nvSpPr>
        <p:spPr>
          <a:xfrm>
            <a:off x="6156176" y="2765246"/>
            <a:ext cx="22145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ได้จากการรวบรวมข้อมูลบัญชีสายทางและข้อมูลการสำรวจภาคสนาม</a:t>
            </a:r>
            <a:endParaRPr lang="en-US" sz="2800" b="1" dirty="0">
              <a:solidFill>
                <a:srgbClr val="008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Rectangle 17"/>
          <p:cNvSpPr/>
          <p:nvPr/>
        </p:nvSpPr>
        <p:spPr>
          <a:xfrm>
            <a:off x="6012160" y="4996333"/>
            <a:ext cx="31382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เลือกค่าแนะนำตั้งต้นจาก </a:t>
            </a:r>
            <a:r>
              <a:rPr lang="en-US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HDM-4 </a:t>
            </a:r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kgm</a:t>
            </a:r>
            <a:r>
              <a:rPr lang="en-US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=1, m=0.0025)</a:t>
            </a:r>
          </a:p>
        </p:txBody>
      </p:sp>
      <p:pic>
        <p:nvPicPr>
          <p:cNvPr id="26" name="รูปภาพ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33706" r="18501" b="53289"/>
          <a:stretch/>
        </p:blipFill>
        <p:spPr>
          <a:xfrm>
            <a:off x="1331639" y="1196752"/>
            <a:ext cx="7205697" cy="60103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5856" y="1196752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แบบจำลอง</a:t>
            </a:r>
            <a:r>
              <a:rPr lang="th-TH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การเสื่อมสภาพ</a:t>
            </a: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ทาง</a:t>
            </a:r>
            <a:endParaRPr lang="th-TH" dirty="0">
              <a:solidFill>
                <a:schemeClr val="bg1"/>
              </a:solidFill>
              <a:latin typeface="Palatino Linotype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7543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251520" y="1052736"/>
            <a:ext cx="4176465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การปรับแก้ค่า </a:t>
            </a:r>
            <a:r>
              <a:rPr lang="en-US" b="1" kern="0" noProof="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K</a:t>
            </a:r>
            <a:r>
              <a:rPr lang="en-US" b="1" kern="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gp</a:t>
            </a:r>
            <a:endParaRPr kumimoji="0" lang="th-TH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25" name="Diagram 6"/>
          <p:cNvGraphicFramePr/>
          <p:nvPr>
            <p:extLst>
              <p:ext uri="{D42A27DB-BD31-4B8C-83A1-F6EECF244321}">
                <p14:modId xmlns:p14="http://schemas.microsoft.com/office/powerpoint/2010/main" val="1451825049"/>
              </p:ext>
            </p:extLst>
          </p:nvPr>
        </p:nvGraphicFramePr>
        <p:xfrm>
          <a:off x="476264" y="1643050"/>
          <a:ext cx="8596330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6443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pic>
        <p:nvPicPr>
          <p:cNvPr id="6" name="Picture 2" descr="calibrate Kg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0295" y="980728"/>
            <a:ext cx="5926201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สี่เหลี่ยมผืนผ้า 21"/>
          <p:cNvSpPr/>
          <p:nvPr/>
        </p:nvSpPr>
        <p:spPr>
          <a:xfrm>
            <a:off x="323528" y="3853283"/>
            <a:ext cx="4176465" cy="430695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Flow</a:t>
            </a:r>
            <a:r>
              <a:rPr kumimoji="0" lang="en-US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Chart </a:t>
            </a:r>
            <a:r>
              <a:rPr kumimoji="0" lang="th-TH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การปรับแก้ค่า </a:t>
            </a:r>
            <a:r>
              <a:rPr kumimoji="0" lang="en-US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Kgp</a:t>
            </a:r>
            <a:endParaRPr kumimoji="0" lang="th-TH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88291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92502" y="1024673"/>
            <a:ext cx="4176465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ตัวแปรที่ใช้ในการปรับแก้ค่า </a:t>
            </a:r>
            <a:r>
              <a:rPr lang="en-US" b="1" kern="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Kgp</a:t>
            </a:r>
            <a:endParaRPr kumimoji="0" lang="th-TH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292502" y="1666543"/>
            <a:ext cx="2009264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ข้อมูลสายทาง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หมายเลขทางหลวง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ตอนควบคุม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กม.เริ่มต้น-สิ้นสุด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IRI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ย้อนหลัง 5 ปี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AADT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%HV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ประวัติการซ่อมบำรุง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288279" y="4486207"/>
            <a:ext cx="1656184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ค่าคงที่ต่างๆ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Lane Factor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Truck Factor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 </a:t>
            </a:r>
            <a:r>
              <a:rPr lang="en-US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Kgm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a0, a1, a2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SNC</a:t>
            </a:r>
          </a:p>
        </p:txBody>
      </p:sp>
      <p:pic>
        <p:nvPicPr>
          <p:cNvPr id="26" name="รูปภาพ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85" y="4493468"/>
            <a:ext cx="5840392" cy="2232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7" b="22677"/>
          <a:stretch/>
        </p:blipFill>
        <p:spPr>
          <a:xfrm>
            <a:off x="3347864" y="1666543"/>
            <a:ext cx="4926611" cy="255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48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179512" y="1052736"/>
            <a:ext cx="5328592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การทดสอบความน่าเชื่อถือของแบบจำลอง</a:t>
            </a:r>
          </a:p>
        </p:txBody>
      </p:sp>
      <p:sp>
        <p:nvSpPr>
          <p:cNvPr id="6" name="Rounded Rectangle 8"/>
          <p:cNvSpPr/>
          <p:nvPr/>
        </p:nvSpPr>
        <p:spPr>
          <a:xfrm>
            <a:off x="179512" y="1668130"/>
            <a:ext cx="8501122" cy="785818"/>
          </a:xfrm>
          <a:prstGeom prst="roundRect">
            <a:avLst/>
          </a:prstGeom>
          <a:solidFill>
            <a:srgbClr val="C1F59D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540568" y="1708162"/>
            <a:ext cx="92047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9144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R</a:t>
            </a:r>
            <a:r>
              <a:rPr lang="en-US" sz="3200" b="1" baseline="300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2</a:t>
            </a:r>
            <a:r>
              <a:rPr lang="en-US" sz="3200" b="1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  = 1 – (∑(</a:t>
            </a:r>
            <a:r>
              <a:rPr lang="en-US" sz="3200" b="1" i="1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dIRI_model</a:t>
            </a:r>
            <a:r>
              <a:rPr lang="en-US" sz="3200" b="1" i="1" baseline="-30000" dirty="0" err="1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i</a:t>
            </a:r>
            <a:r>
              <a:rPr lang="en-US" sz="3200" b="1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-</a:t>
            </a:r>
            <a:r>
              <a:rPr lang="en-US" sz="3200" b="1" i="1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dIRI_actual</a:t>
            </a:r>
            <a:r>
              <a:rPr lang="en-US" sz="3200" b="1" i="1" baseline="-30000" dirty="0" err="1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i</a:t>
            </a:r>
            <a:r>
              <a:rPr lang="en-US" sz="3200" b="1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)</a:t>
            </a:r>
            <a:r>
              <a:rPr lang="en-US" sz="3200" b="1" baseline="300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2</a:t>
            </a:r>
            <a:r>
              <a:rPr lang="en-US" sz="3200" b="1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/∑( </a:t>
            </a:r>
            <a:r>
              <a:rPr lang="en-US" sz="3200" b="1" dirty="0" err="1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dIRI_actual</a:t>
            </a:r>
            <a:r>
              <a:rPr lang="en-US" sz="3200" b="1" i="1" baseline="-30000" dirty="0" err="1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i</a:t>
            </a:r>
            <a:r>
              <a:rPr lang="en-US" sz="3200" b="1" i="1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-</a:t>
            </a:r>
            <a:r>
              <a:rPr lang="en-US" sz="3200" b="1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IRI</a:t>
            </a:r>
            <a:r>
              <a:rPr lang="en-US" sz="3200" b="1" baseline="-30000" dirty="0" err="1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avg</a:t>
            </a:r>
            <a:r>
              <a:rPr lang="en-US" sz="3200" b="1" i="1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)</a:t>
            </a:r>
            <a:r>
              <a:rPr lang="en-US" sz="3200" b="1" i="1" baseline="300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2</a:t>
            </a:r>
            <a:r>
              <a:rPr lang="en-US" sz="3200" b="1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)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27584" y="2525386"/>
            <a:ext cx="781335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R</a:t>
            </a:r>
            <a:r>
              <a:rPr lang="en-US" sz="2400" baseline="300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2                </a:t>
            </a:r>
            <a:r>
              <a:rPr lang="en-US" sz="24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= </a:t>
            </a:r>
            <a:r>
              <a:rPr lang="th-TH" sz="24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ค่าสัมประสิทธิ์สหสัมพันธ์ </a:t>
            </a:r>
            <a:r>
              <a:rPr lang="en-US" sz="24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(Correlation Coefficient)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dIRI_model</a:t>
            </a:r>
            <a:r>
              <a:rPr lang="en-US" sz="2400" i="1" baseline="-300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	</a:t>
            </a:r>
            <a:r>
              <a:rPr lang="en-US" sz="24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= </a:t>
            </a:r>
            <a:r>
              <a:rPr lang="th-TH" sz="24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ค่าดัชนีความขรุขระสากลที่พยากรณ์ได้โดยใช้แบบจำลองที่พัฒนาขึ้น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dIRI_actual</a:t>
            </a:r>
            <a:r>
              <a:rPr lang="en-US" sz="2400" i="1" baseline="-300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	</a:t>
            </a:r>
            <a:r>
              <a:rPr lang="en-US" sz="24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=</a:t>
            </a:r>
            <a:r>
              <a:rPr lang="th-TH" sz="24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 ค่าดัชนีความขรุขระสากลที่สำรวจและเก็บรวบรวมจริง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IRI</a:t>
            </a:r>
            <a:r>
              <a:rPr lang="en-US" sz="2400" baseline="-30000" dirty="0" err="1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avg</a:t>
            </a:r>
            <a:r>
              <a:rPr lang="en-US" sz="24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	= </a:t>
            </a:r>
            <a:r>
              <a:rPr lang="th-TH" sz="24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ค่าเฉลี่ยความขรุขระสากลที่สำรวจและเก็บรวบรวมจริง</a:t>
            </a:r>
            <a:endParaRPr lang="th-TH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53" descr="graphb4a"/>
          <p:cNvPicPr>
            <a:picLocks noChangeAspect="1" noChangeArrowheads="1"/>
          </p:cNvPicPr>
          <p:nvPr/>
        </p:nvPicPr>
        <p:blipFill>
          <a:blip r:embed="rId2"/>
          <a:srcRect r="51677"/>
          <a:stretch>
            <a:fillRect/>
          </a:stretch>
        </p:blipFill>
        <p:spPr bwMode="auto">
          <a:xfrm>
            <a:off x="322100" y="4311336"/>
            <a:ext cx="417789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4" descr="graphb4b"/>
          <p:cNvPicPr>
            <a:picLocks noChangeAspect="1" noChangeArrowheads="1"/>
          </p:cNvPicPr>
          <p:nvPr/>
        </p:nvPicPr>
        <p:blipFill>
          <a:blip r:embed="rId3"/>
          <a:srcRect l="51066"/>
          <a:stretch>
            <a:fillRect/>
          </a:stretch>
        </p:blipFill>
        <p:spPr bwMode="auto">
          <a:xfrm>
            <a:off x="4745656" y="4294874"/>
            <a:ext cx="3714776" cy="226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9500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sp>
        <p:nvSpPr>
          <p:cNvPr id="3" name="สี่เหลี่ยมผืนผ้า 21"/>
          <p:cNvSpPr/>
          <p:nvPr/>
        </p:nvSpPr>
        <p:spPr>
          <a:xfrm>
            <a:off x="179512" y="1052736"/>
            <a:ext cx="3168352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ผลการปรับแก้ค่า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Kgp</a:t>
            </a:r>
            <a:endParaRPr kumimoji="0" lang="th-TH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77963709"/>
              </p:ext>
            </p:extLst>
          </p:nvPr>
        </p:nvGraphicFramePr>
        <p:xfrm>
          <a:off x="827584" y="1679702"/>
          <a:ext cx="7272808" cy="3117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115616" y="4986946"/>
                <a:ext cx="6696744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en-US" sz="2000" dirty="0">
                    <a:latin typeface="TH SarabunPSK" charset="0"/>
                    <a:ea typeface="TH SarabunPSK" charset="0"/>
                    <a:cs typeface="TH SarabunPSK" charset="0"/>
                  </a:rPr>
                  <a:t>	</a:t>
                </a:r>
                <a:r>
                  <a:rPr lang="th-TH" sz="2000" dirty="0">
                    <a:latin typeface="TH SarabunPSK" charset="0"/>
                    <a:ea typeface="TH SarabunPSK" charset="0"/>
                    <a:cs typeface="TH SarabunPSK" charset="0"/>
                  </a:rPr>
                  <a:t>จากการทดลองปรับแก้ค่า </a:t>
                </a:r>
                <a:r>
                  <a:rPr lang="en-US" sz="2000" dirty="0" err="1">
                    <a:latin typeface="TH SarabunPSK" charset="0"/>
                    <a:ea typeface="TH SarabunPSK" charset="0"/>
                    <a:cs typeface="TH SarabunPSK" charset="0"/>
                  </a:rPr>
                  <a:t>Kgp</a:t>
                </a:r>
                <a:r>
                  <a:rPr lang="th-TH" sz="2000" dirty="0">
                    <a:latin typeface="TH SarabunPSK" charset="0"/>
                    <a:ea typeface="TH SarabunPSK" charset="0"/>
                    <a:cs typeface="TH SarabunPSK" charset="0"/>
                  </a:rPr>
                  <a:t> ของตัวอย่างสายทาง 55 ช่วงสายทางที่คัดเลือกมาจากโครงข่ายทางทั้งหมดของกรมทางหลวงตามกระบวนการข้างต้น พบว่าค่า </a:t>
                </a:r>
                <a:r>
                  <a:rPr lang="en-US" sz="2000" dirty="0" err="1">
                    <a:latin typeface="TH SarabunPSK" charset="0"/>
                    <a:ea typeface="TH SarabunPSK" charset="0"/>
                    <a:cs typeface="TH SarabunPSK" charset="0"/>
                  </a:rPr>
                  <a:t>Kgp</a:t>
                </a:r>
                <a:r>
                  <a:rPr lang="th-TH" sz="2000" dirty="0">
                    <a:latin typeface="TH SarabunPSK" charset="0"/>
                    <a:ea typeface="TH SarabunPSK" charset="0"/>
                    <a:cs typeface="TH SarabunPSK" charset="0"/>
                  </a:rPr>
                  <a:t> ที่ดีที่สุด คือ 3.219 ซึ่งให้ค่าผลรวมกำลังสองของความคลาดเคลื่อนที่ต่ำที่สุด อยู่ที่ 7.7553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ea typeface="TH SarabunPSK" charset="0"/>
                        <a:cs typeface="TH SarabunPSK" charset="0"/>
                      </a:rPr>
                      <m:t>(</m:t>
                    </m:r>
                    <m:sSup>
                      <m:sSupPr>
                        <m:ctrlPr>
                          <a:rPr lang="en-US" sz="2000" i="1" smtClean="0">
                            <a:latin typeface="Cambria Math" charset="0"/>
                            <a:ea typeface="TH SarabunPSK" charset="0"/>
                            <a:cs typeface="TH SarabunPSK" charset="0"/>
                          </a:rPr>
                        </m:ctrlPr>
                      </m:sSupPr>
                      <m:e>
                        <m:r>
                          <a:rPr lang="th-TH" sz="2000" b="0" i="0" smtClean="0">
                            <a:latin typeface="Cambria Math" panose="02040503050406030204" pitchFamily="18" charset="0"/>
                            <a:ea typeface="TH SarabunPSK" charset="0"/>
                            <a:cs typeface="TH SarabunPSK" charset="0"/>
                          </a:rPr>
                          <m:t>ม</m:t>
                        </m:r>
                        <m:r>
                          <a:rPr lang="th-TH" sz="2000" b="0" i="0" smtClean="0">
                            <a:latin typeface="Cambria Math" panose="02040503050406030204" pitchFamily="18" charset="0"/>
                            <a:ea typeface="TH SarabunPSK" charset="0"/>
                            <a:cs typeface="TH SarabunPSK" charset="0"/>
                          </a:rPr>
                          <m:t>./</m:t>
                        </m:r>
                        <m:r>
                          <a:rPr lang="th-TH" sz="2000" b="0" i="0" smtClean="0">
                            <a:latin typeface="Cambria Math" panose="02040503050406030204" pitchFamily="18" charset="0"/>
                            <a:ea typeface="TH SarabunPSK" charset="0"/>
                            <a:cs typeface="TH SarabunPSK" charset="0"/>
                          </a:rPr>
                          <m:t>กม</m:t>
                        </m:r>
                        <m:r>
                          <a:rPr lang="th-TH" sz="2000" b="0" i="0" smtClean="0">
                            <a:latin typeface="Cambria Math" panose="02040503050406030204" pitchFamily="18" charset="0"/>
                            <a:ea typeface="TH SarabunPSK" charset="0"/>
                            <a:cs typeface="TH SarabunPSK" charset="0"/>
                          </a:rPr>
                          <m:t>) 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TH SarabunPSK" charset="0"/>
                            <a:cs typeface="TH SarabunPSK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>
                  <a:latin typeface="TH SarabunPSK" charset="0"/>
                  <a:ea typeface="TH SarabunPSK" charset="0"/>
                  <a:cs typeface="TH SarabunPSK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4986946"/>
                <a:ext cx="6696744" cy="1015663"/>
              </a:xfrm>
              <a:prstGeom prst="rect">
                <a:avLst/>
              </a:prstGeom>
              <a:blipFill>
                <a:blip r:embed="rId3"/>
                <a:stretch>
                  <a:fillRect l="-910" t="-2395" r="-1638" b="-10180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7056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sp>
        <p:nvSpPr>
          <p:cNvPr id="3" name="สี่เหลี่ยมผืนผ้า 21"/>
          <p:cNvSpPr/>
          <p:nvPr/>
        </p:nvSpPr>
        <p:spPr>
          <a:xfrm>
            <a:off x="179512" y="1052736"/>
            <a:ext cx="3168352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ผลการปรับแก้ค่า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Kgp</a:t>
            </a:r>
            <a:endParaRPr kumimoji="0" lang="th-TH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8645" y="5805264"/>
            <a:ext cx="76569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จากการทดสอบด้วย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Maximum Likelihood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พบว่าค่า </a:t>
            </a:r>
            <a:r>
              <a:rPr lang="en-US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Kgp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ที่ดีที่สุด คือ 3.21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(variance = 0.21) </a:t>
            </a:r>
          </a:p>
          <a:p>
            <a:pPr lvl="0" algn="ctr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ซึ่งใกล้เคียงกับค่าที่ได้จะการวิเคราะห์ด้วย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Sum of Error Square 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5655231"/>
              </p:ext>
            </p:extLst>
          </p:nvPr>
        </p:nvGraphicFramePr>
        <p:xfrm>
          <a:off x="755576" y="2276872"/>
          <a:ext cx="7704856" cy="3612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1806947" y="1647914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H SarabunPSK" charset="0"/>
                <a:ea typeface="TH SarabunPSK" charset="0"/>
                <a:cs typeface="TH SarabunPSK" charset="0"/>
              </a:rPr>
              <a:t>Maximum Likelihood Estimation : Normal Regression </a:t>
            </a:r>
          </a:p>
        </p:txBody>
      </p:sp>
    </p:spTree>
    <p:extLst>
      <p:ext uri="{BB962C8B-B14F-4D97-AF65-F5344CB8AC3E}">
        <p14:creationId xmlns:p14="http://schemas.microsoft.com/office/powerpoint/2010/main" val="1954127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การส่งมอบโครงการ</a:t>
            </a:r>
          </a:p>
        </p:txBody>
      </p:sp>
      <p:sp>
        <p:nvSpPr>
          <p:cNvPr id="5" name="Rectangle 12"/>
          <p:cNvSpPr/>
          <p:nvPr/>
        </p:nvSpPr>
        <p:spPr>
          <a:xfrm>
            <a:off x="4499992" y="2348880"/>
            <a:ext cx="4248472" cy="144016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รายงานความก้าวหน้าฉบับที่ 2</a:t>
            </a:r>
          </a:p>
          <a:p>
            <a:pPr lvl="0"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Progress Report II)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4049" y="3871443"/>
            <a:ext cx="3744416" cy="440505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20 </a:t>
            </a: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ฉบับ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" r="868"/>
          <a:stretch/>
        </p:blipFill>
        <p:spPr>
          <a:xfrm>
            <a:off x="251521" y="1052736"/>
            <a:ext cx="4032448" cy="56956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6978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sp>
        <p:nvSpPr>
          <p:cNvPr id="3" name="สี่เหลี่ยมผืนผ้า 21"/>
          <p:cNvSpPr/>
          <p:nvPr/>
        </p:nvSpPr>
        <p:spPr>
          <a:xfrm>
            <a:off x="179512" y="1052736"/>
            <a:ext cx="5328592" cy="430695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</a:t>
            </a:r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ทดสอบความน่าเชื่อถือของแบบจำลอง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453588761"/>
              </p:ext>
            </p:extLst>
          </p:nvPr>
        </p:nvGraphicFramePr>
        <p:xfrm>
          <a:off x="1979712" y="1575921"/>
          <a:ext cx="5022304" cy="3243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3059832" y="4725144"/>
            <a:ext cx="3240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dirty="0"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ความสัมพันธ์ระหว่างค่า </a:t>
            </a:r>
            <a:r>
              <a:rPr lang="en-US" sz="1600" dirty="0"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IRI </a:t>
            </a:r>
            <a:r>
              <a:rPr lang="th-TH" sz="1600" dirty="0"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จริง และ </a:t>
            </a:r>
            <a:r>
              <a:rPr lang="en-US" sz="1600" dirty="0"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IRI </a:t>
            </a:r>
            <a:r>
              <a:rPr lang="th-TH" sz="1600" dirty="0"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จากแบบจำลอง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592" y="5139539"/>
            <a:ext cx="7617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000" dirty="0"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	อย่างไรก็ตาม การปรับแก้ค่า </a:t>
            </a:r>
            <a:r>
              <a:rPr lang="en-US" sz="2000" dirty="0" err="1"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Kgp</a:t>
            </a:r>
            <a:r>
              <a:rPr lang="en-US" sz="2000" dirty="0"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 </a:t>
            </a:r>
            <a:r>
              <a:rPr lang="th-TH" sz="2000" dirty="0"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ที่แสดงข้างต้น มีข้อจำกัดบางประการ เช่น ข้อมูลที่จำเป็นสำหรับตัวแปรในสมการ </a:t>
            </a:r>
            <a:r>
              <a:rPr lang="en-US" sz="2000" dirty="0" err="1"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dIRI</a:t>
            </a:r>
            <a:r>
              <a:rPr lang="th-TH" sz="2000" dirty="0"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 มีไม่ครบถ้วน จึงจำเป็นต้องใช้ค่าสมมติโดยให้อยู่บนพื้นฐานของความเป็นจริง เช่น ค่า </a:t>
            </a:r>
            <a:r>
              <a:rPr lang="en-US" sz="2000" dirty="0"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SNC </a:t>
            </a:r>
            <a:r>
              <a:rPr lang="th-TH" sz="2000" dirty="0"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หากจะใช้ค่าที่ถูกต้อง จำเป็นต้องทราบถึงความหนาของโครงสร้างชั้นทางแต่ละชั้น ซึ่งในกรณีนี้ยังไม่มีข้อมูล </a:t>
            </a:r>
            <a:br>
              <a:rPr lang="th-TH" sz="2000" dirty="0"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</a:br>
            <a:r>
              <a:rPr lang="th-TH" sz="2000" dirty="0"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จึงต้องใช้ค่า</a:t>
            </a:r>
            <a:r>
              <a:rPr lang="en-US" sz="2000" dirty="0"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 SNC </a:t>
            </a:r>
            <a:r>
              <a:rPr lang="th-TH" sz="2000" dirty="0"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ทั่วไปตามประเภทของชั้นทางแทน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20064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33706" r="18501" b="53289"/>
          <a:stretch/>
        </p:blipFill>
        <p:spPr>
          <a:xfrm>
            <a:off x="1331639" y="1196752"/>
            <a:ext cx="7205697" cy="601030"/>
          </a:xfrm>
          <a:prstGeom prst="rect">
            <a:avLst/>
          </a:prstGeom>
        </p:spPr>
      </p:pic>
      <p:sp>
        <p:nvSpPr>
          <p:cNvPr id="12" name="สี่เหลี่ยมผืนผ้า 11"/>
          <p:cNvSpPr/>
          <p:nvPr/>
        </p:nvSpPr>
        <p:spPr>
          <a:xfrm>
            <a:off x="2974655" y="1231794"/>
            <a:ext cx="39196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แบบจำลองผลกระทบต่อการซ่อมบำรุง</a:t>
            </a:r>
            <a:endParaRPr lang="th-TH" b="1" dirty="0">
              <a:solidFill>
                <a:schemeClr val="bg1"/>
              </a:solidFill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259632" y="2188402"/>
            <a:ext cx="7416824" cy="41293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1002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การซ่อมด้วยวิธี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Seal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Slurry Seal / Para Slurry Seal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14" name="ตัวแทนเนื้อหา 2"/>
          <p:cNvSpPr txBox="1">
            <a:spLocks/>
          </p:cNvSpPr>
          <p:nvPr/>
        </p:nvSpPr>
        <p:spPr>
          <a:xfrm>
            <a:off x="650010" y="2188402"/>
            <a:ext cx="442437" cy="3823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vert="horz" wrap="square" lIns="91440" tIns="45720" rIns="91440" bIns="45720" rtlCol="0" anchor="ctr" anchorCtr="0" upright="1">
            <a:noAutofit/>
          </a:bodyPr>
          <a:lstStyle>
            <a:defPPr>
              <a:defRPr lang="en-US"/>
            </a:defPPr>
            <a:lvl1pPr indent="0" algn="ctr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70000"/>
              <a:buFont typeface="Wingdings" panose="05000000000000000000" pitchFamily="2" charset="2"/>
              <a:buNone/>
              <a:defRPr sz="2000" b="1" i="0">
                <a:solidFill>
                  <a:schemeClr val="tx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defRPr>
            </a:lvl1pPr>
            <a:lvl2pPr marL="742962" indent="-285755" defTabSz="457207"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55000"/>
              <a:buFont typeface="Wingdings" panose="05000000000000000000" pitchFamily="2" charset="2"/>
              <a:buChar char="Ø"/>
              <a:defRPr sz="2400" b="1" i="0">
                <a:solidFill>
                  <a:schemeClr val="bg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 marL="1143020" indent="-228604" defTabSz="457207"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55000"/>
              <a:buFont typeface="Wingdings" panose="05000000000000000000" pitchFamily="2" charset="2"/>
              <a:buChar char="Ø"/>
              <a:defRPr sz="2000" b="1" i="0">
                <a:solidFill>
                  <a:schemeClr val="bg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 marL="1600227" indent="-228604" defTabSz="457207"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55000"/>
              <a:buFont typeface="Wingdings" panose="05000000000000000000" pitchFamily="2" charset="2"/>
              <a:buChar char="Ø"/>
              <a:defRPr b="1" i="0">
                <a:solidFill>
                  <a:schemeClr val="bg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 marL="2057434" indent="-228604" defTabSz="457207"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55000"/>
              <a:buFont typeface="Wingdings" panose="05000000000000000000" pitchFamily="2" charset="2"/>
              <a:buChar char="Ø"/>
              <a:defRPr b="1" i="0">
                <a:solidFill>
                  <a:schemeClr val="bg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  <a:lvl6pPr marL="2514642" indent="-228604" defTabSz="457207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/>
            </a:lvl6pPr>
            <a:lvl7pPr marL="2971849" indent="-228604" defTabSz="457207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/>
            </a:lvl7pPr>
            <a:lvl8pPr marL="3429057" indent="-228604" defTabSz="457207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/>
            </a:lvl8pPr>
            <a:lvl9pPr marL="3886264" indent="-228604" defTabSz="457207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/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1</a:t>
            </a:r>
            <a:endParaRPr lang="th-TH" sz="2800" dirty="0">
              <a:solidFill>
                <a:schemeClr val="bg1"/>
              </a:solidFill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1259632" y="2900237"/>
            <a:ext cx="7416824" cy="41293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1002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การซ่อมด้วยวิธีเสริมผิวทาง (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AC Overlay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16" name="ตัวแทนเนื้อหา 2"/>
          <p:cNvSpPr txBox="1">
            <a:spLocks/>
          </p:cNvSpPr>
          <p:nvPr/>
        </p:nvSpPr>
        <p:spPr>
          <a:xfrm>
            <a:off x="650010" y="2900237"/>
            <a:ext cx="442437" cy="3823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vert="horz" wrap="square" lIns="91440" tIns="45720" rIns="91440" bIns="45720" rtlCol="0" anchor="ctr" anchorCtr="0" upright="1">
            <a:noAutofit/>
          </a:bodyPr>
          <a:lstStyle>
            <a:defPPr>
              <a:defRPr lang="en-US"/>
            </a:defPPr>
            <a:lvl1pPr indent="0" algn="ctr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70000"/>
              <a:buFont typeface="Wingdings" panose="05000000000000000000" pitchFamily="2" charset="2"/>
              <a:buNone/>
              <a:defRPr sz="2000" b="1" i="0">
                <a:solidFill>
                  <a:schemeClr val="tx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defRPr>
            </a:lvl1pPr>
            <a:lvl2pPr marL="742962" indent="-285755" defTabSz="457207"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55000"/>
              <a:buFont typeface="Wingdings" panose="05000000000000000000" pitchFamily="2" charset="2"/>
              <a:buChar char="Ø"/>
              <a:defRPr sz="2400" b="1" i="0">
                <a:solidFill>
                  <a:schemeClr val="bg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 marL="1143020" indent="-228604" defTabSz="457207"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55000"/>
              <a:buFont typeface="Wingdings" panose="05000000000000000000" pitchFamily="2" charset="2"/>
              <a:buChar char="Ø"/>
              <a:defRPr sz="2000" b="1" i="0">
                <a:solidFill>
                  <a:schemeClr val="bg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 marL="1600227" indent="-228604" defTabSz="457207"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55000"/>
              <a:buFont typeface="Wingdings" panose="05000000000000000000" pitchFamily="2" charset="2"/>
              <a:buChar char="Ø"/>
              <a:defRPr b="1" i="0">
                <a:solidFill>
                  <a:schemeClr val="bg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 marL="2057434" indent="-228604" defTabSz="457207"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55000"/>
              <a:buFont typeface="Wingdings" panose="05000000000000000000" pitchFamily="2" charset="2"/>
              <a:buChar char="Ø"/>
              <a:defRPr b="1" i="0">
                <a:solidFill>
                  <a:schemeClr val="bg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  <a:lvl6pPr marL="2514642" indent="-228604" defTabSz="457207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/>
            </a:lvl6pPr>
            <a:lvl7pPr marL="2971849" indent="-228604" defTabSz="457207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/>
            </a:lvl7pPr>
            <a:lvl8pPr marL="3429057" indent="-228604" defTabSz="457207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/>
            </a:lvl8pPr>
            <a:lvl9pPr marL="3886264" indent="-228604" defTabSz="457207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/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2</a:t>
            </a:r>
            <a:endParaRPr lang="th-TH" sz="2800" dirty="0">
              <a:solidFill>
                <a:schemeClr val="bg1"/>
              </a:solidFill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1259632" y="3579776"/>
            <a:ext cx="7416824" cy="41293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1002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การซ่อมด้วย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Recycling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ตัวแทนเนื้อหา 2"/>
          <p:cNvSpPr txBox="1">
            <a:spLocks/>
          </p:cNvSpPr>
          <p:nvPr/>
        </p:nvSpPr>
        <p:spPr>
          <a:xfrm>
            <a:off x="650010" y="3579776"/>
            <a:ext cx="442437" cy="3823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vert="horz" wrap="square" lIns="91440" tIns="45720" rIns="91440" bIns="45720" rtlCol="0" anchor="ctr" anchorCtr="0" upright="1">
            <a:noAutofit/>
          </a:bodyPr>
          <a:lstStyle>
            <a:defPPr>
              <a:defRPr lang="en-US"/>
            </a:defPPr>
            <a:lvl1pPr indent="0" algn="ctr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70000"/>
              <a:buFont typeface="Wingdings" panose="05000000000000000000" pitchFamily="2" charset="2"/>
              <a:buNone/>
              <a:defRPr sz="2000" b="1" i="0">
                <a:solidFill>
                  <a:schemeClr val="tx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defRPr>
            </a:lvl1pPr>
            <a:lvl2pPr marL="742962" indent="-285755" defTabSz="457207"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55000"/>
              <a:buFont typeface="Wingdings" panose="05000000000000000000" pitchFamily="2" charset="2"/>
              <a:buChar char="Ø"/>
              <a:defRPr sz="2400" b="1" i="0">
                <a:solidFill>
                  <a:schemeClr val="bg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 marL="1143020" indent="-228604" defTabSz="457207"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55000"/>
              <a:buFont typeface="Wingdings" panose="05000000000000000000" pitchFamily="2" charset="2"/>
              <a:buChar char="Ø"/>
              <a:defRPr sz="2000" b="1" i="0">
                <a:solidFill>
                  <a:schemeClr val="bg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 marL="1600227" indent="-228604" defTabSz="457207"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55000"/>
              <a:buFont typeface="Wingdings" panose="05000000000000000000" pitchFamily="2" charset="2"/>
              <a:buChar char="Ø"/>
              <a:defRPr b="1" i="0">
                <a:solidFill>
                  <a:schemeClr val="bg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 marL="2057434" indent="-228604" defTabSz="457207"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55000"/>
              <a:buFont typeface="Wingdings" panose="05000000000000000000" pitchFamily="2" charset="2"/>
              <a:buChar char="Ø"/>
              <a:defRPr b="1" i="0">
                <a:solidFill>
                  <a:schemeClr val="bg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  <a:lvl6pPr marL="2514642" indent="-228604" defTabSz="457207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/>
            </a:lvl6pPr>
            <a:lvl7pPr marL="2971849" indent="-228604" defTabSz="457207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/>
            </a:lvl7pPr>
            <a:lvl8pPr marL="3429057" indent="-228604" defTabSz="457207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/>
            </a:lvl8pPr>
            <a:lvl9pPr marL="3886264" indent="-228604" defTabSz="457207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/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3</a:t>
            </a:r>
            <a:endParaRPr lang="th-TH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40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179512" y="1052736"/>
            <a:ext cx="5328592" cy="430695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แบบจำลองที่ใช้ในการคำนวณค่า IRI หลังจากฉาบผิว </a:t>
            </a: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323528" y="1628800"/>
            <a:ext cx="5473864" cy="15954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25" name="ตาราง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09163"/>
              </p:ext>
            </p:extLst>
          </p:nvPr>
        </p:nvGraphicFramePr>
        <p:xfrm>
          <a:off x="472192" y="1738257"/>
          <a:ext cx="5251935" cy="148599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2519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485990">
                <a:tc>
                  <a:txBody>
                    <a:bodyPr/>
                    <a:lstStyle/>
                    <a:p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RI</a:t>
                      </a:r>
                      <a:r>
                        <a:rPr lang="en-US" sz="2400" b="1" kern="1200" baseline="-250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a</a:t>
                      </a:r>
                      <a:r>
                        <a:rPr lang="en-US" sz="2400" b="1" kern="1200" baseline="-250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	</a:t>
                      </a:r>
                      <a:r>
                        <a:rPr lang="th-TH" sz="24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=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RI</a:t>
                      </a:r>
                      <a:r>
                        <a:rPr lang="en-US" sz="2400" b="1" kern="1200" baseline="-250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b</a:t>
                      </a:r>
                      <a:r>
                        <a:rPr lang="th-TH" sz="24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– 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MAX{0, MIN</a:t>
                      </a:r>
                      <a:r>
                        <a:rPr lang="th-TH" sz="24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[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A</a:t>
                      </a:r>
                      <a:r>
                        <a:rPr lang="en-US" sz="2400" b="1" kern="1200" baseline="-250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</a:t>
                      </a:r>
                      <a:r>
                        <a:rPr lang="th-TH" sz="24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*(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RI</a:t>
                      </a:r>
                      <a:r>
                        <a:rPr lang="en-US" sz="2400" b="1" kern="1200" baseline="-250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b</a:t>
                      </a:r>
                      <a:r>
                        <a:rPr lang="th-TH" sz="24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– 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</a:t>
                      </a:r>
                      <a:r>
                        <a:rPr lang="th-TH" sz="24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.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85</a:t>
                      </a:r>
                      <a:r>
                        <a:rPr lang="th-TH" sz="24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)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, 0</a:t>
                      </a:r>
                      <a:r>
                        <a:rPr lang="th-TH" sz="24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.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06 </a:t>
                      </a:r>
                      <a:r>
                        <a:rPr lang="th-TH" sz="24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*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Hsl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]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}</a:t>
                      </a:r>
                    </a:p>
                    <a:p>
                      <a:pPr lvl="1"/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RI</a:t>
                      </a:r>
                      <a:r>
                        <a:rPr lang="en-US" sz="1600" kern="1200" baseline="-250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a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	=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IRI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หลังการฉาบผิว 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m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km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pPr lvl="1"/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RI</a:t>
                      </a:r>
                      <a:r>
                        <a:rPr lang="en-US" sz="1600" kern="1200" baseline="-250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b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	=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IRI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ก่อนการฉาบผิว 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m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km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pPr lvl="1"/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Hsl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	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= ความหนาของการฉาบผิว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l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mm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pPr lvl="1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A</a:t>
                      </a:r>
                      <a:r>
                        <a:rPr lang="en-US" sz="1600" kern="1200" baseline="-250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</a:t>
                      </a:r>
                      <a:r>
                        <a:rPr lang="th-TH" sz="1600" kern="1200" baseline="-250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	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= ค่าสัมประสิทธิ์ปรับแก้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734209"/>
              </p:ext>
            </p:extLst>
          </p:nvPr>
        </p:nvGraphicFramePr>
        <p:xfrm>
          <a:off x="179512" y="3074666"/>
          <a:ext cx="8496944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5689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179512" y="1052736"/>
            <a:ext cx="5328592" cy="430695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การซ่อมด้วยวิธีเสริมผิวทาง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AC Overlay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323528" y="1628800"/>
            <a:ext cx="5473864" cy="34563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25" name="ตาราง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440243"/>
              </p:ext>
            </p:extLst>
          </p:nvPr>
        </p:nvGraphicFramePr>
        <p:xfrm>
          <a:off x="472193" y="1738257"/>
          <a:ext cx="4860290" cy="301447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8602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30936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        </a:t>
                      </a: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Δ</a:t>
                      </a:r>
                      <a:r>
                        <a:rPr lang="it-IT" sz="18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RI</a:t>
                      </a:r>
                      <a:r>
                        <a:rPr lang="it-IT" sz="1800" b="1" baseline="-25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a</a:t>
                      </a:r>
                      <a:r>
                        <a:rPr lang="it-IT" sz="18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= max{ 0 , a</a:t>
                      </a:r>
                      <a:r>
                        <a:rPr lang="it-IT" sz="1800" b="1" baseline="-25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it-IT" sz="18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[min(a</a:t>
                      </a:r>
                      <a:r>
                        <a:rPr lang="it-IT" sz="1800" b="1" baseline="-25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it-IT" sz="18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,RI</a:t>
                      </a:r>
                      <a:r>
                        <a:rPr lang="it-IT" sz="1800" b="1" baseline="-25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bw</a:t>
                      </a:r>
                      <a:r>
                        <a:rPr lang="it-IT" sz="18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)–a</a:t>
                      </a:r>
                      <a:r>
                        <a:rPr lang="it-IT" sz="1800" b="1" baseline="-25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it-IT" sz="18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]+a</a:t>
                      </a:r>
                      <a:r>
                        <a:rPr lang="it-IT" sz="1800" b="1" baseline="-25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it-IT" sz="18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max[0,(RI</a:t>
                      </a:r>
                      <a:r>
                        <a:rPr lang="it-IT" sz="1800" b="1" baseline="-25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bw</a:t>
                      </a:r>
                      <a:r>
                        <a:rPr lang="it-IT" sz="18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–a</a:t>
                      </a:r>
                      <a:r>
                        <a:rPr lang="it-IT" sz="1800" b="1" baseline="-25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it-IT" sz="18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)] }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marL="571500" indent="342900"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RI</a:t>
                      </a:r>
                      <a:r>
                        <a:rPr lang="en-US" sz="1800" b="1" baseline="-25000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aw</a:t>
                      </a: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= </a:t>
                      </a:r>
                      <a:r>
                        <a:rPr lang="en-US" sz="1800" b="1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RI</a:t>
                      </a:r>
                      <a:r>
                        <a:rPr lang="en-US" sz="1800" b="1" baseline="-25000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bw</a:t>
                      </a: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– </a:t>
                      </a:r>
                      <a:r>
                        <a:rPr lang="en-US" sz="1800" b="1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ΔRI</a:t>
                      </a:r>
                      <a:r>
                        <a:rPr lang="en-US" sz="1800" b="1" baseline="-25000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61872">
                <a:tc>
                  <a:txBody>
                    <a:bodyPr/>
                    <a:lstStyle/>
                    <a:p>
                      <a:pPr marL="571500"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</a:t>
                      </a:r>
                      <a:r>
                        <a:rPr lang="en-US" sz="1800" baseline="-25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= 0.9 (default) </a:t>
                      </a:r>
                    </a:p>
                    <a:p>
                      <a:pPr marL="571500"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</a:t>
                      </a:r>
                      <a:r>
                        <a:rPr lang="en-US" sz="1800" baseline="-25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= max{4.0 , 2.1exp[0.019HSNEW</a:t>
                      </a:r>
                      <a:r>
                        <a:rPr lang="en-US" sz="1800" baseline="-25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aw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]}</a:t>
                      </a:r>
                    </a:p>
                    <a:p>
                      <a:pPr marL="571500"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</a:t>
                      </a:r>
                      <a:r>
                        <a:rPr lang="en-US" sz="1800" baseline="-25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= 1 + 0.018max[ 0 , (100-HSNEW</a:t>
                      </a:r>
                      <a:r>
                        <a:rPr lang="en-US" sz="1800" baseline="-25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aw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)]</a:t>
                      </a:r>
                    </a:p>
                    <a:p>
                      <a:pPr marL="571500"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</a:t>
                      </a:r>
                      <a:r>
                        <a:rPr lang="en-US" sz="1800" baseline="-25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= min{ a</a:t>
                      </a:r>
                      <a:r>
                        <a:rPr lang="en-US" sz="1800" baseline="-25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, max[ 0 , (0.01HSNEW</a:t>
                      </a:r>
                      <a:r>
                        <a:rPr lang="en-US" sz="1800" baseline="-25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aw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- 0.15)]}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216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ΔRI</a:t>
                      </a:r>
                      <a:r>
                        <a:rPr lang="en-US" sz="1600" baseline="-25000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= </a:t>
                      </a: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การลดค่าของค่า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IRI </a:t>
                      </a: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หลังการการเสริมผิวทาง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Ribw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= ค่า 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IRI 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ก่อนการเสริมผิวทาง (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m/km 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Riaw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= ค่า 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IRI 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หลังการเสริมผิวทาง (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m/km 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HSNEWaw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	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= ความหนาของการเสริมผิวทาง (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mm)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7" name="รูปภาพ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696" y="1628800"/>
            <a:ext cx="1905000" cy="1268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รูปภาพ 2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664688"/>
            <a:ext cx="5564385" cy="3193311"/>
          </a:xfrm>
          <a:prstGeom prst="rect">
            <a:avLst/>
          </a:prstGeom>
          <a:noFill/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5241">
            <a:off x="1138241" y="4918314"/>
            <a:ext cx="2109146" cy="1299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8931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anvas 8"/>
          <p:cNvGrpSpPr/>
          <p:nvPr/>
        </p:nvGrpSpPr>
        <p:grpSpPr>
          <a:xfrm>
            <a:off x="683568" y="2020056"/>
            <a:ext cx="7776864" cy="4721312"/>
            <a:chOff x="0" y="0"/>
            <a:chExt cx="5624195" cy="3619500"/>
          </a:xfrm>
        </p:grpSpPr>
        <p:sp>
          <p:nvSpPr>
            <p:cNvPr id="3" name="สี่เหลี่ยมผืนผ้า 2"/>
            <p:cNvSpPr/>
            <p:nvPr/>
          </p:nvSpPr>
          <p:spPr>
            <a:xfrm>
              <a:off x="0" y="0"/>
              <a:ext cx="5624195" cy="3619500"/>
            </a:xfrm>
            <a:prstGeom prst="rect">
              <a:avLst/>
            </a:prstGeom>
          </p:spPr>
        </p:sp>
        <p:sp>
          <p:nvSpPr>
            <p:cNvPr id="4" name="สี่เหลี่ยมผืนผ้า 3"/>
            <p:cNvSpPr/>
            <p:nvPr/>
          </p:nvSpPr>
          <p:spPr>
            <a:xfrm>
              <a:off x="168229" y="59055"/>
              <a:ext cx="1645920" cy="11558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Cordia New" panose="020B0304020202020204" pitchFamily="34" charset="-34"/>
                </a:rPr>
                <a:t>Deterioration Model</a:t>
              </a:r>
              <a:endParaRPr lang="en-US" sz="1800">
                <a:solidFill>
                  <a:srgbClr val="000000"/>
                </a:solidFill>
                <a:effectLst/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5" name="สี่เหลี่ยมผืนผ้า 4"/>
            <p:cNvSpPr/>
            <p:nvPr/>
          </p:nvSpPr>
          <p:spPr>
            <a:xfrm>
              <a:off x="314520" y="622325"/>
              <a:ext cx="1367761" cy="3803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ahoma" panose="020B0604030504040204" pitchFamily="34" charset="0"/>
                </a:rPr>
                <a:t>IRI Model</a:t>
              </a:r>
              <a:endParaRPr lang="en-U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6" name="แผนผังลําดับงาน: การตัดสินใจ 5"/>
            <p:cNvSpPr/>
            <p:nvPr/>
          </p:nvSpPr>
          <p:spPr>
            <a:xfrm>
              <a:off x="2815694" y="241937"/>
              <a:ext cx="1549652" cy="790041"/>
            </a:xfrm>
            <a:prstGeom prst="flowChartDecisi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Cordia New" panose="020B0304020202020204" pitchFamily="34" charset="-34"/>
                </a:rPr>
                <a:t>Intervention Criteria</a:t>
              </a:r>
              <a:endParaRPr lang="en-US" sz="1800" dirty="0">
                <a:solidFill>
                  <a:srgbClr val="000000"/>
                </a:solidFill>
                <a:effectLst/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7" name="สี่เหลี่ยมผืนผ้า 6"/>
            <p:cNvSpPr/>
            <p:nvPr/>
          </p:nvSpPr>
          <p:spPr>
            <a:xfrm>
              <a:off x="2908570" y="1350966"/>
              <a:ext cx="1367155" cy="3803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ahoma" panose="020B0604030504040204" pitchFamily="34" charset="0"/>
                </a:rPr>
                <a:t>Work Operation</a:t>
              </a:r>
              <a:endParaRPr lang="en-US" sz="180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2052691" y="2221429"/>
              <a:ext cx="1367155" cy="49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ahoma" panose="020B0604030504040204" pitchFamily="34" charset="0"/>
                </a:rPr>
                <a:t>Agency Cost</a:t>
              </a:r>
              <a:endParaRPr lang="en-US" sz="180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9" name="สี่เหลี่ยมผืนผ้า 8"/>
            <p:cNvSpPr/>
            <p:nvPr/>
          </p:nvSpPr>
          <p:spPr>
            <a:xfrm>
              <a:off x="3727872" y="2214115"/>
              <a:ext cx="1367155" cy="4930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TH SarabunPSK" panose="020B0500040200020003" pitchFamily="34" charset="-34"/>
                  <a:ea typeface="Cordia New" panose="020B0304020202020204" pitchFamily="34" charset="-34"/>
                  <a:cs typeface="Tahoma" panose="020B0604030504040204" pitchFamily="34" charset="0"/>
                </a:rPr>
                <a:t>Road Work Effect Model</a:t>
              </a:r>
            </a:p>
          </p:txBody>
        </p:sp>
        <p:sp>
          <p:nvSpPr>
            <p:cNvPr id="10" name="สี่เหลี่ยมผืนผ้า 9"/>
            <p:cNvSpPr/>
            <p:nvPr/>
          </p:nvSpPr>
          <p:spPr>
            <a:xfrm>
              <a:off x="2052691" y="2952994"/>
              <a:ext cx="1367155" cy="4851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ahoma" panose="020B0604030504040204" pitchFamily="34" charset="0"/>
                </a:rPr>
                <a:t>Economic Analysis</a:t>
              </a:r>
              <a:endParaRPr lang="en-U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11" name="สี่เหลี่ยมผืนผ้า 10"/>
            <p:cNvSpPr/>
            <p:nvPr/>
          </p:nvSpPr>
          <p:spPr>
            <a:xfrm>
              <a:off x="3735187" y="2931049"/>
              <a:ext cx="1367155" cy="4845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TH SarabunPSK" panose="020B0500040200020003" pitchFamily="34" charset="-34"/>
                  <a:ea typeface="Cordia New" panose="020B0304020202020204" pitchFamily="34" charset="-34"/>
                  <a:cs typeface="Tahoma" panose="020B0604030504040204" pitchFamily="34" charset="0"/>
                </a:rPr>
                <a:t>Reset Deterioration Parameter</a:t>
              </a:r>
              <a:endParaRPr lang="en-US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endParaRPr>
            </a:p>
          </p:txBody>
        </p:sp>
        <p:cxnSp>
          <p:nvCxnSpPr>
            <p:cNvPr id="12" name="ลูกศรเชื่อมต่อแบบตรง 11"/>
            <p:cNvCxnSpPr>
              <a:stCxn id="4" idx="3"/>
              <a:endCxn id="6" idx="1"/>
            </p:cNvCxnSpPr>
            <p:nvPr/>
          </p:nvCxnSpPr>
          <p:spPr>
            <a:xfrm>
              <a:off x="1814149" y="636956"/>
              <a:ext cx="1001545" cy="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ลูกศรเชื่อมต่อแบบตรง 12"/>
            <p:cNvCxnSpPr>
              <a:stCxn id="6" idx="2"/>
              <a:endCxn id="7" idx="0"/>
            </p:cNvCxnSpPr>
            <p:nvPr/>
          </p:nvCxnSpPr>
          <p:spPr>
            <a:xfrm>
              <a:off x="3590520" y="1031978"/>
              <a:ext cx="1628" cy="3189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: หักมุม 15"/>
            <p:cNvCxnSpPr>
              <a:stCxn id="7" idx="2"/>
              <a:endCxn id="8" idx="0"/>
            </p:cNvCxnSpPr>
            <p:nvPr/>
          </p:nvCxnSpPr>
          <p:spPr>
            <a:xfrm rot="5400000">
              <a:off x="2919160" y="1548441"/>
              <a:ext cx="490098" cy="855879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: หักมุม 17"/>
            <p:cNvCxnSpPr>
              <a:stCxn id="7" idx="2"/>
              <a:endCxn id="9" idx="0"/>
            </p:cNvCxnSpPr>
            <p:nvPr/>
          </p:nvCxnSpPr>
          <p:spPr>
            <a:xfrm rot="16200000" flipH="1">
              <a:off x="3760407" y="1563072"/>
              <a:ext cx="482784" cy="819302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ลูกศรเชื่อมต่อแบบตรง 15"/>
            <p:cNvCxnSpPr>
              <a:stCxn id="8" idx="2"/>
              <a:endCxn id="10" idx="0"/>
            </p:cNvCxnSpPr>
            <p:nvPr/>
          </p:nvCxnSpPr>
          <p:spPr>
            <a:xfrm>
              <a:off x="2736269" y="2714629"/>
              <a:ext cx="0" cy="23836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ลูกศรเชื่อมต่อแบบตรง 16"/>
            <p:cNvCxnSpPr>
              <a:stCxn id="9" idx="2"/>
              <a:endCxn id="11" idx="0"/>
            </p:cNvCxnSpPr>
            <p:nvPr/>
          </p:nvCxnSpPr>
          <p:spPr>
            <a:xfrm>
              <a:off x="4411450" y="2707158"/>
              <a:ext cx="7315" cy="2238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: หักมุม 82"/>
            <p:cNvCxnSpPr>
              <a:stCxn id="11" idx="3"/>
            </p:cNvCxnSpPr>
            <p:nvPr/>
          </p:nvCxnSpPr>
          <p:spPr>
            <a:xfrm flipH="1" flipV="1">
              <a:off x="1814150" y="190723"/>
              <a:ext cx="3288192" cy="2982579"/>
            </a:xfrm>
            <a:prstGeom prst="bentConnector3">
              <a:avLst>
                <a:gd name="adj1" fmla="val -5028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179512" y="1052736"/>
            <a:ext cx="4680520" cy="751296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lvl="0" algn="ctr">
              <a:lnSpc>
                <a:spcPts val="2500"/>
              </a:lnSpc>
              <a:defRPr/>
            </a:pPr>
            <a:r>
              <a:rPr lang="th-TH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ความสัมพันธ์ระหว่างแบบจำลองผลกระทบจากมาตรฐานการซ่อมและแบบจำลองต่างๆ</a:t>
            </a:r>
            <a:endParaRPr kumimoji="0" lang="th-TH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19180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grpSp>
        <p:nvGrpSpPr>
          <p:cNvPr id="5" name="กลุ่ม 4"/>
          <p:cNvGrpSpPr/>
          <p:nvPr/>
        </p:nvGrpSpPr>
        <p:grpSpPr>
          <a:xfrm>
            <a:off x="311782" y="1484784"/>
            <a:ext cx="2749606" cy="2494348"/>
            <a:chOff x="311782" y="1011300"/>
            <a:chExt cx="2749606" cy="2494348"/>
          </a:xfrm>
        </p:grpSpPr>
        <p:pic>
          <p:nvPicPr>
            <p:cNvPr id="7" name="Picture 2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782" y="1011300"/>
              <a:ext cx="2749606" cy="614757"/>
            </a:xfrm>
            <a:prstGeom prst="rect">
              <a:avLst/>
            </a:prstGeom>
          </p:spPr>
        </p:pic>
        <p:sp>
          <p:nvSpPr>
            <p:cNvPr id="9" name="Rectangle 2"/>
            <p:cNvSpPr/>
            <p:nvPr/>
          </p:nvSpPr>
          <p:spPr>
            <a:xfrm>
              <a:off x="318188" y="1676848"/>
              <a:ext cx="2743200" cy="18288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9850" cmpd="thinThick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แบบจำลองที่ใช้ในการหาความเร็วอิสระในการเคลื่อนที่</a:t>
              </a:r>
              <a:endParaRPr lang="en-US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0" name="กลุ่ม 9"/>
          <p:cNvGrpSpPr/>
          <p:nvPr/>
        </p:nvGrpSpPr>
        <p:grpSpPr>
          <a:xfrm>
            <a:off x="6077662" y="1484784"/>
            <a:ext cx="2745832" cy="2494348"/>
            <a:chOff x="3198583" y="1011300"/>
            <a:chExt cx="2745832" cy="2494348"/>
          </a:xfrm>
          <a:solidFill>
            <a:schemeClr val="accent5">
              <a:lumMod val="40000"/>
              <a:lumOff val="60000"/>
            </a:schemeClr>
          </a:solidFill>
        </p:grpSpPr>
        <p:pic>
          <p:nvPicPr>
            <p:cNvPr id="11" name="Picture 2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01215" y="1011300"/>
              <a:ext cx="2743200" cy="614757"/>
            </a:xfrm>
            <a:prstGeom prst="rect">
              <a:avLst/>
            </a:prstGeom>
            <a:grpFill/>
          </p:spPr>
        </p:pic>
        <p:sp>
          <p:nvSpPr>
            <p:cNvPr id="12" name="Rectangle 3"/>
            <p:cNvSpPr/>
            <p:nvPr/>
          </p:nvSpPr>
          <p:spPr>
            <a:xfrm>
              <a:off x="3198583" y="1676848"/>
              <a:ext cx="2743200" cy="1828800"/>
            </a:xfrm>
            <a:prstGeom prst="rect">
              <a:avLst/>
            </a:prstGeom>
            <a:grpFill/>
            <a:ln w="69850" cmpd="thinThick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มูลค่าเวลาในการเดินทาง</a:t>
              </a:r>
              <a:endParaRPr lang="en-US" sz="1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3" name="กลุ่ม 12"/>
          <p:cNvGrpSpPr/>
          <p:nvPr/>
        </p:nvGrpSpPr>
        <p:grpSpPr>
          <a:xfrm>
            <a:off x="3147581" y="1484784"/>
            <a:ext cx="2753729" cy="5333160"/>
            <a:chOff x="6073713" y="1011300"/>
            <a:chExt cx="2753729" cy="5333160"/>
          </a:xfrm>
        </p:grpSpPr>
        <p:pic>
          <p:nvPicPr>
            <p:cNvPr id="14" name="Picture 2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84242" y="1011300"/>
              <a:ext cx="2743200" cy="612762"/>
            </a:xfrm>
            <a:prstGeom prst="rect">
              <a:avLst/>
            </a:prstGeom>
          </p:spPr>
        </p:pic>
        <p:sp>
          <p:nvSpPr>
            <p:cNvPr id="15" name="Rectangle 4"/>
            <p:cNvSpPr/>
            <p:nvPr/>
          </p:nvSpPr>
          <p:spPr>
            <a:xfrm>
              <a:off x="6078978" y="1676848"/>
              <a:ext cx="2743200" cy="18288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9850" cmpd="thinThick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แบบจำลองที่ใช้ในการคำนวณค่าใช้จ่ายของยานพาหนะ</a:t>
              </a:r>
              <a:endParaRPr lang="en-US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Rectangle 5"/>
            <p:cNvSpPr/>
            <p:nvPr/>
          </p:nvSpPr>
          <p:spPr>
            <a:xfrm>
              <a:off x="6078978" y="3693072"/>
              <a:ext cx="2743200" cy="548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69850" cmpd="thinThick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ค่าน้ำมันเชื้อเพลิงและน้ำมันหล่อลื่น </a:t>
              </a:r>
              <a:r>
                <a:rPr lang="en-US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(Fuel</a:t>
              </a:r>
              <a:r>
                <a:rPr lang="th-TH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and</a:t>
              </a:r>
              <a:r>
                <a:rPr lang="th-TH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Oil</a:t>
              </a:r>
              <a:r>
                <a:rPr lang="th-TH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Cost)</a:t>
              </a:r>
            </a:p>
          </p:txBody>
        </p:sp>
        <p:sp>
          <p:nvSpPr>
            <p:cNvPr id="17" name="Rectangle 6"/>
            <p:cNvSpPr/>
            <p:nvPr/>
          </p:nvSpPr>
          <p:spPr>
            <a:xfrm>
              <a:off x="6078978" y="4393988"/>
              <a:ext cx="2743200" cy="548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69850" cmpd="thinThick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ค่ายาง</a:t>
              </a:r>
              <a:r>
                <a:rPr lang="en-US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/>
              </a:r>
              <a:br>
                <a:rPr lang="en-US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(Tire</a:t>
              </a:r>
              <a:r>
                <a:rPr lang="th-TH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Cost)</a:t>
              </a:r>
              <a:r>
                <a:rPr lang="th-TH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en-US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8" name="Rectangle 7"/>
            <p:cNvSpPr/>
            <p:nvPr/>
          </p:nvSpPr>
          <p:spPr>
            <a:xfrm>
              <a:off x="6073713" y="5094904"/>
              <a:ext cx="2743200" cy="548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69850" cmpd="thinThick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ค่าบำรุงรักษาและค่าซ่อม </a:t>
              </a:r>
              <a:r>
                <a:rPr lang="en-US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(Maintenance</a:t>
              </a:r>
              <a:r>
                <a:rPr lang="th-TH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and</a:t>
              </a:r>
              <a:r>
                <a:rPr lang="th-TH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Repair</a:t>
              </a:r>
              <a:r>
                <a:rPr lang="th-TH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Cost)</a:t>
              </a:r>
              <a:r>
                <a:rPr lang="th-TH" sz="18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en-US" sz="1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9" name="Rectangle 8"/>
            <p:cNvSpPr/>
            <p:nvPr/>
          </p:nvSpPr>
          <p:spPr>
            <a:xfrm>
              <a:off x="6073713" y="5795820"/>
              <a:ext cx="2743200" cy="548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69850" cmpd="thinThick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ค่าเสื่อมราคา </a:t>
              </a:r>
              <a:endParaRPr lang="en-US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/>
              <a:r>
                <a:rPr lang="en-US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(Depreciation</a:t>
              </a:r>
              <a:r>
                <a:rPr lang="th-TH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Cost)</a:t>
              </a:r>
              <a:r>
                <a:rPr lang="th-TH" sz="1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en-US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0" name="Group 17"/>
          <p:cNvGrpSpPr/>
          <p:nvPr/>
        </p:nvGrpSpPr>
        <p:grpSpPr>
          <a:xfrm>
            <a:off x="1473023" y="1543600"/>
            <a:ext cx="6193579" cy="460457"/>
            <a:chOff x="1475656" y="970536"/>
            <a:chExt cx="6193579" cy="460457"/>
          </a:xfrm>
        </p:grpSpPr>
        <p:sp>
          <p:nvSpPr>
            <p:cNvPr id="21" name="Oval 13"/>
            <p:cNvSpPr/>
            <p:nvPr/>
          </p:nvSpPr>
          <p:spPr>
            <a:xfrm>
              <a:off x="1475656" y="980728"/>
              <a:ext cx="432048" cy="423788"/>
            </a:xfrm>
            <a:prstGeom prst="ellipse">
              <a:avLst/>
            </a:prstGeom>
            <a:solidFill>
              <a:schemeClr val="tx1">
                <a:alpha val="4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</a:t>
              </a:r>
            </a:p>
          </p:txBody>
        </p:sp>
        <p:sp>
          <p:nvSpPr>
            <p:cNvPr id="22" name="Oval 14"/>
            <p:cNvSpPr/>
            <p:nvPr/>
          </p:nvSpPr>
          <p:spPr>
            <a:xfrm>
              <a:off x="4356792" y="1007205"/>
              <a:ext cx="432048" cy="423788"/>
            </a:xfrm>
            <a:prstGeom prst="ellipse">
              <a:avLst/>
            </a:prstGeom>
            <a:solidFill>
              <a:schemeClr val="tx1">
                <a:alpha val="28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</a:p>
          </p:txBody>
        </p:sp>
        <p:sp>
          <p:nvSpPr>
            <p:cNvPr id="24" name="Oval 15"/>
            <p:cNvSpPr/>
            <p:nvPr/>
          </p:nvSpPr>
          <p:spPr>
            <a:xfrm>
              <a:off x="7237187" y="970536"/>
              <a:ext cx="432048" cy="423788"/>
            </a:xfrm>
            <a:prstGeom prst="ellipse">
              <a:avLst/>
            </a:prstGeom>
            <a:solidFill>
              <a:schemeClr val="tx1">
                <a:alpha val="51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3</a:t>
              </a:r>
            </a:p>
          </p:txBody>
        </p:sp>
      </p:grpSp>
      <p:pic>
        <p:nvPicPr>
          <p:cNvPr id="25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914" y="5103166"/>
            <a:ext cx="2619375" cy="1743075"/>
          </a:xfrm>
          <a:prstGeom prst="rect">
            <a:avLst/>
          </a:prstGeom>
        </p:spPr>
      </p:pic>
      <p:pic>
        <p:nvPicPr>
          <p:cNvPr id="26" name="รูปภาพ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33706" r="18501" b="53289"/>
          <a:stretch/>
        </p:blipFill>
        <p:spPr>
          <a:xfrm>
            <a:off x="1183358" y="932196"/>
            <a:ext cx="7205697" cy="493751"/>
          </a:xfrm>
          <a:prstGeom prst="rect">
            <a:avLst/>
          </a:prstGeom>
        </p:spPr>
      </p:pic>
      <p:sp>
        <p:nvSpPr>
          <p:cNvPr id="27" name="สี่เหลี่ยมผืนผ้า 11"/>
          <p:cNvSpPr/>
          <p:nvPr/>
        </p:nvSpPr>
        <p:spPr>
          <a:xfrm>
            <a:off x="3231851" y="908720"/>
            <a:ext cx="29963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แบบจำลองค่าใช้จ่ายผู้ใช้ทาง</a:t>
            </a:r>
            <a:endParaRPr lang="th-TH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56577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827584" y="1484784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th-TH" sz="2400" dirty="0">
                <a:latin typeface="Cordia New" panose="020B0304020202020204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โดย</a:t>
            </a:r>
            <a:r>
              <a:rPr lang="th-TH" sz="24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การคำนวณค่าผลประโยชน์ของผู้ใช้ทาง</a:t>
            </a:r>
            <a:r>
              <a:rPr lang="th-TH" sz="2400" dirty="0">
                <a:latin typeface="Cordia New" panose="020B0304020202020204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สามารถคำนวณได้จาก</a:t>
            </a:r>
            <a:endParaRPr lang="en-US" sz="2000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-180528" y="2594521"/>
            <a:ext cx="992739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RUC 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= </a:t>
            </a:r>
            <a:r>
              <a:rPr lang="en-US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VOC 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+ </a:t>
            </a:r>
            <a:r>
              <a:rPr lang="en-US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VOT </a:t>
            </a:r>
          </a:p>
          <a:p>
            <a:pPr algn="ctr">
              <a:spcAft>
                <a:spcPts val="0"/>
              </a:spcAft>
            </a:pPr>
            <a:endParaRPr lang="en-US" sz="2400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thaiDist"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       โดย</a:t>
            </a:r>
            <a:endParaRPr lang="en-US" sz="24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algn="thaiDist">
              <a:spcAft>
                <a:spcPts val="0"/>
              </a:spcAft>
            </a:pPr>
            <a:r>
              <a:rPr lang="en-US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</a:p>
          <a:p>
            <a:pPr algn="thaiDist">
              <a:spcAft>
                <a:spcPts val="0"/>
              </a:spcAft>
            </a:pPr>
            <a:r>
              <a:rPr lang="en-US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VOC	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=  </a:t>
            </a:r>
            <a:r>
              <a:rPr lang="th-TH" sz="2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ค่าใช้จ่ายในการใช้รถ (</a:t>
            </a:r>
            <a:r>
              <a:rPr lang="en-US" sz="2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Vehicle Operating Cost</a:t>
            </a:r>
            <a:r>
              <a:rPr lang="th-TH" sz="2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:</a:t>
            </a:r>
            <a:r>
              <a:rPr lang="en-US" sz="2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VOC</a:t>
            </a:r>
            <a:r>
              <a:rPr lang="th-TH" sz="2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)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(บาท/</a:t>
            </a:r>
            <a:r>
              <a:rPr lang="en-US" sz="24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pcu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/กิโลเมตร)</a:t>
            </a:r>
            <a:endParaRPr lang="en-US" sz="2400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457200" indent="457200" algn="thaiDist">
              <a:spcAft>
                <a:spcPts val="0"/>
              </a:spcAft>
            </a:pPr>
            <a:endParaRPr lang="en-US" sz="24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457200" indent="457200" algn="thaiDist">
              <a:spcAft>
                <a:spcPts val="0"/>
              </a:spcAft>
            </a:pPr>
            <a:r>
              <a:rPr lang="en-US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VOT 	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=  มูลค่าเวลาในการเดินทาง (</a:t>
            </a:r>
            <a:r>
              <a:rPr lang="en-US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Value of Time 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: </a:t>
            </a:r>
            <a:r>
              <a:rPr lang="en-US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VOT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 (บาท/</a:t>
            </a:r>
            <a:r>
              <a:rPr lang="en-US" sz="24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pcu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/กิโลเมตร)</a:t>
            </a:r>
            <a:endParaRPr lang="en-US" sz="2400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775057" y="2420888"/>
            <a:ext cx="2016224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4613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-36512" y="1052736"/>
            <a:ext cx="4536504" cy="7335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การปรับแก้พารามิเตอร์ในการคำนวณค่าใช้จ่ายผู้ใช้ทาง</a:t>
            </a:r>
          </a:p>
        </p:txBody>
      </p:sp>
      <p:sp>
        <p:nvSpPr>
          <p:cNvPr id="8" name="TextBox 9"/>
          <p:cNvSpPr txBox="1"/>
          <p:nvPr/>
        </p:nvSpPr>
        <p:spPr>
          <a:xfrm>
            <a:off x="4277954" y="1052736"/>
            <a:ext cx="50465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ตัวแทนยานพาหนะ 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อ้างอิง สถิติ 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ปีย้อนหลังจากกรมการขนส่งทางบก </a:t>
            </a:r>
          </a:p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ราคากลาง 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อ้างอิง กรมบัญชีกลาง และ สำนักงบประมาณ</a:t>
            </a:r>
          </a:p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ณ มีนาคม 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2560</a:t>
            </a:r>
          </a:p>
        </p:txBody>
      </p:sp>
      <p:graphicFrame>
        <p:nvGraphicFramePr>
          <p:cNvPr id="9" name="ตาราง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08229"/>
              </p:ext>
            </p:extLst>
          </p:nvPr>
        </p:nvGraphicFramePr>
        <p:xfrm>
          <a:off x="107504" y="2159856"/>
          <a:ext cx="8894108" cy="3645408"/>
        </p:xfrm>
        <a:graphic>
          <a:graphicData uri="http://schemas.openxmlformats.org/drawingml/2006/table">
            <a:tbl>
              <a:tblPr firstRow="1" firstCol="1" bandRow="1"/>
              <a:tblGrid>
                <a:gridCol w="20834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33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9371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3801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68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3937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6726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รายละเอียด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ยี่ห้อ/รุ่น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rdia New" panose="020B0304020202020204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ราคา</a:t>
                      </a:r>
                      <a:b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(บาท)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ล้อยาง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ราคา(บาท/เส้น)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ชนิด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จำนวนล้อ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จักรยานยนต์และสามล้อเครื่อง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HONDA/WAVE 110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19.7%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34,400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70/90-17M/C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รถยนต์นั่งไม่เกิน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7 </a:t>
                      </a: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คน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TOYOTA/VIOS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38.0%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531,000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2,050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185/60 R15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รถยนต์นั่งเกิน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7 </a:t>
                      </a: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คน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TOYOTA/FORTUNER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57.7%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1,104,000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5,500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265/65 R17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รถโดยสารขนาดเล็ก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TOYOTA/COMMUTER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74.1%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1,158,000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2,660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195R15C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รถโดยสารขนาดกลาง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SUNLONG/MINIBUS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26.8%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2,500,000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10,000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295/75R22.5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6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รถโดยสารขนาดใหญ่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SUNLONG/BUS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31.6%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3,500,000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10,000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11R22.5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8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รถบรรทุกขนาดเล็ก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(4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ล้อ)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TOYOTA/REVO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33.6%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740,000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2,200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205/70R 15C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รถบรรทุกขนาด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2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เพลา (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6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ล้อ)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ISUZU/ FTR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50.6%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1,500,000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10,000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11R22.5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6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รถบรรทุกขนาด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3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เพลา (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10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ล้อ)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ISUZU/ FVM 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45.3%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3,500,000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10,000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11R22.5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รถบรรทุกพ่วง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(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มากกว่า 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เพลา)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HINO/GY SERIES 12 wheels 8x4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32.3%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4,000,000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10,000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11R22.5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32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รถบรรทุกกึ่งพ่วง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(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มากกว่า 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เพลา)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HINO/FM Series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35.2%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4,500,000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10,000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11R22.5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32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387143"/>
              </p:ext>
            </p:extLst>
          </p:nvPr>
        </p:nvGraphicFramePr>
        <p:xfrm>
          <a:off x="528425" y="6021288"/>
          <a:ext cx="3406629" cy="6016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9769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261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61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738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008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ราคาน้ำมัน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เบนซิน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26.3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บาท/ลิตร</a:t>
                      </a:r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0800">
                <a:tc v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ดีเซล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25.5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บาท/ลิตร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477624"/>
              </p:ext>
            </p:extLst>
          </p:nvPr>
        </p:nvGraphicFramePr>
        <p:xfrm>
          <a:off x="4499992" y="6035861"/>
          <a:ext cx="3459142" cy="6016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9769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86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61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738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008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ราคาน้ำมันหล่อลื่น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สำหรับเครื่องยนต์เบนซิน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540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บาท/ลิตร</a:t>
                      </a:r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0800">
                <a:tc v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สำหรับเครื่องยนต์ดีเซล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บาท/ลิตร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9812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20888"/>
            <a:ext cx="6270357" cy="36004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51520" y="1196752"/>
            <a:ext cx="5400600" cy="751296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lvl="0" algn="ctr">
              <a:lnSpc>
                <a:spcPts val="2500"/>
              </a:lnSpc>
              <a:defRPr/>
            </a:pPr>
            <a:r>
              <a:rPr lang="th-TH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กราฟแสดงความสัมพันธ์ระหว่างค่าใช้จ่ายของผู้ใช้ทางกับค่า </a:t>
            </a:r>
            <a:r>
              <a:rPr lang="en-US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IRI </a:t>
            </a:r>
            <a:r>
              <a:rPr lang="th-TH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ต่างๆ</a:t>
            </a:r>
          </a:p>
        </p:txBody>
      </p:sp>
    </p:spTree>
    <p:extLst>
      <p:ext uri="{BB962C8B-B14F-4D97-AF65-F5344CB8AC3E}">
        <p14:creationId xmlns:p14="http://schemas.microsoft.com/office/powerpoint/2010/main" val="3759575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51670" y="974696"/>
            <a:ext cx="8640960" cy="954107"/>
          </a:xfrm>
          <a:prstGeom prst="rect">
            <a:avLst/>
          </a:prstGeom>
          <a:solidFill>
            <a:srgbClr val="63891F">
              <a:lumMod val="20000"/>
              <a:lumOff val="80000"/>
            </a:srgbClr>
          </a:solidFill>
        </p:spPr>
        <p:txBody>
          <a:bodyPr wrap="square" anchor="ctr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ศึกษา และแนะนำปัจจัยตลอดจนหลักเกณฑ์ต่างๆ </a:t>
            </a:r>
            <a:b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สำหรับใช้ในการเลือกวิธีการซ่อมบำรุงที่เหมาะสม</a:t>
            </a:r>
            <a:endParaRPr kumimoji="0" lang="th-TH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8" name="Diagram 10"/>
          <p:cNvGraphicFramePr/>
          <p:nvPr>
            <p:extLst>
              <p:ext uri="{D42A27DB-BD31-4B8C-83A1-F6EECF244321}">
                <p14:modId xmlns:p14="http://schemas.microsoft.com/office/powerpoint/2010/main" val="4160457698"/>
              </p:ext>
            </p:extLst>
          </p:nvPr>
        </p:nvGraphicFramePr>
        <p:xfrm>
          <a:off x="251670" y="2132855"/>
          <a:ext cx="8678048" cy="1310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รูปภาพ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89040"/>
            <a:ext cx="3672237" cy="2752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69071"/>
            <a:ext cx="3600061" cy="2772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</p:spTree>
    <p:extLst>
      <p:ext uri="{BB962C8B-B14F-4D97-AF65-F5344CB8AC3E}">
        <p14:creationId xmlns:p14="http://schemas.microsoft.com/office/powerpoint/2010/main" val="4052494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2"/>
          <p:cNvSpPr/>
          <p:nvPr/>
        </p:nvSpPr>
        <p:spPr>
          <a:xfrm>
            <a:off x="232767" y="1140162"/>
            <a:ext cx="86787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TimeLine</a:t>
            </a:r>
            <a:r>
              <a:rPr lang="th-TH" sz="3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การส่งมอบรายงานการศึกษา </a:t>
            </a:r>
            <a:r>
              <a:rPr lang="en-US" sz="3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ระยะเวลาดำเนินการทั้งสิ้น </a:t>
            </a:r>
            <a:r>
              <a:rPr lang="en-US" sz="3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36</a:t>
            </a:r>
            <a:r>
              <a:rPr lang="th-TH" sz="3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วัน</a:t>
            </a:r>
            <a:r>
              <a:rPr lang="en-US" sz="3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th-TH" sz="3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9" name="สี่เหลี่ยมผืนผ้า 4"/>
          <p:cNvSpPr/>
          <p:nvPr/>
        </p:nvSpPr>
        <p:spPr>
          <a:xfrm>
            <a:off x="-241340" y="4374201"/>
            <a:ext cx="2813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342900">
              <a:buClr>
                <a:srgbClr val="00FF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Inception Report</a:t>
            </a:r>
          </a:p>
          <a:p>
            <a:pPr marL="342900">
              <a:buClr>
                <a:srgbClr val="00FF00"/>
              </a:buClr>
              <a:buSzPct val="150000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28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ต.ค.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59</a:t>
            </a:r>
          </a:p>
        </p:txBody>
      </p:sp>
      <p:cxnSp>
        <p:nvCxnSpPr>
          <p:cNvPr id="10" name="ตัวเชื่อมต่อตรง 5"/>
          <p:cNvCxnSpPr/>
          <p:nvPr/>
        </p:nvCxnSpPr>
        <p:spPr>
          <a:xfrm>
            <a:off x="755576" y="4067878"/>
            <a:ext cx="0" cy="371261"/>
          </a:xfrm>
          <a:prstGeom prst="line">
            <a:avLst/>
          </a:prstGeom>
          <a:ln w="28575">
            <a:solidFill>
              <a:srgbClr val="00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สี่เหลี่ยมผืนผ้า 6"/>
          <p:cNvSpPr/>
          <p:nvPr/>
        </p:nvSpPr>
        <p:spPr>
          <a:xfrm>
            <a:off x="-396552" y="2767933"/>
            <a:ext cx="2160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4900" indent="-342900">
              <a:buClr>
                <a:srgbClr val="00FF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Start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000">
              <a:buClr>
                <a:srgbClr val="00FF00"/>
              </a:buClr>
              <a:buSzPct val="150000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30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ก.ย. 59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2" name="ตัวเชื่อมต่อตรง 7"/>
          <p:cNvCxnSpPr/>
          <p:nvPr/>
        </p:nvCxnSpPr>
        <p:spPr>
          <a:xfrm>
            <a:off x="179083" y="3123212"/>
            <a:ext cx="0" cy="404394"/>
          </a:xfrm>
          <a:prstGeom prst="line">
            <a:avLst/>
          </a:prstGeom>
          <a:ln w="28575">
            <a:solidFill>
              <a:srgbClr val="00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สี่เหลี่ยมผืนผ้า 11"/>
          <p:cNvSpPr/>
          <p:nvPr/>
        </p:nvSpPr>
        <p:spPr>
          <a:xfrm>
            <a:off x="7257562" y="2387655"/>
            <a:ext cx="24005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342900">
              <a:buClr>
                <a:schemeClr val="accent2">
                  <a:lumMod val="75000"/>
                </a:schemeClr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End 22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ก.ย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60</a:t>
            </a:r>
          </a:p>
        </p:txBody>
      </p:sp>
      <p:graphicFrame>
        <p:nvGraphicFramePr>
          <p:cNvPr id="21" name="ตาราง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835405"/>
              </p:ext>
            </p:extLst>
          </p:nvPr>
        </p:nvGraphicFramePr>
        <p:xfrm>
          <a:off x="175087" y="3568596"/>
          <a:ext cx="7789764" cy="450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6491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91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91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91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91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91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4914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4914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4914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4914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4914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649147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22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ต.ค.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22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พ.ย.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22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ธ.ค.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22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ม.ค.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22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ก.พ.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22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มี.ค.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เม.ย.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พ.ค.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ก.ค.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ส.ค.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ก.ย.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cxnSp>
        <p:nvCxnSpPr>
          <p:cNvPr id="24" name="ตัวเชื่อมต่อตรง 27"/>
          <p:cNvCxnSpPr/>
          <p:nvPr/>
        </p:nvCxnSpPr>
        <p:spPr>
          <a:xfrm>
            <a:off x="6588224" y="4067878"/>
            <a:ext cx="0" cy="1014209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สี่เหลี่ยมผืนผ้า 32"/>
          <p:cNvSpPr/>
          <p:nvPr/>
        </p:nvSpPr>
        <p:spPr>
          <a:xfrm>
            <a:off x="6350934" y="4953362"/>
            <a:ext cx="2048662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78900" indent="-342900">
              <a:buClr>
                <a:schemeClr val="accent2">
                  <a:lumMod val="75000"/>
                </a:schemeClr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Draft Final Report 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6000">
              <a:buClr>
                <a:schemeClr val="accent2">
                  <a:lumMod val="75000"/>
                </a:schemeClr>
              </a:buClr>
              <a:buSzPct val="150000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26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ค.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60</a:t>
            </a:r>
          </a:p>
        </p:txBody>
      </p:sp>
      <p:cxnSp>
        <p:nvCxnSpPr>
          <p:cNvPr id="27" name="ตัวเชื่อมต่อตรง 33"/>
          <p:cNvCxnSpPr/>
          <p:nvPr/>
        </p:nvCxnSpPr>
        <p:spPr>
          <a:xfrm>
            <a:off x="7817356" y="2703889"/>
            <a:ext cx="10218" cy="900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ตัวเชื่อมต่อตรง 27"/>
          <p:cNvCxnSpPr/>
          <p:nvPr/>
        </p:nvCxnSpPr>
        <p:spPr>
          <a:xfrm>
            <a:off x="4067944" y="4067878"/>
            <a:ext cx="0" cy="1509093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ตัวเชื่อมต่อตรง 9"/>
          <p:cNvCxnSpPr/>
          <p:nvPr/>
        </p:nvCxnSpPr>
        <p:spPr>
          <a:xfrm rot="16200000" flipH="1">
            <a:off x="5267936" y="2865450"/>
            <a:ext cx="1369352" cy="9726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สรุปแผนการดำเนินการและการส่งมอบ</a:t>
            </a:r>
          </a:p>
        </p:txBody>
      </p:sp>
      <p:sp>
        <p:nvSpPr>
          <p:cNvPr id="25" name="สี่เหลี่ยมผืนผ้า 3"/>
          <p:cNvSpPr/>
          <p:nvPr/>
        </p:nvSpPr>
        <p:spPr>
          <a:xfrm>
            <a:off x="7452320" y="2698467"/>
            <a:ext cx="2224232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65750" indent="-144000" algn="l"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Final Report</a:t>
            </a:r>
          </a:p>
          <a:p>
            <a:pPr marL="465750" indent="-144000" algn="l"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Executive Summary</a:t>
            </a:r>
          </a:p>
          <a:p>
            <a:pPr marL="465750" indent="-144000" algn="l"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</a:pPr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คู่มือ ฯ</a:t>
            </a:r>
          </a:p>
          <a:p>
            <a:pPr marL="465750" indent="-144000" algn="l"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Digital File</a:t>
            </a:r>
            <a:endParaRPr lang="th-TH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สี่เหลี่ยมผืนผ้า 4"/>
          <p:cNvSpPr/>
          <p:nvPr/>
        </p:nvSpPr>
        <p:spPr>
          <a:xfrm>
            <a:off x="1510243" y="2232989"/>
            <a:ext cx="2813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342900">
              <a:buClr>
                <a:srgbClr val="00FF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Progress Report 1</a:t>
            </a:r>
          </a:p>
          <a:p>
            <a:pPr marL="342900">
              <a:buClr>
                <a:srgbClr val="00FF00"/>
              </a:buClr>
              <a:buSzPct val="150000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28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ธ.ค.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59</a:t>
            </a:r>
          </a:p>
        </p:txBody>
      </p:sp>
      <p:cxnSp>
        <p:nvCxnSpPr>
          <p:cNvPr id="29" name="ตัวเชื่อมต่อตรง 7"/>
          <p:cNvCxnSpPr/>
          <p:nvPr/>
        </p:nvCxnSpPr>
        <p:spPr>
          <a:xfrm>
            <a:off x="2051720" y="2698467"/>
            <a:ext cx="0" cy="829139"/>
          </a:xfrm>
          <a:prstGeom prst="line">
            <a:avLst/>
          </a:prstGeom>
          <a:ln w="28575">
            <a:solidFill>
              <a:srgbClr val="00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สี่เหลี่ยมผืนผ้า 4"/>
          <p:cNvSpPr/>
          <p:nvPr/>
        </p:nvSpPr>
        <p:spPr>
          <a:xfrm>
            <a:off x="2750558" y="5626253"/>
            <a:ext cx="2813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342900">
              <a:buClr>
                <a:srgbClr val="00FF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Interim Report</a:t>
            </a:r>
          </a:p>
          <a:p>
            <a:pPr marL="342900">
              <a:buClr>
                <a:srgbClr val="00FF00"/>
              </a:buClr>
              <a:buSzPct val="150000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28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มี.ค. 60</a:t>
            </a:r>
          </a:p>
        </p:txBody>
      </p:sp>
      <p:sp>
        <p:nvSpPr>
          <p:cNvPr id="31" name="สี่เหลี่ยมผืนผ้า 4"/>
          <p:cNvSpPr/>
          <p:nvPr/>
        </p:nvSpPr>
        <p:spPr>
          <a:xfrm>
            <a:off x="5404264" y="1848450"/>
            <a:ext cx="2813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342900">
              <a:buClr>
                <a:srgbClr val="00FF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Progress Report 2</a:t>
            </a:r>
          </a:p>
          <a:p>
            <a:pPr marL="342900">
              <a:buClr>
                <a:srgbClr val="00FF00"/>
              </a:buClr>
              <a:buSzPct val="150000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26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มิ.ย. 60</a:t>
            </a:r>
          </a:p>
        </p:txBody>
      </p:sp>
    </p:spTree>
    <p:extLst>
      <p:ext uri="{BB962C8B-B14F-4D97-AF65-F5344CB8AC3E}">
        <p14:creationId xmlns:p14="http://schemas.microsoft.com/office/powerpoint/2010/main" val="329353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44534" y="1647914"/>
            <a:ext cx="7711842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ข้อมูลวิธีการซ่อมบำรุงของกรมทางหลวงที่มีอยู่ในโปรแกรม </a:t>
            </a:r>
            <a:r>
              <a:rPr lang="en-US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</a:t>
            </a:r>
            <a:r>
              <a:rPr lang="th-TH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(ลาดยาง)</a:t>
            </a:r>
            <a:endParaRPr kumimoji="0" lang="th-TH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51520" y="2327969"/>
            <a:ext cx="57606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thaiDist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รหัสงาน 22100 งานฉาบผิวแอสฟัลต์ (</a:t>
            </a:r>
            <a:r>
              <a:rPr lang="en-US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Asphalt Seal Coating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 </a:t>
            </a:r>
          </a:p>
          <a:p>
            <a:pPr marL="342900" indent="-342900" algn="thaiDist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รหัสงาน 22100 งานฉาบผิวแอสฟัลต์ (</a:t>
            </a:r>
            <a:r>
              <a:rPr lang="en-US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Asphalt Seal Coating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 </a:t>
            </a:r>
          </a:p>
          <a:p>
            <a:pPr marL="342900" indent="-342900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รหัสงาน 23200 งานซ่อมทางผิว</a:t>
            </a:r>
            <a:r>
              <a:rPr lang="th-TH" sz="20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แอสฟัลต์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b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lang="en-US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Major Repair of Asphalt Pavement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</a:t>
            </a:r>
          </a:p>
          <a:p>
            <a:pPr marL="342900" indent="-342900" algn="thaiDist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รหัสงาน 23300 งานปรับปรุงผิวทางแอสฟัลต์คอนกรีตเดิม นำกลับมาใช้ใหม่ (</a:t>
            </a:r>
            <a:r>
              <a:rPr lang="en-US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Asphalt Hot Mix Recycling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</a:t>
            </a:r>
          </a:p>
          <a:p>
            <a:pPr marL="342900" indent="-342900" algn="thaiDist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รหัสงาน 24000 งานบูรณะทางผิวแอสฟัลต์ (</a:t>
            </a:r>
            <a:r>
              <a:rPr lang="en-US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Rehabilitation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</a:t>
            </a:r>
          </a:p>
          <a:p>
            <a:pPr marL="342900" indent="-342900" algn="thaiDist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งานซ่อมสร้างทาง (</a:t>
            </a:r>
            <a:r>
              <a:rPr lang="en-US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Reconstruction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 	</a:t>
            </a:r>
            <a:endParaRPr lang="en-US" sz="20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9" name="รูปภาพ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33706" r="18501" b="53289"/>
          <a:stretch/>
        </p:blipFill>
        <p:spPr>
          <a:xfrm>
            <a:off x="678114" y="935315"/>
            <a:ext cx="7566293" cy="601030"/>
          </a:xfrm>
          <a:prstGeom prst="rect">
            <a:avLst/>
          </a:prstGeom>
        </p:spPr>
      </p:pic>
      <p:sp>
        <p:nvSpPr>
          <p:cNvPr id="10" name="สี่เหลี่ยมผืนผ้า 32"/>
          <p:cNvSpPr/>
          <p:nvPr/>
        </p:nvSpPr>
        <p:spPr>
          <a:xfrm>
            <a:off x="2551314" y="996091"/>
            <a:ext cx="41120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ศึกษาวิธีการซ่อมบำรุงของกรมทางหลวง</a:t>
            </a:r>
            <a:endParaRPr lang="th-TH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รูปภาพ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157113"/>
            <a:ext cx="2934393" cy="4152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9748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44534" y="1647914"/>
            <a:ext cx="7639834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ข้อมูลวิธีการซ่อมบำรุงของกรมทางหลวงที่มีอยู่ในโปรแกรม </a:t>
            </a:r>
            <a:r>
              <a:rPr lang="en-US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</a:t>
            </a:r>
            <a:r>
              <a:rPr lang="th-TH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(คอนกรีต)</a:t>
            </a:r>
            <a:endParaRPr kumimoji="0" lang="th-TH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51520" y="2327969"/>
            <a:ext cx="5760640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thaiDist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21121 งานซ่อมวัสดุรอยต่อ (</a:t>
            </a:r>
            <a:r>
              <a:rPr lang="en-US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Repair of Joint Sealing)</a:t>
            </a:r>
            <a:endParaRPr lang="th-TH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lvl="0" indent="-342900" algn="thaiDist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21122 งานอุดเชื่อมรอยแตก (</a:t>
            </a:r>
            <a:r>
              <a:rPr lang="en-US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Crack Sealing) </a:t>
            </a:r>
            <a:endParaRPr lang="th-TH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lvl="0" indent="-342900" algn="thaiDist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21124 งานซ่อมคอนกรีต (</a:t>
            </a:r>
            <a:r>
              <a:rPr lang="en-US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Concrete Pavement Patching)</a:t>
            </a:r>
            <a:endParaRPr lang="th-TH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9" name="รูปภาพ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33706" r="18501" b="53289"/>
          <a:stretch/>
        </p:blipFill>
        <p:spPr>
          <a:xfrm>
            <a:off x="678114" y="935315"/>
            <a:ext cx="7566293" cy="601030"/>
          </a:xfrm>
          <a:prstGeom prst="rect">
            <a:avLst/>
          </a:prstGeom>
        </p:spPr>
      </p:pic>
      <p:sp>
        <p:nvSpPr>
          <p:cNvPr id="10" name="สี่เหลี่ยมผืนผ้า 32"/>
          <p:cNvSpPr/>
          <p:nvPr/>
        </p:nvSpPr>
        <p:spPr>
          <a:xfrm>
            <a:off x="2551314" y="996091"/>
            <a:ext cx="41120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ศึกษาวิธีการซ่อมบำรุงของกรมทางหลวง</a:t>
            </a:r>
            <a:endParaRPr lang="th-TH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รูปภาพ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229121"/>
            <a:ext cx="2934393" cy="4152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55504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33706" r="18501" b="53289"/>
          <a:stretch/>
        </p:blipFill>
        <p:spPr>
          <a:xfrm>
            <a:off x="683568" y="935315"/>
            <a:ext cx="7773281" cy="601030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683568" y="996091"/>
            <a:ext cx="7773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ศึกษาทบทวนแนวทางการเลือกวิธีการซ่อมบำรุงทั้งในประเทศและต่างประเทศ</a:t>
            </a:r>
            <a:endParaRPr lang="th-TH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51520" y="1988840"/>
            <a:ext cx="432048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แนวทางการเลือกวิธีการของซ่อมต่างประเทศ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95536" y="3014163"/>
            <a:ext cx="26642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เงื่อนไขในการซ่อมบำรุงขึ้นอยู่กับ</a:t>
            </a:r>
            <a:br>
              <a:rPr lang="th-TH" sz="2000" dirty="0">
                <a:latin typeface="TH SarabunPSK" charset="0"/>
                <a:ea typeface="TH SarabunPSK" charset="0"/>
                <a:cs typeface="TH SarabunPSK" charset="0"/>
              </a:rPr>
            </a:b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ค่าดัชนีความขรุขระสากล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(International Roughness Index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หรือ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IRI)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สำหรับถนนที่สร้างใหม่นั้นค่า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IRI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จะอยู่ในช่วง 1.2 – 2.5 เมตร/กิโลเมตร โดยค่า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IRI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จะส่งผลให้ความเร็วที่ใช้ในการเดินทาง</a:t>
            </a:r>
          </a:p>
        </p:txBody>
      </p:sp>
      <p:pic>
        <p:nvPicPr>
          <p:cNvPr id="8" name="รูปภาพ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71439"/>
            <a:ext cx="5263515" cy="2933804"/>
          </a:xfrm>
          <a:prstGeom prst="rect">
            <a:avLst/>
          </a:prstGeom>
          <a:noFill/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9" name="สี่เหลี่ยมผืนผ้า 8"/>
          <p:cNvSpPr/>
          <p:nvPr/>
        </p:nvSpPr>
        <p:spPr>
          <a:xfrm>
            <a:off x="3491880" y="5651956"/>
            <a:ext cx="51988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กราฟแสดงความสัมพันธ์ระหว่างค่า 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IRI 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กับ ความเร็วยานพาหนะ (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Paterson,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1987)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02789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79512" y="1700808"/>
            <a:ext cx="8612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thaiDi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000" i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งานฉาบผิวทาง </a:t>
            </a:r>
            <a:r>
              <a:rPr lang="en-US" sz="2000" i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Slurry Seal Type II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เป็นการบำรุงรักษาเพื่ออุดรอยแตกและเป็นการป้องกันไม่ให้น้ำซึมผ่านลงไปใต้ผิวทาง ดังนั้นจึงควรซ่อมเมื่อผิวทางมีพื้นที่รอยแตกร้าวอยู่ในช่วง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10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% -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30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% เนื่องจากผลการศึกษาแบบจำลองการเสื่อมสภาพของสายทางของ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HDM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-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4 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พบว่ากรณีที่พื้นที่รอยแตกร้าวมากกว่า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30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% สภาพผิวทางจะเกิดความเสียหายมาก ซึ่งการฉาบผิวทางไม่สามารถช่วยชะลอความเสียหายที่จะเกิดขึ้นในอนาคตได้ดีเท่าที่ควร </a:t>
            </a:r>
            <a:endParaRPr lang="en-US" sz="1800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79512" y="3068960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thaiDist">
              <a:buFont typeface="Arial" panose="020B0604020202020204" pitchFamily="34" charset="0"/>
              <a:buChar char="•"/>
            </a:pPr>
            <a:r>
              <a:rPr lang="th-TH" sz="2000" i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งานเสริมผิวทาง 4 5 8 และ 10 </a:t>
            </a:r>
            <a:r>
              <a:rPr lang="en-US" sz="2000" i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cm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เป็นการเพิ่มความแข็งแรงให้กับผิวทางเดิม และปรับสภาพผิวทางให้มีความเรียบมากขึ้น จากการศึกษา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Road Network Evaluation Tools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The World Bank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พบว่าการกำหนดเกณฑ์การซ่อมเริ่มต้นที่แนะนำในการซ่อมบำรุงทางด้วยวิธีเสริมผิวทางแอสฟัลต์ (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Overlays)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ในถนนประเภทผิวทางผิวทางลาดยางมีค่า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IRI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อยู่ที่ประมาณ 3.00-4.00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m/km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แสดงดังตารางต่อไปนี้</a:t>
            </a:r>
          </a:p>
        </p:txBody>
      </p:sp>
      <p:graphicFrame>
        <p:nvGraphicFramePr>
          <p:cNvPr id="10" name="ตาราง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559858"/>
              </p:ext>
            </p:extLst>
          </p:nvPr>
        </p:nvGraphicFramePr>
        <p:xfrm>
          <a:off x="1310625" y="4479374"/>
          <a:ext cx="6522750" cy="204597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9162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064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57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Road Standard</a:t>
                      </a:r>
                      <a:endParaRPr lang="en-US" sz="14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Overlays</a:t>
                      </a:r>
                      <a:br>
                        <a:rPr lang="en-US" sz="14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</a:br>
                      <a:r>
                        <a:rPr lang="th-TH" sz="14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 (</a:t>
                      </a:r>
                      <a:r>
                        <a:rPr lang="en-US" sz="14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IRI, m</a:t>
                      </a:r>
                      <a:r>
                        <a:rPr lang="th-TH" sz="14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/</a:t>
                      </a:r>
                      <a:r>
                        <a:rPr lang="en-US" sz="14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km</a:t>
                      </a:r>
                      <a:r>
                        <a:rPr lang="th-TH" sz="14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)</a:t>
                      </a:r>
                      <a:endParaRPr lang="en-US" sz="14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Very High Standard</a:t>
                      </a:r>
                      <a:endParaRPr lang="en-US" sz="14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3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00</a:t>
                      </a:r>
                      <a:endParaRPr lang="en-US" sz="14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High Standard</a:t>
                      </a:r>
                      <a:endParaRPr lang="en-US" sz="14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3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25</a:t>
                      </a:r>
                      <a:endParaRPr lang="en-US" sz="14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Medium Standard</a:t>
                      </a:r>
                      <a:endParaRPr lang="en-US" sz="14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3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50</a:t>
                      </a:r>
                      <a:endParaRPr lang="en-US" sz="14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Low Standard</a:t>
                      </a:r>
                      <a:endParaRPr lang="en-US" sz="14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3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75</a:t>
                      </a:r>
                      <a:endParaRPr lang="en-US" sz="14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Very Low Standard</a:t>
                      </a:r>
                      <a:endParaRPr lang="en-US" sz="14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4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00</a:t>
                      </a:r>
                      <a:endParaRPr lang="en-US" sz="14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1" name="สี่เหลี่ยมผืนผ้า 10"/>
          <p:cNvSpPr/>
          <p:nvPr/>
        </p:nvSpPr>
        <p:spPr>
          <a:xfrm>
            <a:off x="323528" y="993876"/>
            <a:ext cx="432048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แนวทางการเลือกวิธีการซ่อมของต่างประเทศ</a:t>
            </a:r>
          </a:p>
        </p:txBody>
      </p:sp>
    </p:spTree>
    <p:extLst>
      <p:ext uri="{BB962C8B-B14F-4D97-AF65-F5344CB8AC3E}">
        <p14:creationId xmlns:p14="http://schemas.microsoft.com/office/powerpoint/2010/main" val="4248411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431540" y="1628800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thaiDi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000" i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งานบูรณะทางผิวแอสฟัลต์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โดยทั่วไปผิวทางลาดยางของกรมทางหลวงจะมีความหนาชั้นทางประมาณ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50 mm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b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ดังนั้นการบูรณะผิวทางจึงควรทำเมื่อ</a:t>
            </a:r>
          </a:p>
          <a:p>
            <a:pPr marL="1257300" lvl="2" indent="-342900" algn="thaiDist">
              <a:buFont typeface="Arial" panose="020B0604020202020204" pitchFamily="34" charset="0"/>
              <a:buChar char="•"/>
            </a:pP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Rutting 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≥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50 mm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 </a:t>
            </a:r>
          </a:p>
          <a:p>
            <a:pPr marL="1257300" lvl="2" indent="-342900" algn="thaiDist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กรณีที่สภาพสายทางมีรอยแตกร้าว (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Cracking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) มากกว่า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50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% </a:t>
            </a:r>
          </a:p>
          <a:p>
            <a:pPr marL="1257300" lvl="2" indent="-342900" algn="thaiDist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มีรอยปะซ่อม (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Patching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) เป็นจำนวนมาก </a:t>
            </a:r>
          </a:p>
          <a:p>
            <a:pPr marL="1257300" lvl="2" indent="-342900" algn="thaiDist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เมื่อ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IRI 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ของสายทางมีค่าตั้งแต่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4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0 m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/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km 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ขึ้นไป</a:t>
            </a:r>
            <a:endParaRPr lang="en-US" sz="1800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717032"/>
            <a:ext cx="5184576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สี่เหลี่ยมผืนผ้า 4"/>
          <p:cNvSpPr/>
          <p:nvPr/>
        </p:nvSpPr>
        <p:spPr>
          <a:xfrm>
            <a:off x="323528" y="980728"/>
            <a:ext cx="432048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แนวทางการเลือกวิธีการซ่อมของต่างประเทศ</a:t>
            </a:r>
          </a:p>
        </p:txBody>
      </p:sp>
    </p:spTree>
    <p:extLst>
      <p:ext uri="{BB962C8B-B14F-4D97-AF65-F5344CB8AC3E}">
        <p14:creationId xmlns:p14="http://schemas.microsoft.com/office/powerpoint/2010/main" val="4264390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sp>
        <p:nvSpPr>
          <p:cNvPr id="3" name="สี่เหลี่ยมผืนผ้า 6"/>
          <p:cNvSpPr/>
          <p:nvPr/>
        </p:nvSpPr>
        <p:spPr>
          <a:xfrm>
            <a:off x="174710" y="2440002"/>
            <a:ext cx="4265935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lvl="0" algn="ctr">
              <a:lnSpc>
                <a:spcPts val="2500"/>
              </a:lnSpc>
              <a:defRPr/>
            </a:pPr>
            <a:r>
              <a:rPr lang="th-TH" sz="2400" b="1" kern="0" noProof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สรุปค่าความเสียหายทั่วประเทศ (ผิวทางลาดยาง)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33706" r="18501" b="53289"/>
          <a:stretch/>
        </p:blipFill>
        <p:spPr>
          <a:xfrm>
            <a:off x="152804" y="1657358"/>
            <a:ext cx="4309748" cy="601030"/>
          </a:xfrm>
          <a:prstGeom prst="rect">
            <a:avLst/>
          </a:prstGeom>
        </p:spPr>
      </p:pic>
      <p:sp>
        <p:nvSpPr>
          <p:cNvPr id="8" name="สี่เหลี่ยมผืนผ้า 3"/>
          <p:cNvSpPr/>
          <p:nvPr/>
        </p:nvSpPr>
        <p:spPr>
          <a:xfrm>
            <a:off x="340633" y="1671956"/>
            <a:ext cx="3934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เสนอแนะเกณฑ์พิจารณาการซ่อมบำรุง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6501483"/>
              </p:ext>
            </p:extLst>
          </p:nvPr>
        </p:nvGraphicFramePr>
        <p:xfrm>
          <a:off x="83622" y="3920674"/>
          <a:ext cx="4216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07704" y="4618618"/>
            <a:ext cx="229501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IRI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เฉลี่ย เท่ากับ 2.86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m/km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2021056"/>
              </p:ext>
            </p:extLst>
          </p:nvPr>
        </p:nvGraphicFramePr>
        <p:xfrm>
          <a:off x="4561268" y="1007093"/>
          <a:ext cx="42068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3339657"/>
              </p:ext>
            </p:extLst>
          </p:nvPr>
        </p:nvGraphicFramePr>
        <p:xfrm>
          <a:off x="4561268" y="3920674"/>
          <a:ext cx="4191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228185" y="1729535"/>
            <a:ext cx="237626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Rutting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เฉลี่ย เท่ากับ 5.09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26797" y="4745977"/>
            <a:ext cx="251291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 Cracking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เฉลี่ย เท่ากับ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1.13 %</a:t>
            </a:r>
          </a:p>
        </p:txBody>
      </p:sp>
    </p:spTree>
    <p:extLst>
      <p:ext uri="{BB962C8B-B14F-4D97-AF65-F5344CB8AC3E}">
        <p14:creationId xmlns:p14="http://schemas.microsoft.com/office/powerpoint/2010/main" val="38934424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33706" r="18501" b="53289"/>
          <a:stretch/>
        </p:blipFill>
        <p:spPr>
          <a:xfrm>
            <a:off x="683568" y="935315"/>
            <a:ext cx="7773281" cy="601030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2603163" y="974220"/>
            <a:ext cx="3934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เสนอแนะเกณฑ์พิจารณาการซ่อมบำรุง</a:t>
            </a:r>
          </a:p>
        </p:txBody>
      </p:sp>
      <p:graphicFrame>
        <p:nvGraphicFramePr>
          <p:cNvPr id="8" name="ตาราง 7"/>
          <p:cNvGraphicFramePr>
            <a:graphicFrameLocks noGrp="1"/>
          </p:cNvGraphicFramePr>
          <p:nvPr>
            <p:extLst/>
          </p:nvPr>
        </p:nvGraphicFramePr>
        <p:xfrm>
          <a:off x="323528" y="1988840"/>
          <a:ext cx="8496944" cy="457200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4684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508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776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วิธีการซ่อม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ราคา 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(บาท/ตารางเมตร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เงื่อนไขการซ่อม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Paraslurry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160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2.05 &lt;= IRI &lt;=2.5 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&lt;= Cracking Area &lt; = 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=&gt;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ปี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Overlay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450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2.5&lt;= IRI &lt; 3.0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0%&lt;= Cracking Area &lt;= 5%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&lt;= Rutting &lt;= 50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Rehabilitation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พร้อมปูผิว </a:t>
                      </a:r>
                      <a:b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575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 &lt;= IRI &lt;=100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และ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0%&lt;=Cracking Area &lt;=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&lt; 8,000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&lt;= Rutting &lt;=  50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มิลลิเมตรและ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AADT&lt; 8,000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Rehabilitation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พร้อมปูผิว </a:t>
                      </a:r>
                      <a:b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1,005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 &lt;= IRI &lt;=100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0%&lt;=Cracking Area &lt;=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=&gt; 8,000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&lt;= Rutting &lt;=  50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 และ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AADT=&gt; 8,000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กล่องข้อความ 4"/>
          <p:cNvSpPr txBox="1"/>
          <p:nvPr/>
        </p:nvSpPr>
        <p:spPr>
          <a:xfrm>
            <a:off x="2408177" y="6550223"/>
            <a:ext cx="6048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*เงื่อนไขและราคาค่าซ่อมบำรุงอ้างอิงจากโครงการสำรวจและวิเคราะห์สภาพทางหลวงผิวทางลาดยางและผิวทางคอนกรีต(2558)</a:t>
            </a:r>
          </a:p>
        </p:txBody>
      </p:sp>
      <p:sp>
        <p:nvSpPr>
          <p:cNvPr id="9" name="สี่เหลี่ยมผืนผ้า 6"/>
          <p:cNvSpPr/>
          <p:nvPr/>
        </p:nvSpPr>
        <p:spPr>
          <a:xfrm>
            <a:off x="198837" y="1618360"/>
            <a:ext cx="6408562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lvl="0" algn="ctr">
              <a:lnSpc>
                <a:spcPts val="2500"/>
              </a:lnSpc>
              <a:defRPr/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เงื่อนไขการซ่อมบำรุงบนผิวทางลาดยาง</a:t>
            </a:r>
            <a:r>
              <a:rPr lang="th-TH" sz="2400" b="1" i="1" u="sng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เดิม</a:t>
            </a:r>
            <a:endParaRPr kumimoji="0" lang="th-TH" sz="24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339391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33706" r="18501" b="53289"/>
          <a:stretch/>
        </p:blipFill>
        <p:spPr>
          <a:xfrm>
            <a:off x="615143" y="935315"/>
            <a:ext cx="7773281" cy="601030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2603163" y="974220"/>
            <a:ext cx="3934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เสนอแนะเกณฑ์พิจารณาการซ่อมบำรุง</a:t>
            </a:r>
          </a:p>
        </p:txBody>
      </p:sp>
      <p:graphicFrame>
        <p:nvGraphicFramePr>
          <p:cNvPr id="8" name="ตาราง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637694"/>
              </p:ext>
            </p:extLst>
          </p:nvPr>
        </p:nvGraphicFramePr>
        <p:xfrm>
          <a:off x="471127" y="2111585"/>
          <a:ext cx="8133321" cy="452628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695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383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วิธีการซ่อม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เงื่อนไขการซ่อม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Paraslurry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&lt;= IRI &lt;= 2.5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&lt;= 5%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 =&gt; 3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Overlay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&lt;= IRI &lt;= 3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&lt;= 5%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 &lt;Rutting &lt; 30 mm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Milling+Overlay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800" baseline="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&lt;= IRI &lt;= 3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&lt;= 5%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 &lt;Rutting &lt; 50 mm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Rehabilitation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พร้อมปูผิว </a:t>
                      </a:r>
                      <a:b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 IRI &lt;= 100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 100%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&lt; 2,000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0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 &lt; Rutting &lt;= 50mm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&lt; 2,000)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Rehabilitation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พร้อมปูผิว </a:t>
                      </a:r>
                      <a:b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 IRI &lt;= 100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 100%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&gt;= 2,000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0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 &lt; Rutting &lt;= 50mm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&gt;= 2,000)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9" name="สี่เหลี่ยมผืนผ้า 6"/>
          <p:cNvSpPr/>
          <p:nvPr/>
        </p:nvSpPr>
        <p:spPr>
          <a:xfrm>
            <a:off x="323527" y="1604506"/>
            <a:ext cx="7957119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lvl="0" algn="ctr">
              <a:lnSpc>
                <a:spcPts val="2500"/>
              </a:lnSpc>
              <a:defRPr/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เงื่อนไขการซ่อมบำรุงบนผิวทางลาดยางหลัง</a:t>
            </a:r>
            <a:r>
              <a:rPr lang="th-TH" sz="2400" b="1" ker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163810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99746"/>
              </p:ext>
            </p:extLst>
          </p:nvPr>
        </p:nvGraphicFramePr>
        <p:xfrm>
          <a:off x="-1" y="0"/>
          <a:ext cx="9108505" cy="685800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3388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262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434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56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วิธีการซ่อม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เดิม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ปรับเปลี่ยน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13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Paraslurry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2.05 &lt;= IRI &lt;=2.5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&lt;= Cracking Area &lt; =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=&gt;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ปี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&lt;= IRI &lt;= 2.5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&lt;= 5%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 =&gt; 3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618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Overlay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2.5&lt;= IRI &lt; 3.0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0%&lt;= Cracking Area &lt;= 5%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&lt;= Rutting &lt;= 50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&lt;= IRI &lt;= 3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&lt;= 5%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 &lt;Rutting &lt; 30 mm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618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Milling+Overlay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800" baseline="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th-TH" sz="1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&lt;= IRI &lt;= 3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&lt;= 5%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 &lt;Rutting &lt; 50 mm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136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Rehabilitation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พร้อมปูผิว </a:t>
                      </a:r>
                      <a:b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 &lt;= IRI &lt;=100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และ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0%&lt;=Cracking Area &lt;=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&lt; 8,000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&lt;= Rutting &lt;=  50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มิลลิเมตรและ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AADT&lt; 8,000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 IRI &lt;= 100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 100%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&lt; 2,000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0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 &lt; Rutting &lt;= 50mm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&lt; 2,000)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136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Rehabilitation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พร้อมปูผิว </a:t>
                      </a:r>
                      <a:b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 &lt;= IRI &lt;=100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0%&lt;=Cracking Area &lt;=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=&gt; 8,000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&lt;= Rutting &lt;=  50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 และ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AADT=&gt; 8,000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 IRI &lt;= 100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 100%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&gt;= 2,000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0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 &lt; Rutting &lt;= 50mm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&gt;= 2,000)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5671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33706" r="18501" b="53289"/>
          <a:stretch/>
        </p:blipFill>
        <p:spPr>
          <a:xfrm>
            <a:off x="615143" y="935315"/>
            <a:ext cx="7773281" cy="601030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2603163" y="974220"/>
            <a:ext cx="3934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เสนอแนะเกณฑ์พิจารณาการซ่อมบำรุง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23527" y="1604506"/>
            <a:ext cx="7957119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lvl="0" algn="ctr">
              <a:lnSpc>
                <a:spcPts val="2500"/>
              </a:lnSpc>
              <a:defRPr/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ผลการวิเคราะห์เงื่อนไขการซ่อมบำรุงบนผิวทางลาดยางหลังการปรับปรุง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5564452"/>
              </p:ext>
            </p:extLst>
          </p:nvPr>
        </p:nvGraphicFramePr>
        <p:xfrm>
          <a:off x="615143" y="2328191"/>
          <a:ext cx="8388124" cy="4437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87347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หัวข้อการนำเสนอ</a:t>
            </a:r>
          </a:p>
        </p:txBody>
      </p:sp>
      <p:graphicFrame>
        <p:nvGraphicFramePr>
          <p:cNvPr id="28" name="ไดอะแกรม 6"/>
          <p:cNvGraphicFramePr/>
          <p:nvPr>
            <p:extLst>
              <p:ext uri="{D42A27DB-BD31-4B8C-83A1-F6EECF244321}">
                <p14:modId xmlns:p14="http://schemas.microsoft.com/office/powerpoint/2010/main" val="1197815123"/>
              </p:ext>
            </p:extLst>
          </p:nvPr>
        </p:nvGraphicFramePr>
        <p:xfrm>
          <a:off x="539552" y="980728"/>
          <a:ext cx="5544616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9" name="รูปภาพ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379" y="1508728"/>
            <a:ext cx="2232248" cy="1562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3" y="3856839"/>
            <a:ext cx="2374641" cy="1779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071739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33706" r="18501" b="53289"/>
          <a:stretch/>
        </p:blipFill>
        <p:spPr>
          <a:xfrm>
            <a:off x="615143" y="935315"/>
            <a:ext cx="7773281" cy="601030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2603163" y="974220"/>
            <a:ext cx="3934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เสนอแนะเกณฑ์พิจารณาการซ่อมบำรุง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23527" y="1604506"/>
            <a:ext cx="7957119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lvl="0" algn="ctr">
              <a:lnSpc>
                <a:spcPts val="2500"/>
              </a:lnSpc>
              <a:defRPr/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ผลการวิเคราะห์เงื่อนไขการซ่อมบำรุงบนผิวทางลาดยางหลังการปรับปรุง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7655619"/>
              </p:ext>
            </p:extLst>
          </p:nvPr>
        </p:nvGraphicFramePr>
        <p:xfrm>
          <a:off x="35496" y="2050410"/>
          <a:ext cx="8523288" cy="4528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93136"/>
              </p:ext>
            </p:extLst>
          </p:nvPr>
        </p:nvGraphicFramePr>
        <p:xfrm>
          <a:off x="5940152" y="2222380"/>
          <a:ext cx="2991411" cy="25027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22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16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275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460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th-TH" sz="2000" u="none" strike="noStrike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วิธีการ</a:t>
                      </a:r>
                    </a:p>
                    <a:p>
                      <a:pPr algn="ctr" fontAlgn="b"/>
                      <a:r>
                        <a:rPr lang="th-TH" sz="2000" u="none" strike="noStrike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ซ่อมบำรุง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350" marR="6350" marT="635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120,000</a:t>
                      </a:r>
                      <a:r>
                        <a:rPr lang="th-TH" sz="2000" u="none" strike="noStrike" baseline="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th-TH" sz="2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ล้านบาท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350" marR="6350" marT="635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130,000</a:t>
                      </a:r>
                      <a:endParaRPr lang="th-TH" sz="2000" u="none" strike="noStrike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ล้านบาท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350" marR="6350" marT="635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10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i="0" u="none" strike="noStrike" dirty="0">
                          <a:solidFill>
                            <a:schemeClr val="dk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ปริมาณงาน (ตร.ม.)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350" marR="6350" marT="635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4608"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OL05</a:t>
                      </a:r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3810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231,011,867 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206,627,526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4608"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OL10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3810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16,656,091 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31,419,825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4608"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RCL05</a:t>
                      </a:r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3810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190,322 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190,322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4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RCL10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3810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000" u="none" strike="noStrike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2,585,615 </a:t>
                      </a:r>
                      <a:endParaRPr lang="fi-FI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12,206,222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4608">
                <a:tc>
                  <a:txBody>
                    <a:bodyPr/>
                    <a:lstStyle/>
                    <a:p>
                      <a:pPr algn="ctr" fontAlgn="b"/>
                      <a:r>
                        <a:rPr lang="fi-FI" sz="2000" u="none" strike="noStrike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SS02</a:t>
                      </a:r>
                      <a:endParaRPr lang="fi-FI" sz="2000" b="0" i="0" u="none" strike="noStrike">
                        <a:solidFill>
                          <a:srgbClr val="000000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3810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000" u="none" strike="noStrike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1,977,732 </a:t>
                      </a:r>
                      <a:endParaRPr lang="fi-FI" sz="2000" b="0" i="0" u="none" strike="noStrike">
                        <a:solidFill>
                          <a:srgbClr val="000000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000" u="none" strike="noStrike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1,977,732</a:t>
                      </a:r>
                      <a:endParaRPr lang="fi-FI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" name="Cloud 5"/>
          <p:cNvSpPr/>
          <p:nvPr/>
        </p:nvSpPr>
        <p:spPr>
          <a:xfrm>
            <a:off x="3997727" y="4653136"/>
            <a:ext cx="504056" cy="504056"/>
          </a:xfrm>
          <a:prstGeom prst="cloud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238702" y="4947934"/>
            <a:ext cx="23943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ณ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งบประมาณ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1.2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ถึง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1.3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แสนล้านบาท พบว่ามีการเพิ่มขึ้นของการซ่อมบำรุงแบบ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recycling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อย่างมีนัยสำคัญ เป็นผลให้ ผลประโยชน์เพิ่มขึ้นอย่างมีนัยสำคัญเช่นกัน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4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1670" y="1052736"/>
            <a:ext cx="5040410" cy="416717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defRPr/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เงื่อนไขการซ่อมบำรุงในผิวทางคอนกรีต(กรมทางหลวง)</a:t>
            </a:r>
          </a:p>
        </p:txBody>
      </p:sp>
      <p:graphicFrame>
        <p:nvGraphicFramePr>
          <p:cNvPr id="4" name="Diagram 6"/>
          <p:cNvGraphicFramePr/>
          <p:nvPr>
            <p:extLst>
              <p:ext uri="{D42A27DB-BD31-4B8C-83A1-F6EECF244321}">
                <p14:modId xmlns:p14="http://schemas.microsoft.com/office/powerpoint/2010/main" val="2387279304"/>
              </p:ext>
            </p:extLst>
          </p:nvPr>
        </p:nvGraphicFramePr>
        <p:xfrm>
          <a:off x="368158" y="1700808"/>
          <a:ext cx="8596330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00566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1670" y="3631570"/>
            <a:ext cx="3888282" cy="7335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lvl="0" algn="ctr">
              <a:lnSpc>
                <a:spcPts val="2500"/>
              </a:lnSpc>
              <a:defRPr/>
            </a:pP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Flow Chart </a:t>
            </a: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แสดงเงื่อนไขการซ่อมบำรุงในผิวทางคอนกรีต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วัตถุ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981271"/>
              </p:ext>
            </p:extLst>
          </p:nvPr>
        </p:nvGraphicFramePr>
        <p:xfrm>
          <a:off x="4507135" y="1196752"/>
          <a:ext cx="3600400" cy="54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3" r:id="rId3" imgW="3196438" imgH="4682428" progId="Visio.Drawing.11">
                  <p:embed/>
                </p:oleObj>
              </mc:Choice>
              <mc:Fallback>
                <p:oleObj r:id="rId3" imgW="3196438" imgH="4682428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7135" y="1196752"/>
                        <a:ext cx="3600400" cy="5400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แผนผังลําดับงาน: การตัดสินใจ 6"/>
          <p:cNvSpPr/>
          <p:nvPr/>
        </p:nvSpPr>
        <p:spPr>
          <a:xfrm>
            <a:off x="5998249" y="4976041"/>
            <a:ext cx="2059606" cy="792088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IRI &gt; 4.5</a:t>
            </a:r>
            <a:endParaRPr lang="th-TH" sz="16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แผนผังลําดับงาน: การตัดสินใจ 7"/>
          <p:cNvSpPr/>
          <p:nvPr/>
        </p:nvSpPr>
        <p:spPr>
          <a:xfrm>
            <a:off x="6000255" y="3956319"/>
            <a:ext cx="2059606" cy="792088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พบ </a:t>
            </a:r>
            <a:r>
              <a:rPr lang="en-US" sz="16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Joint Seal Damage</a:t>
            </a:r>
            <a:endParaRPr lang="th-TH" sz="16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507135" y="5167961"/>
            <a:ext cx="1048589" cy="41538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AC Overlay*</a:t>
            </a:r>
            <a:endParaRPr lang="th-TH" sz="16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4511896" y="4149079"/>
            <a:ext cx="1048589" cy="41538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Joint Sealing**</a:t>
            </a:r>
            <a:endParaRPr lang="th-TH" sz="16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179512" y="6228601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*   ทำการซ่อมบำรุงทั้งช่วงกิโลเมตร</a:t>
            </a:r>
          </a:p>
          <a:p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**  ทำการซ่อมบำรุงเฉพาะแผ่นคอนกรีต</a:t>
            </a:r>
          </a:p>
        </p:txBody>
      </p:sp>
      <p:sp>
        <p:nvSpPr>
          <p:cNvPr id="13" name="แผนผังลําดับงาน: การตัดสินใจ 7"/>
          <p:cNvSpPr/>
          <p:nvPr/>
        </p:nvSpPr>
        <p:spPr>
          <a:xfrm>
            <a:off x="5998249" y="2875473"/>
            <a:ext cx="2059606" cy="792088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Low crack &gt; 0 </a:t>
            </a:r>
            <a:r>
              <a:rPr lang="en-US" sz="16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or Faulting &gt; 0</a:t>
            </a:r>
            <a:endParaRPr lang="th-TH" sz="16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4" name="แผนผังลําดับงาน: การตัดสินใจ 7"/>
          <p:cNvSpPr/>
          <p:nvPr/>
        </p:nvSpPr>
        <p:spPr>
          <a:xfrm>
            <a:off x="5998249" y="1855751"/>
            <a:ext cx="2059606" cy="792088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High Crack &gt; 0 </a:t>
            </a:r>
            <a:endParaRPr lang="th-TH" sz="16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028653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251670" y="1196171"/>
            <a:ext cx="8640960" cy="523220"/>
          </a:xfrm>
          <a:prstGeom prst="rect">
            <a:avLst/>
          </a:prstGeom>
          <a:solidFill>
            <a:srgbClr val="63891F">
              <a:lumMod val="20000"/>
              <a:lumOff val="80000"/>
            </a:srgbClr>
          </a:solidFill>
        </p:spPr>
        <p:txBody>
          <a:bodyPr wrap="square" anchor="ctr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kumimoji="0" lang="th-TH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Diagram 10"/>
          <p:cNvGraphicFramePr/>
          <p:nvPr>
            <p:extLst>
              <p:ext uri="{D42A27DB-BD31-4B8C-83A1-F6EECF244321}">
                <p14:modId xmlns:p14="http://schemas.microsoft.com/office/powerpoint/2010/main" val="2711336731"/>
              </p:ext>
            </p:extLst>
          </p:nvPr>
        </p:nvGraphicFramePr>
        <p:xfrm>
          <a:off x="70416" y="2060848"/>
          <a:ext cx="8966080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657111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79512" y="1196752"/>
            <a:ext cx="5450904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lvl="0" algn="ctr">
              <a:lnSpc>
                <a:spcPts val="2500"/>
              </a:lnSpc>
              <a:defRPr/>
            </a:pPr>
            <a:r>
              <a:rPr lang="th-TH" sz="2400" b="1" kern="0" noProof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องค์ประกอบในการพัฒนาระบบ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685158"/>
              </p:ext>
            </p:extLst>
          </p:nvPr>
        </p:nvGraphicFramePr>
        <p:xfrm>
          <a:off x="899592" y="2780928"/>
          <a:ext cx="7200800" cy="3720498"/>
        </p:xfrm>
        <a:graphic>
          <a:graphicData uri="http://schemas.openxmlformats.org/drawingml/2006/table">
            <a:tbl>
              <a:tblPr firstRow="1" firstCol="1" bandRow="1"/>
              <a:tblGrid>
                <a:gridCol w="36032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975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Cordia New" panose="020B0304020202020204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องค์ประกอบต่างๆ ภายในระบบ</a:t>
                      </a:r>
                      <a:endParaRPr lang="en-US" sz="20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Cordia New" panose="020B0304020202020204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เวอร์ชัน</a:t>
                      </a:r>
                      <a:endParaRPr lang="en-US" sz="20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Symfony</a:t>
                      </a: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 CMF</a:t>
                      </a:r>
                      <a:endParaRPr lang="en-US" sz="20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2.0</a:t>
                      </a:r>
                      <a:endParaRPr lang="en-US" sz="20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PHP Engine</a:t>
                      </a:r>
                      <a:endParaRPr lang="en-US" sz="20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7.0</a:t>
                      </a:r>
                      <a:endParaRPr lang="en-US" sz="20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nginx Web Server</a:t>
                      </a:r>
                      <a:endParaRPr lang="en-US" sz="20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1.10</a:t>
                      </a:r>
                      <a:endParaRPr lang="en-US" sz="20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Ubuntu Linux</a:t>
                      </a:r>
                      <a:endParaRPr lang="en-US" sz="20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16.04 LTS</a:t>
                      </a:r>
                      <a:endParaRPr lang="en-US" sz="20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PostgresSQL Database</a:t>
                      </a:r>
                      <a:endParaRPr lang="en-US" sz="20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9.6</a:t>
                      </a:r>
                      <a:endParaRPr lang="en-US" sz="20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PostGIS Extenstion</a:t>
                      </a:r>
                      <a:endParaRPr lang="en-US" sz="20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1.5</a:t>
                      </a:r>
                      <a:endParaRPr lang="en-US" sz="20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JasperReports Server</a:t>
                      </a:r>
                      <a:endParaRPr lang="en-US" sz="20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6.3</a:t>
                      </a:r>
                      <a:endParaRPr lang="en-US" sz="20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Apache Tomcat</a:t>
                      </a:r>
                      <a:endParaRPr lang="en-US" sz="20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8.5</a:t>
                      </a:r>
                      <a:endParaRPr lang="en-US" sz="20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Java Runtime Environment</a:t>
                      </a:r>
                      <a:endParaRPr lang="en-US" sz="20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8</a:t>
                      </a:r>
                      <a:endParaRPr lang="en-US" sz="20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8" name="รูปภาพ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150" y="980728"/>
            <a:ext cx="4062509" cy="172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49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รายละเอียดการดำเนินงานโครงการ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51520" y="1196752"/>
            <a:ext cx="5450904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lvl="0" algn="ctr">
              <a:lnSpc>
                <a:spcPts val="2500"/>
              </a:lnSpc>
              <a:defRPr/>
            </a:pPr>
            <a:r>
              <a:rPr lang="th-TH" sz="2400" b="1" kern="0" noProof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สถาปัตยกรรมภายในระบบที่จะพัฒนา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38800" r="15350" b="23400"/>
          <a:stretch/>
        </p:blipFill>
        <p:spPr>
          <a:xfrm>
            <a:off x="461610" y="1830594"/>
            <a:ext cx="8221080" cy="2611402"/>
          </a:xfrm>
          <a:prstGeom prst="rect">
            <a:avLst/>
          </a:prstGeom>
        </p:spPr>
      </p:pic>
      <p:pic>
        <p:nvPicPr>
          <p:cNvPr id="9" name="รูปภาพ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902" y="4448564"/>
            <a:ext cx="4722495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9245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33706" r="18501" b="53289"/>
          <a:stretch/>
        </p:blipFill>
        <p:spPr>
          <a:xfrm>
            <a:off x="482390" y="883754"/>
            <a:ext cx="8175636" cy="601030"/>
          </a:xfrm>
          <a:prstGeom prst="rect">
            <a:avLst/>
          </a:prstGeom>
        </p:spPr>
      </p:pic>
      <p:sp>
        <p:nvSpPr>
          <p:cNvPr id="4" name="สี่เหลี่ยมผืนผ้า 4"/>
          <p:cNvSpPr/>
          <p:nvPr/>
        </p:nvSpPr>
        <p:spPr>
          <a:xfrm>
            <a:off x="2675298" y="915996"/>
            <a:ext cx="3789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ปรับปรุงโปรแกรมบริหารบำรุงทาง (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0" y="1575906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ext Box 152"/>
          <p:cNvSpPr txBox="1">
            <a:spLocks noChangeAspect="1"/>
          </p:cNvSpPr>
          <p:nvPr/>
        </p:nvSpPr>
        <p:spPr>
          <a:xfrm>
            <a:off x="4767128" y="4105732"/>
            <a:ext cx="2037120" cy="85400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ordia New"/>
                <a:cs typeface="Angsana New"/>
              </a:rPr>
              <a:t> </a:t>
            </a:r>
            <a:endParaRPr lang="en-US" sz="1400">
              <a:solidFill>
                <a:srgbClr val="000000"/>
              </a:solidFill>
              <a:effectLst/>
              <a:latin typeface="Cordia New"/>
              <a:ea typeface="Cordia New"/>
              <a:cs typeface="Angsana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2060848"/>
            <a:ext cx="8406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thaiDist"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ที่ปรึกษาได้ทำการปรับปรุงโปรแกรม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โดยคำนึงถึงการใช้งานตามที่ได้รวบรวมความต้องการในการใช้งานโปรแกรม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 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และรูปแบบรายงานที่ใช้งานในปัจจุบันของกรมทางหลวง โดยมีรายละเอียดดังนี้</a:t>
            </a:r>
            <a:endParaRPr lang="en-US" sz="1800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2740858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79705" algn="thaiDist">
              <a:spcAft>
                <a:spcPts val="0"/>
              </a:spcAft>
            </a:pPr>
            <a:r>
              <a:rPr lang="en-US" sz="20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</a:t>
            </a:r>
            <a:r>
              <a:rPr lang="th-TH" sz="20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) ปรับปรุงให้สามารถปรับเปลี่ยนค่าตัวแปรต่างๆ ที่ส่งผลกระทบต่อแบบจำลองต่างๆ ภายในระบบ  </a:t>
            </a:r>
            <a:r>
              <a:rPr lang="en-US" sz="20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r>
              <a:rPr lang="th-TH" sz="20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endParaRPr lang="en-US" sz="1800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544" y="3068960"/>
            <a:ext cx="17716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dirty="0">
                <a:ea typeface="Cordia New" panose="020B0304020202020204" pitchFamily="34" charset="-34"/>
                <a:cs typeface="TH SarabunPSK" panose="020B0500040200020003" pitchFamily="34" charset="-34"/>
              </a:rPr>
              <a:t> ข้อมูลยานพาหนะ 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34"/>
          <a:stretch/>
        </p:blipFill>
        <p:spPr>
          <a:xfrm>
            <a:off x="130381" y="3554298"/>
            <a:ext cx="3649531" cy="27590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97" y="3554298"/>
            <a:ext cx="5140407" cy="253019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4" name="Group 23"/>
          <p:cNvGrpSpPr/>
          <p:nvPr/>
        </p:nvGrpSpPr>
        <p:grpSpPr>
          <a:xfrm>
            <a:off x="3563888" y="4693815"/>
            <a:ext cx="649895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20" name="Chevron 19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Chevron 20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Chevron 22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106904" y="3636312"/>
            <a:ext cx="181492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ea typeface="Cordia New" panose="020B0304020202020204" pitchFamily="34" charset="-34"/>
                <a:cs typeface="TH SarabunPSK" panose="020B0500040200020003" pitchFamily="34" charset="-34"/>
              </a:rPr>
              <a:t>ข้อมูลยานพาหนะแบบเดิม </a:t>
            </a:r>
            <a:endParaRPr lang="en-US" sz="1800" dirty="0"/>
          </a:p>
        </p:txBody>
      </p:sp>
      <p:sp>
        <p:nvSpPr>
          <p:cNvPr id="26" name="Rectangle 25"/>
          <p:cNvSpPr/>
          <p:nvPr/>
        </p:nvSpPr>
        <p:spPr>
          <a:xfrm>
            <a:off x="5508104" y="3645024"/>
            <a:ext cx="23455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ea typeface="Cordia New" panose="020B0304020202020204" pitchFamily="34" charset="-34"/>
                <a:cs typeface="TH SarabunPSK" panose="020B0500040200020003" pitchFamily="34" charset="-34"/>
              </a:rPr>
              <a:t>ข้อมูลยานพาหนะแบบปรับปรุงใหม่ </a:t>
            </a:r>
            <a:endParaRPr lang="en-US" sz="1800" dirty="0"/>
          </a:p>
        </p:txBody>
      </p:sp>
      <p:sp>
        <p:nvSpPr>
          <p:cNvPr id="27" name="Rectangle 26"/>
          <p:cNvSpPr/>
          <p:nvPr/>
        </p:nvSpPr>
        <p:spPr>
          <a:xfrm>
            <a:off x="3801996" y="6176396"/>
            <a:ext cx="37740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4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ผู้ใช้งานสารถปรับเปลี่ยนข้อมูลให้เป็นปัจจุบัน หรือตามความต้องการได้</a:t>
            </a:r>
            <a:endParaRPr lang="en-US" sz="1400" b="1" u="sng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300485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0360" y="1412776"/>
            <a:ext cx="47997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dirty="0">
                <a:ea typeface="Cordia New" panose="020B0304020202020204" pitchFamily="34" charset="-34"/>
                <a:cs typeface="TH SarabunPSK" panose="020B0500040200020003" pitchFamily="34" charset="-34"/>
              </a:rPr>
              <a:t> ข้อมูลค่าใช้จ่ายการซ่อมในแต่ละวิธีซ่อม แบ่งเป็น 3 ระดับ ได้แก่ </a:t>
            </a:r>
            <a:endParaRPr lang="en-US" sz="2000" dirty="0"/>
          </a:p>
        </p:txBody>
      </p:sp>
      <p:pic>
        <p:nvPicPr>
          <p:cNvPr id="17" name="Picture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4824"/>
            <a:ext cx="5134610" cy="2519680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301" y="2709520"/>
            <a:ext cx="5119370" cy="251968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67542" y="2996952"/>
            <a:ext cx="19399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ea typeface="Cordia New" panose="020B0304020202020204" pitchFamily="34" charset="-34"/>
                <a:cs typeface="TH SarabunPSK" panose="020B0500040200020003" pitchFamily="34" charset="-34"/>
              </a:rPr>
              <a:t>ค่าใช้จ่ายการซ่อมระดับสำนัก</a:t>
            </a:r>
            <a:endParaRPr lang="en-US" sz="1800" dirty="0"/>
          </a:p>
        </p:txBody>
      </p:sp>
      <p:sp>
        <p:nvSpPr>
          <p:cNvPr id="20" name="Rectangle 19"/>
          <p:cNvSpPr/>
          <p:nvPr/>
        </p:nvSpPr>
        <p:spPr>
          <a:xfrm>
            <a:off x="5724128" y="3882534"/>
            <a:ext cx="19094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ea typeface="Cordia New" panose="020B0304020202020204" pitchFamily="34" charset="-34"/>
                <a:cs typeface="TH SarabunPSK" panose="020B0500040200020003" pitchFamily="34" charset="-34"/>
              </a:rPr>
              <a:t>ค่าใช้จ่ายการซ่อมระดับแขวง</a:t>
            </a:r>
            <a:endParaRPr lang="en-US" sz="1800" dirty="0"/>
          </a:p>
        </p:txBody>
      </p:sp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65104"/>
            <a:ext cx="5166360" cy="25196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71608" y="5555990"/>
            <a:ext cx="20842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ea typeface="Cordia New" panose="020B0304020202020204" pitchFamily="34" charset="-34"/>
                <a:cs typeface="TH SarabunPSK" panose="020B0500040200020003" pitchFamily="34" charset="-34"/>
              </a:rPr>
              <a:t>ค่าใช้จ่ายการซ่อมระดับประเทศ</a:t>
            </a:r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448212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" y="2635780"/>
            <a:ext cx="4811441" cy="29382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1484784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195" indent="-342900" algn="thaiDi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ค่าพารามิเตอร์ที่ส่งผลกระทบกับแบบจำลอง เช่น ค่า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KGP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ค่าคงที่แบบจำลองความเร็ว ค่าคงที่ 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Optimization 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/>
            </a:r>
            <a:b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และค่าคงที่ที่ใช้ในแบบจำลองการซ่อม ซึ่งสามารถปรับปรุงหรือแก้ไขให้เป็นปัจจุบันได้</a:t>
            </a:r>
            <a:endParaRPr lang="en-US" sz="1800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69037" y="2619230"/>
            <a:ext cx="5599279" cy="2944320"/>
            <a:chOff x="3563888" y="4221088"/>
            <a:chExt cx="5144218" cy="251114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888" y="4221088"/>
              <a:ext cx="5144218" cy="251114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796136" y="5476658"/>
              <a:ext cx="120257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th-TH" sz="1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พารามิเตอร์ </a:t>
              </a:r>
              <a:r>
                <a:rPr lang="en-US" sz="18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Kgp</a:t>
              </a:r>
              <a:endParaRPr lang="en-US" sz="18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022916" y="3991738"/>
            <a:ext cx="649895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22" name="Chevron 21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Chevron 22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Chevron 23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581674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51520" y="1484784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195" indent="-342900" algn="thaiDi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เพิ่มเติมฟังก์ชันการแก้ไขค่า SNC และ และการเชื่อมโยงค่า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SNC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จากระบบ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MIIS </a:t>
            </a:r>
            <a:r>
              <a:rPr lang="th-TH" sz="2000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สํา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นักวิเคราะห์และตรวจสอบ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9552" y="2204864"/>
            <a:ext cx="8136904" cy="3888432"/>
            <a:chOff x="107504" y="2390030"/>
            <a:chExt cx="5205186" cy="252257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2390030"/>
              <a:ext cx="5205186" cy="2522572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2411760" y="2913250"/>
              <a:ext cx="122822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th-TH" sz="1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พารามิเตอร์ </a:t>
              </a:r>
              <a:r>
                <a:rPr lang="en-US" sz="1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SNC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10943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835846" y="1109168"/>
            <a:ext cx="5472608" cy="1015663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ภารกิจของกรมทางหลวง</a:t>
            </a: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ดำเนินการก่อสร้าง ควบคุม บูรณะ และบำรุงรักษาทางหลวง 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ระยะทางที่อยู่ในความดูแลกว่า 5 หมื่นกิโลเมตร</a:t>
            </a:r>
          </a:p>
        </p:txBody>
      </p:sp>
      <p:sp>
        <p:nvSpPr>
          <p:cNvPr id="13" name="ลูกศรขวา 12"/>
          <p:cNvSpPr/>
          <p:nvPr/>
        </p:nvSpPr>
        <p:spPr>
          <a:xfrm rot="16200000" flipH="1">
            <a:off x="4344980" y="2241851"/>
            <a:ext cx="292581" cy="2095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ความเป็นมาของโครงการ</a:t>
            </a:r>
          </a:p>
        </p:txBody>
      </p:sp>
      <p:pic>
        <p:nvPicPr>
          <p:cNvPr id="29" name="รูปภาพ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72" y="1757615"/>
            <a:ext cx="1134896" cy="851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2017">
            <a:off x="6802984" y="1152992"/>
            <a:ext cx="1738719" cy="1738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7" name="สี่เหลี่ยมผืนผ้า 76"/>
          <p:cNvSpPr/>
          <p:nvPr/>
        </p:nvSpPr>
        <p:spPr>
          <a:xfrm>
            <a:off x="432714" y="2780928"/>
            <a:ext cx="3784582" cy="378565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การดำเนินงานในปัจจุบัน</a:t>
            </a: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en-US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en-US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en-US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en-US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78" name="สี่เหลี่ยมผืนผ้า 77"/>
          <p:cNvSpPr/>
          <p:nvPr/>
        </p:nvSpPr>
        <p:spPr>
          <a:xfrm>
            <a:off x="1192960" y="3230068"/>
            <a:ext cx="835603" cy="461665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endParaRPr lang="th-TH" sz="2400" b="1" dirty="0">
              <a:solidFill>
                <a:srgbClr val="FF0000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79" name="สี่เหลี่ยมผืนผ้า 78"/>
          <p:cNvSpPr/>
          <p:nvPr/>
        </p:nvSpPr>
        <p:spPr>
          <a:xfrm>
            <a:off x="1243085" y="3844346"/>
            <a:ext cx="2361600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แบบจำลองทำนายการเสื่อมสภาพ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0" name="สี่เหลี่ยมผืนผ้า 79"/>
          <p:cNvSpPr/>
          <p:nvPr/>
        </p:nvSpPr>
        <p:spPr>
          <a:xfrm>
            <a:off x="704213" y="4384955"/>
            <a:ext cx="2908488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แบบจำลองผลกระทบจากมาตรฐานการซ่อม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1" name="สี่เหลี่ยมผืนผ้า 80"/>
          <p:cNvSpPr/>
          <p:nvPr/>
        </p:nvSpPr>
        <p:spPr>
          <a:xfrm>
            <a:off x="1346008" y="5428439"/>
            <a:ext cx="2232248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แบบจำลองผลกระทบต่อผู้ใช้ทาง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2" name="สี่เหลี่ยมผืนผ้า 81"/>
          <p:cNvSpPr/>
          <p:nvPr/>
        </p:nvSpPr>
        <p:spPr>
          <a:xfrm>
            <a:off x="2723601" y="3230068"/>
            <a:ext cx="833883" cy="461665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HDM-4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3" name="สี่เหลี่ยมผืนผ้า 82"/>
          <p:cNvSpPr/>
          <p:nvPr/>
        </p:nvSpPr>
        <p:spPr>
          <a:xfrm>
            <a:off x="1124507" y="4926428"/>
            <a:ext cx="2478200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หลักเกณฑ์การเลือกวิธีการซ่อมบำรุง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4" name="สี่เหลี่ยมผืนผ้า 83"/>
          <p:cNvSpPr/>
          <p:nvPr/>
        </p:nvSpPr>
        <p:spPr>
          <a:xfrm>
            <a:off x="1111759" y="5930450"/>
            <a:ext cx="2478200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การวิเคราะห์ทางเศรษฐศาสตร์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5" name="ลูกศรขวา 84"/>
          <p:cNvSpPr/>
          <p:nvPr/>
        </p:nvSpPr>
        <p:spPr>
          <a:xfrm rot="10800000" flipH="1">
            <a:off x="4536603" y="4581128"/>
            <a:ext cx="539453" cy="4215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7" name="สี่เหลี่ยมผืนผ้า 86"/>
          <p:cNvSpPr/>
          <p:nvPr/>
        </p:nvSpPr>
        <p:spPr>
          <a:xfrm>
            <a:off x="5292080" y="3428915"/>
            <a:ext cx="3744416" cy="2677656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ผลลัพธ์จากการวิเคราะห์</a:t>
            </a: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88" name="สี่เหลี่ยมผืนผ้า 87"/>
          <p:cNvSpPr/>
          <p:nvPr/>
        </p:nvSpPr>
        <p:spPr>
          <a:xfrm>
            <a:off x="5747634" y="4445935"/>
            <a:ext cx="2108006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งบประมาณในการซ่อมบำรุง</a:t>
            </a:r>
            <a:endParaRPr lang="th-TH" sz="1800" dirty="0">
              <a:solidFill>
                <a:srgbClr val="3333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9" name="สี่เหลี่ยมผืนผ้า 88"/>
          <p:cNvSpPr/>
          <p:nvPr/>
        </p:nvSpPr>
        <p:spPr>
          <a:xfrm>
            <a:off x="5729750" y="3956794"/>
            <a:ext cx="2658673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ดัชนีความขรุขระสากลที่เปลี่ยนแปลง</a:t>
            </a:r>
            <a:endParaRPr lang="th-TH" sz="1800" dirty="0">
              <a:solidFill>
                <a:srgbClr val="3333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0" name="สี่เหลี่ยมผืนผ้า 89"/>
          <p:cNvSpPr/>
          <p:nvPr/>
        </p:nvSpPr>
        <p:spPr>
          <a:xfrm>
            <a:off x="5747634" y="5003884"/>
            <a:ext cx="1236770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วิธีการซ่อมบำรุง</a:t>
            </a:r>
            <a:endParaRPr lang="th-TH" sz="1800" dirty="0">
              <a:solidFill>
                <a:srgbClr val="3333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1" name="สี่เหลี่ยมผืนผ้า 90"/>
          <p:cNvSpPr/>
          <p:nvPr/>
        </p:nvSpPr>
        <p:spPr>
          <a:xfrm>
            <a:off x="5729751" y="5535390"/>
            <a:ext cx="2388897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ผลการวิเคราะห์ทางเศรษฐศาสตร์ </a:t>
            </a:r>
            <a:endParaRPr lang="th-TH" sz="1800" dirty="0">
              <a:solidFill>
                <a:srgbClr val="3333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2" name="ลูกศรซ้าย-ขวา 91"/>
          <p:cNvSpPr/>
          <p:nvPr/>
        </p:nvSpPr>
        <p:spPr>
          <a:xfrm>
            <a:off x="2137112" y="3322553"/>
            <a:ext cx="477939" cy="19949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93" name="ลูกศรเชื่อมต่อแบบตรง 92"/>
          <p:cNvCxnSpPr>
            <a:stCxn id="83" idx="3"/>
            <a:endCxn id="90" idx="1"/>
          </p:cNvCxnSpPr>
          <p:nvPr/>
        </p:nvCxnSpPr>
        <p:spPr>
          <a:xfrm>
            <a:off x="3602707" y="5111094"/>
            <a:ext cx="2144927" cy="77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ลูกศรเชื่อมต่อแบบตรง 93"/>
          <p:cNvCxnSpPr>
            <a:stCxn id="79" idx="3"/>
            <a:endCxn id="89" idx="1"/>
          </p:cNvCxnSpPr>
          <p:nvPr/>
        </p:nvCxnSpPr>
        <p:spPr>
          <a:xfrm>
            <a:off x="3604685" y="4029012"/>
            <a:ext cx="2125065" cy="112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ลูกศรเชื่อมต่อแบบตรง 94"/>
          <p:cNvCxnSpPr>
            <a:stCxn id="80" idx="3"/>
            <a:endCxn id="89" idx="1"/>
          </p:cNvCxnSpPr>
          <p:nvPr/>
        </p:nvCxnSpPr>
        <p:spPr>
          <a:xfrm flipV="1">
            <a:off x="3612701" y="4141460"/>
            <a:ext cx="2117049" cy="428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ลูกศรเชื่อมต่อแบบตรง 95"/>
          <p:cNvCxnSpPr>
            <a:stCxn id="80" idx="3"/>
            <a:endCxn id="88" idx="1"/>
          </p:cNvCxnSpPr>
          <p:nvPr/>
        </p:nvCxnSpPr>
        <p:spPr>
          <a:xfrm>
            <a:off x="3612701" y="4569621"/>
            <a:ext cx="2134933" cy="60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ลูกศรเชื่อมต่อแบบตรง 96"/>
          <p:cNvCxnSpPr>
            <a:stCxn id="81" idx="3"/>
            <a:endCxn id="91" idx="1"/>
          </p:cNvCxnSpPr>
          <p:nvPr/>
        </p:nvCxnSpPr>
        <p:spPr>
          <a:xfrm>
            <a:off x="3578256" y="5613105"/>
            <a:ext cx="2151495" cy="106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ลูกศรเชื่อมต่อแบบตรง 97"/>
          <p:cNvCxnSpPr>
            <a:stCxn id="84" idx="3"/>
            <a:endCxn id="91" idx="1"/>
          </p:cNvCxnSpPr>
          <p:nvPr/>
        </p:nvCxnSpPr>
        <p:spPr>
          <a:xfrm flipV="1">
            <a:off x="3589959" y="5720056"/>
            <a:ext cx="2139792" cy="395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2410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51520" y="1484784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195" indent="-342900" algn="thaiDi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เพิ่มเติมฟังก์ชันการแก้ไขค่า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YE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และปรับปรุงการแก้ไขค่า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YE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ให้ง่ายต่อการแก้ไข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82372"/>
            <a:ext cx="8856984" cy="37501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916387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6" y="2929192"/>
            <a:ext cx="3892550" cy="23907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1"/>
          <a:stretch/>
        </p:blipFill>
        <p:spPr>
          <a:xfrm>
            <a:off x="4139952" y="2924944"/>
            <a:ext cx="4906929" cy="25340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484784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) สามารถกำหนดรูปแบบการซ่อมบำรุงให้สอดคล้องกับปัจจุบัน และปรับเปลี่ยนเงื่อนไขการซ่อมบำรุงตามที่คณะทำงานของกรมทางหลวงต้องการ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746487" y="4048517"/>
            <a:ext cx="748417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9" name="Chevron 8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5386187" y="2586390"/>
            <a:ext cx="271420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หน้าจอปรับเปลี่ยนเงื่อนไขการซ่อมปรับปรุงใหม่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1262" y="2586390"/>
            <a:ext cx="249459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หน้าจอปรับเปลี่ยนเงื่อนไขการซ่อมแบบเดิม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776" y="5612836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ง่ายต่อการปรับเปลี่ยน และทำความเข้าใจ </a:t>
            </a:r>
          </a:p>
          <a:p>
            <a:pPr algn="ctr"/>
            <a:r>
              <a:rPr lang="th-TH" sz="24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ซึ่งจะเข้าไปแก้ไขได้เฉพาะ </a:t>
            </a:r>
            <a:r>
              <a:rPr lang="en-US" sz="24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USER </a:t>
            </a:r>
            <a:r>
              <a:rPr lang="th-TH" sz="24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ที่ได้รับอนุญาตเท่านั้น</a:t>
            </a:r>
            <a:endParaRPr lang="en-US" sz="2400" b="1" u="sng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240156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518322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3) ดำเนินการให้ผู้ใช้งานสามารถลด เพิ่มเติม และแก้ไขวิธีการซ่อมบำรุงและราคาต่อหน่วยเพื่อให้ได้ข้อมูลที่เป็นปัจจุบัน 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92081" y="2661597"/>
            <a:ext cx="34243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หน้าจอปรับเปลี่ยนค่าใช้จ่ายการซ่อมแบบปรับปรุงใหม่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>
          <a:xfrm>
            <a:off x="4355976" y="3030929"/>
            <a:ext cx="4752528" cy="25149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30929"/>
            <a:ext cx="4111625" cy="26066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598139" y="2646437"/>
            <a:ext cx="289374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หน้าจอปรับเปลี่ยนค่าใช้จ่ายการซ่อมแบบเดิม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895591" y="4222263"/>
            <a:ext cx="748417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12" name="Chevron 11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685750" y="5736401"/>
            <a:ext cx="321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6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ง่ายต่อการปรับเปลี่ยน และทำความเข้าใจ </a:t>
            </a:r>
          </a:p>
          <a:p>
            <a:pPr algn="ctr"/>
            <a:r>
              <a:rPr lang="th-TH" sz="16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ซึ่งจะเข้าแก้ไขได้เฉพาะ </a:t>
            </a:r>
            <a:r>
              <a:rPr lang="en-US" sz="16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USER </a:t>
            </a:r>
            <a:r>
              <a:rPr lang="th-TH" sz="16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ที่ได้รับอนุญาตเท่านั้น</a:t>
            </a:r>
            <a:endParaRPr lang="en-US" sz="1600" b="1" u="sng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944592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496978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4) ปรับปรุงเงื่อนไขในการวิเคราะห์งบประมาณ เพื่อตอบสนองความต้องการของผู้ใช้งาน โดยทางที่ปรึกษาได้ทำการปรับปรุงระบบ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 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ในการวิเคราะห์ประจำปี ซึ่งมีรายละเอียด ดังนี้</a:t>
            </a:r>
          </a:p>
        </p:txBody>
      </p:sp>
      <p:sp>
        <p:nvSpPr>
          <p:cNvPr id="4" name="Rectangle 3"/>
          <p:cNvSpPr/>
          <p:nvPr/>
        </p:nvSpPr>
        <p:spPr>
          <a:xfrm>
            <a:off x="346358" y="2132856"/>
            <a:ext cx="88341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สามารถกำหนดวงเงินแยกในแต่ละกิจกรรมซ่อมบำรุงตามที่กรมทางหลวงกำหนด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กำหนดวงเงินแยกในแต่ละหน่วยงาน เพื่อเป็นการกระจายงบประมาณไปยังแต่ละหน่วยงาน ก่อนทำการวิเคราะห์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2802190"/>
            <a:ext cx="6299200" cy="39776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45366" y="4158067"/>
            <a:ext cx="368722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กิจกรรมบำรุงรักษาประจำปีแบบเดิม </a:t>
            </a:r>
          </a:p>
          <a:p>
            <a:pPr algn="ctr"/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ไม่มีการกระจายงบประมาณตามหน่วยงาน และวิธีการซ่อม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782163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2492"/>
            <a:ext cx="5132786" cy="25301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40152" y="2613297"/>
            <a:ext cx="223971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กระจายงบประมาณตามหน่วยงาน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"/>
          <a:stretch/>
        </p:blipFill>
        <p:spPr>
          <a:xfrm>
            <a:off x="3707904" y="4154409"/>
            <a:ext cx="5120590" cy="25149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9552" y="5003884"/>
            <a:ext cx="26212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กระจายงบประมาณตามวิธีการซ่อมบำรุง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275856" y="5049768"/>
            <a:ext cx="649895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12" name="Chevron 11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 rot="10800000">
            <a:off x="5220072" y="2654534"/>
            <a:ext cx="649895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17" name="Chevron 16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Chevron 17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Chevron 18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073302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1" y="3063416"/>
            <a:ext cx="4267835" cy="30298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412776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5) ปรับปรุงรูปแบบการเลือกข้อมูลสายทางที่ใช้ในการวิเคราะห์ให้สะดวกต่อการใช้งานยิ่งขึ้น โดยผู้ใช้งานสามารถเลือกลักษณะของสายทางที่จะทำการวิเคราะห์ คือ วิเคราะห์ถนนลาดยาง หรือคอนกรีต กำหนดช่วงค่า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IRI 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ของสายทางรวมถึงปริมาณจราจร เพื่อคัดกรองสายทางที่ต้องการ</a:t>
            </a:r>
          </a:p>
        </p:txBody>
      </p:sp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33" y="2565504"/>
            <a:ext cx="5074263" cy="25196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96861" y="2841373"/>
            <a:ext cx="28793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คัดกรองลักษณะสายทางที่จะทำการวิเคราะห์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241" y="4304784"/>
            <a:ext cx="5088255" cy="25196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80592" y="4717718"/>
            <a:ext cx="231185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เลือกหน่วยงานที่จะทำการวิเคราะห์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685987" y="3800046"/>
            <a:ext cx="649895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15" name="Chevron 14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Chevron 16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708547" y="4808679"/>
            <a:ext cx="649895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19" name="Chevron 18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Chevron 19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Chevron 20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196777" y="3419708"/>
            <a:ext cx="20505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หน้าจอเลือกหน่วยงานแบบเดิม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759800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412776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5) ปรับปรุงรูปแบบการเลือกข้อมูลสายทางที่ใช้ในการวิเคราะห์ให้สะดวกต่อการใช้งานยิ่งขึ้น โดยผู้ใช้งานสามารถเลือกลักษณะของสายทางที่จะทำการวิเคราะห์ คือ วิเคราะห์ถนนลาดยาง หรือคอนกรีต กำหนดช่วงค่า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IRI 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ของสายทางรวมถึงปริมาณจราจร เพื่อคัดกรองสายทางที่ต้องการ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36912"/>
            <a:ext cx="6178601" cy="32987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516216" y="3068960"/>
            <a:ext cx="24489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thaiDist">
              <a:buFont typeface="Arial" charset="0"/>
              <a:buChar char="•"/>
            </a:pP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สามารถค้นหาและเลือกสายทางจากข้อมูลที่ต้องการได้</a:t>
            </a:r>
          </a:p>
          <a:p>
            <a:pPr marL="342900" indent="-342900" algn="thaiDist">
              <a:buFont typeface="Arial" charset="0"/>
              <a:buChar char="•"/>
            </a:pP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สามารถลำดับข้อมูลเพื่อความสะดวกในการเลือกสายทาง</a:t>
            </a:r>
          </a:p>
          <a:p>
            <a:pPr marL="342900" indent="-342900" algn="thaiDist">
              <a:buFont typeface="Arial" charset="0"/>
              <a:buChar char="•"/>
            </a:pP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เพิ่มเติมการเลือกทิศทางการจราจรได้</a:t>
            </a:r>
          </a:p>
          <a:p>
            <a:pPr algn="thaiDist"/>
            <a:endParaRPr lang="th-TH" sz="2000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492781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4"/>
          <a:stretch/>
        </p:blipFill>
        <p:spPr>
          <a:xfrm>
            <a:off x="4211960" y="3230964"/>
            <a:ext cx="4824536" cy="25187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412776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6) ปรับปรุงระบบ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ให้สามารถบันทึกรายละเอียดโครงการที่ใช้ในการวิเคราะห์ เพื่อให้ผู้ใช้งานสามารถเรียกรายละเอียดของโครงการเดิม นำกลับมาแก้ไขหรือนำมาใช้ในการวิเคราะห์ใหม่ได้ พร้อมทั้งระบุสถานะของการสั่งการวิเคราะห์ในแต่ละครั้ง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36770" y="2853346"/>
            <a:ext cx="437491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หน้าจอแสดงสถานะการวิเคราะห์และแผนที่เคยทำการวิเคราะห์ไปแล้ว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51"/>
          <a:stretch/>
        </p:blipFill>
        <p:spPr>
          <a:xfrm>
            <a:off x="122275" y="3230964"/>
            <a:ext cx="3888432" cy="292227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3786386" y="4346916"/>
            <a:ext cx="649895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9" name="Chevron 8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484379" y="2852936"/>
            <a:ext cx="140615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หน้าจอการวิเคราะห์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95936" y="5805264"/>
            <a:ext cx="51845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ที่ปรึกษาเพิ่มเติมการจัดเก็บแผนการวิเคราะห์ </a:t>
            </a:r>
          </a:p>
          <a:p>
            <a:pPr algn="ctr"/>
            <a:r>
              <a:rPr lang="th-TH" sz="20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ซึ่งสามารถเข้าดูแผน และแก้ไขได้ โดยจะมีรายละเอียดการสั่งวิเคราะห์</a:t>
            </a:r>
          </a:p>
          <a:p>
            <a:pPr algn="ctr"/>
            <a:r>
              <a:rPr lang="th-TH" sz="20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และช่องแสดงสถานะการวิเคราะห์</a:t>
            </a:r>
            <a:endParaRPr lang="en-US" sz="2000" b="1" u="sng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719989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424970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6) ปรับปรุงระบบ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ให้สามารถบันทึกรายละเอียดโครงการที่ใช้ในการวิเคราะห์ เพื่อให้ผู้ใช้งานสามารถ</a:t>
            </a:r>
            <a:r>
              <a:rPr lang="th-TH" sz="20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เรียกรายละเอียดของโครงการเดิม นำกลับมาแก้ไขหรือนำมาใช้ในการวิเคราะห์ใหม่ได้ 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พร้อมทั้งระบุสถานะของการสั่งการวิเคราะห์ในแต่ละครั้ง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28" y="2348880"/>
            <a:ext cx="7704856" cy="38039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632124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48" y="2622233"/>
            <a:ext cx="5234940" cy="25196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412776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7) ที่ปรึกษาได้ปรับเปลี่ยนการส่งออกรายงานให้สามารถแสดงผล และส่งออกข้อมูลผลการวิเคราะห์ ทั้งในลักษณะตาราง และแผนภูมิ ได้ในรูปแบบที่กรมทางหลวงกำหนด เช่น รูปแบบ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Excel, .PDF, 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รูปภาพ   และรายงานรูปแบบ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Dynamic Report 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/>
            </a:r>
            <a:b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เพื่อง่ายในการจัดเก็บผลการวิเคราะห์ และนำไปใช้งาน</a:t>
            </a:r>
          </a:p>
        </p:txBody>
      </p:sp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300" y="4338320"/>
            <a:ext cx="5123180" cy="25196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73754" y="3446644"/>
            <a:ext cx="12955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Dynamic Report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24128" y="5413494"/>
            <a:ext cx="15231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หน้าจอส่งออกรายงาน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69395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ความเป็นมาของโครงการ(ต่อ)</a:t>
            </a:r>
          </a:p>
        </p:txBody>
      </p:sp>
      <p:sp>
        <p:nvSpPr>
          <p:cNvPr id="5" name="ลูกศรขวา 4"/>
          <p:cNvSpPr/>
          <p:nvPr/>
        </p:nvSpPr>
        <p:spPr>
          <a:xfrm rot="10800000" flipH="1">
            <a:off x="4211960" y="2636912"/>
            <a:ext cx="72008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2"/>
          <a:srcRect b="14918"/>
          <a:stretch/>
        </p:blipFill>
        <p:spPr>
          <a:xfrm>
            <a:off x="1339319" y="692696"/>
            <a:ext cx="6465362" cy="2880319"/>
          </a:xfrm>
          <a:prstGeom prst="rect">
            <a:avLst/>
          </a:prstGeom>
        </p:spPr>
      </p:pic>
      <p:sp>
        <p:nvSpPr>
          <p:cNvPr id="10" name="สี่เหลี่ยมผืนผ้า 9"/>
          <p:cNvSpPr/>
          <p:nvPr/>
        </p:nvSpPr>
        <p:spPr>
          <a:xfrm>
            <a:off x="107504" y="3755935"/>
            <a:ext cx="3959518" cy="2985433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ที่มาของปัญหา</a:t>
            </a:r>
            <a:endParaRPr lang="th-TH" b="1" dirty="0">
              <a:solidFill>
                <a:srgbClr val="7030A0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โปรแกรม </a:t>
            </a:r>
            <a:r>
              <a:rPr lang="en-US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ไม่ได้มีการเชื่อมโยงข้อมูลเข้ากับระบบ </a:t>
            </a:r>
            <a:r>
              <a:rPr lang="en-US" sz="2000" b="1" dirty="0" err="1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Roadnet</a:t>
            </a:r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อย่างสมบูรณ์</a:t>
            </a: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วิธีการซ่อมบำรุงของกรมทางหลวงมีการเปลี่ยนแปลงและพัฒนาขึ้นจากเมื่อก่อน</a:t>
            </a: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ข้อมูลต่างๆ ในแบบจำลอง ควรมีการปรับปรุงให้มีความสอดคล้องกับสภาพแวดล้อมในปัจจุบัน</a:t>
            </a: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การใช้งานโปรแกรม </a:t>
            </a:r>
            <a:r>
              <a:rPr lang="en-US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 </a:t>
            </a:r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ต้องติดตั้งโปรแกรมบนเครื่องคอมพิวเตอร์เท่านั้น</a:t>
            </a:r>
            <a:endParaRPr lang="en-US" sz="2000" b="1" dirty="0">
              <a:solidFill>
                <a:srgbClr val="3333FF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076056" y="3755935"/>
            <a:ext cx="3871868" cy="2985433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ข้อพิจารณาในการปรับปรุงระบบ</a:t>
            </a:r>
            <a:endParaRPr lang="th-TH" b="1" dirty="0">
              <a:solidFill>
                <a:srgbClr val="7030A0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ปรับปรุงโปรแกรมในรูปแบบ </a:t>
            </a:r>
            <a:r>
              <a:rPr lang="en-US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Web</a:t>
            </a:r>
            <a:r>
              <a:rPr lang="th-TH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en-US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Based Application </a:t>
            </a:r>
            <a:r>
              <a:rPr lang="th-TH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สามารถใช้งานผ่าน</a:t>
            </a:r>
            <a:r>
              <a:rPr lang="th-TH" sz="2000" b="1" dirty="0" err="1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เว็บเบ</a:t>
            </a:r>
            <a:r>
              <a:rPr lang="th-TH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รา</a:t>
            </a:r>
            <a:r>
              <a:rPr lang="th-TH" sz="2000" b="1" dirty="0" err="1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เซอร์</a:t>
            </a:r>
            <a:endParaRPr lang="th-TH" sz="2000" b="1" dirty="0">
              <a:solidFill>
                <a:srgbClr val="7030A0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FF000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เสนอหลักเกณฑ์ในการแนะนำวิธีการซ่อมบำรุงที่เหมาะสม และสามารถปรับแก้ ภายในโปรแกรมได้ และรองรับการเพิ่มเติมในอนาคต</a:t>
            </a: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ปรับปรุงโปรแกรมให้สอดคล้องกับความต้องการของผู้ใช้งาน และรูปแบบรายงานสอดคล้องกับการนำไปใช้งานได้</a:t>
            </a:r>
          </a:p>
        </p:txBody>
      </p:sp>
      <p:sp>
        <p:nvSpPr>
          <p:cNvPr id="12" name="ลูกศรขวา 11"/>
          <p:cNvSpPr/>
          <p:nvPr/>
        </p:nvSpPr>
        <p:spPr>
          <a:xfrm>
            <a:off x="4220344" y="4950893"/>
            <a:ext cx="720080" cy="5955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046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3" b="24691"/>
          <a:stretch/>
        </p:blipFill>
        <p:spPr>
          <a:xfrm>
            <a:off x="54729" y="1720208"/>
            <a:ext cx="4469570" cy="26076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2009" r="8022" b="991"/>
          <a:stretch/>
        </p:blipFill>
        <p:spPr>
          <a:xfrm>
            <a:off x="4673040" y="4437112"/>
            <a:ext cx="4307021" cy="23280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7" r="3052" b="22736"/>
          <a:stretch/>
        </p:blipFill>
        <p:spPr>
          <a:xfrm>
            <a:off x="4659580" y="1702220"/>
            <a:ext cx="4320481" cy="26256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/>
          <a:stretch/>
        </p:blipFill>
        <p:spPr>
          <a:xfrm>
            <a:off x="54729" y="4430549"/>
            <a:ext cx="4471714" cy="234347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3" name="Group 12"/>
          <p:cNvGrpSpPr/>
          <p:nvPr/>
        </p:nvGrpSpPr>
        <p:grpSpPr>
          <a:xfrm rot="5400000">
            <a:off x="1965638" y="4327770"/>
            <a:ext cx="649895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15" name="Chevron 14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Chevron 16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 rot="5400000">
            <a:off x="6638301" y="4385091"/>
            <a:ext cx="649895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19" name="Chevron 18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Chevron 19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Chevron 20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520793" y="2669485"/>
            <a:ext cx="23262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กราฟแสดงผลการวิเคราะห์แบบเดิม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03848" y="5584608"/>
            <a:ext cx="28568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กราฟแสดงผลการวิเคราะห์แบบปรับปรุงใหม่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577" y="1366437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การวิเคราะห์กิจกรรมบำรุงรักษาเชิงกลยุทธ์</a:t>
            </a:r>
            <a:endParaRPr lang="en-US" sz="20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48064" y="1348101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การวิเคราะห์กิจกรรมบำรุงรักษาประจำปี</a:t>
            </a:r>
            <a:endParaRPr lang="en-US" sz="20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623705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412776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8) ทำการเชื่อมต่อข้อมูลที่จำเป็นสำหรับใช้ในการวิเคราะห์ข้อมูล เช่น ระบบสารสนเทศโครงข่ายทางหลวง (</a:t>
            </a:r>
            <a:r>
              <a:rPr lang="en-US" sz="2000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RoadNet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), 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/>
            </a:r>
            <a:b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ระบบฐานข้อมูลงานวิเคราะห์และตรวจสอบสภาพทาง (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MIIS),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ระบบข้อมูลทะเบียนทางหลวง (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HRIS)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โดยทำการปรับค่าพารามิเตอร์ต่างๆ ให้สอดคล้องกับระบบ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 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เพื่อง่ายในการดึงข้อมูลมาทำการวิเคราะห์</a:t>
            </a:r>
          </a:p>
        </p:txBody>
      </p:sp>
      <p:pic>
        <p:nvPicPr>
          <p:cNvPr id="7" name="รูปภาพ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40968"/>
            <a:ext cx="6552728" cy="3223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772048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601389807"/>
              </p:ext>
            </p:extLst>
          </p:nvPr>
        </p:nvGraphicFramePr>
        <p:xfrm>
          <a:off x="230931" y="2155149"/>
          <a:ext cx="8759687" cy="4552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1979712" y="1556792"/>
            <a:ext cx="525658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การเชื่อมต่อข้อมูลที่จำเป็นสำหรับใช้ในการวิเคราะห์</a:t>
            </a:r>
          </a:p>
        </p:txBody>
      </p:sp>
      <p:sp>
        <p:nvSpPr>
          <p:cNvPr id="6" name="Rectangle 5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137481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3825" y="1680320"/>
            <a:ext cx="8866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Straight Connector 4"/>
          <p:cNvSpPr/>
          <p:nvPr/>
        </p:nvSpPr>
        <p:spPr>
          <a:xfrm>
            <a:off x="199455" y="1505612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" name="Group 5"/>
          <p:cNvGrpSpPr/>
          <p:nvPr/>
        </p:nvGrpSpPr>
        <p:grpSpPr>
          <a:xfrm>
            <a:off x="199455" y="1442005"/>
            <a:ext cx="8759687" cy="616460"/>
            <a:chOff x="0" y="752"/>
            <a:chExt cx="8759687" cy="616460"/>
          </a:xfrm>
        </p:grpSpPr>
        <p:sp>
          <p:nvSpPr>
            <p:cNvPr id="7" name="Rectangle 6"/>
            <p:cNvSpPr/>
            <p:nvPr/>
          </p:nvSpPr>
          <p:spPr>
            <a:xfrm>
              <a:off x="0" y="752"/>
              <a:ext cx="8759687" cy="61646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0" y="752"/>
              <a:ext cx="8759687" cy="616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1.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สร้างตารางเพื่อเก็บข้อมูลในระบบ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Roadnet</a:t>
              </a:r>
              <a:endParaRPr lang="en-US" sz="2000" b="1" kern="1200" dirty="0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</p:grpSp>
      <p:sp>
        <p:nvSpPr>
          <p:cNvPr id="9" name="Straight Connector 8"/>
          <p:cNvSpPr/>
          <p:nvPr/>
        </p:nvSpPr>
        <p:spPr>
          <a:xfrm>
            <a:off x="199455" y="2058466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99455" y="2058466"/>
            <a:ext cx="8759687" cy="61646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Picture 10" descr="Screen Clipp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82" y="2233172"/>
            <a:ext cx="2791874" cy="44581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652120" y="4000562"/>
            <a:ext cx="2257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dirty="0">
                <a:latin typeface="TH SarabunPSK" charset="0"/>
                <a:ea typeface="TH SarabunPSK" charset="0"/>
                <a:cs typeface="TH SarabunPSK" charset="0"/>
              </a:rPr>
              <a:t>ส่วนหนึ่งของตารางข้อมูล</a:t>
            </a:r>
            <a:r>
              <a:rPr lang="en-US" sz="24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191065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3825" y="1822435"/>
            <a:ext cx="8866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3422" y="2192849"/>
            <a:ext cx="88669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sz="2400" b="1" dirty="0">
              <a:solidFill>
                <a:prstClr val="black"/>
              </a:solidFill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16" name="Straight Connector 15"/>
          <p:cNvSpPr/>
          <p:nvPr/>
        </p:nvSpPr>
        <p:spPr>
          <a:xfrm>
            <a:off x="199455" y="1657241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7" name="Group 16"/>
          <p:cNvGrpSpPr/>
          <p:nvPr/>
        </p:nvGrpSpPr>
        <p:grpSpPr>
          <a:xfrm>
            <a:off x="199455" y="1657241"/>
            <a:ext cx="8759687" cy="616460"/>
            <a:chOff x="0" y="617213"/>
            <a:chExt cx="8759687" cy="616460"/>
          </a:xfrm>
        </p:grpSpPr>
        <p:sp>
          <p:nvSpPr>
            <p:cNvPr id="18" name="Rectangle 17"/>
            <p:cNvSpPr/>
            <p:nvPr/>
          </p:nvSpPr>
          <p:spPr>
            <a:xfrm>
              <a:off x="0" y="617213"/>
              <a:ext cx="8759687" cy="61646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0" y="617213"/>
              <a:ext cx="8759687" cy="616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2.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ใช้ข้อมูลสายทางของระบบ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HRIS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จากตาราง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road, section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และ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section_part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ซึ่งเชื่อมต่อกับฐานข้อมูล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Roadnet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b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</a:b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อยู่แล้วด้วยวิธี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replication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เป็นข้อมูลตั้งต้น</a:t>
              </a:r>
              <a:endParaRPr lang="en-US" sz="2000" b="1" kern="1200" dirty="0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</p:grpSp>
      <p:sp>
        <p:nvSpPr>
          <p:cNvPr id="20" name="Straight Connector 19"/>
          <p:cNvSpPr/>
          <p:nvPr/>
        </p:nvSpPr>
        <p:spPr>
          <a:xfrm>
            <a:off x="199455" y="2273702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99455" y="2273702"/>
            <a:ext cx="8759687" cy="61646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2" name="Picture 21" descr="Screen Clipp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581932"/>
            <a:ext cx="7490695" cy="33877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186505" y="6197242"/>
            <a:ext cx="2250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H SarabunPSK" charset="0"/>
                <a:ea typeface="TH SarabunPSK" charset="0"/>
                <a:cs typeface="TH SarabunPSK" charset="0"/>
              </a:rPr>
              <a:t>ข้อมูลหมายเลขสายทาง</a:t>
            </a:r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, </a:t>
            </a:r>
            <a:r>
              <a:rPr lang="th-TH" sz="2000" b="1" dirty="0">
                <a:latin typeface="TH SarabunPSK" charset="0"/>
                <a:ea typeface="TH SarabunPSK" charset="0"/>
                <a:cs typeface="TH SarabunPSK" charset="0"/>
              </a:rPr>
              <a:t>กม.</a:t>
            </a:r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516848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562564"/>
            <a:ext cx="88669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sz="2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Straight Connector 4"/>
          <p:cNvSpPr/>
          <p:nvPr/>
        </p:nvSpPr>
        <p:spPr>
          <a:xfrm>
            <a:off x="212877" y="1643417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" name="Group 5"/>
          <p:cNvGrpSpPr/>
          <p:nvPr/>
        </p:nvGrpSpPr>
        <p:grpSpPr>
          <a:xfrm>
            <a:off x="212877" y="1643417"/>
            <a:ext cx="8759687" cy="616460"/>
            <a:chOff x="0" y="1233674"/>
            <a:chExt cx="8759687" cy="616460"/>
          </a:xfrm>
        </p:grpSpPr>
        <p:sp>
          <p:nvSpPr>
            <p:cNvPr id="7" name="Rectangle 6"/>
            <p:cNvSpPr/>
            <p:nvPr/>
          </p:nvSpPr>
          <p:spPr>
            <a:xfrm>
              <a:off x="0" y="1233674"/>
              <a:ext cx="8759687" cy="61646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0" y="1233674"/>
              <a:ext cx="8759687" cy="616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3.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ดึงข้อมูล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AADT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ปีล่าสุดจากฐานข้อมูล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TIMS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ตาราง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tims_vk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และ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tims_aadt_station_type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ซึ่งเชื่อมต่อมาด้วยวิธี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replication</a:t>
              </a:r>
            </a:p>
          </p:txBody>
        </p:sp>
      </p:grpSp>
      <p:sp>
        <p:nvSpPr>
          <p:cNvPr id="9" name="Straight Connector 8"/>
          <p:cNvSpPr/>
          <p:nvPr/>
        </p:nvSpPr>
        <p:spPr>
          <a:xfrm>
            <a:off x="212877" y="2259878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0" name="Picture 9" descr="Screen Clipp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03" y="2887668"/>
            <a:ext cx="6287232" cy="32776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865737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traight Connector 3"/>
          <p:cNvSpPr/>
          <p:nvPr/>
        </p:nvSpPr>
        <p:spPr>
          <a:xfrm>
            <a:off x="305074" y="1577621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5" name="Group 4"/>
          <p:cNvGrpSpPr/>
          <p:nvPr/>
        </p:nvGrpSpPr>
        <p:grpSpPr>
          <a:xfrm>
            <a:off x="305074" y="1577621"/>
            <a:ext cx="8759687" cy="616460"/>
            <a:chOff x="0" y="1850135"/>
            <a:chExt cx="8759687" cy="616460"/>
          </a:xfrm>
        </p:grpSpPr>
        <p:sp>
          <p:nvSpPr>
            <p:cNvPr id="6" name="Rectangle 5"/>
            <p:cNvSpPr/>
            <p:nvPr/>
          </p:nvSpPr>
          <p:spPr>
            <a:xfrm>
              <a:off x="0" y="1850135"/>
              <a:ext cx="8759687" cy="61646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0" y="1850135"/>
              <a:ext cx="8759687" cy="616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4.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ดึงปีที่ซ่อมล่าสุด จากระบบ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Plannet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ผ่านทาง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Web Service</a:t>
              </a:r>
            </a:p>
          </p:txBody>
        </p:sp>
      </p:grpSp>
      <p:sp>
        <p:nvSpPr>
          <p:cNvPr id="8" name="Straight Connector 7"/>
          <p:cNvSpPr/>
          <p:nvPr/>
        </p:nvSpPr>
        <p:spPr>
          <a:xfrm>
            <a:off x="305074" y="2194082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5074" y="2194082"/>
            <a:ext cx="8759687" cy="61646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Picture 9" descr="Screen Clipp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15" y="2529800"/>
            <a:ext cx="3973830" cy="37795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039607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Straight Connector 9"/>
          <p:cNvSpPr/>
          <p:nvPr/>
        </p:nvSpPr>
        <p:spPr>
          <a:xfrm>
            <a:off x="291548" y="1715237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" name="Group 10"/>
          <p:cNvGrpSpPr/>
          <p:nvPr/>
        </p:nvGrpSpPr>
        <p:grpSpPr>
          <a:xfrm>
            <a:off x="291548" y="1715237"/>
            <a:ext cx="8759687" cy="684956"/>
            <a:chOff x="0" y="2740578"/>
            <a:chExt cx="8759687" cy="684956"/>
          </a:xfrm>
        </p:grpSpPr>
        <p:sp>
          <p:nvSpPr>
            <p:cNvPr id="12" name="Rectangle 11"/>
            <p:cNvSpPr/>
            <p:nvPr/>
          </p:nvSpPr>
          <p:spPr>
            <a:xfrm>
              <a:off x="0" y="2740578"/>
              <a:ext cx="8759687" cy="6849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0" y="2740578"/>
              <a:ext cx="8759687" cy="6849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5.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เมื่อเติมข้อมูลระดับตอนควบคุมครบแล้ว จะตัดสายทางเป็นช่วงละ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1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กม. และนำข้อมูลสายทางของระบบ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Roadnet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b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</a:b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จากตาราง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subsection, lane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มาเติม</a:t>
              </a:r>
              <a:endParaRPr lang="en-US" sz="2000" b="1" kern="1200" dirty="0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</p:grpSp>
      <p:sp>
        <p:nvSpPr>
          <p:cNvPr id="15" name="Straight Connector 14"/>
          <p:cNvSpPr/>
          <p:nvPr/>
        </p:nvSpPr>
        <p:spPr>
          <a:xfrm>
            <a:off x="291548" y="2400194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6" name="Picture 15" descr="Screen Clipp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157" y="3015530"/>
            <a:ext cx="5390944" cy="300575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657813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Straight Connector 9"/>
          <p:cNvSpPr/>
          <p:nvPr/>
        </p:nvSpPr>
        <p:spPr>
          <a:xfrm>
            <a:off x="276809" y="1718411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" name="Group 10"/>
          <p:cNvGrpSpPr/>
          <p:nvPr/>
        </p:nvGrpSpPr>
        <p:grpSpPr>
          <a:xfrm>
            <a:off x="276809" y="1718411"/>
            <a:ext cx="8759687" cy="684956"/>
            <a:chOff x="0" y="3425535"/>
            <a:chExt cx="8759687" cy="684956"/>
          </a:xfrm>
        </p:grpSpPr>
        <p:sp>
          <p:nvSpPr>
            <p:cNvPr id="12" name="Rectangle 11"/>
            <p:cNvSpPr/>
            <p:nvPr/>
          </p:nvSpPr>
          <p:spPr>
            <a:xfrm>
              <a:off x="0" y="3425535"/>
              <a:ext cx="8759687" cy="6849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0" y="3425535"/>
              <a:ext cx="8759687" cy="6849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atin typeface="TH SarabunPSK" charset="0"/>
                  <a:ea typeface="TH SarabunPSK" charset="0"/>
                  <a:cs typeface="TH SarabunPSK" charset="0"/>
                </a:rPr>
                <a:t>6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.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นำข้อมูลสำรวจล่าสุดของระบบ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Roadnet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จากตาราง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survey,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survey_point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,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survey_ac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และ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survey_conc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มาเติม</a:t>
              </a:r>
              <a:endParaRPr lang="en-US" sz="2000" b="1" kern="1200" dirty="0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</p:grpSp>
      <p:sp>
        <p:nvSpPr>
          <p:cNvPr id="15" name="Straight Connector 14"/>
          <p:cNvSpPr/>
          <p:nvPr/>
        </p:nvSpPr>
        <p:spPr>
          <a:xfrm>
            <a:off x="276809" y="2403367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6" name="Picture 15" descr="Screen Clipp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514" y="2736866"/>
            <a:ext cx="5385048" cy="292438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992282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traight Connector 3"/>
          <p:cNvSpPr/>
          <p:nvPr/>
        </p:nvSpPr>
        <p:spPr>
          <a:xfrm>
            <a:off x="132522" y="1484784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5" name="Group 4"/>
          <p:cNvGrpSpPr/>
          <p:nvPr/>
        </p:nvGrpSpPr>
        <p:grpSpPr>
          <a:xfrm>
            <a:off x="132522" y="1484784"/>
            <a:ext cx="8759687" cy="684956"/>
            <a:chOff x="0" y="4110491"/>
            <a:chExt cx="8759687" cy="684956"/>
          </a:xfrm>
        </p:grpSpPr>
        <p:sp>
          <p:nvSpPr>
            <p:cNvPr id="6" name="Rectangle 5"/>
            <p:cNvSpPr/>
            <p:nvPr/>
          </p:nvSpPr>
          <p:spPr>
            <a:xfrm>
              <a:off x="0" y="4110491"/>
              <a:ext cx="8759687" cy="6849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0" y="4110491"/>
              <a:ext cx="8759687" cy="6849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atin typeface="TH SarabunPSK" charset="0"/>
                  <a:ea typeface="TH SarabunPSK" charset="0"/>
                  <a:cs typeface="TH SarabunPSK" charset="0"/>
                </a:rPr>
                <a:t>7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.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ดึงข้อมูลสำรวจจากฐานข้อมูล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MIIS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ตาราง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s_deflection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,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s_deflection_fwd_km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,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s_iri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,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s_iri_km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และ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s_iri_m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b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</a:b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ซึ่งเชื่อมมาด้วยวิธี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replication</a:t>
              </a:r>
              <a:endParaRPr lang="th-TH" sz="2000" b="1" kern="1200" dirty="0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</p:grpSp>
      <p:sp>
        <p:nvSpPr>
          <p:cNvPr id="8" name="Straight Connector 7"/>
          <p:cNvSpPr/>
          <p:nvPr/>
        </p:nvSpPr>
        <p:spPr>
          <a:xfrm>
            <a:off x="132522" y="2197088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9" name="Picture 8" descr="Screen Clipp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940" y="2276872"/>
            <a:ext cx="6212067" cy="3643934"/>
          </a:xfrm>
          <a:prstGeom prst="rect">
            <a:avLst/>
          </a:prstGeom>
        </p:spPr>
      </p:pic>
      <p:sp>
        <p:nvSpPr>
          <p:cNvPr id="10" name="Straight Connector 9"/>
          <p:cNvSpPr/>
          <p:nvPr/>
        </p:nvSpPr>
        <p:spPr>
          <a:xfrm>
            <a:off x="132522" y="6029911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" name="Group 10"/>
          <p:cNvGrpSpPr/>
          <p:nvPr/>
        </p:nvGrpSpPr>
        <p:grpSpPr>
          <a:xfrm>
            <a:off x="132522" y="6029911"/>
            <a:ext cx="8759687" cy="684956"/>
            <a:chOff x="0" y="4795448"/>
            <a:chExt cx="8759687" cy="684956"/>
          </a:xfrm>
        </p:grpSpPr>
        <p:sp>
          <p:nvSpPr>
            <p:cNvPr id="12" name="Rectangle 11"/>
            <p:cNvSpPr/>
            <p:nvPr/>
          </p:nvSpPr>
          <p:spPr>
            <a:xfrm>
              <a:off x="0" y="4795448"/>
              <a:ext cx="8759687" cy="6849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0" y="4795448"/>
              <a:ext cx="8759687" cy="6849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atin typeface="TH SarabunPSK" charset="0"/>
                  <a:ea typeface="TH SarabunPSK" charset="0"/>
                  <a:cs typeface="TH SarabunPSK" charset="0"/>
                </a:rPr>
                <a:t>8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.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บันทึกค่า</a:t>
              </a:r>
              <a:r>
                <a:rPr lang="th-TH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อื่นๆ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ที่เกิดจากการคำนวณ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เช่น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SNC </a:t>
              </a:r>
            </a:p>
          </p:txBody>
        </p:sp>
      </p:grpSp>
      <p:sp>
        <p:nvSpPr>
          <p:cNvPr id="15" name="Straight Connector 14"/>
          <p:cNvSpPr/>
          <p:nvPr/>
        </p:nvSpPr>
        <p:spPr>
          <a:xfrm>
            <a:off x="132522" y="6741368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99418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วัตถุประสงค์ของโครงการ</a:t>
            </a:r>
          </a:p>
        </p:txBody>
      </p:sp>
      <p:graphicFrame>
        <p:nvGraphicFramePr>
          <p:cNvPr id="2" name="ไดอะแกรม 1"/>
          <p:cNvGraphicFramePr/>
          <p:nvPr>
            <p:extLst>
              <p:ext uri="{D42A27DB-BD31-4B8C-83A1-F6EECF244321}">
                <p14:modId xmlns:p14="http://schemas.microsoft.com/office/powerpoint/2010/main" val="610193115"/>
              </p:ext>
            </p:extLst>
          </p:nvPr>
        </p:nvGraphicFramePr>
        <p:xfrm>
          <a:off x="13428" y="1052736"/>
          <a:ext cx="895106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วงรี 3"/>
          <p:cNvSpPr/>
          <p:nvPr/>
        </p:nvSpPr>
        <p:spPr>
          <a:xfrm>
            <a:off x="107504" y="1268760"/>
            <a:ext cx="1008112" cy="1008112"/>
          </a:xfrm>
          <a:prstGeom prst="ellipse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</a:p>
        </p:txBody>
      </p:sp>
      <p:sp>
        <p:nvSpPr>
          <p:cNvPr id="13" name="วงรี 12"/>
          <p:cNvSpPr/>
          <p:nvPr/>
        </p:nvSpPr>
        <p:spPr>
          <a:xfrm>
            <a:off x="539552" y="2492896"/>
            <a:ext cx="1008112" cy="1008112"/>
          </a:xfrm>
          <a:prstGeom prst="ellipse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</a:p>
        </p:txBody>
      </p:sp>
      <p:sp>
        <p:nvSpPr>
          <p:cNvPr id="14" name="วงรี 13"/>
          <p:cNvSpPr/>
          <p:nvPr/>
        </p:nvSpPr>
        <p:spPr>
          <a:xfrm>
            <a:off x="581280" y="3717032"/>
            <a:ext cx="1008112" cy="1008112"/>
          </a:xfrm>
          <a:prstGeom prst="ellipse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</a:p>
        </p:txBody>
      </p:sp>
      <p:sp>
        <p:nvSpPr>
          <p:cNvPr id="15" name="วงรี 14"/>
          <p:cNvSpPr/>
          <p:nvPr/>
        </p:nvSpPr>
        <p:spPr>
          <a:xfrm>
            <a:off x="100106" y="4869160"/>
            <a:ext cx="1008112" cy="1008112"/>
          </a:xfrm>
          <a:prstGeom prst="ellipse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769300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427292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9) กำหนดสิทธิการใช้งานระบบ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เพื่อเป็นการป้องกันการเข้าถึงข้อมูลของกรมทางหลวง และการเข้าไปปรับเปลี่ยนเงื่อนไขการซ่อมบำรุง ข้อมูลยานพาหนะ ราคาต่อหน่อย และการแก้ไขค่าพารามิเตอร์ต่างๆ โดยใช้ชื่อผู้ใช้ และรหัสผ่านเดียวกันกับระบบ </a:t>
            </a:r>
            <a:r>
              <a:rPr lang="en-US" sz="2000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RoadNet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ซึ่งแต่ละบัญชีผู้ใช้จะถูกจำกัดสิทธิตามความต้องการของกรมทางหลวง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41" y="2708920"/>
            <a:ext cx="7784917" cy="37838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16213" y="4876948"/>
            <a:ext cx="13115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หน้าจอลงชื่อเข้าใช้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726245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427292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9) </a:t>
            </a:r>
            <a:r>
              <a:rPr lang="th-TH" sz="20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กำหนดสิทธิการใช้งานระบบ </a:t>
            </a:r>
            <a:r>
              <a:rPr lang="en-US" sz="20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r>
              <a:rPr lang="th-TH" sz="20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เพื่อเป็นการป้องกันการเข้าถึงข้อมูลของกรมทางหลวง และการเข้าไปปรับเปลี่ยนเงื่อนไขการซ่อมบำรุง ข้อมูลยานพาหนะ ราคาต่อหน่อย และการแก้ไขค่าพารามิเตอร์ต่างๆ โดยใช้ชื่อผู้ใช้ และรหัสผ่านเดียวกันกับระบบ </a:t>
            </a:r>
            <a:r>
              <a:rPr lang="en-US" sz="2000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RoadNet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ซึ่งแต่ละบัญชีผู้ใช้จะถูกจำกัดสิทธิตามความต้องการของกรมทางหลวง</a:t>
            </a:r>
          </a:p>
        </p:txBody>
      </p:sp>
      <p:graphicFrame>
        <p:nvGraphicFramePr>
          <p:cNvPr id="9" name="ตาราง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857595"/>
              </p:ext>
            </p:extLst>
          </p:nvPr>
        </p:nvGraphicFramePr>
        <p:xfrm>
          <a:off x="1331640" y="2621423"/>
          <a:ext cx="6554787" cy="341730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735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47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27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369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0680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222741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lt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วิเคราะห์</a:t>
                      </a:r>
                    </a:p>
                    <a:p>
                      <a:pPr algn="ctr"/>
                      <a:r>
                        <a:rPr lang="th-TH" sz="1800" dirty="0">
                          <a:solidFill>
                            <a:schemeClr val="lt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งบประมาณรายพื้นที่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วิเคราะห์งบประมาณ</a:t>
                      </a:r>
                    </a:p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ทั้งประเทศ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แก้ไข</a:t>
                      </a:r>
                    </a:p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การตั้งค่า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เพิ่มเติมผู้ใช้งาน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0281">
                <a:tc>
                  <a:txBody>
                    <a:bodyPr/>
                    <a:lstStyle/>
                    <a:p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ผู้บริหาร</a:t>
                      </a:r>
                    </a:p>
                    <a:p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(</a:t>
                      </a:r>
                      <a:r>
                        <a:rPr lang="en-US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Executive)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  <a:endParaRPr lang="en-US" sz="2400" b="1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-</a:t>
                      </a:r>
                      <a:endParaRPr lang="en-US" sz="2400" b="1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0281">
                <a:tc>
                  <a:txBody>
                    <a:bodyPr/>
                    <a:lstStyle/>
                    <a:p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เจ้าหน้าที่ส่วนกลาง</a:t>
                      </a:r>
                      <a:b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</a:b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(</a:t>
                      </a:r>
                      <a:r>
                        <a:rPr lang="en-US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Supervisor)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baseline="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2400" b="1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3474">
                <a:tc>
                  <a:txBody>
                    <a:bodyPr/>
                    <a:lstStyle/>
                    <a:p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เจ้าหน้าท้องที่</a:t>
                      </a:r>
                      <a:endParaRPr lang="th-TH" sz="1800" baseline="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  <a:endParaRPr lang="en-US" sz="2400" b="1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-</a:t>
                      </a:r>
                      <a:endParaRPr lang="en-US" sz="2400" b="1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3474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Admin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440353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1412776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ที่ปรึกษาได้ทำการทดสอบระบบ และรับฟังความคิดเห็นเพิ่มเติมจากคณะทำงานกรมทางหลวง </a:t>
            </a:r>
          </a:p>
          <a:p>
            <a:pPr algn="thaiDist"/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ในวันที่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27 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มิถุนายน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ซึ่งสามารถสรุปประเด็นที่ต้องทำการแก้ไขเพิ่มเติม ดังนี้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282653"/>
              </p:ext>
            </p:extLst>
          </p:nvPr>
        </p:nvGraphicFramePr>
        <p:xfrm>
          <a:off x="323528" y="2060848"/>
          <a:ext cx="8496944" cy="475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687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Browallia New" charset="0"/>
                          <a:ea typeface="Browallia New" charset="0"/>
                          <a:cs typeface="TH SarabunPSK" charset="0"/>
                        </a:rPr>
                        <a:t>คุณสมบัติเครื่องคอมพิวเตอร์แม่ข่าย 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สถานะ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่วนหน้าจอการเลือกสายทางต้องการให้ที่ปรึกษาเพิ่มช่องตารางระบุแขวงที่ทำการเลือกเพื่อง่ายต่อการกรองข้อมูลก่อนการวิเคราะห์ และตัดช่องตารางที่บอกจำนวณช่องจราจรออก พร้อมทั้งแก้ไขการกรองข้อมูลให้เรียบร้อย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rgbClr val="FFC000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กำลังดำเนินงาน</a:t>
                      </a:r>
                      <a:endParaRPr lang="en-US" sz="1800" b="1" kern="1200" dirty="0">
                        <a:solidFill>
                          <a:srgbClr val="FFC000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ต้องการให้ระบบสามารถส่งออกรายงานสายทางที่ทำการคัดเลือเลือกและกรองข้อมูลก่อนทำการวิเคราะห์ </a:t>
                      </a:r>
                      <a:b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</a:b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เพื่อนำมาตรวจสอบโดยคณะทำงานกรมทางหลวง จากนั้นนำเข้าข้อมูลที่ตรวจสอบแล้วกลับเข้าในระบบ เพื่อทำการวิเคราะห์ต่อไป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rgbClr val="FFC000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กำลังดำเนินงาน</a:t>
                      </a:r>
                      <a:endParaRPr lang="en-US" sz="1800" b="1" kern="1200" dirty="0">
                        <a:solidFill>
                          <a:srgbClr val="FFC000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ในหน้าจอการวิเคราะห์การบำรุงรักษาประจำปี คณะทำงานต้องการให้ตัดช่องใส่ส่วนลดออกไป เนื่องจากไม่ได้นำไปใช้ในการวิเคราะห์ 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FFC000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กำลังดำเนินงาน</a:t>
                      </a:r>
                      <a:endParaRPr lang="en-US" sz="1800" b="1" dirty="0">
                        <a:solidFill>
                          <a:srgbClr val="FFC000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pPr algn="ctr"/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ในหน้าจอเก็บข้อมูลที่ได้ทำการวิเคราะห์ อยากให้แสดงสถานะการทำการวิเคราะห์ โดยแสดงในรูปของความก้าวหน้า (เปอร์เซ็นต์)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FF0000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มีข้อจำกัด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pPr algn="ctr"/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5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ในส่วนการแสดงรายงาน </a:t>
                      </a:r>
                      <a:r>
                        <a:rPr lang="en-US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Dynamic Report </a:t>
                      </a: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อยากให้เพิ่มกรอบสรุปข้อมูล เช่น ค่าเฉลี่ย </a:t>
                      </a:r>
                      <a:r>
                        <a:rPr lang="en-US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IRI </a:t>
                      </a: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ส่วนเบียงเบนมาตรฐาน และงบประมาณที่ใช้ เป็นต้น และเติมสีแรเงาพื้นที่ใต้กราฟ 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rgbClr val="FFC000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กำลังดำเนินงาน</a:t>
                      </a:r>
                      <a:endParaRPr lang="en-US" sz="1800" b="1" kern="1200" dirty="0">
                        <a:solidFill>
                          <a:srgbClr val="FFC000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6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ในหน้าผลการิเคราะห์ การบำรุงรักษาเชิงกลยุทธ์ อยากให้ทางที่ปรึกษาเพิ่ม </a:t>
                      </a:r>
                      <a:r>
                        <a:rPr lang="en-US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Pile Chart </a:t>
                      </a: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สรุปแยกตามประเภทการซ่อม เทียบกับงบประมาณที่ใช้ในแต่ละวิธีการซ่อม โดยมีแถบให้กดแสดงข้อมูลดังกล่าวแบบแยกปี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165304"/>
            <a:ext cx="511800" cy="511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3943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304305"/>
              </p:ext>
            </p:extLst>
          </p:nvPr>
        </p:nvGraphicFramePr>
        <p:xfrm>
          <a:off x="323528" y="1549360"/>
          <a:ext cx="8496944" cy="2059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687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Browallia New" charset="0"/>
                          <a:ea typeface="Browallia New" charset="0"/>
                          <a:cs typeface="TH SarabunPSK" charset="0"/>
                        </a:rPr>
                        <a:t>คุณสมบัติเครื่องคอมพิวเตอร์แม่ข่าย 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สถานะ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7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ในช่องส่งออกรายงาน ต้องการให้เรียงลำดับตามความสำคัญในการใช้งาน เพื่อง่ายต่อการค้นหาและเลือกใช้งาน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rgbClr val="FFC000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กำลังดำเนินงาน</a:t>
                      </a:r>
                      <a:endParaRPr lang="en-US" sz="1800" b="1" kern="1200" dirty="0">
                        <a:solidFill>
                          <a:srgbClr val="FFC000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8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ในหน้าจอการตั้งค่า คณะทำงานต้องการให้แยกชนิดผิวที่จะทำการแก้ไขให้ชัดเจน ซึ่งได้แก่ ลาดยาง และคอนกรีต เพิ่มคำอธิบายในส่วนที่ใช้ตัวย่อ และทำการบันทึก วัน เวลา และผู้ใช้งาน ที่เข้าแก้ไขล่าสุด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rgbClr val="FFC000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9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โดยทุกหน้าการใช้งาน ทางคณะทำงานต้องการให้เรียงลำดับสำนักทางหลวงให้เป็นไปในทิศทางเดียวกัน </a:t>
                      </a:r>
                    </a:p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เพื่อป้องกันการสับสน และง่ายในการคัดกรองข้อมูล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rgbClr val="FFC000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56" y="3697560"/>
            <a:ext cx="4739208" cy="2971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323430"/>
            <a:ext cx="511800" cy="511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966365"/>
            <a:ext cx="511800" cy="511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134785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052736"/>
            <a:ext cx="4572000" cy="416717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เตรียมการขอ IP </a:t>
            </a:r>
            <a:r>
              <a:rPr lang="th-TH" sz="2400" b="1" kern="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Address</a:t>
            </a: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และ </a:t>
            </a:r>
            <a:r>
              <a:rPr lang="th-TH" sz="2400" b="1" kern="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Domain</a:t>
            </a: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kern="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name</a:t>
            </a:r>
            <a:endParaRPr lang="th-TH" sz="20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ounded Rectangle 8"/>
          <p:cNvSpPr/>
          <p:nvPr/>
        </p:nvSpPr>
        <p:spPr>
          <a:xfrm>
            <a:off x="321589" y="2852936"/>
            <a:ext cx="8501122" cy="7858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 err="1">
                <a:latin typeface="TH SarabunPSK" charset="0"/>
                <a:ea typeface="TH SarabunPSK" charset="0"/>
                <a:cs typeface="TH SarabunPSK" charset="0"/>
              </a:rPr>
              <a:t>www.tpms.doh.go.th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23534" y="4149080"/>
            <a:ext cx="3897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http://d2p.longdo.com/doh-tpms/</a:t>
            </a:r>
          </a:p>
        </p:txBody>
      </p:sp>
      <p:sp>
        <p:nvSpPr>
          <p:cNvPr id="6" name="Rectangle 5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8793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251520" y="908720"/>
            <a:ext cx="5450904" cy="461665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lvl="1" algn="ctr"/>
            <a:r>
              <a:rPr lang="th-TH" sz="2400" b="1" dirty="0">
                <a:latin typeface="TH SarabunPSK" charset="0"/>
                <a:ea typeface="TH SarabunPSK" charset="0"/>
                <a:cs typeface="TH SarabunPSK" charset="0"/>
              </a:rPr>
              <a:t>การจัดซื้อคอมพิวเตอร์และอุปกรณ์สนับสนุน</a:t>
            </a:r>
            <a:endParaRPr lang="en-US" sz="14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232519"/>
              </p:ext>
            </p:extLst>
          </p:nvPr>
        </p:nvGraphicFramePr>
        <p:xfrm>
          <a:off x="35496" y="1458168"/>
          <a:ext cx="9073008" cy="5074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03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750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92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คุณสมบัติเครื่องคอมพิวเตอร์แม่ข่าย 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คุณสมบัติเครื่องคอมพิวเตอร์ที่ทำการจัดซื้อ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</a:t>
                      </a:r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มีหน่วยประมวลผลกลาง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(CPU)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แบบ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8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แกนหลัก (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8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core)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หรือดีกว่า สำหรับคอมพิวเตอร์แม่ข่าย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(Server)</a:t>
                      </a:r>
                      <a:r>
                        <a:rPr lang="th-TH" sz="1600" baseline="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ดยเฉพาะและมีความเร็วสัญญาณนาฬิกาไม่น้อยกว่า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2.4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GHz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จำนวนไม่น้อยกว่า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หน่วย</a:t>
                      </a:r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Intel Xeon E5-2640 v4 (2.4GHz, 8-core, 90W,</a:t>
                      </a:r>
                      <a:r>
                        <a:rPr lang="en-US" sz="1600" baseline="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 Processor)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</a:t>
                      </a:r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CPU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รองรับการประมวลผลแบบ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64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bit 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มีหน่วยความจำแบบ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Cache Memory 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ไม่น้อยกว่า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20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20 MB L3 Cache, 64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bit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</a:t>
                      </a:r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มีหน่วยความจำหลัก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(RAM)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ชนิด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ECC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DDR3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หรือดีกว่า ขนาดไม่น้อยกว่า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32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64 GB (4x16) RDIMM,</a:t>
                      </a:r>
                      <a:r>
                        <a:rPr lang="en-US" sz="1600" baseline="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2400 MT/s, Dual Rank, x8 Data Width</a:t>
                      </a:r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</a:t>
                      </a:r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สนับสนุนการทำงาน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RAID 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ไม่น้อยกว่า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RAID 0, 1,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PERC</a:t>
                      </a:r>
                      <a:r>
                        <a:rPr lang="en-US" sz="1600" baseline="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H730 Integrated RAID Controller, 1GB (Raid 0,1,5)</a:t>
                      </a:r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5</a:t>
                      </a:r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มีหน่วยจัดเก็บข้อมูล (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Hard Drive) 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ชนิด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SCSI 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หรือ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SAS 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หรือ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SATA 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ที่มีความเร็วรอบไม่น้อยกว่า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7,200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รอบต่อนาที หรือ ชนิด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Solid State Drives 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หรือดีกว่า และมีความจุไม่น้อยกว่า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450 GB 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จำนวนไม่น้อยกว่า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4 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หน่วย</a:t>
                      </a:r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</a:t>
                      </a:r>
                      <a:r>
                        <a:rPr lang="en-US" sz="160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x </a:t>
                      </a:r>
                      <a:r>
                        <a:rPr lang="en-US" sz="160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2TB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7.2K RPM NLSAS 512n 3.5in Hot-plug Hard</a:t>
                      </a:r>
                      <a:r>
                        <a:rPr lang="en-US" sz="1600" baseline="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Drive</a:t>
                      </a:r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6</a:t>
                      </a:r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มี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DVD-ROM 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หรือดีกว่า แบบติดตั้งภายใน หรือติดตั้งภายนอก จำนวน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หน่วย</a:t>
                      </a:r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DVD ROM,SATA, INTERNAL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7</a:t>
                      </a:r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มีช่องเชื่อมต่อระบบเครือข่าย (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Network Interface) 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แบบ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10/100/1000 Base-T 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หรือดีกว่า จำนวนไม่น้อยกว่า </a:t>
                      </a: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 </a:t>
                      </a:r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ช่อง</a:t>
                      </a:r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Broadcom 5720 QP 1Gb Network Daughter Card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8</a:t>
                      </a:r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thaiDist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P</a:t>
                      </a:r>
                      <a:r>
                        <a:rPr lang="en-US" sz="1600" kern="12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ower Supply </a:t>
                      </a:r>
                      <a:r>
                        <a:rPr lang="th-TH" sz="1600" kern="12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แบบ </a:t>
                      </a:r>
                      <a:r>
                        <a:rPr lang="en-US" sz="1600" kern="12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Redundant Power Supply</a:t>
                      </a:r>
                      <a:r>
                        <a:rPr lang="th-TH" sz="1600" kern="12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หรือ </a:t>
                      </a:r>
                      <a:r>
                        <a:rPr lang="en-US" sz="1600" kern="12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Hot Swap</a:t>
                      </a:r>
                      <a:r>
                        <a:rPr lang="th-TH" sz="1600" kern="12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จำนวน </a:t>
                      </a:r>
                      <a:r>
                        <a:rPr lang="en-US" sz="1600" kern="12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</a:t>
                      </a:r>
                      <a:r>
                        <a:rPr lang="th-TH" sz="1600" kern="12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หน่วย</a:t>
                      </a:r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Dual,</a:t>
                      </a:r>
                      <a:r>
                        <a:rPr lang="en-US" sz="1600" baseline="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Hot-plug, Redundant Power Supply (1+1), 495W</a:t>
                      </a:r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3709288"/>
            <a:ext cx="511800" cy="511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684" y="1943436"/>
            <a:ext cx="511800" cy="511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39175"/>
            <a:ext cx="511800" cy="511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684" y="4890430"/>
            <a:ext cx="511800" cy="511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684" y="5368081"/>
            <a:ext cx="511800" cy="511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684" y="5931279"/>
            <a:ext cx="511800" cy="51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39" y="3286875"/>
            <a:ext cx="493089" cy="4930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684" y="4353449"/>
            <a:ext cx="493089" cy="4930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208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770825" y="116632"/>
            <a:ext cx="3889407" cy="71665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th-TH" sz="3600" b="1" u="sng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แผนการดำเนินงาน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928992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473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39752" y="116632"/>
            <a:ext cx="4465471" cy="71665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th-TH" sz="3600" b="1" u="sng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สรุปการส่งมอบเอกสารรายงาน</a:t>
            </a: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433669"/>
              </p:ext>
            </p:extLst>
          </p:nvPr>
        </p:nvGraphicFramePr>
        <p:xfrm>
          <a:off x="683568" y="1169248"/>
          <a:ext cx="7487853" cy="5212080"/>
        </p:xfrm>
        <a:graphic>
          <a:graphicData uri="http://schemas.openxmlformats.org/drawingml/2006/table">
            <a:tbl>
              <a:tblPr firstRow="1" firstCol="1" bandRow="1"/>
              <a:tblGrid>
                <a:gridCol w="29577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083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217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รายงานและเอกสาร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จำนวน (ฉบับ)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กำหนดส่ง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รายงานเบื้องต้น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Inception Report)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28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ตุลาคม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2559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(30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วัน นับถัดจากวันลงนามในสัญญา)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รายงานความก้าวหน้าครั้งที่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(Progress Report I)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28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ธันวาคม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2559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(90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วัน นับถัดจากวันลงนามในสัญญา)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รายงานขั้นกลาง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Interim Report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28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มีนาคม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2560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(180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วัน นับถัดจากวันลงนามในสัญญา)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รายงานความก้าวหน้าครั้งที่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(Progress Report II)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26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มิถุนายน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2560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(270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วัน นับถัดจากวันลงนามในสัญญา)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ร่างรายงานฉบับสมบูรณ์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Draft Final Report)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26 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กรกฎาคม 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2560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(300 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วัน นับถัดจากวันลงนามในสัญญา)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รายงานฉบับสมบูรณ์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Final Report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150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22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กันยายน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2560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(360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วัน นับถัดจากวันลงนามในสัญญา)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รายงานย่อสำหรับผู้บริหาร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Executive Summary Report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รายงานสรุปผลการวิเคราะห์งบประมาณ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คู๋มือการใช้งานระบบ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150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คู๋มือการดูแลรักษาระบบ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CD 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ในรูปแบบ 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Digital File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4365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3885"/>
              </p:ext>
            </p:extLst>
          </p:nvPr>
        </p:nvGraphicFramePr>
        <p:xfrm>
          <a:off x="107504" y="1876792"/>
          <a:ext cx="8928993" cy="364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87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1">
                  <a:extLst>
                    <a:ext uri="{9D8B030D-6E8A-4147-A177-3AD203B41FA5}">
                      <a16:colId xmlns:a16="http://schemas.microsoft.com/office/drawing/2014/main" xmlns="" val="3501312864"/>
                    </a:ext>
                  </a:extLst>
                </a:gridCol>
              </a:tblGrid>
              <a:tr h="392096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ขอบเขตของงาน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กำหนดเสร็จ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ผลการดำเนินงาน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3880">
                <a:tc>
                  <a:txBody>
                    <a:bodyPr/>
                    <a:lstStyle/>
                    <a:p>
                      <a:pPr marL="0" indent="0" algn="thaiDist" defTabSz="914400" rtl="0" eaLnBrk="1" latinLnBrk="0" hangingPunct="1">
                        <a:buFont typeface="+mj-lt"/>
                        <a:buNone/>
                        <a:tabLst>
                          <a:tab pos="361950" algn="l"/>
                        </a:tabLst>
                      </a:pPr>
                      <a:r>
                        <a:rPr lang="th-TH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5. ดำเนินการจัดซื้อคอมพิวเตอร์และอุปกรณ์สนับสนุน โดยมีรายละเอียดของคุณสมบัติ</a:t>
                      </a:r>
                    </a:p>
                    <a:p>
                      <a:pPr marL="0" indent="0" algn="thaiDist" defTabSz="914400" rtl="0" eaLnBrk="1" latinLnBrk="0" hangingPunct="1">
                        <a:buFont typeface="+mj-lt"/>
                        <a:buNone/>
                        <a:tabLst>
                          <a:tab pos="361950" algn="l"/>
                        </a:tabLst>
                      </a:pPr>
                      <a:r>
                        <a:rPr lang="th-TH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เครื่องคอมพิวเตอร์แม่ข่าย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kern="1200" dirty="0">
                          <a:solidFill>
                            <a:srgbClr val="FF0000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Draft Final </a:t>
                      </a:r>
                      <a:endParaRPr lang="th-TH" sz="1800" b="1" strike="noStrike" kern="1200" dirty="0">
                        <a:solidFill>
                          <a:srgbClr val="FF0000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b="1" strike="noStrike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96700703"/>
                  </a:ext>
                </a:extLst>
              </a:tr>
              <a:tr h="399616">
                <a:tc>
                  <a:txBody>
                    <a:bodyPr/>
                    <a:lstStyle/>
                    <a:p>
                      <a:pPr lvl="0" algn="thaiDist"/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6.</a:t>
                      </a:r>
                      <a:r>
                        <a:rPr lang="th-TH" sz="1800" b="1" kern="1200" baseline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ดำเนินการติดตั้งระบบที่ได้ดำเนินการเพิ่มประสิทธิภาพ และทดสอบระบบให้สอดคล้องกับวัตถุประสงค์ และขอบเขตการดำเนินงานที่กำหนด</a:t>
                      </a:r>
                      <a:endParaRPr lang="en-US" sz="1800" b="1" kern="120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kern="1200" dirty="0">
                          <a:solidFill>
                            <a:srgbClr val="FF0000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Draft Final </a:t>
                      </a:r>
                      <a:endParaRPr lang="th-TH" sz="1800" b="1" strike="noStrike" kern="1200" dirty="0">
                        <a:solidFill>
                          <a:srgbClr val="FF0000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strike="noStrike" dirty="0">
                        <a:solidFill>
                          <a:srgbClr val="279C0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3386"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7.</a:t>
                      </a:r>
                      <a:r>
                        <a:rPr lang="th-TH" sz="1800" b="1" u="none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จัดทำ</a:t>
                      </a:r>
                      <a:r>
                        <a:rPr lang="th-TH" sz="1800" b="1" u="none" strike="noStrike" kern="1200" dirty="0" err="1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วิดีทัศน์</a:t>
                      </a: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สื่อการสอน การใช้งานโปรแกรม </a:t>
                      </a:r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TPMS </a:t>
                      </a: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สำหรับผู้ใช้งานทั้งส่วนกลางและ</a:t>
                      </a: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ส่วนภูมิภาค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kern="1200" dirty="0">
                          <a:solidFill>
                            <a:srgbClr val="FF0000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Final</a:t>
                      </a:r>
                      <a:endParaRPr lang="th-TH" sz="1800" b="1" strike="noStrike" dirty="0">
                        <a:solidFill>
                          <a:srgbClr val="FF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strike="noStrike" dirty="0">
                        <a:solidFill>
                          <a:srgbClr val="279C0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83703324"/>
                  </a:ext>
                </a:extLst>
              </a:tr>
              <a:tr h="633386"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8. ดำเนินการอบรมสัมมนาถ่ายทอดวิธีการใช้งานระบบทั้งในส่วนภาคทฤษฎีและภาคปฏิบัติ</a:t>
                      </a: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แก่เจ้าหน้าที่กรมทางหลวงที่เกี่ยวข้อง จำนวน 1 วัน จำนวนไม่น้อยกว่า 60 คน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kern="1200" dirty="0">
                          <a:solidFill>
                            <a:srgbClr val="FF0000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Final</a:t>
                      </a:r>
                      <a:endParaRPr lang="th-TH" sz="1800" b="1" strike="noStrike" dirty="0">
                        <a:solidFill>
                          <a:srgbClr val="279C0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strike="noStrike" dirty="0">
                        <a:solidFill>
                          <a:srgbClr val="279C0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76690418"/>
                  </a:ext>
                </a:extLst>
              </a:tr>
              <a:tr h="633386"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9.</a:t>
                      </a:r>
                      <a:r>
                        <a:rPr lang="th-TH" sz="1800" b="1" u="none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จัดทำรายงานผลการศึกษา คู่มือการใช้งาน คู่มือการดูแลรักษาระบบ ให้สอดคล้องกับระบบที่ได้ดำเนินการพัฒนา</a:t>
                      </a:r>
                      <a:endParaRPr lang="en-US" sz="1800" b="1" u="none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kern="1200" dirty="0">
                          <a:solidFill>
                            <a:srgbClr val="FF0000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Final</a:t>
                      </a:r>
                      <a:endParaRPr lang="th-TH" sz="1800" b="1" strike="noStrike" dirty="0">
                        <a:solidFill>
                          <a:srgbClr val="279C0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strike="noStrike" dirty="0">
                        <a:solidFill>
                          <a:srgbClr val="279C0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65279047"/>
                  </a:ext>
                </a:extLst>
              </a:tr>
            </a:tbl>
          </a:graphicData>
        </a:graphic>
      </p:graphicFrame>
      <p:sp>
        <p:nvSpPr>
          <p:cNvPr id="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th-TH" sz="3200" b="1" u="sng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การดำเนินงานในลำดับถัดไป</a:t>
            </a:r>
          </a:p>
        </p:txBody>
      </p:sp>
    </p:spTree>
    <p:extLst>
      <p:ext uri="{BB962C8B-B14F-4D97-AF65-F5344CB8AC3E}">
        <p14:creationId xmlns:p14="http://schemas.microsoft.com/office/powerpoint/2010/main" val="421539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th-TH" sz="3200" b="1" u="sng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การดำเนินงานในลำดับถัดไป</a:t>
            </a:r>
          </a:p>
        </p:txBody>
      </p:sp>
      <p:sp>
        <p:nvSpPr>
          <p:cNvPr id="4" name="Rectangle 3"/>
          <p:cNvSpPr/>
          <p:nvPr/>
        </p:nvSpPr>
        <p:spPr>
          <a:xfrm>
            <a:off x="482646" y="1124744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thaiDist">
              <a:tabLst>
                <a:tab pos="365125" algn="l"/>
              </a:tabLst>
              <a:defRPr/>
            </a:pPr>
            <a:r>
              <a:rPr lang="th-TH" dirty="0">
                <a:solidFill>
                  <a:schemeClr val="dk1"/>
                </a:solidFill>
                <a:latin typeface="TH SarabunPSK" pitchFamily="34" charset="-34"/>
                <a:cs typeface="TH SarabunPSK" pitchFamily="34" charset="-34"/>
              </a:rPr>
              <a:t>ดำเนินการอบรมสัมมนาถ่ายทอดวิธีการใช้งานระบบทั้งในส่วนภาคทฤษฎีและภาคปฏิบัติ</a:t>
            </a:r>
          </a:p>
          <a:p>
            <a:pPr lvl="0" algn="thaiDist">
              <a:tabLst>
                <a:tab pos="365125" algn="l"/>
              </a:tabLst>
              <a:defRPr/>
            </a:pPr>
            <a:r>
              <a:rPr lang="th-TH" dirty="0">
                <a:solidFill>
                  <a:schemeClr val="dk1"/>
                </a:solidFill>
                <a:latin typeface="TH SarabunPSK" pitchFamily="34" charset="-34"/>
                <a:cs typeface="TH SarabunPSK" pitchFamily="34" charset="-34"/>
              </a:rPr>
              <a:t>แก่เจ้าหน้าที่กรมทางหลวงที่เกี่ยวข้อง จำนวน 1 วัน จำนวนไม่น้อยกว่า 60 คน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20" y="2365226"/>
            <a:ext cx="5076056" cy="33827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12160" y="2902422"/>
            <a:ext cx="28803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latin typeface="TH SarabunPSK" charset="0"/>
                <a:ea typeface="TH SarabunPSK" charset="0"/>
                <a:cs typeface="TH SarabunPSK" charset="0"/>
              </a:rPr>
              <a:t>ณ สำนักบริการคอมพิวเตอร์ มหาวิทยาลัยเกษตรศาสตร์</a:t>
            </a:r>
          </a:p>
          <a:p>
            <a:pPr algn="ctr"/>
            <a:endParaRPr lang="en-US" sz="2400" dirty="0">
              <a:latin typeface="TH SarabunPSK" charset="0"/>
              <a:ea typeface="TH SarabunPSK" charset="0"/>
              <a:cs typeface="TH SarabunPSK" charset="0"/>
            </a:endParaRPr>
          </a:p>
          <a:p>
            <a:pPr algn="ctr"/>
            <a:endParaRPr lang="en-US" sz="2400" dirty="0">
              <a:latin typeface="TH SarabunPSK" charset="0"/>
              <a:ea typeface="TH SarabunPSK" charset="0"/>
              <a:cs typeface="TH SarabunPSK" charset="0"/>
            </a:endParaRPr>
          </a:p>
          <a:p>
            <a:pPr algn="ctr"/>
            <a:r>
              <a:rPr lang="th-TH" sz="2400" dirty="0">
                <a:latin typeface="TH SarabunPSK" charset="0"/>
                <a:ea typeface="TH SarabunPSK" charset="0"/>
                <a:cs typeface="TH SarabunPSK" charset="0"/>
              </a:rPr>
              <a:t>ช่วงวันที่ </a:t>
            </a:r>
            <a:r>
              <a:rPr lang="en-US" sz="2400" dirty="0">
                <a:latin typeface="TH SarabunPSK" charset="0"/>
                <a:ea typeface="TH SarabunPSK" charset="0"/>
                <a:cs typeface="TH SarabunPSK" charset="0"/>
              </a:rPr>
              <a:t>4</a:t>
            </a:r>
            <a:r>
              <a:rPr lang="th-TH" sz="24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  <a:r>
              <a:rPr lang="mr-IN" sz="2400" dirty="0">
                <a:latin typeface="TH SarabunPSK" charset="0"/>
                <a:ea typeface="TH SarabunPSK" charset="0"/>
                <a:cs typeface="TH SarabunPSK" charset="0"/>
              </a:rPr>
              <a:t>–</a:t>
            </a:r>
            <a:r>
              <a:rPr lang="th-TH" sz="24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  <a:r>
              <a:rPr lang="en-US" sz="2400" dirty="0">
                <a:latin typeface="TH SarabunPSK" charset="0"/>
                <a:ea typeface="TH SarabunPSK" charset="0"/>
                <a:cs typeface="TH SarabunPSK" charset="0"/>
              </a:rPr>
              <a:t>15 </a:t>
            </a:r>
            <a:r>
              <a:rPr lang="th-TH" sz="2400" dirty="0">
                <a:latin typeface="TH SarabunPSK" charset="0"/>
                <a:ea typeface="TH SarabunPSK" charset="0"/>
                <a:cs typeface="TH SarabunPSK" charset="0"/>
              </a:rPr>
              <a:t>กันยายน</a:t>
            </a:r>
            <a:endParaRPr lang="en-US" sz="2400" dirty="0">
              <a:latin typeface="TH SarabunPSK" charset="0"/>
              <a:ea typeface="TH SarabunPSK" charset="0"/>
              <a:cs typeface="TH SarabunPSK" charset="0"/>
            </a:endParaRPr>
          </a:p>
          <a:p>
            <a:pPr algn="ctr"/>
            <a:endParaRPr lang="en-US" sz="2400" dirty="0">
              <a:latin typeface="TH SarabunPSK" charset="0"/>
              <a:ea typeface="TH SarabunPSK" charset="0"/>
              <a:cs typeface="TH SarabunPSK" charset="0"/>
            </a:endParaRPr>
          </a:p>
          <a:p>
            <a:pPr algn="ctr"/>
            <a:endParaRPr lang="en-US" sz="2400" dirty="0">
              <a:latin typeface="TH SarabunPSK" charset="0"/>
              <a:ea typeface="TH SarabunPSK" charset="0"/>
              <a:cs typeface="TH SarabunPS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14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แนวทางการดำเนินงาน</a:t>
            </a:r>
          </a:p>
        </p:txBody>
      </p:sp>
      <p:grpSp>
        <p:nvGrpSpPr>
          <p:cNvPr id="8" name="Group 1"/>
          <p:cNvGrpSpPr>
            <a:grpSpLocks noChangeAspect="1"/>
          </p:cNvGrpSpPr>
          <p:nvPr/>
        </p:nvGrpSpPr>
        <p:grpSpPr bwMode="auto">
          <a:xfrm>
            <a:off x="251520" y="1052736"/>
            <a:ext cx="8640960" cy="5332238"/>
            <a:chOff x="2566" y="2569"/>
            <a:chExt cx="11464" cy="7070"/>
          </a:xfrm>
        </p:grpSpPr>
        <p:sp>
          <p:nvSpPr>
            <p:cNvPr id="10" name="Rectangle 16"/>
            <p:cNvSpPr>
              <a:spLocks noChangeArrowheads="1"/>
            </p:cNvSpPr>
            <p:nvPr/>
          </p:nvSpPr>
          <p:spPr bwMode="auto">
            <a:xfrm>
              <a:off x="2566" y="2581"/>
              <a:ext cx="3118" cy="9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ศึกษาความต้องการใช้งานโปรแกรม </a:t>
              </a: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TPMS</a:t>
              </a: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10870" y="2569"/>
              <a:ext cx="3160" cy="93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ศึกษาเทคโนโลยีสารสนเทศที่เหมาะสม และการเชื่อมต่อข้อมูล</a:t>
              </a:r>
              <a:endParaRPr kumimoji="0" lang="th-TH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5992" y="2572"/>
              <a:ext cx="4649" cy="2187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th-TH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ศึกษาแบบจำลองต่างๆ ที่เกี่ยวข้อง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457200" marR="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"/>
                <a:tabLst/>
              </a:pPr>
              <a:r>
                <a:rPr kumimoji="0" lang="th-TH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แบบจำลองการเสื่อมสภาพทาง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457200" marR="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"/>
                <a:tabLst/>
              </a:pPr>
              <a:r>
                <a:rPr kumimoji="0" lang="th-TH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แบบจำลองค่าใช้จ่ายผู้ใช้ทาง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457200" marR="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"/>
                <a:tabLst/>
              </a:pPr>
              <a:r>
                <a:rPr kumimoji="0" lang="th-TH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แบบจำลองผลการะทบภายหลังการซ่อมบำรุง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th-TH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ศึกษาวิธีการซ่อมบำรุง และเสนอแนะแนวทางการเลือกวิธีการซ่อมบำรุง</a:t>
              </a:r>
              <a:endParaRPr kumimoji="0" lang="th-TH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6146" y="5034"/>
              <a:ext cx="4257" cy="932"/>
            </a:xfrm>
            <a:prstGeom prst="rect">
              <a:avLst/>
            </a:prstGeom>
            <a:solidFill>
              <a:srgbClr val="9DABC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กำหนดตัวแปร </a:t>
              </a:r>
              <a:r>
                <a:rPr kumimoji="0" lang="th-TH" sz="1600" b="0" i="0" u="none" strike="noStrike" cap="none" normalizeH="0" baseline="0" dirty="0">
                  <a:ln>
                    <a:noFill/>
                  </a:ln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และดำเนินการสอบเทียบ และปรับปรุงข้อมูลให้เป็นปัจจุบัน</a:t>
              </a:r>
              <a:endParaRPr kumimoji="0" lang="th-TH" sz="3200" b="0" i="0" u="none" strike="noStrike" cap="none" normalizeH="0" baseline="0" dirty="0">
                <a:ln>
                  <a:noFill/>
                </a:ln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6152" y="6276"/>
              <a:ext cx="4257" cy="9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พัฒนาโปรแกรมบริหารงานบำรุง (</a:t>
              </a:r>
              <a:r>
                <a:rPr kumimoji="0" 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TPMS</a:t>
              </a:r>
              <a:r>
                <a:rPr kumimoji="0" lang="th-TH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)</a:t>
              </a:r>
              <a:endPara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6146" y="7543"/>
              <a:ext cx="4257" cy="9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ติดตั้งโปรแกรมบริหารบำรุงทาง และทดสอบการใช้งานตามวัตถุประสงค์ของกรมทางหลวง</a:t>
              </a:r>
              <a:endParaRPr kumimoji="0" lang="th-TH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6146" y="8707"/>
              <a:ext cx="4257" cy="9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อบรมการใช้งานให้แก่เจ้าหน้าที่กรมทางหลวง</a:t>
              </a:r>
              <a:endParaRPr kumimoji="0" lang="th-TH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2603" y="7543"/>
              <a:ext cx="3093" cy="9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จัดซื้อเครื่องคอมพิวเตอร์แม่ข่าย</a:t>
              </a:r>
              <a:endParaRPr kumimoji="0" lang="th-TH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1" name="AutoShape 8"/>
            <p:cNvSpPr>
              <a:spLocks noChangeShapeType="1"/>
            </p:cNvSpPr>
            <p:nvPr/>
          </p:nvSpPr>
          <p:spPr bwMode="auto">
            <a:xfrm rot="16200000" flipH="1">
              <a:off x="3717" y="4307"/>
              <a:ext cx="3229" cy="1641"/>
            </a:xfrm>
            <a:prstGeom prst="bentConnector2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2" name="AutoShape 7"/>
            <p:cNvSpPr>
              <a:spLocks noChangeShapeType="1"/>
            </p:cNvSpPr>
            <p:nvPr/>
          </p:nvSpPr>
          <p:spPr bwMode="auto">
            <a:xfrm rot="5400000">
              <a:off x="9809" y="4101"/>
              <a:ext cx="3241" cy="2041"/>
            </a:xfrm>
            <a:prstGeom prst="bentConnector2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4" name="AutoShape 6"/>
            <p:cNvSpPr>
              <a:spLocks noChangeShapeType="1"/>
            </p:cNvSpPr>
            <p:nvPr/>
          </p:nvSpPr>
          <p:spPr bwMode="auto">
            <a:xfrm>
              <a:off x="8272" y="4759"/>
              <a:ext cx="3" cy="27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5" name="AutoShape 5"/>
            <p:cNvSpPr>
              <a:spLocks noChangeShapeType="1"/>
            </p:cNvSpPr>
            <p:nvPr/>
          </p:nvSpPr>
          <p:spPr bwMode="auto">
            <a:xfrm>
              <a:off x="8275" y="5966"/>
              <a:ext cx="6" cy="31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6" name="AutoShape 4"/>
            <p:cNvSpPr>
              <a:spLocks noChangeShapeType="1"/>
            </p:cNvSpPr>
            <p:nvPr/>
          </p:nvSpPr>
          <p:spPr bwMode="auto">
            <a:xfrm flipH="1">
              <a:off x="8275" y="7208"/>
              <a:ext cx="6" cy="3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7" name="AutoShape 3"/>
            <p:cNvSpPr>
              <a:spLocks noChangeShapeType="1"/>
            </p:cNvSpPr>
            <p:nvPr/>
          </p:nvSpPr>
          <p:spPr bwMode="auto">
            <a:xfrm>
              <a:off x="5696" y="8009"/>
              <a:ext cx="450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8" name="AutoShape 2"/>
            <p:cNvSpPr>
              <a:spLocks noChangeShapeType="1"/>
            </p:cNvSpPr>
            <p:nvPr/>
          </p:nvSpPr>
          <p:spPr bwMode="auto">
            <a:xfrm>
              <a:off x="8275" y="8475"/>
              <a:ext cx="1" cy="2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" name="สี่เหลี่ยมผืนผ้า 1"/>
          <p:cNvSpPr/>
          <p:nvPr/>
        </p:nvSpPr>
        <p:spPr>
          <a:xfrm>
            <a:off x="153064" y="1011688"/>
            <a:ext cx="8811424" cy="344101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117593" y="2951038"/>
            <a:ext cx="160008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ดำเนินการแล้วเสร็จ</a:t>
            </a:r>
          </a:p>
        </p:txBody>
      </p:sp>
    </p:spTree>
    <p:extLst>
      <p:ext uri="{BB962C8B-B14F-4D97-AF65-F5344CB8AC3E}">
        <p14:creationId xmlns:p14="http://schemas.microsoft.com/office/powerpoint/2010/main" val="19190416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bg1">
                <a:tint val="80000"/>
                <a:satMod val="250000"/>
              </a:schemeClr>
            </a:gs>
            <a:gs pos="76000">
              <a:schemeClr val="bg1">
                <a:tint val="90000"/>
                <a:shade val="90000"/>
                <a:satMod val="200000"/>
              </a:schemeClr>
            </a:gs>
            <a:gs pos="92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7636" y="3209893"/>
            <a:ext cx="91440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7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จบการนำเสนอ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67" y="3835623"/>
            <a:ext cx="91516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รายงานความก้าวหน้าฉบับที่ 2</a:t>
            </a:r>
          </a:p>
          <a:p>
            <a:pPr algn="ctr"/>
            <a:r>
              <a:rPr lang="th-TH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Progress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Report II) 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-7636" y="5409074"/>
            <a:ext cx="9151636" cy="5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โครงการปรับปรุงโปรแกรมบริหารงานบำรุงทาง (</a:t>
            </a:r>
            <a:r>
              <a:rPr lang="en-US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</a:t>
            </a:r>
            <a:endParaRPr lang="th-TH" sz="32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Picture 4" descr="http://www.doh.go.th/spaw2/uploads/images/new%20logo%20DOH_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6181" y="887809"/>
            <a:ext cx="2184000" cy="218400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5001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1660526" y="930520"/>
            <a:ext cx="184731" cy="4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585"/>
          </a:p>
        </p:txBody>
      </p:sp>
      <p:sp>
        <p:nvSpPr>
          <p:cNvPr id="17" name="Rectangle 16"/>
          <p:cNvSpPr/>
          <p:nvPr/>
        </p:nvSpPr>
        <p:spPr>
          <a:xfrm>
            <a:off x="101288" y="1274874"/>
            <a:ext cx="8952908" cy="1239726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85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47360" y="1283054"/>
            <a:ext cx="8906836" cy="2005270"/>
          </a:xfrm>
          <a:prstGeom prst="rect">
            <a:avLst/>
          </a:prstGeom>
        </p:spPr>
        <p:txBody>
          <a:bodyPr bIns="84406" anchor="b" anchorCtr="0">
            <a:noAutofit/>
          </a:bodyPr>
          <a:lstStyle/>
          <a:p>
            <a:pPr algn="ctr"/>
            <a:r>
              <a:rPr lang="th-TH" sz="4431" i="1" dirty="0">
                <a:latin typeface="LilyUPC" panose="020B0604020202020204" pitchFamily="34" charset="-34"/>
                <a:cs typeface="LilyUPC" panose="020B0604020202020204" pitchFamily="34" charset="-34"/>
              </a:rPr>
              <a:t>การจัดทำแผนซ่อมบำรุงถนนผิวลาดยางและผิว</a:t>
            </a:r>
            <a:r>
              <a:rPr lang="th-TH" sz="4431" i="1" dirty="0" smtClean="0">
                <a:latin typeface="LilyUPC" panose="020B0604020202020204" pitchFamily="34" charset="-34"/>
                <a:cs typeface="LilyUPC" panose="020B0604020202020204" pitchFamily="34" charset="-34"/>
              </a:rPr>
              <a:t>คอนกรีต</a:t>
            </a:r>
            <a:endParaRPr lang="en-US" sz="4431" i="1" dirty="0">
              <a:latin typeface="LilyUPC" pitchFamily="34" charset="-34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8427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1660526" y="930520"/>
            <a:ext cx="184731" cy="4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585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0" y="5995988"/>
            <a:ext cx="457200" cy="422275"/>
          </a:xfrm>
          <a:prstGeom prst="ellipse">
            <a:avLst/>
          </a:prstGeom>
        </p:spPr>
        <p:txBody>
          <a:bodyPr/>
          <a:lstStyle/>
          <a:p>
            <a:fld id="{F08BFBCA-7A28-44E8-A4B1-2D24B0F0C67B}" type="slidenum">
              <a:rPr lang="en-US" smtClean="0"/>
              <a:pPr/>
              <a:t>82</a:t>
            </a:fld>
            <a:endParaRPr lang="th-TH" dirty="0"/>
          </a:p>
        </p:txBody>
      </p:sp>
      <p:sp>
        <p:nvSpPr>
          <p:cNvPr id="17" name="Rectangle 16"/>
          <p:cNvSpPr/>
          <p:nvPr/>
        </p:nvSpPr>
        <p:spPr>
          <a:xfrm>
            <a:off x="101288" y="1134198"/>
            <a:ext cx="8952908" cy="606679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85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47360" y="1142378"/>
            <a:ext cx="8906836" cy="1240339"/>
          </a:xfrm>
          <a:prstGeom prst="rect">
            <a:avLst/>
          </a:prstGeom>
        </p:spPr>
        <p:txBody>
          <a:bodyPr bIns="84406" anchor="b" anchorCtr="0">
            <a:noAutofit/>
          </a:bodyPr>
          <a:lstStyle/>
          <a:p>
            <a:pPr algn="ctr"/>
            <a:r>
              <a:rPr lang="th-TH" sz="2954" i="1" dirty="0">
                <a:latin typeface="LilyUPC" panose="020B0604020202020204" pitchFamily="34" charset="-34"/>
                <a:cs typeface="LilyUPC" panose="020B0604020202020204" pitchFamily="34" charset="-34"/>
              </a:rPr>
              <a:t>การจัดทำแผนซ่อมบำรุงถนนผิวลาดยางและผิวคอนกรีตด้วยระบบ </a:t>
            </a:r>
            <a:r>
              <a:rPr lang="en-US" sz="2954" i="1" dirty="0">
                <a:latin typeface="LilyUPC" pitchFamily="34" charset="-34"/>
                <a:cs typeface="LilyUPC" pitchFamily="34" charset="-34"/>
              </a:rPr>
              <a:t>TPMS</a:t>
            </a:r>
          </a:p>
          <a:p>
            <a:pPr indent="317997" algn="ctr"/>
            <a:endParaRPr lang="en-US" sz="4062" i="1" dirty="0">
              <a:latin typeface="LilyUPC" pitchFamily="34" charset="-34"/>
              <a:cs typeface="LilyUPC" pitchFamily="34" charset="-34"/>
            </a:endParaRPr>
          </a:p>
        </p:txBody>
      </p:sp>
      <p:grpSp>
        <p:nvGrpSpPr>
          <p:cNvPr id="3" name="Group 10"/>
          <p:cNvGrpSpPr/>
          <p:nvPr/>
        </p:nvGrpSpPr>
        <p:grpSpPr>
          <a:xfrm>
            <a:off x="5429256" y="263769"/>
            <a:ext cx="3305937" cy="857234"/>
            <a:chOff x="5943600" y="0"/>
            <a:chExt cx="3581432" cy="928670"/>
          </a:xfrm>
        </p:grpSpPr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43600" y="0"/>
              <a:ext cx="3064059" cy="788749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62717" y="574936"/>
              <a:ext cx="2342506" cy="278131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19" descr="แก้ไข3.gif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9214" y="142852"/>
              <a:ext cx="785818" cy="785818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952555" y="1834160"/>
            <a:ext cx="7317431" cy="5567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954" b="1" i="1" u="sng" dirty="0">
                <a:solidFill>
                  <a:schemeClr val="tx1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TOR</a:t>
            </a:r>
            <a:r>
              <a:rPr lang="en-US" sz="2954" i="1" dirty="0">
                <a:solidFill>
                  <a:schemeClr val="tx1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</a:t>
            </a:r>
            <a:r>
              <a:rPr lang="th-TH" sz="2954" i="1" dirty="0">
                <a:solidFill>
                  <a:schemeClr val="tx1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การวิเคราะห์และจัดทำแผนซ่อมบำรุงทางหลวงโดยใช้ระบบ </a:t>
            </a:r>
            <a:r>
              <a:rPr lang="en-US" sz="2954" i="1" dirty="0">
                <a:solidFill>
                  <a:schemeClr val="tx1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TPMS 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749340"/>
            <a:ext cx="228169" cy="31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1477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US" sz="738"/>
              <a:t> </a:t>
            </a:r>
            <a:endParaRPr lang="en-US" sz="1662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7777" y="2022231"/>
            <a:ext cx="7528446" cy="4807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15" dirty="0">
              <a:latin typeface="Angsana New" panose="02020603050405020304" pitchFamily="18" charset="-34"/>
            </a:endParaRPr>
          </a:p>
          <a:p>
            <a:pPr lvl="1"/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แผนซ่อมบำรุงถนน</a:t>
            </a:r>
            <a:r>
              <a:rPr lang="th-TH" sz="2215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ผิวลาดยาง</a:t>
            </a:r>
            <a:endParaRPr lang="en-US" sz="2215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60614" lvl="2" indent="-316531">
              <a:buFont typeface="Wingdings" panose="05000000000000000000" pitchFamily="2" charset="2"/>
              <a:buChar char="Ø"/>
            </a:pP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แผนงานบำรุงทางประจำปีในระดับความละเอียดทุก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 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กิโลเมตร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แบบไม่จำกัดงบประมาณ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marL="1582655" lvl="3" indent="-316531">
              <a:buFont typeface="Arial" panose="020B0604020202020204" pitchFamily="34" charset="0"/>
              <a:buChar char="•"/>
            </a:pPr>
            <a:r>
              <a:rPr lang="en-US" sz="184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ระดับประเทศ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1582655" lvl="3" indent="-316531">
              <a:buFont typeface="Arial" panose="020B0604020202020204" pitchFamily="34" charset="0"/>
              <a:buChar char="•"/>
            </a:pPr>
            <a:r>
              <a:rPr lang="en-US" sz="184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ระดับสำนักทางหลวง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184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สำนักงานทางหลวง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1582655" lvl="3" indent="-316531">
              <a:buFont typeface="Arial" panose="020B0604020202020204" pitchFamily="34" charset="0"/>
              <a:buChar char="•"/>
            </a:pPr>
            <a:r>
              <a:rPr lang="en-US" sz="184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ระดับแขวงการทาง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184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สำนักงานบำรุงทาง</a:t>
            </a:r>
            <a:endParaRPr lang="en-US" sz="184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60614" lvl="2" indent="-316531">
              <a:buFont typeface="Wingdings" panose="05000000000000000000" pitchFamily="2" charset="2"/>
              <a:buChar char="Ø"/>
            </a:pPr>
            <a:r>
              <a:rPr lang="en-US" sz="184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การบำรุงรักษาทางในระยะยาวเพื่อใช้ในการวางแผนใน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5 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ปี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1582655" lvl="3" indent="-316531">
              <a:buFont typeface="Arial" panose="020B0604020202020204" pitchFamily="34" charset="0"/>
              <a:buChar char="•"/>
            </a:pP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แบบไม่จำกัด</a:t>
            </a:r>
            <a:r>
              <a:rPr lang="th-TH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</a:t>
            </a:r>
            <a:endParaRPr lang="en-US" sz="1846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582655" lvl="3" indent="-316531">
              <a:buFont typeface="Arial" panose="020B0604020202020204" pitchFamily="34" charset="0"/>
              <a:buChar char="•"/>
            </a:pP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แบบจำกัด</a:t>
            </a:r>
            <a:r>
              <a:rPr lang="th-TH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</a:t>
            </a:r>
          </a:p>
          <a:p>
            <a:pPr marL="1582655" lvl="3" indent="-316531">
              <a:buFont typeface="Arial" panose="020B0604020202020204" pitchFamily="34" charset="0"/>
              <a:buChar char="•"/>
            </a:pPr>
            <a:r>
              <a:rPr lang="th-TH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แบบ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กำหนดดัชนีค่า</a:t>
            </a:r>
            <a:r>
              <a:rPr lang="th-TH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IRI</a:t>
            </a:r>
            <a:r>
              <a:rPr lang="th-TH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ให้ไม่เกินค่าที่กำหนด</a:t>
            </a:r>
            <a:endParaRPr lang="en-US" sz="184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1"/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แผนซ่อมบำรุงถนน</a:t>
            </a:r>
            <a:r>
              <a:rPr lang="th-TH" sz="2215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ผิวคอนกรีต</a:t>
            </a:r>
          </a:p>
          <a:p>
            <a:pPr marL="1160614" lvl="2" indent="-316531">
              <a:buFont typeface="Wingdings" panose="05000000000000000000" pitchFamily="2" charset="2"/>
              <a:buChar char="Ø"/>
            </a:pP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แผนงานบำรุงทางประจำปีในระดับความละเอียดทุก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 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กิโลเมตร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แบบไม่จำกัดงบประมาณ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1846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582655" lvl="3" indent="-316531">
              <a:buFont typeface="Arial" panose="020B0604020202020204" pitchFamily="34" charset="0"/>
              <a:buChar char="•"/>
            </a:pPr>
            <a:r>
              <a:rPr lang="en-US" sz="184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ระดับประเทศ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1582655" lvl="3" indent="-316531">
              <a:buFont typeface="Arial" panose="020B0604020202020204" pitchFamily="34" charset="0"/>
              <a:buChar char="•"/>
            </a:pPr>
            <a:r>
              <a:rPr lang="en-US" sz="184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ระดับสำนักทางหลวง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184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สำนักงานทางหลวง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1582655" lvl="3" indent="-316531">
              <a:buFont typeface="Arial" panose="020B0604020202020204" pitchFamily="34" charset="0"/>
              <a:buChar char="•"/>
            </a:pPr>
            <a:r>
              <a:rPr lang="en-US" sz="184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ระดับแขวงการทาง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184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สำนักงานบำรุงทาง</a:t>
            </a:r>
            <a:endParaRPr lang="en-US" sz="184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582655" lvl="3" indent="-316531">
              <a:buFont typeface="Wingdings" panose="05000000000000000000" pitchFamily="2" charset="2"/>
              <a:buChar char="Ø"/>
            </a:pPr>
            <a:endParaRPr lang="en-US" sz="1846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4425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4294967295"/>
          </p:nvPr>
        </p:nvSpPr>
        <p:spPr>
          <a:xfrm>
            <a:off x="0" y="5995988"/>
            <a:ext cx="457200" cy="422275"/>
          </a:xfrm>
          <a:prstGeom prst="ellipse">
            <a:avLst/>
          </a:prstGeom>
        </p:spPr>
        <p:txBody>
          <a:bodyPr/>
          <a:lstStyle/>
          <a:p>
            <a:fld id="{F08BFBCA-7A28-44E8-A4B1-2D24B0F0C67B}" type="slidenum">
              <a:rPr lang="en-US" smtClean="0"/>
              <a:pPr/>
              <a:t>83</a:t>
            </a:fld>
            <a:endParaRPr lang="th-TH"/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/>
          </p:nvPr>
        </p:nvGraphicFramePr>
        <p:xfrm>
          <a:off x="1055077" y="4869160"/>
          <a:ext cx="2353408" cy="1186960"/>
        </p:xfrm>
        <a:graphic>
          <a:graphicData uri="http://schemas.openxmlformats.org/drawingml/2006/table">
            <a:tbl>
              <a:tblPr/>
              <a:tblGrid>
                <a:gridCol w="1101969"/>
                <a:gridCol w="562708"/>
                <a:gridCol w="688731"/>
              </a:tblGrid>
              <a:tr h="233875">
                <a:tc>
                  <a:txBody>
                    <a:bodyPr/>
                    <a:lstStyle/>
                    <a:p>
                      <a:pPr fontAlgn="b"/>
                      <a:r>
                        <a:rPr lang="th-TH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จังหวัดชายแดนใต้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th-TH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ระยะจริง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th-TH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 2 ช่อง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875">
                <a:tc>
                  <a:txBody>
                    <a:bodyPr/>
                    <a:lstStyle/>
                    <a:p>
                      <a:pPr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แขวงนราธิวาส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651.157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780.778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875">
                <a:tc>
                  <a:txBody>
                    <a:bodyPr/>
                    <a:lstStyle/>
                    <a:p>
                      <a:pPr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แขวงปัตานี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342.832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485.612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875">
                <a:tc>
                  <a:txBody>
                    <a:bodyPr/>
                    <a:lstStyle/>
                    <a:p>
                      <a:pPr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แขวงยะลา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446.596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543.316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875">
                <a:tc>
                  <a:txBody>
                    <a:bodyPr/>
                    <a:lstStyle/>
                    <a:p>
                      <a:pPr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1440.585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1809.706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16"/>
          <p:cNvSpPr/>
          <p:nvPr/>
        </p:nvSpPr>
        <p:spPr>
          <a:xfrm>
            <a:off x="120753" y="967154"/>
            <a:ext cx="8952908" cy="606679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85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66826" y="975334"/>
            <a:ext cx="8906836" cy="1240339"/>
          </a:xfrm>
          <a:prstGeom prst="rect">
            <a:avLst/>
          </a:prstGeom>
        </p:spPr>
        <p:txBody>
          <a:bodyPr bIns="84406" anchor="b" anchorCtr="0">
            <a:noAutofit/>
          </a:bodyPr>
          <a:lstStyle/>
          <a:p>
            <a:pPr algn="ctr"/>
            <a:r>
              <a:rPr lang="th-TH" sz="2954" i="1" dirty="0">
                <a:latin typeface="LilyUPC" panose="020B0604020202020204" pitchFamily="34" charset="-34"/>
                <a:cs typeface="LilyUPC" panose="020B0604020202020204" pitchFamily="34" charset="-34"/>
              </a:rPr>
              <a:t>การจัดทำแผนซ่อมบำรุงถนนผิวลาดยางและผิวคอนกรีตด้วยระบบ </a:t>
            </a:r>
            <a:r>
              <a:rPr lang="en-US" sz="2954" i="1" dirty="0">
                <a:latin typeface="LilyUPC" pitchFamily="34" charset="-34"/>
                <a:cs typeface="LilyUPC" pitchFamily="34" charset="-34"/>
              </a:rPr>
              <a:t>TPMS</a:t>
            </a:r>
          </a:p>
          <a:p>
            <a:pPr indent="317997" algn="ctr"/>
            <a:endParaRPr lang="en-US" sz="4062" i="1" dirty="0">
              <a:latin typeface="LilyUPC" pitchFamily="34" charset="-34"/>
              <a:cs typeface="LilyUPC" pitchFamily="34" charset="-34"/>
            </a:endParaRPr>
          </a:p>
        </p:txBody>
      </p:sp>
      <p:sp>
        <p:nvSpPr>
          <p:cNvPr id="9" name="Rectangle 20"/>
          <p:cNvSpPr/>
          <p:nvPr/>
        </p:nvSpPr>
        <p:spPr>
          <a:xfrm>
            <a:off x="972021" y="1811216"/>
            <a:ext cx="4303364" cy="55673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th-TH" sz="2585" b="1" i="1" u="sng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</a:t>
            </a:r>
            <a:r>
              <a:rPr lang="th-TH" sz="2585" b="1" i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585" i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ระยะทางในการวิเคราะห์ </a:t>
            </a:r>
            <a:r>
              <a:rPr lang="en-US" sz="2585" i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</a:t>
            </a: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/>
          </p:nvPr>
        </p:nvGraphicFramePr>
        <p:xfrm>
          <a:off x="6049108" y="5220851"/>
          <a:ext cx="2353408" cy="474784"/>
        </p:xfrm>
        <a:graphic>
          <a:graphicData uri="http://schemas.openxmlformats.org/drawingml/2006/table">
            <a:tbl>
              <a:tblPr/>
              <a:tblGrid>
                <a:gridCol w="1101969"/>
                <a:gridCol w="562708"/>
                <a:gridCol w="688731"/>
              </a:tblGrid>
              <a:tr h="23387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ทางลูกรัง</a:t>
                      </a:r>
                    </a:p>
                  </a:txBody>
                  <a:tcPr marL="8792" marR="8792" marT="8792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ระยะจริง</a:t>
                      </a:r>
                    </a:p>
                  </a:txBody>
                  <a:tcPr marL="8792" marR="8792" marT="8792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 2 ช่อง</a:t>
                      </a:r>
                    </a:p>
                  </a:txBody>
                  <a:tcPr marL="8792" marR="8792" marT="8792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87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699.561</a:t>
                      </a:r>
                    </a:p>
                  </a:txBody>
                  <a:tcPr marL="8792" marR="8792" marT="8792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781.109</a:t>
                      </a:r>
                    </a:p>
                  </a:txBody>
                  <a:tcPr marL="8792" marR="8792" marT="8792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ตาราง 3"/>
          <p:cNvGraphicFramePr>
            <a:graphicFrameLocks noGrp="1"/>
          </p:cNvGraphicFramePr>
          <p:nvPr>
            <p:extLst/>
          </p:nvPr>
        </p:nvGraphicFramePr>
        <p:xfrm>
          <a:off x="3587262" y="4939498"/>
          <a:ext cx="2309446" cy="1034560"/>
        </p:xfrm>
        <a:graphic>
          <a:graphicData uri="http://schemas.openxmlformats.org/drawingml/2006/table">
            <a:tbl>
              <a:tblPr/>
              <a:tblGrid>
                <a:gridCol w="1101969"/>
                <a:gridCol w="562708"/>
                <a:gridCol w="644769"/>
              </a:tblGrid>
              <a:tr h="205740">
                <a:tc>
                  <a:txBody>
                    <a:bodyPr/>
                    <a:lstStyle/>
                    <a:p>
                      <a:pPr fontAlgn="b"/>
                      <a:r>
                        <a:rPr lang="th-TH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ทางหลวงพิเศษ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th-TH" sz="13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ระยะจริง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th-TH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 2 ช่อง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fontAlgn="b"/>
                      <a:r>
                        <a:rPr lang="th-TH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บทพ</a:t>
                      </a:r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2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100.837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394.836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fontAlgn="b"/>
                      <a:r>
                        <a:rPr lang="th-TH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บทพ</a:t>
                      </a:r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2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98.593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364.361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fontAlgn="b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บริษัททางยกระดับด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62.691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146.279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262.121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905.476</a:t>
                      </a:r>
                    </a:p>
                  </a:txBody>
                  <a:tcPr marL="8792" marR="8792" marT="8792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566624" y="2722787"/>
          <a:ext cx="8107240" cy="182880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986997"/>
                <a:gridCol w="1131376"/>
                <a:gridCol w="1131376"/>
                <a:gridCol w="1276787"/>
                <a:gridCol w="971230"/>
                <a:gridCol w="743969"/>
                <a:gridCol w="1115061"/>
                <a:gridCol w="750444"/>
              </a:tblGrid>
              <a:tr h="2159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th-TH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ชนิดผิวทาง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th-TH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ระยะทางสำรวจที่ใช้วิเคราะห์ </a:t>
                      </a:r>
                      <a:r>
                        <a:rPr lang="en-US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TPMS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th-TH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ระยะทางหลังจากหักแล้ว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th-TH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ระยะจริง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th-TH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ระยะทาง </a:t>
                      </a:r>
                      <a:r>
                        <a:rPr lang="ar-SA" sz="2000" kern="50">
                          <a:effectLst/>
                          <a:latin typeface="TH SarabunPSK" panose="020B0500040200020003" pitchFamily="34" charset="-34"/>
                        </a:rPr>
                        <a:t>2 </a:t>
                      </a:r>
                      <a:r>
                        <a:rPr lang="th-TH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ช่อง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th-TH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ทั่วประเทศ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th-TH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สะพาน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th-TH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ทั่วประเทศ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th-TH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สะพาน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th-TH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ทั่วประเทศ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th-TH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สะพาน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th-TH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ลาดยาง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54,863</a:t>
                      </a:r>
                      <a:r>
                        <a:rPr lang="th-TH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115</a:t>
                      </a:r>
                      <a:r>
                        <a:rPr lang="th-TH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54,748</a:t>
                      </a:r>
                      <a:r>
                        <a:rPr lang="th-TH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47,828</a:t>
                      </a:r>
                      <a:r>
                        <a:rPr lang="th-TH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lang="th-TH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61,987</a:t>
                      </a:r>
                      <a:r>
                        <a:rPr lang="th-TH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115</a:t>
                      </a:r>
                      <a:r>
                        <a:rPr lang="th-TH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555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th-TH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คอนกรีต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2,918</a:t>
                      </a:r>
                      <a:r>
                        <a:rPr lang="th-TH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r>
                        <a:rPr lang="th-TH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2,909</a:t>
                      </a:r>
                      <a:r>
                        <a:rPr lang="th-TH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1,835</a:t>
                      </a:r>
                      <a:r>
                        <a:rPr lang="th-TH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4,681</a:t>
                      </a:r>
                      <a:r>
                        <a:rPr lang="th-TH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r>
                        <a:rPr lang="th-TH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963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th-TH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57,781</a:t>
                      </a:r>
                      <a:r>
                        <a:rPr lang="th-TH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124</a:t>
                      </a:r>
                      <a:r>
                        <a:rPr lang="th-TH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57,657</a:t>
                      </a:r>
                      <a:r>
                        <a:rPr lang="th-TH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49,664</a:t>
                      </a:r>
                      <a:r>
                        <a:rPr lang="th-TH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kern="5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</a:t>
                      </a:r>
                      <a:r>
                        <a:rPr lang="th-TH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66,668</a:t>
                      </a:r>
                      <a:r>
                        <a:rPr lang="th-TH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124</a:t>
                      </a:r>
                      <a:r>
                        <a:rPr lang="th-TH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000" kern="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518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07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1660526" y="930520"/>
            <a:ext cx="184731" cy="4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585"/>
          </a:p>
        </p:txBody>
      </p:sp>
      <p:sp>
        <p:nvSpPr>
          <p:cNvPr id="17" name="Rectangle 16"/>
          <p:cNvSpPr/>
          <p:nvPr/>
        </p:nvSpPr>
        <p:spPr>
          <a:xfrm>
            <a:off x="232172" y="449746"/>
            <a:ext cx="8700812" cy="340070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77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18582" y="244069"/>
            <a:ext cx="8906836" cy="1240339"/>
          </a:xfrm>
          <a:prstGeom prst="rect">
            <a:avLst/>
          </a:prstGeom>
        </p:spPr>
        <p:txBody>
          <a:bodyPr bIns="84406" anchor="b" anchorCtr="0">
            <a:noAutofit/>
          </a:bodyPr>
          <a:lstStyle/>
          <a:p>
            <a:pPr algn="ctr"/>
            <a:r>
              <a:rPr lang="th-TH" sz="2215" i="1" dirty="0">
                <a:latin typeface="LilyUPC" panose="020B0604020202020204" pitchFamily="34" charset="-34"/>
                <a:cs typeface="LilyUPC" panose="020B0604020202020204" pitchFamily="34" charset="-34"/>
              </a:rPr>
              <a:t>การจัดทำแผนซ่อมบำรุงถนน </a:t>
            </a:r>
            <a:r>
              <a:rPr lang="th-TH" sz="2585" b="1" i="1" u="sng" dirty="0">
                <a:latin typeface="LilyUPC" panose="020B0604020202020204" pitchFamily="34" charset="-34"/>
                <a:cs typeface="LilyUPC" panose="020B0604020202020204" pitchFamily="34" charset="-34"/>
              </a:rPr>
              <a:t>ผิวลาดยาง</a:t>
            </a:r>
            <a:r>
              <a:rPr lang="th-TH" sz="2585" i="1" dirty="0">
                <a:latin typeface="LilyUPC" panose="020B0604020202020204" pitchFamily="34" charset="-34"/>
                <a:cs typeface="LilyUPC" panose="020B0604020202020204" pitchFamily="34" charset="-34"/>
              </a:rPr>
              <a:t> ด้วย </a:t>
            </a:r>
            <a:r>
              <a:rPr lang="en-US" sz="2215" i="1" dirty="0">
                <a:latin typeface="LilyUPC" pitchFamily="34" charset="-34"/>
                <a:cs typeface="LilyUPC" pitchFamily="34" charset="-34"/>
              </a:rPr>
              <a:t>TPMS</a:t>
            </a:r>
          </a:p>
          <a:p>
            <a:pPr indent="317997" algn="ctr"/>
            <a:endParaRPr lang="en-US" sz="4062" i="1" dirty="0">
              <a:latin typeface="LilyUPC" pitchFamily="34" charset="-34"/>
              <a:cs typeface="LilyUPC" pitchFamily="34" charset="-34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749340"/>
            <a:ext cx="228169" cy="31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1477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US" sz="738"/>
              <a:t> </a:t>
            </a:r>
            <a:endParaRPr lang="en-US" sz="1662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64684" y="951111"/>
            <a:ext cx="4814631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16531" indent="-316531">
              <a:buFont typeface="Wingdings" pitchFamily="2" charset="2"/>
              <a:buChar char="Ø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เงื่อนไขในการจัดทำแผนซ่อมบำรุงถนนผิวลาดยาง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966082" y="1569700"/>
            <a:ext cx="17049337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81536" y="970083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23528" y="1548720"/>
          <a:ext cx="8465440" cy="5120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9708"/>
                <a:gridCol w="7095732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วิธีการซ่อม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เงื่อนไขการซ่อม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Paraslurry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 &lt;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 2.5 และ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 Cracking Area &lt;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 5% 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 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 3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AC Overlay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cm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 &lt;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 Cracking Area &lt;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 5% และ อายุผิวทาง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 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 &lt;Rutting &lt; 30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และ อายุผิวทาง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Milling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Overlay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cm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 &lt;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 Cracking Area &lt;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 5% และ อายุผิวทาง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 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 &lt;Rutting &lt;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และ อายุผิวทาง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Recycling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 IRI &lt;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และ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 Cracking Area &lt; 100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และ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AADT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 2,000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และ อายุผิวทาง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mm &lt; Rutting &lt;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50mm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AADT &lt; 2,000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)และ อายุผิวทาง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Recycling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 เซนติเมตร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 IRI &lt;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และ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 Cracking Area &lt; 100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และ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AADT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2,000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และ อายุผิวทาง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mm &lt; Rutting &lt;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50mm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AADT &gt;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2,000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)และ อายุผิวทาง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812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1660526" y="930520"/>
            <a:ext cx="184731" cy="4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585"/>
          </a:p>
        </p:txBody>
      </p:sp>
      <p:sp>
        <p:nvSpPr>
          <p:cNvPr id="17" name="Rectangle 16"/>
          <p:cNvSpPr/>
          <p:nvPr/>
        </p:nvSpPr>
        <p:spPr>
          <a:xfrm>
            <a:off x="232172" y="449746"/>
            <a:ext cx="8700812" cy="340070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77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18582" y="244069"/>
            <a:ext cx="8906836" cy="1240339"/>
          </a:xfrm>
          <a:prstGeom prst="rect">
            <a:avLst/>
          </a:prstGeom>
        </p:spPr>
        <p:txBody>
          <a:bodyPr bIns="84406" anchor="b" anchorCtr="0">
            <a:noAutofit/>
          </a:bodyPr>
          <a:lstStyle/>
          <a:p>
            <a:pPr algn="ctr"/>
            <a:r>
              <a:rPr lang="th-TH" sz="2215" i="1" dirty="0">
                <a:latin typeface="LilyUPC" panose="020B0604020202020204" pitchFamily="34" charset="-34"/>
                <a:cs typeface="LilyUPC" panose="020B0604020202020204" pitchFamily="34" charset="-34"/>
              </a:rPr>
              <a:t>การจัดทำแผนซ่อมบำรุงถนนผิวลาดยาง </a:t>
            </a:r>
            <a:r>
              <a:rPr lang="en-US" sz="2215" i="1" dirty="0">
                <a:latin typeface="LilyUPC" pitchFamily="34" charset="-34"/>
                <a:cs typeface="LilyUPC" pitchFamily="34" charset="-34"/>
              </a:rPr>
              <a:t>TPMS</a:t>
            </a:r>
          </a:p>
          <a:p>
            <a:pPr indent="317997" algn="ctr"/>
            <a:endParaRPr lang="en-US" sz="4062" i="1" dirty="0">
              <a:latin typeface="LilyUPC" pitchFamily="34" charset="-34"/>
              <a:cs typeface="LilyUPC" pitchFamily="34" charset="-34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749340"/>
            <a:ext cx="228169" cy="31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1477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US" sz="738"/>
              <a:t> </a:t>
            </a:r>
            <a:endParaRPr lang="en-US" sz="1662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856470"/>
            <a:ext cx="7385538" cy="1058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แผนซ่อมบำรุงถนน</a:t>
            </a:r>
            <a:r>
              <a:rPr lang="th-TH" sz="2215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ผิวลาดยาง</a:t>
            </a:r>
            <a:endParaRPr lang="en-US" sz="2215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60614" lvl="2" indent="-316531">
              <a:buFont typeface="Wingdings" panose="05000000000000000000" pitchFamily="2" charset="2"/>
              <a:buChar char="Ø"/>
            </a:pPr>
            <a:r>
              <a:rPr lang="th-TH" sz="1846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แผนงานบำรุงทางประจำปีในระดับความละเอียดทุก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 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กิโลเมตร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แบบไม่จำกัดงบประมาณ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marL="1688165" lvl="3" indent="-422041">
              <a:buFont typeface="Arial" panose="020B0604020202020204" pitchFamily="34" charset="0"/>
              <a:buChar char="•"/>
            </a:pPr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ระดับประเทศ</a:t>
            </a:r>
            <a:endParaRPr lang="en-US" sz="2215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966082" y="1569700"/>
            <a:ext cx="17049337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81536" y="970083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81536" y="4656856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13" name="สี่เหลี่ยมผืนผ้า 11"/>
          <p:cNvSpPr/>
          <p:nvPr/>
        </p:nvSpPr>
        <p:spPr>
          <a:xfrm>
            <a:off x="247940" y="1958428"/>
            <a:ext cx="8440615" cy="791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585"/>
          </a:p>
        </p:txBody>
      </p:sp>
      <p:pic>
        <p:nvPicPr>
          <p:cNvPr id="14" name="Picture 6" descr="C:\Users\Note\AppData\Local\Temp\vmware-Note\VMwareDnD\5841b04a\Screen Shot 2557-08-06 at 11.19.18 AM.png"/>
          <p:cNvPicPr>
            <a:picLocks noChangeAspect="1" noChangeArrowheads="1"/>
          </p:cNvPicPr>
          <p:nvPr/>
        </p:nvPicPr>
        <p:blipFill>
          <a:blip r:embed="rId3" cstate="print"/>
          <a:srcRect r="72152"/>
          <a:stretch>
            <a:fillRect/>
          </a:stretch>
        </p:blipFill>
        <p:spPr bwMode="auto">
          <a:xfrm>
            <a:off x="703385" y="1988684"/>
            <a:ext cx="870523" cy="71759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31047" y="2103011"/>
            <a:ext cx="4229917" cy="4048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31" b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แผนงานบำรุงทางประจำปี</a:t>
            </a:r>
            <a:r>
              <a:rPr lang="th-TH" sz="2031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2031" b="1" dirty="0">
                <a:latin typeface="AngsanaUPC" panose="02020603050405020304" pitchFamily="18" charset="-34"/>
                <a:cs typeface="AngsanaUPC" panose="02020603050405020304" pitchFamily="18" charset="-34"/>
              </a:rPr>
              <a:t>2560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26709" y="1949736"/>
            <a:ext cx="2461846" cy="8024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ตารางแสดง: จัดเรียงตามหมายเลขทาง</a:t>
            </a:r>
            <a:r>
              <a:rPr lang="th-TH" sz="923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หลวง</a:t>
            </a:r>
            <a:endParaRPr lang="en-US" sz="923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หน่วยงาน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: 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ทั้วประเทศ</a:t>
            </a:r>
          </a:p>
          <a:p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ผู้ประมวล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: 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ระบบทดสอบ</a:t>
            </a:r>
          </a:p>
          <a:p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วันที่วิเคราะห์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: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923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27 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กรกฎาคม 2560</a:t>
            </a:r>
            <a:endParaRPr lang="en-US" sz="923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รุ่นข้อมูล: 1501132511694</a:t>
            </a:r>
            <a:endParaRPr lang="en-US" sz="923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28170" y="2802480"/>
          <a:ext cx="8460384" cy="3899910"/>
        </p:xfrm>
        <a:graphic>
          <a:graphicData uri="http://schemas.openxmlformats.org/drawingml/2006/table">
            <a:tbl>
              <a:tblPr/>
              <a:tblGrid>
                <a:gridCol w="187459"/>
                <a:gridCol w="1116039"/>
                <a:gridCol w="1057912"/>
                <a:gridCol w="135145"/>
                <a:gridCol w="449031"/>
                <a:gridCol w="292088"/>
                <a:gridCol w="1116039"/>
                <a:gridCol w="540581"/>
                <a:gridCol w="360388"/>
                <a:gridCol w="424327"/>
                <a:gridCol w="309526"/>
                <a:gridCol w="476641"/>
                <a:gridCol w="348761"/>
                <a:gridCol w="215070"/>
                <a:gridCol w="383638"/>
                <a:gridCol w="605974"/>
                <a:gridCol w="441765"/>
              </a:tblGrid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ลำดับที่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แขวงฯ/สำนักบำรุงทาง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ทางหลวงหมายเลข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ตอนควบคุม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ชื่อตอน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กม.เริ่มต้น - กม.สิ้นสุด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ระยะทาง (กม.)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ทิศทางการจราจร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วิธีซ่อมบำรุง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ปริมาณงาน (ตร.ม.)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ค่าซ่อมบำรุง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B/C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(</a:t>
                      </a:r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คัน/วัน)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 </a:t>
                      </a:r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เมื่อไม่มีการซ่อมบำรุง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 </a:t>
                      </a:r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หลังซ่อมบำรุง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สำนักทางหลวงที่ 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แขวงการทางสงขลา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พรุพ้อ - เนินพิชัย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000+664 - 000+677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18,078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17,354,879.38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25.136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27,229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</a:tr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สำนักทางหลวงที่ 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แขวงการทางสงขลา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พรุพ้อ - เนินพิชัย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000+959 - 000+972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12,078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11,594,880.07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23.457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27,229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2.3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</a:tr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สำนักทางหลวงที่ 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แขวงการทางสงขลา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พรุพ้อ - เนินพิชัย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000+495 - 000+500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6,030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5,788,799.97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25.522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27,239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</a:tr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สำนักทางหลวงที่ 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แขวงการทางสงขลา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พรุพ้อ - เนินพิชัย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000+359 - 000+913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3,324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3,191,039.94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52.583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27,206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</a:tr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สำนักทางหลวงที่ 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แขวงการทางสงขลา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พรุพ้อ - เนินพิชัย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000+914 - 000+917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13,514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12,972,960.61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48.331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27,229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3.23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</a:tr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สำนักทางหลวงที่ 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แขวงการทางสงขลา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พรุพ้อ - เนินพิชัย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000+918 - 000+924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27,027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25,945,921.21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37.747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27,229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2.13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1.63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</a:tr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สำนักทางหลวงที่ 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แขวงการทางสงขลา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พรุพ้อ - เนินพิชัย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000+925 - 000+926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9,005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8,644,320.20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32.168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27,229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2.51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</a:tr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สำนักทางหลวงที่ 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แขวงการทางสงขลา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พรุพ้อ - เนินพิชัย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000+927 - 000+929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9,009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8,648,640.40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40.331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27,229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2.85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</a:tr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สำนักทางหลวงที่ 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แขวงการทางสงขลา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พรุพ้อ - เนินพิชัย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000+930 - 000+931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9,005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8,644,320.20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43.867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27,229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</a:tr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สำนักทางหลวงที่ 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แขวงการทางสงขลา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พรุพ้อ - เนินพิชัย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000+359 - 000+354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OL10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40,523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32,215,388.34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46.548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27,229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2.77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</a:tr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สำนักทางหลวงที่ 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แขวงการทางสงขลา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พรุพ้อ - เนินพิชัย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000+354 - 000+354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4,500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4,320,000.00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36.538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27,239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2.69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</a:tr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สำนักทางหลวงที่ 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แขวงการทางสงขลา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พรุพ้อ - เนินพิชัย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000+353 - 000+348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36,023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34,581,601.01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41.792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27,229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</a:tr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สำนักทางหลวงที่ 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แขวงการทางสงขลา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พรุพ้อ - เนินพิชัย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000+913 - 000+343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3.57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21,420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20,563,200.15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29.63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27,222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06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1660526" y="930520"/>
            <a:ext cx="184731" cy="4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585"/>
          </a:p>
        </p:txBody>
      </p:sp>
      <p:sp>
        <p:nvSpPr>
          <p:cNvPr id="17" name="Rectangle 16"/>
          <p:cNvSpPr/>
          <p:nvPr/>
        </p:nvSpPr>
        <p:spPr>
          <a:xfrm>
            <a:off x="232172" y="449746"/>
            <a:ext cx="8700812" cy="340070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77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18582" y="244069"/>
            <a:ext cx="8906836" cy="1240339"/>
          </a:xfrm>
          <a:prstGeom prst="rect">
            <a:avLst/>
          </a:prstGeom>
        </p:spPr>
        <p:txBody>
          <a:bodyPr bIns="84406" anchor="b" anchorCtr="0">
            <a:noAutofit/>
          </a:bodyPr>
          <a:lstStyle/>
          <a:p>
            <a:pPr algn="ctr"/>
            <a:r>
              <a:rPr lang="th-TH" sz="2215" i="1" dirty="0">
                <a:latin typeface="LilyUPC" panose="020B0604020202020204" pitchFamily="34" charset="-34"/>
                <a:cs typeface="LilyUPC" panose="020B0604020202020204" pitchFamily="34" charset="-34"/>
              </a:rPr>
              <a:t>การจัดทำแผนซ่อมบำรุงถนนผิวลาดยาง </a:t>
            </a:r>
            <a:r>
              <a:rPr lang="en-US" sz="2215" i="1" dirty="0">
                <a:latin typeface="LilyUPC" pitchFamily="34" charset="-34"/>
                <a:cs typeface="LilyUPC" pitchFamily="34" charset="-34"/>
              </a:rPr>
              <a:t>TPMS</a:t>
            </a:r>
          </a:p>
          <a:p>
            <a:pPr indent="317997" algn="ctr"/>
            <a:endParaRPr lang="en-US" sz="4062" i="1" dirty="0">
              <a:latin typeface="LilyUPC" pitchFamily="34" charset="-34"/>
              <a:cs typeface="LilyUPC" pitchFamily="34" charset="-34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749340"/>
            <a:ext cx="228169" cy="31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1477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US" sz="738"/>
              <a:t> </a:t>
            </a:r>
            <a:endParaRPr lang="en-US" sz="1662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856470"/>
            <a:ext cx="7385538" cy="1058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แผนซ่อมบำรุงถนน</a:t>
            </a:r>
            <a:r>
              <a:rPr lang="th-TH" sz="2215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ผิวลาดยาง</a:t>
            </a:r>
            <a:endParaRPr lang="en-US" sz="2215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60614" lvl="2" indent="-316531">
              <a:buFont typeface="Wingdings" panose="05000000000000000000" pitchFamily="2" charset="2"/>
              <a:buChar char="Ø"/>
            </a:pPr>
            <a:r>
              <a:rPr lang="th-TH" sz="1846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แผนงานบำรุงทางประจำปีในระดับความละเอียดทุก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 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กิโลเมตร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แบบไม่จำกัดงบประมาณ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marL="1688165" lvl="3" indent="-422041">
              <a:buFont typeface="Arial" panose="020B0604020202020204" pitchFamily="34" charset="0"/>
              <a:buChar char="•"/>
            </a:pPr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ระดับประเทศ</a:t>
            </a:r>
            <a:endParaRPr lang="en-US" sz="2215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966082" y="1569700"/>
            <a:ext cx="17049337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81536" y="970083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845946" y="3851031"/>
            <a:ext cx="1813317" cy="433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15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สัดส่วนพื้นที่ซ่อมบำรุง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5834400" y="3851031"/>
            <a:ext cx="1603324" cy="433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15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สัดส่วนงบประมาณ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879230" y="1988840"/>
          <a:ext cx="7385539" cy="243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2918"/>
                <a:gridCol w="1379627"/>
                <a:gridCol w="1617661"/>
                <a:gridCol w="985333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งานซ่อมบำรุง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ปริมาณงาน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(ตารางเมตร)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ค่าซ่อมบำรุง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(บาท)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ระยะจริง (กิโลเมตร)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งานเสริมผิวหนา 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ซ.ม. (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OL05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24,585,400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56,063,403,790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25,579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68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ปรับระดับผิวเดิม และปูผิวใหม่หนา 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ซ.ม. (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OL05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Milling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14,492,042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11,521,174,842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2,833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บูรณะผิวทาง และปูผิวใหม่หนา 5 ซ.ม. (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RCL05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47,005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27,967,975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บูรณะผิวทาง และปูผิวใหม่หนา 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ซ.ม. (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RCL10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111,631,334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107,166,077,098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20,635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68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งานฉาบผิว (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Paraslurry Seal, SS02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15,034,392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1,578,611,235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2,808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งานบำรุงปกติ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47,931</a:t>
                      </a:r>
                      <a:endParaRPr lang="en-US" sz="1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71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1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265,838,104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176,357,234,941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51,874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82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5" name="Chart 14"/>
          <p:cNvGraphicFramePr/>
          <p:nvPr>
            <p:extLst/>
          </p:nvPr>
        </p:nvGraphicFramePr>
        <p:xfrm>
          <a:off x="512347" y="4493639"/>
          <a:ext cx="4116601" cy="2233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/>
          <p:nvPr>
            <p:extLst/>
          </p:nvPr>
        </p:nvGraphicFramePr>
        <p:xfrm>
          <a:off x="4427984" y="4496900"/>
          <a:ext cx="4104456" cy="2361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/>
          <p:cNvSpPr/>
          <p:nvPr/>
        </p:nvSpPr>
        <p:spPr>
          <a:xfrm>
            <a:off x="5490197" y="5154230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dirty="0" smtClean="0">
                <a:cs typeface="TH SarabunPSK" panose="020B0500040200020003" pitchFamily="34" charset="-34"/>
              </a:rPr>
              <a:t>สัดส่วนงบประมาณ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25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1660526" y="930520"/>
            <a:ext cx="184731" cy="4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585"/>
          </a:p>
        </p:txBody>
      </p:sp>
      <p:sp>
        <p:nvSpPr>
          <p:cNvPr id="17" name="Rectangle 16"/>
          <p:cNvSpPr/>
          <p:nvPr/>
        </p:nvSpPr>
        <p:spPr>
          <a:xfrm>
            <a:off x="232172" y="449746"/>
            <a:ext cx="8700812" cy="340070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77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18582" y="244069"/>
            <a:ext cx="8906836" cy="1240339"/>
          </a:xfrm>
          <a:prstGeom prst="rect">
            <a:avLst/>
          </a:prstGeom>
        </p:spPr>
        <p:txBody>
          <a:bodyPr bIns="84406" anchor="b" anchorCtr="0">
            <a:noAutofit/>
          </a:bodyPr>
          <a:lstStyle/>
          <a:p>
            <a:pPr algn="ctr"/>
            <a:r>
              <a:rPr lang="th-TH" sz="2215" i="1" dirty="0">
                <a:latin typeface="LilyUPC" panose="020B0604020202020204" pitchFamily="34" charset="-34"/>
                <a:cs typeface="LilyUPC" panose="020B0604020202020204" pitchFamily="34" charset="-34"/>
              </a:rPr>
              <a:t>การจัดทำแผนซ่อมบำรุงถนนผิวลาดยาง </a:t>
            </a:r>
            <a:r>
              <a:rPr lang="en-US" sz="2215" i="1" dirty="0">
                <a:latin typeface="LilyUPC" pitchFamily="34" charset="-34"/>
                <a:cs typeface="LilyUPC" pitchFamily="34" charset="-34"/>
              </a:rPr>
              <a:t>TPMS</a:t>
            </a:r>
          </a:p>
          <a:p>
            <a:pPr indent="317997" algn="ctr"/>
            <a:endParaRPr lang="en-US" sz="4062" i="1" dirty="0">
              <a:latin typeface="LilyUPC" pitchFamily="34" charset="-34"/>
              <a:cs typeface="LilyUPC" pitchFamily="34" charset="-34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749340"/>
            <a:ext cx="228169" cy="31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1477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US" sz="738"/>
              <a:t> </a:t>
            </a:r>
            <a:endParaRPr lang="en-US" sz="1662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856470"/>
            <a:ext cx="7455877" cy="1058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แผนซ่อมบำรุงถนน</a:t>
            </a:r>
            <a:r>
              <a:rPr lang="th-TH" sz="2215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ผิวลาดยาง</a:t>
            </a:r>
            <a:endParaRPr lang="en-US" sz="2215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60614" lvl="2" indent="-316531">
              <a:buFont typeface="Wingdings" panose="05000000000000000000" pitchFamily="2" charset="2"/>
              <a:buChar char="Ø"/>
            </a:pPr>
            <a:r>
              <a:rPr lang="th-TH" sz="1846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แผนงานบำรุงทางประจำปีในระดับความละเอียดทุก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 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กิโลเมตร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แบบไม่จำกัดงบประมาณ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marL="1688165" lvl="3" indent="-422041">
              <a:buFont typeface="Arial" panose="020B0604020202020204" pitchFamily="34" charset="0"/>
              <a:buChar char="•"/>
            </a:pPr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ระดับสำนักทางหลวง/สำนักงานทางหลวง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966082" y="1569700"/>
            <a:ext cx="17049337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81536" y="970083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81536" y="4656856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13" name="สี่เหลี่ยมผืนผ้า 11"/>
          <p:cNvSpPr/>
          <p:nvPr/>
        </p:nvSpPr>
        <p:spPr>
          <a:xfrm>
            <a:off x="247940" y="1958428"/>
            <a:ext cx="8440615" cy="791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585"/>
          </a:p>
        </p:txBody>
      </p:sp>
      <p:pic>
        <p:nvPicPr>
          <p:cNvPr id="14" name="Picture 6" descr="C:\Users\Note\AppData\Local\Temp\vmware-Note\VMwareDnD\5841b04a\Screen Shot 2557-08-06 at 11.19.18 AM.png"/>
          <p:cNvPicPr>
            <a:picLocks noChangeAspect="1" noChangeArrowheads="1"/>
          </p:cNvPicPr>
          <p:nvPr/>
        </p:nvPicPr>
        <p:blipFill>
          <a:blip r:embed="rId3" cstate="print"/>
          <a:srcRect r="72152"/>
          <a:stretch>
            <a:fillRect/>
          </a:stretch>
        </p:blipFill>
        <p:spPr bwMode="auto">
          <a:xfrm>
            <a:off x="703385" y="1988684"/>
            <a:ext cx="870523" cy="71759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31047" y="2103011"/>
            <a:ext cx="4229917" cy="4048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31" b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แผนงานบำรุงทางประจำปี</a:t>
            </a:r>
            <a:r>
              <a:rPr lang="th-TH" sz="2031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2031" b="1" dirty="0">
                <a:latin typeface="AngsanaUPC" panose="02020603050405020304" pitchFamily="18" charset="-34"/>
                <a:cs typeface="AngsanaUPC" panose="02020603050405020304" pitchFamily="18" charset="-34"/>
              </a:rPr>
              <a:t>2560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26709" y="1949736"/>
            <a:ext cx="2461846" cy="8024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ตารางแสดง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: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 งบประมาณและค่าดัชนีความเรียบสากล 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(IRI)</a:t>
            </a:r>
          </a:p>
          <a:p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หน่วยงาน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: 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สำนักงานทางหลวงตาก</a:t>
            </a:r>
          </a:p>
          <a:p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ผู้ประมวล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: 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ระบบทดสอบ</a:t>
            </a:r>
          </a:p>
          <a:p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วันที่วิเคราะห์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: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03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 กุมภาพันธ์ 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2559</a:t>
            </a:r>
          </a:p>
          <a:p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รุ่นข้อมูล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: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17807354044968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773724" y="2866293"/>
          <a:ext cx="7466399" cy="35080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7481"/>
                <a:gridCol w="272780"/>
                <a:gridCol w="545562"/>
                <a:gridCol w="358512"/>
                <a:gridCol w="210431"/>
                <a:gridCol w="420862"/>
                <a:gridCol w="818342"/>
                <a:gridCol w="405274"/>
                <a:gridCol w="405274"/>
                <a:gridCol w="350718"/>
                <a:gridCol w="366306"/>
                <a:gridCol w="467624"/>
                <a:gridCol w="467624"/>
                <a:gridCol w="576737"/>
                <a:gridCol w="272780"/>
                <a:gridCol w="327337"/>
                <a:gridCol w="405274"/>
                <a:gridCol w="397481"/>
              </a:tblGrid>
              <a:tr h="50936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 dirty="0">
                          <a:effectLst/>
                        </a:rPr>
                        <a:t>หมายเลขทางหลวง</a:t>
                      </a:r>
                      <a:endParaRPr lang="th-TH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>
                          <a:effectLst/>
                        </a:rPr>
                        <a:t>ลำดับที่</a:t>
                      </a:r>
                      <a:endParaRPr lang="th-T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>
                          <a:effectLst/>
                        </a:rPr>
                        <a:t>สำนักทางหลวง</a:t>
                      </a:r>
                      <a:endParaRPr lang="th-T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>
                          <a:effectLst/>
                        </a:rPr>
                        <a:t>แขวงฯ/สำนักบำรุงทางฯ</a:t>
                      </a:r>
                      <a:endParaRPr lang="th-T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>
                          <a:effectLst/>
                        </a:rPr>
                        <a:t>ปี</a:t>
                      </a:r>
                      <a:endParaRPr lang="th-T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>
                          <a:effectLst/>
                        </a:rPr>
                        <a:t>ตอนควบคุม</a:t>
                      </a:r>
                      <a:endParaRPr lang="th-T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>
                          <a:effectLst/>
                        </a:rPr>
                        <a:t>ชื่อตอน</a:t>
                      </a:r>
                      <a:endParaRPr lang="th-T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>
                          <a:effectLst/>
                        </a:rPr>
                        <a:t>กม.เริ่มต้น</a:t>
                      </a:r>
                      <a:endParaRPr lang="th-T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>
                          <a:effectLst/>
                        </a:rPr>
                        <a:t>กม.สิ้นสุด</a:t>
                      </a:r>
                      <a:endParaRPr lang="th-T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>
                          <a:effectLst/>
                        </a:rPr>
                        <a:t>ระยะทาง (กม.)</a:t>
                      </a:r>
                      <a:endParaRPr lang="th-T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>
                          <a:effectLst/>
                        </a:rPr>
                        <a:t>ทิศทางการจราจร</a:t>
                      </a:r>
                      <a:endParaRPr lang="th-T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>
                          <a:effectLst/>
                        </a:rPr>
                        <a:t>วิธีซ่อมบำรุง</a:t>
                      </a:r>
                      <a:endParaRPr lang="th-T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>
                          <a:effectLst/>
                        </a:rPr>
                        <a:t> ปริมาณงาน (ตร.ม.) </a:t>
                      </a:r>
                      <a:endParaRPr lang="th-T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>
                          <a:effectLst/>
                        </a:rPr>
                        <a:t>ค่าซ่อมบำรุง (บาท)</a:t>
                      </a:r>
                      <a:endParaRPr lang="th-T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 B/C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AADT (</a:t>
                      </a:r>
                      <a:r>
                        <a:rPr lang="th-TH" sz="800" u="none" strike="noStrike">
                          <a:effectLst/>
                        </a:rPr>
                        <a:t>คัน/วัน)</a:t>
                      </a:r>
                      <a:endParaRPr lang="th-T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IRI </a:t>
                      </a:r>
                      <a:r>
                        <a:rPr lang="th-TH" sz="800" u="none" strike="noStrike" dirty="0">
                          <a:effectLst/>
                        </a:rPr>
                        <a:t>เมื่อไม่มีการซ่อมบำ</a:t>
                      </a:r>
                      <a:endParaRPr lang="th-TH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IRI </a:t>
                      </a:r>
                      <a:r>
                        <a:rPr lang="th-TH" sz="800" u="none" strike="noStrike" dirty="0">
                          <a:effectLst/>
                        </a:rPr>
                        <a:t>หลังซ่อมบำรุง</a:t>
                      </a:r>
                      <a:endParaRPr lang="th-TH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7814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วังเจ้า - ตาก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492+631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497+576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4.94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SS02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46,930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7,508,800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2.24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18,638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2.47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7815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วังเจ้า - ตาก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497+576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501+573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SS02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38,000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6,080,000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1.47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18,638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2.27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7816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วังเจ้า - ตาก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501+576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506+450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4.87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SS02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46,265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7,402,400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1.36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18,638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2.14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7817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วังเจ้า - ตาก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506+576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511+576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SS02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47,500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7,600,000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1.48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18,648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2.27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7818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วังเจ้า - ตาก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511+576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516+576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SS02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47,500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7,600,000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0.97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18,648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2.07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7819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วังเจ้า - ตาก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516+576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520+554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3.98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RCL10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37,810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37,999,050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4.19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18,638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7820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วังเจ้า - ตาก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520+843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521+026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RCL10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  2,160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2,170,800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11.55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18,648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5.22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7820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วังเจ้า - ตาก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520+843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521+026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RCL10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  2,970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2,984,850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8.40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18,648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5.22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7821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วังเจ้า - ตาก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520+776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519+727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12,600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-  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18,648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7821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วังเจ้า - ตาก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520+776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519+727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  9,975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-  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18,648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7822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วังเจ้า - ตาก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519+576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516+576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OL05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28,500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12,825,000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6.91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18,648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2.93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7823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วังเจ้า - ตาก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515+576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510+576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47,500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-  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18,648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7824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วังเจ้า - ตาก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510+576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505+576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OL05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47,500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21,375,000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6.84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18,648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2.92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7825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วังเจ้า - ตาก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505+576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503+577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RCL10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19,000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19,095,000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5.24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18,638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7826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วังเจ้า - ตาก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503+576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498+576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OL05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47,500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21,375,000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5.01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18,648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2.67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7827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วังเจ้า - ตาก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498+576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493+576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OL05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47,500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21,375,000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3.90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18,648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7828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วังเจ้า - ตาก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493+576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492+631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0.94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OL05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11,280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5,076,000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5.37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18,648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7828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วังเจ้า - ตาก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493+576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492+631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0.94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OL05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  8,930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4,018,500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6.78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18,648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7829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ตาก - วังม่วง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525+482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527+235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1.75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RCL10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16,625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16,708,125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5.70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13,518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3.67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7829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ตาก - วังม่วง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525+482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527+235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1.75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RCL10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16,625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16,708,125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5.70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13,518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3.67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7830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ตาก - วังม่วง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527+517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531+534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4.02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OL05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38,190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17,185,975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4.26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13,520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2.69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7831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ตาก - วังม่วง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531+534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533+540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OL05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19,095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8,592,750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   5.85 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13,520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2.96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7832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ตาก - วังม่วง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533+617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529+580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4.04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SS02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38,380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6,140,969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   1.83 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13,520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2.46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2.29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7833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ตาก - วังม่วง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529+580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527+557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OL05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19,190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8,635,026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3.94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13,520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2.64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7834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ตาก - วังม่วง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527+517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526+507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RCL10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  9,595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9,642,975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4.51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13,530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7834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ตาก - วังม่วง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527+517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526+507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RCL10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  9,595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9,642,975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4.51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13,530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3.3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7835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ตาก - วังม่วง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526+207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525+482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0.72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RCL10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  6,840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6,874,200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6.27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13,512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3.81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23" marR="2923" marT="2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878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1660526" y="930520"/>
            <a:ext cx="184731" cy="4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585"/>
          </a:p>
        </p:txBody>
      </p:sp>
      <p:sp>
        <p:nvSpPr>
          <p:cNvPr id="17" name="Rectangle 16"/>
          <p:cNvSpPr/>
          <p:nvPr/>
        </p:nvSpPr>
        <p:spPr>
          <a:xfrm>
            <a:off x="232172" y="449746"/>
            <a:ext cx="8700812" cy="340070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77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18582" y="244069"/>
            <a:ext cx="8906836" cy="1240339"/>
          </a:xfrm>
          <a:prstGeom prst="rect">
            <a:avLst/>
          </a:prstGeom>
        </p:spPr>
        <p:txBody>
          <a:bodyPr bIns="84406" anchor="b" anchorCtr="0">
            <a:noAutofit/>
          </a:bodyPr>
          <a:lstStyle/>
          <a:p>
            <a:pPr algn="ctr"/>
            <a:r>
              <a:rPr lang="th-TH" sz="2215" i="1" dirty="0">
                <a:latin typeface="LilyUPC" panose="020B0604020202020204" pitchFamily="34" charset="-34"/>
                <a:cs typeface="LilyUPC" panose="020B0604020202020204" pitchFamily="34" charset="-34"/>
              </a:rPr>
              <a:t>การจัดทำแผนซ่อมบำรุงถนนผิวลาดยาง </a:t>
            </a:r>
            <a:r>
              <a:rPr lang="en-US" sz="2215" i="1" dirty="0">
                <a:latin typeface="LilyUPC" pitchFamily="34" charset="-34"/>
                <a:cs typeface="LilyUPC" pitchFamily="34" charset="-34"/>
              </a:rPr>
              <a:t>TPMS</a:t>
            </a:r>
          </a:p>
          <a:p>
            <a:pPr indent="317997" algn="ctr"/>
            <a:endParaRPr lang="en-US" sz="4062" i="1" dirty="0">
              <a:latin typeface="LilyUPC" pitchFamily="34" charset="-34"/>
              <a:cs typeface="LilyUPC" pitchFamily="34" charset="-34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749340"/>
            <a:ext cx="228169" cy="31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1477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US" sz="738"/>
              <a:t> </a:t>
            </a:r>
            <a:endParaRPr lang="en-US" sz="1662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856470"/>
            <a:ext cx="7385538" cy="1058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แผนซ่อมบำรุงถนน</a:t>
            </a:r>
            <a:r>
              <a:rPr lang="th-TH" sz="2215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ผิวลาดยาง</a:t>
            </a:r>
            <a:endParaRPr lang="en-US" sz="2215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60614" lvl="2" indent="-316531">
              <a:buFont typeface="Wingdings" panose="05000000000000000000" pitchFamily="2" charset="2"/>
              <a:buChar char="Ø"/>
            </a:pPr>
            <a:r>
              <a:rPr lang="th-TH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แผนงานบำรุงทางประจำปีในระดับความละเอียดทุก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 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กิโลเมตร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แบบไม่จำกัดงบประมาณ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marL="1582655" lvl="3" indent="-316531">
              <a:buFont typeface="Arial" panose="020B0604020202020204" pitchFamily="34" charset="0"/>
              <a:buChar char="•"/>
            </a:pPr>
            <a:r>
              <a:rPr lang="en-US" sz="2215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ระดับแขวงการทาง</a:t>
            </a:r>
            <a:r>
              <a:rPr lang="en-US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2215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สำนักงานบำรุงทาง</a:t>
            </a:r>
            <a:endParaRPr lang="en-US" sz="2215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966082" y="1569700"/>
            <a:ext cx="17049337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81536" y="970083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81536" y="4656856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13" name="สี่เหลี่ยมผืนผ้า 11"/>
          <p:cNvSpPr/>
          <p:nvPr/>
        </p:nvSpPr>
        <p:spPr>
          <a:xfrm>
            <a:off x="247940" y="1958428"/>
            <a:ext cx="8440615" cy="791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585"/>
          </a:p>
        </p:txBody>
      </p:sp>
      <p:pic>
        <p:nvPicPr>
          <p:cNvPr id="14" name="Picture 6" descr="C:\Users\Note\AppData\Local\Temp\vmware-Note\VMwareDnD\5841b04a\Screen Shot 2557-08-06 at 11.19.18 AM.png"/>
          <p:cNvPicPr>
            <a:picLocks noChangeAspect="1" noChangeArrowheads="1"/>
          </p:cNvPicPr>
          <p:nvPr/>
        </p:nvPicPr>
        <p:blipFill>
          <a:blip r:embed="rId3" cstate="print"/>
          <a:srcRect r="72152"/>
          <a:stretch>
            <a:fillRect/>
          </a:stretch>
        </p:blipFill>
        <p:spPr bwMode="auto">
          <a:xfrm>
            <a:off x="703385" y="1988684"/>
            <a:ext cx="870523" cy="71759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31047" y="2103011"/>
            <a:ext cx="4229917" cy="4048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31" b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แผนงานบำรุงทางประจำปี</a:t>
            </a:r>
            <a:r>
              <a:rPr lang="th-TH" sz="2031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2031" b="1" dirty="0">
                <a:latin typeface="AngsanaUPC" panose="02020603050405020304" pitchFamily="18" charset="-34"/>
                <a:cs typeface="AngsanaUPC" panose="02020603050405020304" pitchFamily="18" charset="-34"/>
              </a:rPr>
              <a:t>2560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26709" y="1949736"/>
            <a:ext cx="2461846" cy="8024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ตารางแสดง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: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 งบประมาณและค่าดัชนีความเรียบสากล 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(IRI)</a:t>
            </a:r>
          </a:p>
          <a:p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หน่วยงาน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: 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แขวงการทางสงขลา</a:t>
            </a:r>
          </a:p>
          <a:p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ผู้ประมวล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: 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ระบบทดสอบ</a:t>
            </a:r>
          </a:p>
          <a:p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วันที่วิเคราะห์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: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03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 กุมภาพันธ์ 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2559</a:t>
            </a:r>
          </a:p>
          <a:p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รุ่นข้อมูล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: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17807354044962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33047" y="2754775"/>
          <a:ext cx="7807571" cy="36771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5643"/>
                <a:gridCol w="285245"/>
                <a:gridCol w="570491"/>
                <a:gridCol w="374895"/>
                <a:gridCol w="220046"/>
                <a:gridCol w="440092"/>
                <a:gridCol w="855736"/>
                <a:gridCol w="423793"/>
                <a:gridCol w="423793"/>
                <a:gridCol w="366744"/>
                <a:gridCol w="383044"/>
                <a:gridCol w="488992"/>
                <a:gridCol w="488992"/>
                <a:gridCol w="603090"/>
                <a:gridCol w="285245"/>
                <a:gridCol w="342294"/>
                <a:gridCol w="423793"/>
                <a:gridCol w="415643"/>
              </a:tblGrid>
              <a:tr h="50857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 dirty="0">
                          <a:effectLst/>
                        </a:rPr>
                        <a:t>หมายเลขทางหลวง</a:t>
                      </a:r>
                      <a:endParaRPr lang="th-TH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>
                          <a:effectLst/>
                        </a:rPr>
                        <a:t>ลำดับที่</a:t>
                      </a:r>
                      <a:endParaRPr lang="th-T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>
                          <a:effectLst/>
                        </a:rPr>
                        <a:t>สำนักทางหลวง</a:t>
                      </a:r>
                      <a:endParaRPr lang="th-T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>
                          <a:effectLst/>
                        </a:rPr>
                        <a:t>แขวงฯ/สำนักบำรุงทางฯ</a:t>
                      </a:r>
                      <a:endParaRPr lang="th-T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>
                          <a:effectLst/>
                        </a:rPr>
                        <a:t>ปี</a:t>
                      </a:r>
                      <a:endParaRPr lang="th-T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>
                          <a:effectLst/>
                        </a:rPr>
                        <a:t>ตอนควบคุม</a:t>
                      </a:r>
                      <a:endParaRPr lang="th-T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>
                          <a:effectLst/>
                        </a:rPr>
                        <a:t>ชื่อตอน</a:t>
                      </a:r>
                      <a:endParaRPr lang="th-T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 dirty="0">
                          <a:effectLst/>
                        </a:rPr>
                        <a:t>กม.เริ่มต้น</a:t>
                      </a:r>
                      <a:endParaRPr lang="th-TH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>
                          <a:effectLst/>
                        </a:rPr>
                        <a:t>กม.สิ้นสุด</a:t>
                      </a:r>
                      <a:endParaRPr lang="th-T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 dirty="0">
                          <a:effectLst/>
                        </a:rPr>
                        <a:t>ระยะทาง (กม.)</a:t>
                      </a:r>
                      <a:endParaRPr lang="th-TH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>
                          <a:effectLst/>
                        </a:rPr>
                        <a:t>ทิศทางการจราจร</a:t>
                      </a:r>
                      <a:endParaRPr lang="th-T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 dirty="0">
                          <a:effectLst/>
                        </a:rPr>
                        <a:t>วิธีซ่อมบำรุง</a:t>
                      </a:r>
                      <a:endParaRPr lang="th-TH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 dirty="0">
                          <a:effectLst/>
                        </a:rPr>
                        <a:t> ปริมาณงาน (ตร.ม.) </a:t>
                      </a:r>
                      <a:endParaRPr lang="th-TH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800" u="none" strike="noStrike" dirty="0">
                          <a:effectLst/>
                        </a:rPr>
                        <a:t>ค่าซ่อมบำรุง (บาท)</a:t>
                      </a:r>
                      <a:endParaRPr lang="th-TH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 B/C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AADT (</a:t>
                      </a:r>
                      <a:r>
                        <a:rPr lang="th-TH" sz="800" u="none" strike="noStrike" dirty="0">
                          <a:effectLst/>
                        </a:rPr>
                        <a:t>คัน/วัน)</a:t>
                      </a:r>
                      <a:endParaRPr lang="th-TH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IRI </a:t>
                      </a:r>
                      <a:r>
                        <a:rPr lang="th-TH" sz="800" u="none" strike="noStrike" dirty="0">
                          <a:effectLst/>
                        </a:rPr>
                        <a:t>เมื่อไม่มีการซ่อมบำ</a:t>
                      </a:r>
                      <a:endParaRPr lang="th-TH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IRI </a:t>
                      </a:r>
                      <a:r>
                        <a:rPr lang="th-TH" sz="800" u="none" strike="noStrike" dirty="0">
                          <a:effectLst/>
                        </a:rPr>
                        <a:t>หลังซ่อมบำรุง</a:t>
                      </a:r>
                      <a:endParaRPr lang="th-TH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พรุพ้อ - เนินพิชัย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1218+664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1221+677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28,595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-  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26,702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1.97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1.97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พรุพ้อ - เนินพิชัย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1221+959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1223+972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SS02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19,095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3,055,200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0.90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26,702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พรุพ้อ - เนินพิชัย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1224+495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1227+510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SS02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28,595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4,575,200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2.10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26,702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2.39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2.24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พรุพ้อ - เนินพิชัย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1228+359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1232+917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4.56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RCL10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43,320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43,535,649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6.19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26,701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3.29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พรุพ้อ - เนินพิชัย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1232+917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1236+921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SS02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38,000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6,080,000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1.48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26,702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2.23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2.13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พรุพ้อ - เนินพิชัย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1236+921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1240+925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38,000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-  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26,702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1.98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1.98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พรุพ้อ - เนินพิชัย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1240+925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1244+928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OL05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38,000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17,099,526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4.28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26,702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2.51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พรุพ้อ - เนินพิชัย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1244+928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1248+931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OL05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38,000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17,099,526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4.53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26,702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2.54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พรุพ้อ - เนินพิชัย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1248+359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1244+357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OL05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38,000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17,100,000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6.02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26,702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2.72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พรุพ้อ - เนินพิชัย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1244+357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1240+355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SS02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38,000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6,080,000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2.33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26,702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2.43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2.27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พรุพ้อ - เนินพิชัย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1240+355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1238+354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SS02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19,000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3,039,831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2.64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26,702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2.32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พรุพ้อ - เนินพิชัย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1237+353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1233+351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38,000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-  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26,702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1.72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1.72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พรุพ้อ - เนินพิชัย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1233+351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1229+348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38,000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-  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26,702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1.71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1.71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พรุพ้อ - เนินพิชัย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1228+913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1225+343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3.57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OL05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33,915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15,261,750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6.77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26,695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2.83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พรุพ้อ - เนินพิชัย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1224+495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1222+478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SS02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19,190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3,070,400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2.10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26,702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2.39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2.24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พรุพ้อ - เนินพิชัย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1221+959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1218+927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28,785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-  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26,702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1.63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1.63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เนินพิชัย - คลองหวะ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1250+338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1255+233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4.89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OL05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46,455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20,904,750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12.63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46,816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2.71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เนินพิชัย - คลองหวะ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1255+233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1256+212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0.98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RCL10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12,740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12,803,700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7.68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46,827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3.06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เนินพิชัย - คลองหวะ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1256+770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1257+864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1.09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SS02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10,355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1,656,800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2.12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46,827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2.13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2.06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เนินพิชัย - คลองหวะ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1256+770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1252+769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OL05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38,000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17,100,000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12.92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46,816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2.73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เนินพิชัย - คลองหวะ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1252+769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1249+770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RCL10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28,500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28,642,500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14.11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46,816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3.42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คลองหวะ - พังลา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1258+649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1260+665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OL05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19,190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8,635,500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6.85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31,269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2.89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คลองหวะ - พังลา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1261+942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1265+950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4.01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OL05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38,095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17,142,750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6.51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31,269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2.85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คลองหวะ - พังลา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1265+950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1269+958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4.01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RCL10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38,095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38,285,474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4.76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31,269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คลองหวะ - พังลา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1269+958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1270+960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OL05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  9,500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4,275,000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7.96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31,279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คลองหวะ - พังลา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1272+602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1274+621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RCL10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19,190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19,285,949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11.88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31,269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4.59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คลองหวะ - พังลา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1260+942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1261+942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RCL10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       12,400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12,462,000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   8.30 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31,279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4.39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36" marR="2136" marT="21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3281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1660526" y="930520"/>
            <a:ext cx="184731" cy="4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585"/>
          </a:p>
        </p:txBody>
      </p:sp>
      <p:sp>
        <p:nvSpPr>
          <p:cNvPr id="17" name="Rectangle 16"/>
          <p:cNvSpPr/>
          <p:nvPr/>
        </p:nvSpPr>
        <p:spPr>
          <a:xfrm>
            <a:off x="232172" y="449746"/>
            <a:ext cx="8700812" cy="340070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77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18582" y="244069"/>
            <a:ext cx="8906836" cy="1240339"/>
          </a:xfrm>
          <a:prstGeom prst="rect">
            <a:avLst/>
          </a:prstGeom>
        </p:spPr>
        <p:txBody>
          <a:bodyPr bIns="84406" anchor="b" anchorCtr="0">
            <a:noAutofit/>
          </a:bodyPr>
          <a:lstStyle/>
          <a:p>
            <a:pPr algn="ctr"/>
            <a:r>
              <a:rPr lang="th-TH" sz="2215" i="1" dirty="0">
                <a:latin typeface="LilyUPC" panose="020B0604020202020204" pitchFamily="34" charset="-34"/>
                <a:cs typeface="LilyUPC" panose="020B0604020202020204" pitchFamily="34" charset="-34"/>
              </a:rPr>
              <a:t>การจัดทำแผนซ่อมบำรุงถนนผิวลาดยาง </a:t>
            </a:r>
            <a:r>
              <a:rPr lang="en-US" sz="2215" i="1" dirty="0">
                <a:latin typeface="LilyUPC" pitchFamily="34" charset="-34"/>
                <a:cs typeface="LilyUPC" pitchFamily="34" charset="-34"/>
              </a:rPr>
              <a:t>TPMS</a:t>
            </a:r>
          </a:p>
          <a:p>
            <a:pPr indent="317997" algn="ctr"/>
            <a:endParaRPr lang="en-US" sz="4062" i="1" dirty="0">
              <a:latin typeface="LilyUPC" pitchFamily="34" charset="-34"/>
              <a:cs typeface="LilyUPC" pitchFamily="34" charset="-34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749340"/>
            <a:ext cx="228169" cy="31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1477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US" sz="738"/>
              <a:t> </a:t>
            </a:r>
            <a:endParaRPr lang="en-US" sz="1662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856470"/>
            <a:ext cx="7385538" cy="1001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แผนซ่อมบำรุงถนน</a:t>
            </a:r>
            <a:r>
              <a:rPr lang="th-TH" sz="2215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ผิวลาดยาง</a:t>
            </a:r>
            <a:endParaRPr lang="en-US" sz="2215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60614" lvl="2" indent="-316531">
              <a:buFont typeface="Wingdings" panose="05000000000000000000" pitchFamily="2" charset="2"/>
              <a:buChar char="Ø"/>
            </a:pPr>
            <a:r>
              <a:rPr lang="en-US" sz="184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การบำรุงรักษาทางในระยะยาวเพื่อใช้ในการวางแผนใน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5 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ปี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1582655" lvl="3" indent="-316531">
              <a:buFont typeface="Arial" panose="020B0604020202020204" pitchFamily="34" charset="0"/>
              <a:buChar char="•"/>
            </a:pP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แบบจำกัด</a:t>
            </a:r>
            <a:r>
              <a:rPr lang="th-TH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</a:t>
            </a:r>
            <a:endParaRPr lang="en-US" sz="1846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966082" y="1569700"/>
            <a:ext cx="17049337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81536" y="970083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81536" y="4656856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422031" y="1951893"/>
          <a:ext cx="8370276" cy="23272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3744"/>
                <a:gridCol w="862666"/>
                <a:gridCol w="857109"/>
                <a:gridCol w="857109"/>
                <a:gridCol w="862666"/>
                <a:gridCol w="772988"/>
                <a:gridCol w="857109"/>
                <a:gridCol w="1029438"/>
                <a:gridCol w="844062"/>
                <a:gridCol w="703385"/>
              </a:tblGrid>
              <a:tr h="25620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ซ่อมบำรุงปกติ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18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แผนงบประมาณที่ 10,000 ล้าน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18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แผนงบประมาณที่ 20,000 ล้าน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9930">
                <a:tc vMerge="1">
                  <a:txBody>
                    <a:bodyPr/>
                    <a:lstStyle/>
                    <a:p>
                      <a:pPr algn="ctr" fontAlgn="ctr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ค่าบำรุง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ค่าบำรุง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ค่าบำรุง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99930">
                <a:tc vMerge="1">
                  <a:txBody>
                    <a:bodyPr/>
                    <a:lstStyle/>
                    <a:p>
                      <a:pPr algn="ctr" fontAlgn="ctr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(ล้านบาท)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ก่อนซ่อม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หลังซ่อม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(ล้านบาท)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ก่อนซ่อม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หลังซ่อม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(ล้านบาท)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ก่อนซ่อม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หลังซ่อม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90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10,000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00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90 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79 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792" marR="8792" marT="879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90 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72 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90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05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05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10,000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00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94 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85 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792" marR="8792" marT="879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86 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72 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90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21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21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10,000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00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3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00 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93 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792" marR="8792" marT="879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85 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75 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90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39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39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10,000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00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3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09 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3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03 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792" marR="8792" marT="879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89 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78 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90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58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58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10,000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00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3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19 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3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13 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792" marR="8792" marT="879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92 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85 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8"/>
          <p:cNvGraphicFramePr>
            <a:graphicFrameLocks noGrp="1"/>
          </p:cNvGraphicFramePr>
          <p:nvPr>
            <p:extLst/>
          </p:nvPr>
        </p:nvGraphicFramePr>
        <p:xfrm>
          <a:off x="422031" y="4276212"/>
          <a:ext cx="8370279" cy="23145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3385"/>
                <a:gridCol w="945551"/>
                <a:gridCol w="802047"/>
                <a:gridCol w="854925"/>
                <a:gridCol w="844062"/>
                <a:gridCol w="703385"/>
                <a:gridCol w="914400"/>
                <a:gridCol w="1045500"/>
                <a:gridCol w="790869"/>
                <a:gridCol w="766155"/>
              </a:tblGrid>
              <a:tr h="292209">
                <a:tc rowSpan="3"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</a:t>
                      </a:r>
                      <a:endParaRPr kumimoji="0" lang="th-TH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แผนงบประมาณที่ 30,000 ล้าน</a:t>
                      </a:r>
                    </a:p>
                  </a:txBody>
                  <a:tcPr marL="2982" marR="2982" marT="29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แผนงบประมาณที่ </a:t>
                      </a:r>
                      <a:r>
                        <a:rPr kumimoji="0" lang="th-TH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kumimoji="0"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kumimoji="0" lang="th-TH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,000 </a:t>
                      </a:r>
                      <a:r>
                        <a:rPr kumimoji="0" lang="th-TH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ล้าน</a:t>
                      </a:r>
                    </a:p>
                  </a:txBody>
                  <a:tcPr marL="0" marR="0" marT="0" marB="0" anchor="ctr">
                    <a:solidFill>
                      <a:srgbClr val="DFF1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แผนงบประมาณ 50,000 ล้าน</a:t>
                      </a:r>
                    </a:p>
                  </a:txBody>
                  <a:tcPr marL="8792" marR="8792" marT="8792" marB="0" anchor="ctr">
                    <a:solidFill>
                      <a:srgbClr val="D1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957">
                <a:tc vMerge="1">
                  <a:txBody>
                    <a:bodyPr/>
                    <a:lstStyle/>
                    <a:p>
                      <a:pPr algn="ctr" fontAlgn="ctr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ค่าบำรุง</a:t>
                      </a:r>
                    </a:p>
                  </a:txBody>
                  <a:tcPr marL="2982" marR="2982" marT="29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IRI</a:t>
                      </a:r>
                    </a:p>
                  </a:txBody>
                  <a:tcPr marL="2982" marR="2982" marT="29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IRI</a:t>
                      </a:r>
                    </a:p>
                  </a:txBody>
                  <a:tcPr marL="2982" marR="2982" marT="29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ค่าบำรุง</a:t>
                      </a:r>
                    </a:p>
                  </a:txBody>
                  <a:tcPr marL="0" marR="0" marT="0" marB="0" anchor="ctr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IRI</a:t>
                      </a:r>
                    </a:p>
                  </a:txBody>
                  <a:tcPr marL="0" marR="0" marT="0" marB="0" anchor="ctr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IRI</a:t>
                      </a:r>
                    </a:p>
                  </a:txBody>
                  <a:tcPr marL="0" marR="0" marT="0" marB="0" anchor="ctr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ค่าบำรุง</a:t>
                      </a:r>
                    </a:p>
                  </a:txBody>
                  <a:tcPr marL="0" marR="0" marT="0" marB="0"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IRI</a:t>
                      </a:r>
                    </a:p>
                  </a:txBody>
                  <a:tcPr marL="0" marR="0" marT="0" marB="0"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IRI</a:t>
                      </a:r>
                    </a:p>
                  </a:txBody>
                  <a:tcPr marL="0" marR="0" marT="0" marB="0" anchor="ctr">
                    <a:solidFill>
                      <a:srgbClr val="D1F3FF"/>
                    </a:solidFill>
                  </a:tcPr>
                </a:tc>
              </a:tr>
              <a:tr h="199930">
                <a:tc vMerge="1">
                  <a:txBody>
                    <a:bodyPr/>
                    <a:lstStyle/>
                    <a:p>
                      <a:pPr algn="ctr" fontAlgn="ctr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(ล้านบาท)</a:t>
                      </a:r>
                    </a:p>
                  </a:txBody>
                  <a:tcPr marL="2982" marR="2982" marT="29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ก่อนซ่อม</a:t>
                      </a:r>
                    </a:p>
                  </a:txBody>
                  <a:tcPr marL="2982" marR="2982" marT="29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หลังซ่อม</a:t>
                      </a:r>
                    </a:p>
                  </a:txBody>
                  <a:tcPr marL="2982" marR="2982" marT="29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(ล้านบาท)</a:t>
                      </a:r>
                    </a:p>
                  </a:txBody>
                  <a:tcPr marL="0" marR="0" marT="0" marB="0" anchor="ctr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ก่อนซ่อม</a:t>
                      </a:r>
                    </a:p>
                  </a:txBody>
                  <a:tcPr marL="0" marR="0" marT="0" marB="0" anchor="ctr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หลังซ่อม</a:t>
                      </a:r>
                    </a:p>
                  </a:txBody>
                  <a:tcPr marL="0" marR="0" marT="0" marB="0" anchor="ctr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(ล้านบาท)</a:t>
                      </a:r>
                    </a:p>
                  </a:txBody>
                  <a:tcPr marL="0" marR="0" marT="0" marB="0"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ก่อนซ่อม</a:t>
                      </a:r>
                    </a:p>
                  </a:txBody>
                  <a:tcPr marL="0" marR="0" marT="0" marB="0"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หลังซ่อม</a:t>
                      </a:r>
                    </a:p>
                  </a:txBody>
                  <a:tcPr marL="0" marR="0" marT="0" marB="0" anchor="ctr">
                    <a:solidFill>
                      <a:srgbClr val="D1F3FF"/>
                    </a:solidFill>
                  </a:tcPr>
                </a:tc>
              </a:tr>
              <a:tr h="2922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30,000</a:t>
                      </a:r>
                      <a:endParaRPr kumimoji="0"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8792" marR="8792" marT="879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90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66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40,000</a:t>
                      </a:r>
                      <a:endParaRPr kumimoji="0"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8792" marR="8792" marT="8792" marB="0" anchor="ctr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59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50,000</a:t>
                      </a:r>
                      <a:endParaRPr kumimoji="0"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8792" marR="8792" marT="8792" marB="0"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53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1F3FF"/>
                    </a:solidFill>
                  </a:tcPr>
                </a:tc>
              </a:tr>
              <a:tr h="2922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30,000</a:t>
                      </a:r>
                      <a:endParaRPr kumimoji="0"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8792" marR="8792" marT="879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79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58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39,999</a:t>
                      </a:r>
                      <a:endParaRPr kumimoji="0"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8792" marR="8792" marT="8792" marB="0" anchor="ctr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72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49,999</a:t>
                      </a:r>
                      <a:endParaRPr kumimoji="0"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8792" marR="8792" marT="8792" marB="0"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65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1F3FF"/>
                    </a:solidFill>
                  </a:tcPr>
                </a:tc>
              </a:tr>
              <a:tr h="2922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29,999</a:t>
                      </a:r>
                      <a:endParaRPr kumimoji="0"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8792" marR="8792" marT="879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70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59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31,037</a:t>
                      </a:r>
                      <a:endParaRPr kumimoji="0"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8792" marR="8792" marT="8792" marB="0" anchor="ctr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54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17,024</a:t>
                      </a:r>
                      <a:endParaRPr kumimoji="0"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8792" marR="8792" marT="8792" marB="0"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1F3FF"/>
                    </a:solidFill>
                  </a:tcPr>
                </a:tc>
              </a:tr>
              <a:tr h="2922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30,000</a:t>
                      </a:r>
                      <a:endParaRPr kumimoji="0"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8792" marR="8792" marT="879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72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55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25,805</a:t>
                      </a:r>
                      <a:endParaRPr kumimoji="0"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8792" marR="8792" marT="8792" marB="0" anchor="ctr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55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27,322</a:t>
                      </a:r>
                      <a:endParaRPr kumimoji="0"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8792" marR="8792" marT="8792" marB="0"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1F3FF"/>
                    </a:solidFill>
                  </a:tcPr>
                </a:tc>
              </a:tr>
              <a:tr h="2922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29,999</a:t>
                      </a:r>
                      <a:endParaRPr kumimoji="0"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8792" marR="8792" marT="879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67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2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61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34,409</a:t>
                      </a:r>
                      <a:endParaRPr kumimoji="0"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8792" marR="8792" marT="8792" marB="0" anchor="ctr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39,552</a:t>
                      </a:r>
                      <a:endParaRPr kumimoji="0"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8792" marR="8792" marT="8792" marB="0"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1F3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968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812196"/>
              </p:ext>
            </p:extLst>
          </p:nvPr>
        </p:nvGraphicFramePr>
        <p:xfrm>
          <a:off x="107504" y="908720"/>
          <a:ext cx="8928993" cy="5491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87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1">
                  <a:extLst>
                    <a:ext uri="{9D8B030D-6E8A-4147-A177-3AD203B41FA5}">
                      <a16:colId xmlns:a16="http://schemas.microsoft.com/office/drawing/2014/main" xmlns="" val="3501312864"/>
                    </a:ext>
                  </a:extLst>
                </a:gridCol>
              </a:tblGrid>
              <a:tr h="412229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ขอบเขตของงาน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กำหนดเสร็จ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ผลการดำเนินงาน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5909">
                <a:tc gridSpan="3">
                  <a:txBody>
                    <a:bodyPr/>
                    <a:lstStyle/>
                    <a:p>
                      <a:pPr marL="182563" indent="-182563" algn="l" defTabSz="914400" rtl="0" eaLnBrk="1" latinLnBrk="0" hangingPunct="1">
                        <a:buAutoNum type="arabicPeriod"/>
                        <a:tabLst>
                          <a:tab pos="361950" algn="l"/>
                        </a:tabLst>
                      </a:pPr>
                      <a:r>
                        <a:rPr lang="th-TH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ปรับปรุงข้อมูลพื้นฐาน และสอบเทียบแบบจำลองต่างๆ ในโปรแกรมบริหารงานบำรุงทาง (</a:t>
                      </a:r>
                      <a:r>
                        <a:rPr lang="en-US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TPMS) </a:t>
                      </a:r>
                      <a:r>
                        <a:rPr lang="th-TH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ให้มีความเป็นปัจจุบัน โดยมีรายละเอียดดังนี้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b="1" strike="noStrike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b="1" strike="noStrike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96700703"/>
                  </a:ext>
                </a:extLst>
              </a:tr>
              <a:tr h="1522077">
                <a:tc>
                  <a:txBody>
                    <a:bodyPr/>
                    <a:lstStyle/>
                    <a:p>
                      <a:pPr marL="266700" indent="-266700">
                        <a:buNone/>
                      </a:pPr>
                      <a:r>
                        <a:rPr lang="th-TH" sz="1800" strike="noStrike" dirty="0">
                          <a:latin typeface="TH SarabunPSK" pitchFamily="34" charset="-34"/>
                          <a:cs typeface="TH SarabunPSK" pitchFamily="34" charset="-34"/>
                        </a:rPr>
                        <a:t>1.1 	ศึกษา ทบทวนข้อมูลแบบจำลองต่างๆ ภายในโปรแกรม </a:t>
                      </a:r>
                      <a:r>
                        <a:rPr lang="en-US" sz="1800" strike="noStrike" dirty="0">
                          <a:latin typeface="TH SarabunPSK" pitchFamily="34" charset="-34"/>
                          <a:cs typeface="TH SarabunPSK" pitchFamily="34" charset="-34"/>
                        </a:rPr>
                        <a:t>TPMS </a:t>
                      </a:r>
                      <a:r>
                        <a:rPr lang="th-TH" sz="1800" strike="noStrike" dirty="0">
                          <a:latin typeface="TH SarabunPSK" pitchFamily="34" charset="-34"/>
                          <a:cs typeface="TH SarabunPSK" pitchFamily="34" charset="-34"/>
                        </a:rPr>
                        <a:t>ดังนี้</a:t>
                      </a:r>
                    </a:p>
                    <a:p>
                      <a:pPr lvl="0"/>
                      <a:r>
                        <a:rPr lang="th-TH" sz="1800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   - แบบจำลองการเสื่อมสภาพทาง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lvl="0"/>
                      <a:r>
                        <a:rPr lang="th-TH" sz="1800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   - แบบจำลองผลกระทบจากมาตรฐานการซ่อม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lvl="0"/>
                      <a:r>
                        <a:rPr lang="th-TH" sz="1800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   - แบบจำลองค่าใช้จ่ายของผู้ใช้ทาง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   - แบบจำลองสังคมและสิ่งแวดล้อม</a:t>
                      </a:r>
                      <a:endParaRPr lang="th-TH" sz="1800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Progress</a:t>
                      </a:r>
                      <a:r>
                        <a:rPr lang="en-US" sz="1800" b="1" strike="noStrike" baseline="0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1</a:t>
                      </a:r>
                      <a:endParaRPr lang="th-TH" sz="1800" b="1" strike="noStrike" dirty="0">
                        <a:solidFill>
                          <a:srgbClr val="279C0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51298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buFont typeface="+mj-lt"/>
                        <a:buNone/>
                        <a:tabLst>
                          <a:tab pos="365125" algn="l"/>
                        </a:tabLst>
                      </a:pP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1.2</a:t>
                      </a:r>
                      <a:r>
                        <a:rPr lang="th-TH" sz="1800" u="none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กำหนด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ตัวแปรสอบเทียบในแบบจำลองการเสื่อมสภาพทาง คือ</a:t>
                      </a:r>
                    </a:p>
                    <a:p>
                      <a:pPr marL="0" lvl="0" indent="0" algn="l" defTabSz="914400" rtl="0" eaLnBrk="1" latinLnBrk="0" hangingPunct="1">
                        <a:buFont typeface="+mj-lt"/>
                        <a:buNone/>
                        <a:tabLst>
                          <a:tab pos="365125" algn="l"/>
                        </a:tabLst>
                      </a:pPr>
                      <a:r>
                        <a:rPr lang="th-TH" sz="1800" u="none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       -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ค่า </a:t>
                      </a:r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Kgp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Progress</a:t>
                      </a:r>
                      <a:r>
                        <a:rPr lang="en-US" sz="1800" b="1" strike="noStrike" baseline="0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1</a:t>
                      </a:r>
                      <a:endParaRPr lang="th-TH" sz="1800" b="1" strike="noStrike" dirty="0">
                        <a:solidFill>
                          <a:srgbClr val="279C0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997275997"/>
                  </a:ext>
                </a:extLst>
              </a:tr>
              <a:tr h="3858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1.3</a:t>
                      </a:r>
                      <a:r>
                        <a:rPr lang="th-TH" sz="1800" u="none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ดำเนินการสอบเทียบแบบจำลองการเสื่อมสภาพทางและแบบจำลองผลกระทบจากมาตรฐานการซ่อม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   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บำรุง ในโปรแกรม 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TPMS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โดยพิจารณาข้อมูลที่กรมทางหลวงได้ดำเนินการสำรวจข้อมูลที่ผ่านมา รวมถึงข้อมูลต่างๆ ที่เกี่ยวข้อง โดยมีรายละเอียดตัวอย่าง 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kern="1200" dirty="0">
                          <a:solidFill>
                            <a:srgbClr val="279C0C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Interim</a:t>
                      </a:r>
                      <a:endParaRPr lang="th-TH" sz="1800" b="1" strike="noStrike" kern="1200" dirty="0">
                        <a:solidFill>
                          <a:srgbClr val="279C0C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83703324"/>
                  </a:ext>
                </a:extLst>
              </a:tr>
              <a:tr h="3858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1.4</a:t>
                      </a:r>
                      <a:r>
                        <a:rPr lang="th-TH" sz="1800" u="none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สรุปผลการสอบเทียบ และค่าความแปรปรวน ค่าความเชื่อมั่นจากแบบจำลอง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ที่สอบเทียบกับข้อมูลจริงของกรมทางหลวง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79C0C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Interim</a:t>
                      </a:r>
                      <a:endParaRPr kumimoji="0" lang="th-TH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279C0C"/>
                        </a:solidFill>
                        <a:effectLst/>
                        <a:uLnTx/>
                        <a:uFillTx/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76690418"/>
                  </a:ext>
                </a:extLst>
              </a:tr>
              <a:tr h="3858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1.5</a:t>
                      </a:r>
                      <a:r>
                        <a:rPr lang="th-TH" sz="1800" u="none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พิจารณาแบบจำลองค่าใช้จ่ายผู้ใช้ทาง 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79C0C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Interim</a:t>
                      </a:r>
                      <a:endParaRPr kumimoji="0" lang="th-TH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279C0C"/>
                        </a:solidFill>
                        <a:effectLst/>
                        <a:uLnTx/>
                        <a:uFillTx/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65279047"/>
                  </a:ext>
                </a:extLst>
              </a:tr>
            </a:tbl>
          </a:graphicData>
        </a:graphic>
      </p:graphicFrame>
      <p:sp>
        <p:nvSpPr>
          <p:cNvPr id="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th-TH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สรุปความก้าวหน้าตามขอบเขตงาน</a:t>
            </a:r>
          </a:p>
        </p:txBody>
      </p:sp>
    </p:spTree>
    <p:extLst>
      <p:ext uri="{BB962C8B-B14F-4D97-AF65-F5344CB8AC3E}">
        <p14:creationId xmlns:p14="http://schemas.microsoft.com/office/powerpoint/2010/main" val="278185520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710473" y="2204864"/>
          <a:ext cx="5793391" cy="21596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3744"/>
                <a:gridCol w="862666"/>
                <a:gridCol w="857109"/>
                <a:gridCol w="857109"/>
                <a:gridCol w="862666"/>
                <a:gridCol w="772988"/>
                <a:gridCol w="857109"/>
              </a:tblGrid>
              <a:tr h="25620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1700" b="1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แผนงบประมาณที่ 60,000 ล้าน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17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แผนงบประมาณที่ </a:t>
                      </a:r>
                      <a:r>
                        <a:rPr lang="th-TH" sz="1700" b="1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70,000 </a:t>
                      </a:r>
                      <a:r>
                        <a:rPr lang="th-TH" sz="17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ล้าน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9930">
                <a:tc vMerge="1">
                  <a:txBody>
                    <a:bodyPr/>
                    <a:lstStyle/>
                    <a:p>
                      <a:pPr algn="ctr" fontAlgn="ctr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ค่าบำรุง</a:t>
                      </a:r>
                      <a:endParaRPr lang="th-TH" sz="13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ค่าบำรุง</a:t>
                      </a:r>
                      <a:endParaRPr lang="th-TH" sz="13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9930">
                <a:tc vMerge="1">
                  <a:txBody>
                    <a:bodyPr/>
                    <a:lstStyle/>
                    <a:p>
                      <a:pPr algn="ctr" fontAlgn="ctr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(ล้านบาท)</a:t>
                      </a:r>
                      <a:endParaRPr lang="th-TH" sz="13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ก่อนซ่อม</a:t>
                      </a:r>
                      <a:endParaRPr lang="th-TH" sz="13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หลังซ่อม</a:t>
                      </a:r>
                      <a:endParaRPr lang="th-TH" sz="13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(ล้านบาท)</a:t>
                      </a:r>
                      <a:endParaRPr lang="th-TH" sz="13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ก่อนซ่อม</a:t>
                      </a:r>
                      <a:endParaRPr lang="th-TH" sz="13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หลังซ่อม</a:t>
                      </a:r>
                      <a:endParaRPr lang="th-TH" sz="13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90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1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47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70,000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00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41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90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59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11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50,801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00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51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11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90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18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07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70,000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00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19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06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90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15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05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70,000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00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13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02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90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12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01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70,000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00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97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 Box 32"/>
          <p:cNvSpPr txBox="1">
            <a:spLocks noChangeArrowheads="1"/>
          </p:cNvSpPr>
          <p:nvPr/>
        </p:nvSpPr>
        <p:spPr bwMode="auto">
          <a:xfrm>
            <a:off x="1660526" y="930520"/>
            <a:ext cx="184731" cy="4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585"/>
          </a:p>
        </p:txBody>
      </p:sp>
      <p:sp>
        <p:nvSpPr>
          <p:cNvPr id="4" name="Rectangle 3"/>
          <p:cNvSpPr/>
          <p:nvPr/>
        </p:nvSpPr>
        <p:spPr>
          <a:xfrm>
            <a:off x="232172" y="449746"/>
            <a:ext cx="8700812" cy="340070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77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856470"/>
            <a:ext cx="7385538" cy="1001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แผนซ่อมบำรุงถนน</a:t>
            </a:r>
            <a:r>
              <a:rPr lang="th-TH" sz="2215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ผิวลาดยาง</a:t>
            </a:r>
            <a:endParaRPr lang="en-US" sz="2215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60614" lvl="2" indent="-316531">
              <a:buFont typeface="Wingdings" panose="05000000000000000000" pitchFamily="2" charset="2"/>
              <a:buChar char="Ø"/>
            </a:pPr>
            <a:r>
              <a:rPr lang="en-US" sz="184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การบำรุงรักษาทางในระยะยาวเพื่อใช้ในการวางแผนใน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5 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ปี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1582655" lvl="3" indent="-316531">
              <a:buFont typeface="Arial" panose="020B0604020202020204" pitchFamily="34" charset="0"/>
              <a:buChar char="•"/>
            </a:pP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แบบจำกัด</a:t>
            </a:r>
            <a:r>
              <a:rPr lang="th-TH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</a:t>
            </a:r>
            <a:endParaRPr lang="en-US" sz="1846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0246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1660526" y="930520"/>
            <a:ext cx="184731" cy="4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585"/>
          </a:p>
        </p:txBody>
      </p:sp>
      <p:sp>
        <p:nvSpPr>
          <p:cNvPr id="17" name="Rectangle 16"/>
          <p:cNvSpPr/>
          <p:nvPr/>
        </p:nvSpPr>
        <p:spPr>
          <a:xfrm>
            <a:off x="232172" y="449746"/>
            <a:ext cx="8700812" cy="340070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77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18582" y="244069"/>
            <a:ext cx="8906836" cy="1240339"/>
          </a:xfrm>
          <a:prstGeom prst="rect">
            <a:avLst/>
          </a:prstGeom>
        </p:spPr>
        <p:txBody>
          <a:bodyPr bIns="84406" anchor="b" anchorCtr="0">
            <a:noAutofit/>
          </a:bodyPr>
          <a:lstStyle/>
          <a:p>
            <a:pPr algn="ctr"/>
            <a:r>
              <a:rPr lang="th-TH" sz="2215" i="1" dirty="0">
                <a:latin typeface="LilyUPC" panose="020B0604020202020204" pitchFamily="34" charset="-34"/>
                <a:cs typeface="LilyUPC" panose="020B0604020202020204" pitchFamily="34" charset="-34"/>
              </a:rPr>
              <a:t>การจัดทำแผนซ่อมบำรุงถนนผิวลาดยาง </a:t>
            </a:r>
            <a:r>
              <a:rPr lang="en-US" sz="2215" i="1" dirty="0">
                <a:latin typeface="LilyUPC" pitchFamily="34" charset="-34"/>
                <a:cs typeface="LilyUPC" pitchFamily="34" charset="-34"/>
              </a:rPr>
              <a:t>TPMS</a:t>
            </a:r>
          </a:p>
          <a:p>
            <a:pPr indent="317997" algn="ctr"/>
            <a:endParaRPr lang="en-US" sz="4062" i="1" dirty="0">
              <a:latin typeface="LilyUPC" pitchFamily="34" charset="-34"/>
              <a:cs typeface="LilyUPC" pitchFamily="34" charset="-34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749340"/>
            <a:ext cx="228169" cy="31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1477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US" sz="738"/>
              <a:t> </a:t>
            </a:r>
            <a:endParaRPr lang="en-US" sz="1662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856470"/>
            <a:ext cx="7385538" cy="1058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แผนซ่อมบำรุงถนน</a:t>
            </a:r>
            <a:r>
              <a:rPr lang="th-TH" sz="2215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ผิวลาดยาง</a:t>
            </a:r>
            <a:endParaRPr lang="en-US" sz="2215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60614" lvl="2" indent="-316531">
              <a:buFont typeface="Wingdings" panose="05000000000000000000" pitchFamily="2" charset="2"/>
              <a:buChar char="Ø"/>
            </a:pPr>
            <a:r>
              <a:rPr lang="en-US" sz="184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การบำรุงรักษาทางในระยะยาวเพื่อใช้ในการวางแผนใน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5 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ปี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1582655" lvl="3" indent="-316531">
              <a:buFont typeface="Arial" panose="020B0604020202020204" pitchFamily="34" charset="0"/>
              <a:buChar char="•"/>
            </a:pPr>
            <a:r>
              <a:rPr lang="en-US" sz="2215" b="1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แบบจำกัด</a:t>
            </a:r>
            <a:r>
              <a:rPr lang="th-TH" sz="2215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</a:t>
            </a:r>
            <a:endParaRPr lang="en-US" sz="2215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81536" y="970083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81536" y="4656856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13" name="สี่เหลี่ยมผืนผ้า 1"/>
          <p:cNvSpPr/>
          <p:nvPr/>
        </p:nvSpPr>
        <p:spPr>
          <a:xfrm>
            <a:off x="555818" y="1951892"/>
            <a:ext cx="8299938" cy="77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สรุปแผนจำกัดงบประมาณ 10,000 20,000 30,000 4</a:t>
            </a:r>
            <a:r>
              <a:rPr lang="en-US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,000 </a:t>
            </a:r>
            <a:r>
              <a:rPr lang="th-TH" sz="2215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en-US" sz="2215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,000 </a:t>
            </a:r>
            <a:r>
              <a:rPr lang="th-TH" sz="2215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sz="2215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,000 </a:t>
            </a:r>
            <a:r>
              <a:rPr lang="th-TH" sz="2215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sz="2215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,000 </a:t>
            </a:r>
            <a:r>
              <a:rPr lang="th-TH" sz="2215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ล้าน </a:t>
            </a:r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และไม่จำกัดงบประมาณ</a:t>
            </a:r>
          </a:p>
        </p:txBody>
      </p:sp>
      <p:graphicFrame>
        <p:nvGraphicFramePr>
          <p:cNvPr id="14" name="Chart 13"/>
          <p:cNvGraphicFramePr/>
          <p:nvPr>
            <p:extLst/>
          </p:nvPr>
        </p:nvGraphicFramePr>
        <p:xfrm>
          <a:off x="1827001" y="2681866"/>
          <a:ext cx="5550655" cy="3949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8269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1660526" y="930520"/>
            <a:ext cx="184731" cy="4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585"/>
          </a:p>
        </p:txBody>
      </p:sp>
      <p:sp>
        <p:nvSpPr>
          <p:cNvPr id="17" name="Rectangle 16"/>
          <p:cNvSpPr/>
          <p:nvPr/>
        </p:nvSpPr>
        <p:spPr>
          <a:xfrm>
            <a:off x="232172" y="449746"/>
            <a:ext cx="8700812" cy="340070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77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18582" y="244069"/>
            <a:ext cx="8906836" cy="1240339"/>
          </a:xfrm>
          <a:prstGeom prst="rect">
            <a:avLst/>
          </a:prstGeom>
        </p:spPr>
        <p:txBody>
          <a:bodyPr bIns="84406" anchor="b" anchorCtr="0">
            <a:noAutofit/>
          </a:bodyPr>
          <a:lstStyle/>
          <a:p>
            <a:pPr algn="ctr"/>
            <a:r>
              <a:rPr lang="th-TH" sz="2215" i="1" dirty="0">
                <a:latin typeface="LilyUPC" panose="020B0604020202020204" pitchFamily="34" charset="-34"/>
                <a:cs typeface="LilyUPC" panose="020B0604020202020204" pitchFamily="34" charset="-34"/>
              </a:rPr>
              <a:t>การจัดทำแผนซ่อมบำรุงถนนผิวลาดยาง </a:t>
            </a:r>
            <a:r>
              <a:rPr lang="en-US" sz="2215" i="1" dirty="0">
                <a:latin typeface="LilyUPC" pitchFamily="34" charset="-34"/>
                <a:cs typeface="LilyUPC" pitchFamily="34" charset="-34"/>
              </a:rPr>
              <a:t>TPMS</a:t>
            </a:r>
          </a:p>
          <a:p>
            <a:pPr indent="317997" algn="ctr"/>
            <a:endParaRPr lang="en-US" sz="4062" i="1" dirty="0">
              <a:latin typeface="LilyUPC" pitchFamily="34" charset="-34"/>
              <a:cs typeface="LilyUPC" pitchFamily="34" charset="-34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749340"/>
            <a:ext cx="228169" cy="31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1477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US" sz="738"/>
              <a:t> </a:t>
            </a:r>
            <a:endParaRPr lang="en-US" sz="1662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856470"/>
            <a:ext cx="7385538" cy="1058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แผนซ่อมบำรุงถนน</a:t>
            </a:r>
            <a:r>
              <a:rPr lang="th-TH" sz="2215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ผิวลาดยาง</a:t>
            </a:r>
            <a:endParaRPr lang="en-US" sz="2215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60614" lvl="2" indent="-316531">
              <a:buFont typeface="Wingdings" panose="05000000000000000000" pitchFamily="2" charset="2"/>
              <a:buChar char="Ø"/>
            </a:pPr>
            <a:r>
              <a:rPr lang="en-US" sz="184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การบำรุงรักษาทางในระยะยาวเพื่อใช้ในการวางแผนใน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5 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ปี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1582655" lvl="3" indent="-316531">
              <a:buFont typeface="Arial" panose="020B0604020202020204" pitchFamily="34" charset="0"/>
              <a:buChar char="•"/>
            </a:pPr>
            <a:r>
              <a:rPr lang="en-US" sz="2215" b="1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แบบจำกัด</a:t>
            </a:r>
            <a:r>
              <a:rPr lang="th-TH" sz="2215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</a:t>
            </a:r>
            <a:endParaRPr lang="en-US" sz="2215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81536" y="970083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81536" y="4656856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11" name="สี่เหลี่ยมผืนผ้า 1"/>
          <p:cNvSpPr/>
          <p:nvPr/>
        </p:nvSpPr>
        <p:spPr>
          <a:xfrm>
            <a:off x="1034523" y="1951892"/>
            <a:ext cx="9108306" cy="433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ความสัมพันธ์ระหว่าง </a:t>
            </a:r>
            <a:r>
              <a:rPr lang="en-US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IRI</a:t>
            </a:r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หลังซ่อมในปีสุดท้าย กับ แผนงบประมาณแต่ละแบบ</a:t>
            </a:r>
          </a:p>
        </p:txBody>
      </p:sp>
      <p:graphicFrame>
        <p:nvGraphicFramePr>
          <p:cNvPr id="13" name="Chart 93193"/>
          <p:cNvGraphicFramePr>
            <a:graphicFrameLocks/>
          </p:cNvGraphicFramePr>
          <p:nvPr>
            <p:extLst/>
          </p:nvPr>
        </p:nvGraphicFramePr>
        <p:xfrm>
          <a:off x="228169" y="2381834"/>
          <a:ext cx="5978769" cy="3635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สี่เหลี่ยมผืนผ้า 1"/>
          <p:cNvSpPr/>
          <p:nvPr/>
        </p:nvSpPr>
        <p:spPr>
          <a:xfrm>
            <a:off x="6471138" y="3006969"/>
            <a:ext cx="2391508" cy="1512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หากต้องการรักษาค่า 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IRI </a:t>
            </a:r>
            <a:r>
              <a:rPr lang="th-TH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ของกรมทางหลวง ให้ในปีที่ 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มีค่าเท่ากับ 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745</a:t>
            </a:r>
            <a:r>
              <a:rPr lang="th-TH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เมตรต่อกิโลเมตร 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จะต้องใช้งบประมาณซ่อมบำรุงเฉลี่ยปีละ 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19</a:t>
            </a:r>
            <a:r>
              <a:rPr lang="th-TH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447</a:t>
            </a:r>
            <a:r>
              <a:rPr lang="th-TH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ล้านบาท </a:t>
            </a:r>
            <a:endParaRPr lang="en-US" sz="184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05971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1660526" y="930520"/>
            <a:ext cx="184731" cy="4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585"/>
          </a:p>
        </p:txBody>
      </p:sp>
      <p:sp>
        <p:nvSpPr>
          <p:cNvPr id="17" name="Rectangle 16"/>
          <p:cNvSpPr/>
          <p:nvPr/>
        </p:nvSpPr>
        <p:spPr>
          <a:xfrm>
            <a:off x="232172" y="449746"/>
            <a:ext cx="8700812" cy="340070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77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18582" y="244069"/>
            <a:ext cx="8906836" cy="1240339"/>
          </a:xfrm>
          <a:prstGeom prst="rect">
            <a:avLst/>
          </a:prstGeom>
        </p:spPr>
        <p:txBody>
          <a:bodyPr bIns="84406" anchor="b" anchorCtr="0">
            <a:noAutofit/>
          </a:bodyPr>
          <a:lstStyle/>
          <a:p>
            <a:pPr algn="ctr"/>
            <a:r>
              <a:rPr lang="th-TH" sz="2215" i="1" dirty="0">
                <a:latin typeface="LilyUPC" panose="020B0604020202020204" pitchFamily="34" charset="-34"/>
                <a:cs typeface="LilyUPC" panose="020B0604020202020204" pitchFamily="34" charset="-34"/>
              </a:rPr>
              <a:t>การจัดทำแผนซ่อมบำรุงถนนผิวลาดยาง </a:t>
            </a:r>
            <a:r>
              <a:rPr lang="en-US" sz="2215" i="1" dirty="0">
                <a:latin typeface="LilyUPC" pitchFamily="34" charset="-34"/>
                <a:cs typeface="LilyUPC" pitchFamily="34" charset="-34"/>
              </a:rPr>
              <a:t>TPMS</a:t>
            </a:r>
          </a:p>
          <a:p>
            <a:pPr indent="317997" algn="ctr"/>
            <a:endParaRPr lang="en-US" sz="4062" i="1" dirty="0">
              <a:latin typeface="LilyUPC" pitchFamily="34" charset="-34"/>
              <a:cs typeface="LilyUPC" pitchFamily="34" charset="-34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749340"/>
            <a:ext cx="228169" cy="31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1477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US" sz="738"/>
              <a:t> </a:t>
            </a:r>
            <a:endParaRPr lang="en-US" sz="1662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856470"/>
            <a:ext cx="7385538" cy="1058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แผนซ่อมบำรุงถนน</a:t>
            </a:r>
            <a:r>
              <a:rPr lang="th-TH" sz="2215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ผิวลาดยาง</a:t>
            </a:r>
            <a:endParaRPr lang="en-US" sz="2215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60614" lvl="2" indent="-316531">
              <a:buFont typeface="Wingdings" panose="05000000000000000000" pitchFamily="2" charset="2"/>
              <a:buChar char="Ø"/>
            </a:pPr>
            <a:r>
              <a:rPr lang="en-US" sz="184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การบำรุงรักษาทางในระยะยาวเพื่อใช้ในการวางแผนใน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5 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ปี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1582655" lvl="3" indent="-316531">
              <a:buFont typeface="Arial" panose="020B0604020202020204" pitchFamily="34" charset="0"/>
              <a:buChar char="•"/>
            </a:pPr>
            <a:r>
              <a:rPr lang="en-US" sz="2215" b="1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แบบจำกัด</a:t>
            </a:r>
            <a:r>
              <a:rPr lang="th-TH" sz="2215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</a:t>
            </a:r>
            <a:endParaRPr lang="en-US" sz="2215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81536" y="970083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81536" y="4656856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11" name="สี่เหลี่ยมผืนผ้า 1"/>
          <p:cNvSpPr/>
          <p:nvPr/>
        </p:nvSpPr>
        <p:spPr>
          <a:xfrm>
            <a:off x="1034523" y="1951892"/>
            <a:ext cx="9108306" cy="433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ความสัมพันธ์ระหว่าง </a:t>
            </a:r>
            <a:r>
              <a:rPr lang="en-US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IRI</a:t>
            </a:r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หลังซ่อม</a:t>
            </a:r>
            <a:r>
              <a:rPr lang="th-TH" sz="2215" dirty="0"/>
              <a:t>เฉลี่ย 5 ปะ กับ</a:t>
            </a:r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แผนงบประมาณแต่ละแบบ</a:t>
            </a:r>
          </a:p>
        </p:txBody>
      </p:sp>
      <p:graphicFrame>
        <p:nvGraphicFramePr>
          <p:cNvPr id="13" name="Chart 30"/>
          <p:cNvGraphicFramePr/>
          <p:nvPr>
            <p:extLst/>
          </p:nvPr>
        </p:nvGraphicFramePr>
        <p:xfrm>
          <a:off x="211016" y="2378045"/>
          <a:ext cx="6471138" cy="3729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สี่เหลี่ยมผืนผ้า 1"/>
          <p:cNvSpPr/>
          <p:nvPr/>
        </p:nvSpPr>
        <p:spPr>
          <a:xfrm>
            <a:off x="6858000" y="3097852"/>
            <a:ext cx="2074985" cy="1796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หากต้องการรักษาค่า 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IRI </a:t>
            </a:r>
            <a:r>
              <a:rPr lang="th-TH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ของกรมทางหลวง ให้มีค่าเฉลี่ยตลอด 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ปี เท่ากับ 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745</a:t>
            </a:r>
            <a:r>
              <a:rPr lang="th-TH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เมตรต่อกิโลเมตร จะต้องใช้งบประมาณซ่อมบำรุงเฉลี่ยปีละ 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15</a:t>
            </a:r>
            <a:r>
              <a:rPr lang="th-TH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324</a:t>
            </a:r>
            <a:r>
              <a:rPr lang="th-TH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ล้านบาท </a:t>
            </a:r>
            <a:endParaRPr lang="en-US" sz="184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3318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1660526" y="930520"/>
            <a:ext cx="184731" cy="4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585"/>
          </a:p>
        </p:txBody>
      </p:sp>
      <p:sp>
        <p:nvSpPr>
          <p:cNvPr id="17" name="Rectangle 16"/>
          <p:cNvSpPr/>
          <p:nvPr/>
        </p:nvSpPr>
        <p:spPr>
          <a:xfrm>
            <a:off x="232172" y="449746"/>
            <a:ext cx="8700812" cy="340070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77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18582" y="244069"/>
            <a:ext cx="8906836" cy="1240339"/>
          </a:xfrm>
          <a:prstGeom prst="rect">
            <a:avLst/>
          </a:prstGeom>
        </p:spPr>
        <p:txBody>
          <a:bodyPr bIns="84406" anchor="b" anchorCtr="0">
            <a:noAutofit/>
          </a:bodyPr>
          <a:lstStyle/>
          <a:p>
            <a:pPr algn="ctr"/>
            <a:r>
              <a:rPr lang="th-TH" sz="2215" i="1" dirty="0">
                <a:latin typeface="LilyUPC" panose="020B0604020202020204" pitchFamily="34" charset="-34"/>
                <a:cs typeface="LilyUPC" panose="020B0604020202020204" pitchFamily="34" charset="-34"/>
              </a:rPr>
              <a:t>การจัดทำแผนซ่อมบำรุงถนนผิวลาดยาง </a:t>
            </a:r>
            <a:r>
              <a:rPr lang="en-US" sz="2215" i="1" dirty="0">
                <a:latin typeface="LilyUPC" pitchFamily="34" charset="-34"/>
                <a:cs typeface="LilyUPC" pitchFamily="34" charset="-34"/>
              </a:rPr>
              <a:t>TPMS</a:t>
            </a:r>
          </a:p>
          <a:p>
            <a:pPr indent="317997" algn="ctr"/>
            <a:endParaRPr lang="en-US" sz="4062" i="1" dirty="0">
              <a:latin typeface="LilyUPC" pitchFamily="34" charset="-34"/>
              <a:cs typeface="LilyUPC" pitchFamily="34" charset="-34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749340"/>
            <a:ext cx="228169" cy="31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1477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US" sz="738"/>
              <a:t> </a:t>
            </a:r>
            <a:endParaRPr lang="en-US" sz="1662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856470"/>
            <a:ext cx="7385538" cy="1001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แผนซ่อมบำรุงถนน</a:t>
            </a:r>
            <a:r>
              <a:rPr lang="th-TH" sz="2215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ผิวลาดยาง</a:t>
            </a:r>
            <a:endParaRPr lang="en-US" sz="2215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60614" lvl="2" indent="-316531">
              <a:buFont typeface="Wingdings" panose="05000000000000000000" pitchFamily="2" charset="2"/>
              <a:buChar char="Ø"/>
            </a:pPr>
            <a:r>
              <a:rPr lang="en-US" sz="184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การบำรุงรักษาทางในระยะยาวเพื่อใช้ในการวางแผนใน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5 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ปี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1582655" lvl="3" indent="-316531">
              <a:buFont typeface="Arial" panose="020B0604020202020204" pitchFamily="34" charset="0"/>
              <a:buChar char="•"/>
            </a:pP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แบบ</a:t>
            </a:r>
            <a:r>
              <a:rPr lang="th-TH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จำกัด</a:t>
            </a:r>
            <a:r>
              <a:rPr lang="th-TH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</a:t>
            </a:r>
            <a:endParaRPr lang="en-US" sz="1846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966082" y="1569700"/>
            <a:ext cx="17049337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81536" y="970083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81536" y="4656856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graphicFrame>
        <p:nvGraphicFramePr>
          <p:cNvPr id="13" name="Table 8"/>
          <p:cNvGraphicFramePr>
            <a:graphicFrameLocks noGrp="1"/>
          </p:cNvGraphicFramePr>
          <p:nvPr>
            <p:extLst/>
          </p:nvPr>
        </p:nvGraphicFramePr>
        <p:xfrm>
          <a:off x="703385" y="2373923"/>
          <a:ext cx="2774850" cy="30583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5984"/>
                <a:gridCol w="942242"/>
                <a:gridCol w="612634"/>
                <a:gridCol w="673990"/>
              </a:tblGrid>
              <a:tr h="41297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1800" b="1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แผนไม่จำกัดงบประมาณ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4119">
                <a:tc vMerge="1">
                  <a:txBody>
                    <a:bodyPr/>
                    <a:lstStyle/>
                    <a:p>
                      <a:pPr algn="ctr" fontAlgn="ctr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ค่าบำรุง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6882">
                <a:tc vMerge="1">
                  <a:txBody>
                    <a:bodyPr/>
                    <a:lstStyle/>
                    <a:p>
                      <a:pPr algn="ctr" fontAlgn="ctr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(บาท</a:t>
                      </a:r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ก่อนซ่อม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หลังซ่อม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68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183,438.42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68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2,405.50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68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114,538.05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68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2,417.94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68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114,257.57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/>
          </p:nvPr>
        </p:nvGraphicFramePr>
        <p:xfrm>
          <a:off x="3727938" y="2722873"/>
          <a:ext cx="487651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2336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1660526" y="930520"/>
            <a:ext cx="184731" cy="4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585"/>
          </a:p>
        </p:txBody>
      </p:sp>
      <p:sp>
        <p:nvSpPr>
          <p:cNvPr id="17" name="Rectangle 16"/>
          <p:cNvSpPr/>
          <p:nvPr/>
        </p:nvSpPr>
        <p:spPr>
          <a:xfrm>
            <a:off x="232172" y="449746"/>
            <a:ext cx="8700812" cy="340070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77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18582" y="244069"/>
            <a:ext cx="8906836" cy="1240339"/>
          </a:xfrm>
          <a:prstGeom prst="rect">
            <a:avLst/>
          </a:prstGeom>
        </p:spPr>
        <p:txBody>
          <a:bodyPr bIns="84406" anchor="b" anchorCtr="0">
            <a:noAutofit/>
          </a:bodyPr>
          <a:lstStyle/>
          <a:p>
            <a:pPr algn="ctr"/>
            <a:r>
              <a:rPr lang="th-TH" sz="2215" i="1" dirty="0">
                <a:latin typeface="LilyUPC" panose="020B0604020202020204" pitchFamily="34" charset="-34"/>
                <a:cs typeface="LilyUPC" panose="020B0604020202020204" pitchFamily="34" charset="-34"/>
              </a:rPr>
              <a:t>การจัดทำแผนซ่อมบำรุงถนนผิวลาดยาง </a:t>
            </a:r>
            <a:r>
              <a:rPr lang="en-US" sz="2215" i="1" dirty="0">
                <a:latin typeface="LilyUPC" pitchFamily="34" charset="-34"/>
                <a:cs typeface="LilyUPC" pitchFamily="34" charset="-34"/>
              </a:rPr>
              <a:t>TPMS</a:t>
            </a:r>
          </a:p>
          <a:p>
            <a:pPr indent="317997" algn="ctr"/>
            <a:endParaRPr lang="en-US" sz="4062" i="1" dirty="0">
              <a:latin typeface="LilyUPC" pitchFamily="34" charset="-34"/>
              <a:cs typeface="LilyUPC" pitchFamily="34" charset="-34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749340"/>
            <a:ext cx="228169" cy="31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1477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US" sz="738"/>
              <a:t> </a:t>
            </a:r>
            <a:endParaRPr lang="en-US" sz="1662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856470"/>
            <a:ext cx="7385538" cy="1058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แผนซ่อมบำรุงถนน</a:t>
            </a:r>
            <a:r>
              <a:rPr lang="th-TH" sz="2215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ผิวลาดยาง</a:t>
            </a:r>
            <a:endParaRPr lang="en-US" sz="2215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60614" lvl="2" indent="-316531">
              <a:buFont typeface="Wingdings" panose="05000000000000000000" pitchFamily="2" charset="2"/>
              <a:buChar char="Ø"/>
            </a:pPr>
            <a:r>
              <a:rPr lang="en-US" sz="184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การบำรุงรักษาทางในระยะยาวเพื่อใช้ในการวางแผนใน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5 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ปี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1582655" lvl="3" indent="-316531">
              <a:buFont typeface="Arial" panose="020B0604020202020204" pitchFamily="34" charset="0"/>
              <a:buChar char="•"/>
            </a:pPr>
            <a:r>
              <a:rPr lang="th-TH" sz="2215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แบบ</a:t>
            </a:r>
            <a:r>
              <a:rPr lang="en-US" sz="2215" b="1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กำหนดดัชนีค่า</a:t>
            </a:r>
            <a:r>
              <a:rPr lang="th-TH" sz="2215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215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IRI</a:t>
            </a:r>
            <a:r>
              <a:rPr lang="th-TH" sz="2215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215" b="1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ให้ไม่เกินค่าที่กำหนด</a:t>
            </a:r>
            <a:endParaRPr lang="en-US" sz="2215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81536" y="970083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81536" y="4656856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2" name="Rectangle 1"/>
          <p:cNvSpPr/>
          <p:nvPr/>
        </p:nvSpPr>
        <p:spPr>
          <a:xfrm>
            <a:off x="492369" y="2373923"/>
            <a:ext cx="8018585" cy="3500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th-TH" sz="2215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แผนงานซ่อมบำรุงแบบกำหนดค่า </a:t>
            </a:r>
            <a:r>
              <a:rPr lang="en-US" sz="2215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IRI </a:t>
            </a:r>
            <a:r>
              <a:rPr lang="th-TH" sz="2215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เป็นการวิเคราะห์เพื่อเปรียบเทียบสภาพความต้องการเงินงบประมาณซ่อมบำรุงในแต่ละปี เมื่อกำหนดค่า </a:t>
            </a:r>
            <a:r>
              <a:rPr lang="en-US" sz="2215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IRI </a:t>
            </a:r>
            <a:r>
              <a:rPr lang="th-TH" sz="2215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เป้าหมายเฉลี่ยของโครงข่ายทางที่แตกต่างกัน </a:t>
            </a:r>
            <a:r>
              <a:rPr lang="en-US" sz="2215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3 </a:t>
            </a:r>
            <a:r>
              <a:rPr lang="th-TH" sz="2215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รูปแบบ คือ </a:t>
            </a:r>
          </a:p>
          <a:p>
            <a:pPr lvl="1" algn="thaiDist"/>
            <a:endParaRPr lang="en-US" sz="2215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738572" lvl="1" indent="-316531" algn="thaiDist">
              <a:buFont typeface="+mj-lt"/>
              <a:buAutoNum type="arabicParenR"/>
            </a:pPr>
            <a:r>
              <a:rPr lang="th-TH" sz="2215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ค่า </a:t>
            </a:r>
            <a:r>
              <a:rPr lang="en-US" sz="2215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IRI </a:t>
            </a:r>
            <a:r>
              <a:rPr lang="th-TH" sz="2215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เฉลี่ยทั่วประเทศเท่ากับ 2.</a:t>
            </a:r>
            <a:r>
              <a:rPr lang="en-US" sz="2215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71 </a:t>
            </a:r>
            <a:r>
              <a:rPr lang="th-TH" sz="2215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เมตรต่อกิโลเมตร </a:t>
            </a:r>
            <a:r>
              <a:rPr lang="th-TH" sz="1846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ซึ่งเป็นที่ค่าสอดคล้องกับคำรับรองปฏิบัติราชการ ปี 255</a:t>
            </a:r>
            <a:r>
              <a:rPr lang="en-US" sz="1846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9</a:t>
            </a:r>
            <a:r>
              <a:rPr lang="th-TH" sz="1846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ที่จะทำให้โครงข่ายถนน</a:t>
            </a:r>
            <a:r>
              <a:rPr lang="th-TH" sz="2215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ร้อยละ 88 </a:t>
            </a:r>
            <a:r>
              <a:rPr lang="th-TH" sz="1846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มีค่า </a:t>
            </a:r>
            <a:r>
              <a:rPr lang="en-US" sz="1846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IRI </a:t>
            </a:r>
            <a:r>
              <a:rPr lang="th-TH" sz="1846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เฉลี่ยทั่วประเทศต่ำกว่า 3.5 เมตรต่อกิโลเมตร</a:t>
            </a:r>
            <a:endParaRPr lang="en-US" sz="1846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738572" lvl="1" indent="-316531" algn="thaiDist">
              <a:buFont typeface="+mj-lt"/>
              <a:buAutoNum type="arabicParenR"/>
            </a:pPr>
            <a:r>
              <a:rPr lang="th-TH" sz="2215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ค่า </a:t>
            </a:r>
            <a:r>
              <a:rPr lang="en-US" sz="2215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IRI </a:t>
            </a:r>
            <a:r>
              <a:rPr lang="th-TH" sz="2215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เฉลี่ยทั่วประเทศเท่ากับ 2.</a:t>
            </a:r>
            <a:r>
              <a:rPr lang="en-US" sz="2215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7</a:t>
            </a:r>
            <a:r>
              <a:rPr lang="th-TH" sz="2215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4 เมตรต่อกิโลเมตร </a:t>
            </a:r>
            <a:r>
              <a:rPr lang="th-TH" sz="1846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ซึ่งเป็นที่ค่าสอดคล้องกับคำรับรองปฏิบัติราชการ ปี 255</a:t>
            </a:r>
            <a:r>
              <a:rPr lang="en-US" sz="1846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9</a:t>
            </a:r>
            <a:r>
              <a:rPr lang="th-TH" sz="1846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ที่จะทำให้โครงข่ายถนน</a:t>
            </a:r>
            <a:r>
              <a:rPr lang="th-TH" sz="2215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ร้อยละ 86 </a:t>
            </a:r>
            <a:r>
              <a:rPr lang="th-TH" sz="1846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มีค่า </a:t>
            </a:r>
            <a:r>
              <a:rPr lang="en-US" sz="1846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IRI </a:t>
            </a:r>
            <a:r>
              <a:rPr lang="th-TH" sz="1846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เฉลี่ยทั่วประเทศต่ำกว่า 3.5 เมตรต่อกิโลเมตร</a:t>
            </a:r>
            <a:endParaRPr lang="en-US" sz="1846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738572" lvl="1" indent="-316531" algn="thaiDist">
              <a:buFont typeface="+mj-lt"/>
              <a:buAutoNum type="arabicParenR"/>
            </a:pPr>
            <a:r>
              <a:rPr lang="th-TH" sz="2215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ค่า </a:t>
            </a:r>
            <a:r>
              <a:rPr lang="en-US" sz="2215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IRI </a:t>
            </a:r>
            <a:r>
              <a:rPr lang="th-TH" sz="2215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เฉลี่ยทั่วประเทศเท่ากับ 2.</a:t>
            </a:r>
            <a:r>
              <a:rPr lang="en-US" sz="2215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7</a:t>
            </a:r>
            <a:r>
              <a:rPr lang="th-TH" sz="2215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8 เมตรต่อกิโลเมตร </a:t>
            </a:r>
            <a:r>
              <a:rPr lang="th-TH" sz="1846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ซึ่งเป็นที่ค่าสอดคล้องกับคำรับรองปฏิบัติราชการ ปี 255</a:t>
            </a:r>
            <a:r>
              <a:rPr lang="en-US" sz="1846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9</a:t>
            </a:r>
            <a:r>
              <a:rPr lang="th-TH" sz="1846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ที่จะทำให้โครงข่ายถนน</a:t>
            </a:r>
            <a:r>
              <a:rPr lang="th-TH" sz="2215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ร้อยละ 84 </a:t>
            </a:r>
            <a:r>
              <a:rPr lang="th-TH" sz="1846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มีค่า </a:t>
            </a:r>
            <a:r>
              <a:rPr lang="en-US" sz="1846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IRI </a:t>
            </a:r>
            <a:r>
              <a:rPr lang="th-TH" sz="1846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เฉลี่ยทั่วประเทศต่ำกว่า 3.5 เมตรต่อกิโลเมตร</a:t>
            </a:r>
            <a:endParaRPr lang="en-US" sz="1846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26833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1660526" y="930520"/>
            <a:ext cx="184731" cy="4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585"/>
          </a:p>
        </p:txBody>
      </p:sp>
      <p:sp>
        <p:nvSpPr>
          <p:cNvPr id="17" name="Rectangle 16"/>
          <p:cNvSpPr/>
          <p:nvPr/>
        </p:nvSpPr>
        <p:spPr>
          <a:xfrm>
            <a:off x="232172" y="449746"/>
            <a:ext cx="8700812" cy="340070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77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18582" y="244069"/>
            <a:ext cx="8906836" cy="1240339"/>
          </a:xfrm>
          <a:prstGeom prst="rect">
            <a:avLst/>
          </a:prstGeom>
        </p:spPr>
        <p:txBody>
          <a:bodyPr bIns="84406" anchor="b" anchorCtr="0">
            <a:noAutofit/>
          </a:bodyPr>
          <a:lstStyle/>
          <a:p>
            <a:pPr algn="ctr"/>
            <a:r>
              <a:rPr lang="th-TH" sz="2215" i="1" dirty="0">
                <a:latin typeface="LilyUPC" panose="020B0604020202020204" pitchFamily="34" charset="-34"/>
                <a:cs typeface="LilyUPC" panose="020B0604020202020204" pitchFamily="34" charset="-34"/>
              </a:rPr>
              <a:t>การจัดทำแผนซ่อมบำรุงถนนผิวลาดยาง </a:t>
            </a:r>
            <a:r>
              <a:rPr lang="en-US" sz="2215" i="1" dirty="0">
                <a:latin typeface="LilyUPC" pitchFamily="34" charset="-34"/>
                <a:cs typeface="LilyUPC" pitchFamily="34" charset="-34"/>
              </a:rPr>
              <a:t>TPMS</a:t>
            </a:r>
          </a:p>
          <a:p>
            <a:pPr indent="317997" algn="ctr"/>
            <a:endParaRPr lang="en-US" sz="4062" i="1" dirty="0">
              <a:latin typeface="LilyUPC" pitchFamily="34" charset="-34"/>
              <a:cs typeface="LilyUPC" pitchFamily="34" charset="-34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749340"/>
            <a:ext cx="228169" cy="31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1477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US" sz="738"/>
              <a:t> </a:t>
            </a:r>
            <a:endParaRPr lang="en-US" sz="1662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856470"/>
            <a:ext cx="7385538" cy="1001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แผนซ่อมบำรุงถนน</a:t>
            </a:r>
            <a:r>
              <a:rPr lang="th-TH" sz="2215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ผิวลาดยาง</a:t>
            </a:r>
            <a:endParaRPr lang="en-US" sz="2215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60614" lvl="2" indent="-316531">
              <a:buFont typeface="Wingdings" panose="05000000000000000000" pitchFamily="2" charset="2"/>
              <a:buChar char="Ø"/>
            </a:pPr>
            <a:r>
              <a:rPr lang="en-US" sz="184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การบำรุงรักษาทางในระยะยาวเพื่อใช้ในการวางแผนใน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5 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ปี</a:t>
            </a:r>
            <a:r>
              <a:rPr lang="en-US" sz="184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1582655" lvl="3" indent="-316531">
              <a:buFont typeface="Arial" panose="020B0604020202020204" pitchFamily="34" charset="0"/>
              <a:buChar char="•"/>
            </a:pPr>
            <a:r>
              <a:rPr lang="th-TH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แบบ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กำหนดดัชนีค่า</a:t>
            </a:r>
            <a:r>
              <a:rPr lang="th-TH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IRI</a:t>
            </a:r>
            <a:r>
              <a:rPr lang="th-TH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ให้ไม่เกินค่าที่กำหนด</a:t>
            </a:r>
            <a:endParaRPr lang="en-US" sz="184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81536" y="970083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81536" y="4656856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15" name="สี่เหลี่ยมผืนผ้า 1"/>
          <p:cNvSpPr/>
          <p:nvPr/>
        </p:nvSpPr>
        <p:spPr>
          <a:xfrm>
            <a:off x="2216608" y="2061551"/>
            <a:ext cx="4606223" cy="49013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/>
            <a:r>
              <a:rPr lang="th-TH" sz="258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 </a:t>
            </a:r>
            <a:r>
              <a:rPr lang="en-US" sz="258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IRI</a:t>
            </a:r>
            <a:r>
              <a:rPr lang="th-TH" sz="258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เป้าหมาย ที่ 2.71 2.74 2.78</a:t>
            </a:r>
          </a:p>
        </p:txBody>
      </p:sp>
      <p:graphicFrame>
        <p:nvGraphicFramePr>
          <p:cNvPr id="16" name="Table 4"/>
          <p:cNvGraphicFramePr>
            <a:graphicFrameLocks noGrp="1"/>
          </p:cNvGraphicFramePr>
          <p:nvPr>
            <p:extLst/>
          </p:nvPr>
        </p:nvGraphicFramePr>
        <p:xfrm>
          <a:off x="492369" y="2725615"/>
          <a:ext cx="8018583" cy="34356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6741"/>
                <a:gridCol w="907788"/>
                <a:gridCol w="766204"/>
                <a:gridCol w="766204"/>
                <a:gridCol w="907788"/>
                <a:gridCol w="656745"/>
                <a:gridCol w="679055"/>
                <a:gridCol w="907788"/>
                <a:gridCol w="830154"/>
                <a:gridCol w="940116"/>
              </a:tblGrid>
              <a:tr h="33648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</a:t>
                      </a:r>
                      <a:endParaRPr lang="th-TH" sz="13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17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 </a:t>
                      </a:r>
                      <a:r>
                        <a:rPr lang="en-US" sz="17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 2.71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17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 </a:t>
                      </a:r>
                      <a:r>
                        <a:rPr lang="en-US" sz="17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 2.74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17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 </a:t>
                      </a:r>
                      <a:r>
                        <a:rPr lang="en-US" sz="17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 2.78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7323">
                <a:tc vMerge="1">
                  <a:txBody>
                    <a:bodyPr/>
                    <a:lstStyle/>
                    <a:p>
                      <a:pPr algn="ctr" fontAlgn="ctr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ค่าบำรุง</a:t>
                      </a:r>
                      <a:endParaRPr lang="th-TH" sz="13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ค่าบำรุง</a:t>
                      </a:r>
                      <a:endParaRPr lang="th-TH" sz="13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ค่าบำรุง</a:t>
                      </a:r>
                      <a:endParaRPr lang="th-TH" sz="13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6485">
                <a:tc vMerge="1">
                  <a:txBody>
                    <a:bodyPr/>
                    <a:lstStyle/>
                    <a:p>
                      <a:pPr algn="ctr" fontAlgn="ctr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(ล้านบาท)</a:t>
                      </a:r>
                      <a:endParaRPr lang="th-TH" sz="13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ก่อนซ่อม</a:t>
                      </a:r>
                      <a:endParaRPr lang="th-TH" sz="13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หลังซ่อม</a:t>
                      </a:r>
                      <a:endParaRPr lang="th-TH" sz="13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(ล้านบาท)</a:t>
                      </a:r>
                      <a:endParaRPr lang="th-TH" sz="13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ก่อนซ่อม</a:t>
                      </a:r>
                      <a:endParaRPr lang="th-TH" sz="13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หลังซ่อม</a:t>
                      </a:r>
                      <a:endParaRPr lang="th-TH" sz="13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(ล้านบาท)</a:t>
                      </a:r>
                      <a:endParaRPr lang="th-TH" sz="13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ก่อนซ่อม</a:t>
                      </a:r>
                      <a:endParaRPr lang="th-TH" sz="13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300" b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หลังซ่อม</a:t>
                      </a:r>
                      <a:endParaRPr lang="th-TH" sz="13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6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17,139.31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2.76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2.71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5,761.47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2.75</a:t>
                      </a: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2.74</a:t>
                      </a: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0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2.76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Angsana New"/>
                        </a:rPr>
                        <a:t>2.75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6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28,035.39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2.80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2.71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40,480.56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2.87</a:t>
                      </a: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2.74</a:t>
                      </a: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38,296.59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2.89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Angsana New"/>
                        </a:rPr>
                        <a:t>2.78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6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2562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19,103.33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2.78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2.71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7,945.08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2.87</a:t>
                      </a: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2.74</a:t>
                      </a: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10,078.82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2.82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Angsana New"/>
                        </a:rPr>
                        <a:t>2.78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6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2563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26,978.35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2.82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2.71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39,659.54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2.87</a:t>
                      </a: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2.74</a:t>
                      </a: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39,407.69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2.91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Angsana New"/>
                        </a:rPr>
                        <a:t>2.78</a:t>
                      </a:r>
                      <a:endParaRPr lang="en-US" sz="110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6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2564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24,593.98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2.81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2.71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9,522.45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2.88</a:t>
                      </a: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2.74</a:t>
                      </a: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6,728.43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Cordia New"/>
                        </a:rPr>
                        <a:t>2.80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Angsana New"/>
                          <a:ea typeface="Times New Roman"/>
                          <a:cs typeface="Angsana New"/>
                        </a:rPr>
                        <a:t>2.78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6485">
                <a:tc rowSpan="2">
                  <a:txBody>
                    <a:bodyPr/>
                    <a:lstStyle/>
                    <a:p>
                      <a:pPr algn="ctr" fontAlgn="ctr"/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ค่าเฉลี่ยค่าบำรุง</a:t>
                      </a:r>
                      <a:r>
                        <a:rPr lang="th-TH" sz="1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ล้านบาท</a:t>
                      </a:r>
                      <a:r>
                        <a:rPr lang="en-US" sz="1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1" marR="3231" marT="3231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1" marR="3231" marT="323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1" marR="3231" marT="3231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1" marR="3231" marT="323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1" marR="3231" marT="3231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1" marR="3231" marT="3231" marB="0" anchor="ctr"/>
                </a:tc>
              </a:tr>
              <a:tr h="336485">
                <a:tc v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1" marR="3231" marT="3231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23,170.07</a:t>
                      </a:r>
                      <a:endParaRPr lang="en-US" sz="17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1" marR="3231" marT="3231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1" marR="3231" marT="3231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20,673.82</a:t>
                      </a:r>
                      <a:endParaRPr lang="en-US" sz="17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1" marR="3231" marT="3231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1" marR="3231" marT="3231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18,902.306</a:t>
                      </a:r>
                      <a:endParaRPr lang="en-US" sz="17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1" marR="3231" marT="3231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1" marR="3231" marT="3231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211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45643" y="2081147"/>
            <a:ext cx="5183889" cy="340070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77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-33318" y="1863513"/>
            <a:ext cx="5578833" cy="1240339"/>
          </a:xfrm>
          <a:prstGeom prst="rect">
            <a:avLst/>
          </a:prstGeom>
        </p:spPr>
        <p:txBody>
          <a:bodyPr bIns="84406" anchor="b" anchorCtr="0">
            <a:noAutofit/>
          </a:bodyPr>
          <a:lstStyle/>
          <a:p>
            <a:pPr algn="ctr"/>
            <a:r>
              <a:rPr lang="th-TH" sz="2215" i="1" dirty="0">
                <a:latin typeface="LilyUPC" panose="020B0604020202020204" pitchFamily="34" charset="-34"/>
                <a:cs typeface="LilyUPC" panose="020B0604020202020204" pitchFamily="34" charset="-34"/>
              </a:rPr>
              <a:t>การจัดทำแผนซ่อมบำรุงถนน </a:t>
            </a:r>
            <a:r>
              <a:rPr lang="th-TH" sz="2585" b="1" i="1" u="sng" dirty="0">
                <a:latin typeface="LilyUPC" panose="020B0604020202020204" pitchFamily="34" charset="-34"/>
                <a:cs typeface="LilyUPC" panose="020B0604020202020204" pitchFamily="34" charset="-34"/>
              </a:rPr>
              <a:t>ผิวคอนกรีต</a:t>
            </a:r>
            <a:r>
              <a:rPr lang="th-TH" sz="2585" i="1" dirty="0">
                <a:latin typeface="LilyUPC" panose="020B0604020202020204" pitchFamily="34" charset="-34"/>
                <a:cs typeface="LilyUPC" panose="020B0604020202020204" pitchFamily="34" charset="-34"/>
              </a:rPr>
              <a:t> ด้วย </a:t>
            </a:r>
            <a:r>
              <a:rPr lang="en-US" sz="2215" i="1" dirty="0">
                <a:latin typeface="LilyUPC" pitchFamily="34" charset="-34"/>
                <a:cs typeface="LilyUPC" pitchFamily="34" charset="-34"/>
              </a:rPr>
              <a:t>TPMS</a:t>
            </a:r>
          </a:p>
          <a:p>
            <a:pPr indent="317997" algn="ctr"/>
            <a:endParaRPr lang="en-US" sz="4062" i="1" dirty="0">
              <a:latin typeface="LilyUPC" pitchFamily="34" charset="-34"/>
              <a:cs typeface="LilyUPC" pitchFamily="34" charset="-34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966082" y="1569700"/>
            <a:ext cx="17049337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81536" y="4656856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14" name="TextBox 13"/>
          <p:cNvSpPr txBox="1"/>
          <p:nvPr/>
        </p:nvSpPr>
        <p:spPr>
          <a:xfrm>
            <a:off x="1555516" y="3103852"/>
            <a:ext cx="2661495" cy="145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6531" indent="-316531">
              <a:buFont typeface="Wingdings" pitchFamily="2" charset="2"/>
              <a:buChar char="Ø"/>
            </a:pPr>
            <a:r>
              <a:rPr lang="th-TH" sz="2215" dirty="0"/>
              <a:t>ขั้นตอนการพิจารณาวิธีซ่อมบำรุง</a:t>
            </a:r>
            <a:r>
              <a:rPr lang="th-TH" sz="2215" u="sng" dirty="0"/>
              <a:t>ผิวทางคอนกรีต</a:t>
            </a:r>
            <a:endParaRPr lang="en-US" sz="2215" u="sng" dirty="0"/>
          </a:p>
        </p:txBody>
      </p:sp>
      <p:pic>
        <p:nvPicPr>
          <p:cNvPr id="8" name="Picture 7" descr="../../../Downloads/Screen%20Shot%202560-07-30%20at%201.32.51%20A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722" y="1124744"/>
            <a:ext cx="3238500" cy="509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205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1660526" y="930520"/>
            <a:ext cx="184731" cy="4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585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749340"/>
            <a:ext cx="228169" cy="31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1477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US" sz="738"/>
              <a:t> </a:t>
            </a:r>
            <a:endParaRPr lang="en-US" sz="1662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856470"/>
            <a:ext cx="7385538" cy="1058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แผนซ่อมบำรุงถนน</a:t>
            </a:r>
            <a:r>
              <a:rPr lang="th-TH" sz="2215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ผิวคอนกรีต</a:t>
            </a:r>
            <a:endParaRPr lang="en-US" sz="2215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60614" lvl="2" indent="-316531">
              <a:buFont typeface="Wingdings" panose="05000000000000000000" pitchFamily="2" charset="2"/>
              <a:buChar char="Ø"/>
            </a:pPr>
            <a:r>
              <a:rPr lang="th-TH" sz="1846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แผนงานบำรุงทางประจำปีในระดับความละเอียดทุก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 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กิโลเมตร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แบบไม่จำกัดงบประมาณ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marL="1688165" lvl="3" indent="-422041">
              <a:buFont typeface="Arial" panose="020B0604020202020204" pitchFamily="34" charset="0"/>
              <a:buChar char="•"/>
            </a:pPr>
            <a:r>
              <a:rPr lang="th-TH" sz="2215" b="1" dirty="0">
                <a:latin typeface="Angsana New" panose="02020603050405020304" pitchFamily="18" charset="-34"/>
              </a:rPr>
              <a:t>ระดับประเทศ</a:t>
            </a:r>
            <a:endParaRPr lang="en-US" sz="2215" b="1" dirty="0">
              <a:latin typeface="Angsana New" panose="02020603050405020304" pitchFamily="18" charset="-34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966082" y="1569700"/>
            <a:ext cx="17049337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81536" y="970083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81536" y="4656856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13" name="สี่เหลี่ยมผืนผ้า 11"/>
          <p:cNvSpPr/>
          <p:nvPr/>
        </p:nvSpPr>
        <p:spPr>
          <a:xfrm>
            <a:off x="247940" y="1958428"/>
            <a:ext cx="8440615" cy="791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585"/>
          </a:p>
        </p:txBody>
      </p:sp>
      <p:pic>
        <p:nvPicPr>
          <p:cNvPr id="14" name="Picture 6" descr="C:\Users\Note\AppData\Local\Temp\vmware-Note\VMwareDnD\5841b04a\Screen Shot 2557-08-06 at 11.19.18 AM.png"/>
          <p:cNvPicPr>
            <a:picLocks noChangeAspect="1" noChangeArrowheads="1"/>
          </p:cNvPicPr>
          <p:nvPr/>
        </p:nvPicPr>
        <p:blipFill>
          <a:blip r:embed="rId3" cstate="print"/>
          <a:srcRect r="72152"/>
          <a:stretch>
            <a:fillRect/>
          </a:stretch>
        </p:blipFill>
        <p:spPr bwMode="auto">
          <a:xfrm>
            <a:off x="703385" y="1988684"/>
            <a:ext cx="870523" cy="71759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31047" y="2103011"/>
            <a:ext cx="4229917" cy="4048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31" b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แผนงานบำรุงทางประจำปี</a:t>
            </a:r>
            <a:r>
              <a:rPr lang="th-TH" sz="2031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2031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256</a:t>
            </a:r>
            <a:r>
              <a:rPr lang="th-TH" sz="2031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1</a:t>
            </a:r>
            <a:endParaRPr lang="en-US" sz="2031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26709" y="1949736"/>
            <a:ext cx="2461846" cy="8024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ตารางแสดง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: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 งบประมาณและค่าดัชนีความเรียบสากล 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(IRI)</a:t>
            </a:r>
          </a:p>
          <a:p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หน่วยงาน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: 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ทั้วประเทศ</a:t>
            </a:r>
          </a:p>
          <a:p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ผู้ประมวล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: 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ระบบทดสอบ</a:t>
            </a:r>
          </a:p>
          <a:p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วันที่วิเคราะห์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: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03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 กุมภาพันธ์ 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2559</a:t>
            </a:r>
          </a:p>
          <a:p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รุ่นข้อมูล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: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17807354044990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33047" y="2866292"/>
          <a:ext cx="7974842" cy="39860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4895"/>
                <a:gridCol w="230235"/>
                <a:gridCol w="873304"/>
                <a:gridCol w="897121"/>
                <a:gridCol w="404895"/>
                <a:gridCol w="404895"/>
                <a:gridCol w="690703"/>
                <a:gridCol w="404895"/>
                <a:gridCol w="404895"/>
                <a:gridCol w="404895"/>
                <a:gridCol w="404895"/>
                <a:gridCol w="789937"/>
                <a:gridCol w="404895"/>
                <a:gridCol w="206418"/>
                <a:gridCol w="404895"/>
                <a:gridCol w="309626"/>
                <a:gridCol w="333443"/>
              </a:tblGrid>
              <a:tr h="847039"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u="none" strike="noStrike" dirty="0">
                          <a:effectLst/>
                        </a:rPr>
                        <a:t>หมายเลขทางหลวง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u="none" strike="noStrike">
                          <a:effectLst/>
                        </a:rPr>
                        <a:t>ลำดับที่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u="none" strike="noStrike">
                          <a:effectLst/>
                        </a:rPr>
                        <a:t>สำนักทางหลวง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u="none" strike="noStrike">
                          <a:effectLst/>
                        </a:rPr>
                        <a:t>แขวงฯ/สำนักบำรุงทางฯ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u="none" strike="noStrike">
                          <a:effectLst/>
                        </a:rPr>
                        <a:t>ปี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u="none" strike="noStrike">
                          <a:effectLst/>
                        </a:rPr>
                        <a:t>ตอนควบคุม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u="none" strike="noStrike">
                          <a:effectLst/>
                        </a:rPr>
                        <a:t>ชื่อตอน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u="none" strike="noStrike">
                          <a:effectLst/>
                        </a:rPr>
                        <a:t>กม.เริ่มต้น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u="none" strike="noStrike">
                          <a:effectLst/>
                        </a:rPr>
                        <a:t>กม.สิ้นสุด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u="none" strike="noStrike">
                          <a:effectLst/>
                        </a:rPr>
                        <a:t>ระยะทาง (กม.)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u="none" strike="noStrike">
                          <a:effectLst/>
                        </a:rPr>
                        <a:t>ทิศทางการจราจร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u="none" strike="noStrike" dirty="0">
                          <a:effectLst/>
                        </a:rPr>
                        <a:t>วิธีซ่อมบำรุง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u="none" strike="noStrike" dirty="0">
                          <a:effectLst/>
                        </a:rPr>
                        <a:t>ค่าซ่อมบำรุง (บาท)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B/C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AADT (</a:t>
                      </a:r>
                      <a:r>
                        <a:rPr lang="th-TH" sz="900" u="none" strike="noStrike">
                          <a:effectLst/>
                        </a:rPr>
                        <a:t>คัน/วัน)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IRI </a:t>
                      </a:r>
                      <a:r>
                        <a:rPr lang="th-TH" sz="900" u="none" strike="noStrike" dirty="0">
                          <a:effectLst/>
                        </a:rPr>
                        <a:t>เมื่อไม่มีการซ่อมบำ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IRI </a:t>
                      </a:r>
                      <a:r>
                        <a:rPr lang="th-TH" sz="900" u="none" strike="noStrike" dirty="0">
                          <a:effectLst/>
                        </a:rPr>
                        <a:t>หลังซ่อมบำรุง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407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ควนหิน - 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020+264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021+264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30325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ควนหิน - 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021+264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022+264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30325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3.64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3.64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ควนหิน - 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022+264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023+264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30325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ควนหิน - 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023+207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022+202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30325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2.73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2.73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ควนหิน - 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022+202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021+197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30325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3.74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3.74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155+754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156+746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2.47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2.47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155+754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156+746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2.47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2.47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156+746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157+737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156+746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157+737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157+737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158+729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157+737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158+729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158+729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159+721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161+704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162+695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2.54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2.54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161+704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162+695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2.54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2.54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162+695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163+687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2.49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2.49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162+695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163+687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2.49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2.49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163+687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164+679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0.99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163+687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164+679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L2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165+583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164+582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163+581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162+580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R2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2.65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2.65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163+581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162+580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2.65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2.65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162+580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161+580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162+580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161+580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R2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 dirty="0">
                          <a:effectLst/>
                        </a:rPr>
                        <a:t>งานบำรุงปกติ</a:t>
                      </a:r>
                      <a:endParaRPr lang="th-TH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161+580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160+579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2.75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2.75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161+580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160+579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2.75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2.75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เกาะยอ - ทุ่งหวัง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168+266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169+284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 dirty="0">
                          <a:effectLst/>
                        </a:rPr>
                        <a:t>งานบำรุงปกติ</a:t>
                      </a:r>
                      <a:endParaRPr lang="th-TH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25885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4.23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4.23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99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เกาะยอ - ทุ่งหวัง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169+284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170+301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งานซ่อมผิวคอนกรีตเต็มความหนา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1984500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25885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99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เกาะยอ - ทุ่งหวัง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170+301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171+319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งานซ่อมผิวคอนกรีตเต็มความหนา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2126250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25885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3.82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3.82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408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เกาะยอ - ทุ่งหวัง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171+319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172+337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 dirty="0">
                          <a:effectLst/>
                        </a:rPr>
                        <a:t>งานบำรุงปกติ</a:t>
                      </a:r>
                      <a:endParaRPr lang="th-TH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25885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4.21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4.21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232172" y="449746"/>
            <a:ext cx="8700812" cy="340070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77" dirty="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18582" y="244069"/>
            <a:ext cx="8906836" cy="1240339"/>
          </a:xfrm>
          <a:prstGeom prst="rect">
            <a:avLst/>
          </a:prstGeom>
        </p:spPr>
        <p:txBody>
          <a:bodyPr bIns="84406" anchor="b" anchorCtr="0">
            <a:noAutofit/>
          </a:bodyPr>
          <a:lstStyle/>
          <a:p>
            <a:pPr algn="ctr"/>
            <a:r>
              <a:rPr lang="th-TH" sz="2215" i="1" dirty="0">
                <a:latin typeface="LilyUPC" panose="020B0604020202020204" pitchFamily="34" charset="-34"/>
                <a:cs typeface="LilyUPC" panose="020B0604020202020204" pitchFamily="34" charset="-34"/>
              </a:rPr>
              <a:t>การจัดทำแผนซ่อมบำรุงถนน </a:t>
            </a:r>
            <a:r>
              <a:rPr lang="th-TH" sz="2585" b="1" i="1" u="sng" dirty="0">
                <a:latin typeface="LilyUPC" panose="020B0604020202020204" pitchFamily="34" charset="-34"/>
                <a:cs typeface="LilyUPC" panose="020B0604020202020204" pitchFamily="34" charset="-34"/>
              </a:rPr>
              <a:t>ผิวคอนกรีต</a:t>
            </a:r>
            <a:r>
              <a:rPr lang="th-TH" sz="2585" i="1" dirty="0">
                <a:latin typeface="LilyUPC" panose="020B0604020202020204" pitchFamily="34" charset="-34"/>
                <a:cs typeface="LilyUPC" panose="020B0604020202020204" pitchFamily="34" charset="-34"/>
              </a:rPr>
              <a:t> ด้วย </a:t>
            </a:r>
            <a:r>
              <a:rPr lang="en-US" sz="2215" i="1" dirty="0">
                <a:latin typeface="LilyUPC" pitchFamily="34" charset="-34"/>
                <a:cs typeface="LilyUPC" pitchFamily="34" charset="-34"/>
              </a:rPr>
              <a:t>TPMS</a:t>
            </a:r>
          </a:p>
          <a:p>
            <a:pPr indent="317997" algn="ctr"/>
            <a:endParaRPr lang="en-US" sz="4062" i="1" dirty="0">
              <a:latin typeface="LilyUPC" pitchFamily="34" charset="-34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1574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1660526" y="930520"/>
            <a:ext cx="184731" cy="4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585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749340"/>
            <a:ext cx="228169" cy="31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1477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US" sz="738"/>
              <a:t> </a:t>
            </a:r>
            <a:endParaRPr lang="en-US" sz="1662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856470"/>
            <a:ext cx="7385538" cy="1058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th-TH" sz="2215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แผนซ่อมบำรุงถนน</a:t>
            </a:r>
            <a:r>
              <a:rPr lang="th-TH" sz="2215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ผิวคอนกรีต</a:t>
            </a:r>
            <a:endParaRPr lang="en-US" sz="2215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60614" lvl="2" indent="-316531">
              <a:buFont typeface="Wingdings" panose="05000000000000000000" pitchFamily="2" charset="2"/>
              <a:buChar char="Ø"/>
            </a:pPr>
            <a:r>
              <a:rPr lang="th-TH" sz="1846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แผนงานบำรุงทางประจำปีในระดับความละเอียดทุก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 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กิโลเมตร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1846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แบบไม่จำกัดงบประมาณ</a:t>
            </a:r>
            <a:r>
              <a:rPr lang="en-US" sz="1846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marL="1688165" lvl="3" indent="-422041">
              <a:buFont typeface="Arial" panose="020B0604020202020204" pitchFamily="34" charset="0"/>
              <a:buChar char="•"/>
            </a:pPr>
            <a:r>
              <a:rPr lang="th-TH" sz="2215" b="1" dirty="0">
                <a:latin typeface="Angsana New" panose="02020603050405020304" pitchFamily="18" charset="-34"/>
              </a:rPr>
              <a:t>ระดับประเทศ</a:t>
            </a:r>
            <a:endParaRPr lang="en-US" sz="2215" b="1" dirty="0">
              <a:latin typeface="Angsana New" panose="02020603050405020304" pitchFamily="18" charset="-34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966082" y="1569700"/>
            <a:ext cx="17049337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81536" y="970083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81536" y="4656856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13" name="Rectangle 12"/>
          <p:cNvSpPr/>
          <p:nvPr/>
        </p:nvSpPr>
        <p:spPr>
          <a:xfrm>
            <a:off x="232172" y="449746"/>
            <a:ext cx="8700812" cy="340070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77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18582" y="244069"/>
            <a:ext cx="8906836" cy="1240339"/>
          </a:xfrm>
          <a:prstGeom prst="rect">
            <a:avLst/>
          </a:prstGeom>
        </p:spPr>
        <p:txBody>
          <a:bodyPr bIns="84406" anchor="b" anchorCtr="0">
            <a:noAutofit/>
          </a:bodyPr>
          <a:lstStyle/>
          <a:p>
            <a:pPr algn="ctr"/>
            <a:r>
              <a:rPr lang="th-TH" sz="2215" i="1" dirty="0">
                <a:latin typeface="LilyUPC" panose="020B0604020202020204" pitchFamily="34" charset="-34"/>
                <a:cs typeface="LilyUPC" panose="020B0604020202020204" pitchFamily="34" charset="-34"/>
              </a:rPr>
              <a:t>การจัดทำแผนซ่อมบำรุงถนน </a:t>
            </a:r>
            <a:r>
              <a:rPr lang="th-TH" sz="2585" b="1" i="1" u="sng" dirty="0">
                <a:latin typeface="LilyUPC" panose="020B0604020202020204" pitchFamily="34" charset="-34"/>
                <a:cs typeface="LilyUPC" panose="020B0604020202020204" pitchFamily="34" charset="-34"/>
              </a:rPr>
              <a:t>ผิวคอนกรีต</a:t>
            </a:r>
            <a:r>
              <a:rPr lang="th-TH" sz="2585" i="1" dirty="0">
                <a:latin typeface="LilyUPC" panose="020B0604020202020204" pitchFamily="34" charset="-34"/>
                <a:cs typeface="LilyUPC" panose="020B0604020202020204" pitchFamily="34" charset="-34"/>
              </a:rPr>
              <a:t> ด้วย </a:t>
            </a:r>
            <a:r>
              <a:rPr lang="en-US" sz="2215" i="1" dirty="0">
                <a:latin typeface="LilyUPC" pitchFamily="34" charset="-34"/>
                <a:cs typeface="LilyUPC" pitchFamily="34" charset="-34"/>
              </a:rPr>
              <a:t>TPMS</a:t>
            </a:r>
          </a:p>
          <a:p>
            <a:pPr indent="317997" algn="ctr"/>
            <a:endParaRPr lang="en-US" sz="4062" i="1" dirty="0">
              <a:latin typeface="LilyUPC" pitchFamily="34" charset="-34"/>
              <a:cs typeface="LilyUPC" pitchFamily="34" charset="-34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76488" y="2047448"/>
          <a:ext cx="8027960" cy="4693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11188"/>
                <a:gridCol w="1745627"/>
                <a:gridCol w="1071145"/>
              </a:tblGrid>
              <a:tr h="3879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งานซ่อมบำรุง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ค่าซ่อมบำรุง (บาท)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ระยะทาง (กิโลเมตร)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9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งานเสริมผิวทางลาดยาง และงานซ่อมผิวคอนกรีตเต็มความหนา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14,415,800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05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9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งานเสริมผิวทางลาดยาง และงานอุดโพรงใต้ผิวทางคอนกรีต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24,535,744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79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งานเสริมผิวทางลาดยาง และงานอุดโพรงใต้ผิวทางคอนกรีต 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และงานซ่อมผิวคอนกรีตเต็มความหนา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1,707,369,534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148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46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งานซ่อมแนวรอยต่อผิวทางคอนกรีต และงานเสริมผิวทางลาดยาง และงานอุดโพรงใต้ผิวทางคอนกรีต และงานซ่อมผิวคอนกรีตเต็มความหนา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397,660,407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95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42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งานซ่อมแนวรอยต่อผิวทางคอนกรีต 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และงานซ่อมผิวคอนกรีตเต็มความหนา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147,255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งานซ่อมแนวรอยต่อผิวทางคอนกรีต 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และงานอุดโพรงใต้ผิวทางคอนกรีต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34,828,274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49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งานซ่อมแนวรอยต่อผิวทางคอนกรีต และงานอุดโพรงใต้ผิวทางคอนกรีต และงานซ่อมผิวคอนกรีตเต็มความหนา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87,503,889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75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47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9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งานซ่อมผิวคอนกรีตเต็มความหนา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2,989,000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51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9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งานบำรุงปกติ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58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9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งานบูรณะผิวทางคอนกรีต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2,515,964,523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75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180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97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9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งานอุดโพรงใต้ผิวทางคอนกรีต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280,274,400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1,395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42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9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งานอุดโพรงใต้ผิวทางคอนกรีต และงานเสริมผิวทางลาดยาง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1,653,023,140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162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68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งานอุดโพรงใต้ผิวทางคอนกรีต 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และงานซ่อมผิวคอนกรีตเต็มความหนา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976,383,800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833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9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7,695,095,769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05 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2,873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09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087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่อ">
  <a:themeElements>
    <a:clrScheme name="ม่วง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ช่อ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ช่อ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28706</TotalTime>
  <Words>12026</Words>
  <Application>Microsoft Macintosh PowerPoint</Application>
  <PresentationFormat>On-screen Show (4:3)</PresentationFormat>
  <Paragraphs>3391</Paragraphs>
  <Slides>100</Slides>
  <Notes>35</Notes>
  <HiddenSlides>11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23" baseType="lpstr">
      <vt:lpstr>Angsana New</vt:lpstr>
      <vt:lpstr>AngsanaUPC</vt:lpstr>
      <vt:lpstr>Browallia New</vt:lpstr>
      <vt:lpstr>Calibri</vt:lpstr>
      <vt:lpstr>Cambria Math</vt:lpstr>
      <vt:lpstr>Century Gothic</vt:lpstr>
      <vt:lpstr>Cordia New</vt:lpstr>
      <vt:lpstr>Courier New</vt:lpstr>
      <vt:lpstr>DilleniaUPC</vt:lpstr>
      <vt:lpstr>LilyUPC</vt:lpstr>
      <vt:lpstr>MS Mincho</vt:lpstr>
      <vt:lpstr>Palatino Linotype</vt:lpstr>
      <vt:lpstr>Symbol</vt:lpstr>
      <vt:lpstr>Tahoma</vt:lpstr>
      <vt:lpstr>TH SarabunPSK</vt:lpstr>
      <vt:lpstr>Times New Roman</vt:lpstr>
      <vt:lpstr>Verdana</vt:lpstr>
      <vt:lpstr>Wingdings</vt:lpstr>
      <vt:lpstr>Wingdings 3</vt:lpstr>
      <vt:lpstr>Arial</vt:lpstr>
      <vt:lpstr>Executive</vt:lpstr>
      <vt:lpstr>ช่อ</vt:lpstr>
      <vt:lpstr>Visio.Drawing.11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sKz Community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โครงการประเมินผลลัพธ์ ความเชื่อมั่นและความพึงพอใจของผู้รับบริการและผู้มีส่วนได้ส่วนเสียในภารกิจ                       ของกรมทางหลวงชนบท</dc:title>
  <dc:creator>sKzXP</dc:creator>
  <cp:lastModifiedBy>Nuntawat Lersinghanart</cp:lastModifiedBy>
  <cp:revision>2494</cp:revision>
  <cp:lastPrinted>2017-07-12T10:15:18Z</cp:lastPrinted>
  <dcterms:created xsi:type="dcterms:W3CDTF">2011-03-07T05:04:49Z</dcterms:created>
  <dcterms:modified xsi:type="dcterms:W3CDTF">2017-08-13T15:35:05Z</dcterms:modified>
</cp:coreProperties>
</file>