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6" r:id="rId2"/>
  </p:sldMasterIdLst>
  <p:notesMasterIdLst>
    <p:notesMasterId r:id="rId67"/>
  </p:notesMasterIdLst>
  <p:handoutMasterIdLst>
    <p:handoutMasterId r:id="rId68"/>
  </p:handoutMasterIdLst>
  <p:sldIdLst>
    <p:sldId id="960" r:id="rId3"/>
    <p:sldId id="962" r:id="rId4"/>
    <p:sldId id="963" r:id="rId5"/>
    <p:sldId id="964" r:id="rId6"/>
    <p:sldId id="988" r:id="rId7"/>
    <p:sldId id="987" r:id="rId8"/>
    <p:sldId id="965" r:id="rId9"/>
    <p:sldId id="966" r:id="rId10"/>
    <p:sldId id="1002" r:id="rId11"/>
    <p:sldId id="1003" r:id="rId12"/>
    <p:sldId id="1004" r:id="rId13"/>
    <p:sldId id="968" r:id="rId14"/>
    <p:sldId id="969" r:id="rId15"/>
    <p:sldId id="970" r:id="rId16"/>
    <p:sldId id="971" r:id="rId17"/>
    <p:sldId id="973" r:id="rId18"/>
    <p:sldId id="1005" r:id="rId19"/>
    <p:sldId id="972" r:id="rId20"/>
    <p:sldId id="1028" r:id="rId21"/>
    <p:sldId id="1035" r:id="rId22"/>
    <p:sldId id="1027" r:id="rId23"/>
    <p:sldId id="974" r:id="rId24"/>
    <p:sldId id="997" r:id="rId25"/>
    <p:sldId id="1034" r:id="rId26"/>
    <p:sldId id="1012" r:id="rId27"/>
    <p:sldId id="977" r:id="rId28"/>
    <p:sldId id="1006" r:id="rId29"/>
    <p:sldId id="1033" r:id="rId30"/>
    <p:sldId id="1013" r:id="rId31"/>
    <p:sldId id="978" r:id="rId32"/>
    <p:sldId id="981" r:id="rId33"/>
    <p:sldId id="1008" r:id="rId34"/>
    <p:sldId id="1009" r:id="rId35"/>
    <p:sldId id="1010" r:id="rId36"/>
    <p:sldId id="1011" r:id="rId37"/>
    <p:sldId id="979" r:id="rId38"/>
    <p:sldId id="1014" r:id="rId39"/>
    <p:sldId id="1015" r:id="rId40"/>
    <p:sldId id="1032" r:id="rId41"/>
    <p:sldId id="982" r:id="rId42"/>
    <p:sldId id="1029" r:id="rId43"/>
    <p:sldId id="1031" r:id="rId44"/>
    <p:sldId id="1030" r:id="rId45"/>
    <p:sldId id="986" r:id="rId46"/>
    <p:sldId id="985" r:id="rId47"/>
    <p:sldId id="984" r:id="rId48"/>
    <p:sldId id="998" r:id="rId49"/>
    <p:sldId id="999" r:id="rId50"/>
    <p:sldId id="1016" r:id="rId51"/>
    <p:sldId id="1019" r:id="rId52"/>
    <p:sldId id="1018" r:id="rId53"/>
    <p:sldId id="1017" r:id="rId54"/>
    <p:sldId id="1020" r:id="rId55"/>
    <p:sldId id="1024" r:id="rId56"/>
    <p:sldId id="1023" r:id="rId57"/>
    <p:sldId id="1022" r:id="rId58"/>
    <p:sldId id="1021" r:id="rId59"/>
    <p:sldId id="1025" r:id="rId60"/>
    <p:sldId id="1026" r:id="rId61"/>
    <p:sldId id="1038" r:id="rId62"/>
    <p:sldId id="1037" r:id="rId63"/>
    <p:sldId id="992" r:id="rId64"/>
    <p:sldId id="993" r:id="rId65"/>
    <p:sldId id="612" r:id="rId66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  <a:srgbClr val="FF9966"/>
    <a:srgbClr val="FFCC00"/>
    <a:srgbClr val="FFCC99"/>
    <a:srgbClr val="279C0C"/>
    <a:srgbClr val="FBFBFB"/>
    <a:srgbClr val="FF0066"/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52" autoAdjust="0"/>
    <p:restoredTop sz="95514" autoAdjust="0"/>
  </p:normalViewPr>
  <p:slideViewPr>
    <p:cSldViewPr>
      <p:cViewPr varScale="1">
        <p:scale>
          <a:sx n="117" d="100"/>
          <a:sy n="117" d="100"/>
        </p:scale>
        <p:origin x="17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0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108"/>
        <p:guide pos="2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Infraplus\Dropbox\DOH%20Improve%20TPMS\&#3648;&#3605;&#3619;&#3637;&#3618;&#3617;%20calibrate\&#3648;&#3605;&#3619;&#3637;&#3618;&#3617;%20calibrate_&#3611;&#3637;2011-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C:\Users\Infraplus\Dropbox\DOH%20Improve%20TPMS\0_Data\&#3612;&#3621;&#3585;&#3634;&#3619;&#3623;&#3636;&#3648;&#3588;&#3619;&#3634;&#3632;&#3627;&#3660;10&#3611;&#3637;\&#3626;&#3619;&#3640;&#361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/C:\Users\Infraplus\Dropbox\DOH%20Improve%20TPMS\0_Data\&#3612;&#3621;&#3585;&#3634;&#3619;&#3623;&#3636;&#3648;&#3588;&#3619;&#3634;&#3632;&#3627;&#3660;10&#3611;&#3637;\&#3626;&#3619;&#3640;&#361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\nuntawatlersinghanart\Dropbox\DOH%20Improve%20TPMS\&#3648;&#3605;&#3619;&#3637;&#3618;&#3617;%20calibrate\&#3648;&#3605;&#3619;&#3637;&#3618;&#3617;%20calibrate_&#3611;&#3637;2011-2012%20likelihoo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Infraplus\Dropbox\DOH%20Improve%20TPMS\&#3648;&#3605;&#3619;&#3637;&#3618;&#3617;%20calibrate\&#3648;&#3605;&#3619;&#3637;&#3618;&#3617;%20calibrate_&#3611;&#3637;2011-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nuntawatlersinghanart/Dropbox/DOH%20Improve%20TPMS/0_Data/&#3649;&#3610;&#3610;&#3592;&#3635;&#3621;&#3629;&#3591;&#3585;&#3634;&#3619;&#3593;&#3634;&#3610;&#3612;&#3636;&#362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C:\Users\Infraplus\Dropbox\DOH%20Improve%20TPMS\0_Data\&#3612;&#3621;&#3585;&#3634;&#3619;&#3623;&#3636;&#3648;&#3588;&#3619;&#3634;&#3632;&#3627;&#3660;10&#3611;&#3637;\&#3626;&#3619;&#3640;&#361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C:\Users\Infraplus\Dropbox\DOH%20Improve%20TPMS\0_Data\&#3612;&#3621;&#3585;&#3634;&#3619;&#3623;&#3636;&#3648;&#3588;&#3619;&#3634;&#3632;&#3627;&#3660;10&#3611;&#3637;\&#3626;&#3619;&#3640;&#361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Sum of Error Square vs Trial Kgp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sum err^2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err^2'!$F$3:$F$20</c:f>
              <c:numCache>
                <c:formatCode>General</c:formatCode>
                <c:ptCount val="18"/>
                <c:pt idx="0">
                  <c:v>3.21</c:v>
                </c:pt>
                <c:pt idx="1">
                  <c:v>3.211</c:v>
                </c:pt>
                <c:pt idx="2">
                  <c:v>3.212</c:v>
                </c:pt>
                <c:pt idx="3">
                  <c:v>3.213</c:v>
                </c:pt>
                <c:pt idx="4">
                  <c:v>3.214</c:v>
                </c:pt>
                <c:pt idx="5">
                  <c:v>3.215</c:v>
                </c:pt>
                <c:pt idx="6">
                  <c:v>3.216</c:v>
                </c:pt>
                <c:pt idx="7">
                  <c:v>3.217</c:v>
                </c:pt>
                <c:pt idx="8">
                  <c:v>3.218</c:v>
                </c:pt>
                <c:pt idx="9">
                  <c:v>3.219</c:v>
                </c:pt>
                <c:pt idx="10">
                  <c:v>3.22</c:v>
                </c:pt>
                <c:pt idx="11">
                  <c:v>3.221</c:v>
                </c:pt>
                <c:pt idx="12">
                  <c:v>3.222</c:v>
                </c:pt>
                <c:pt idx="13">
                  <c:v>3.223</c:v>
                </c:pt>
                <c:pt idx="14">
                  <c:v>3.224</c:v>
                </c:pt>
                <c:pt idx="15">
                  <c:v>3.225</c:v>
                </c:pt>
                <c:pt idx="16">
                  <c:v>3.226</c:v>
                </c:pt>
                <c:pt idx="17">
                  <c:v>3.227</c:v>
                </c:pt>
              </c:numCache>
            </c:numRef>
          </c:xVal>
          <c:yVal>
            <c:numRef>
              <c:f>'kgp VS sum err^2'!$G$3:$G$20</c:f>
              <c:numCache>
                <c:formatCode>General</c:formatCode>
                <c:ptCount val="18"/>
                <c:pt idx="0">
                  <c:v>7.755344014560823</c:v>
                </c:pt>
                <c:pt idx="1">
                  <c:v>7.755336682629773</c:v>
                </c:pt>
                <c:pt idx="2">
                  <c:v>7.755330284706756</c:v>
                </c:pt>
                <c:pt idx="3">
                  <c:v>7.755324820791769</c:v>
                </c:pt>
                <c:pt idx="4">
                  <c:v>7.75532029088483</c:v>
                </c:pt>
                <c:pt idx="5">
                  <c:v>7.755316694985916</c:v>
                </c:pt>
                <c:pt idx="6">
                  <c:v>7.75531403309504</c:v>
                </c:pt>
                <c:pt idx="7">
                  <c:v>7.755312305212208</c:v>
                </c:pt>
                <c:pt idx="8">
                  <c:v>7.755311511337403</c:v>
                </c:pt>
                <c:pt idx="9">
                  <c:v>7.755311651470651</c:v>
                </c:pt>
                <c:pt idx="10">
                  <c:v>7.755312725611923</c:v>
                </c:pt>
                <c:pt idx="11">
                  <c:v>7.755314733761234</c:v>
                </c:pt>
                <c:pt idx="12">
                  <c:v>7.755317675918579</c:v>
                </c:pt>
                <c:pt idx="13">
                  <c:v>7.755321552083957</c:v>
                </c:pt>
                <c:pt idx="14">
                  <c:v>7.755326362257378</c:v>
                </c:pt>
                <c:pt idx="15">
                  <c:v>7.75533210643883</c:v>
                </c:pt>
                <c:pt idx="16">
                  <c:v>7.75533878462833</c:v>
                </c:pt>
                <c:pt idx="17">
                  <c:v>7.755346396825851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21F-4687-8EE9-12585AA43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82267872"/>
        <c:axId val="-809718480"/>
      </c:scatterChart>
      <c:valAx>
        <c:axId val="-78226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Trial Kgp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809718480"/>
        <c:crosses val="autoZero"/>
        <c:crossBetween val="midCat"/>
      </c:valAx>
      <c:valAx>
        <c:axId val="-80971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Sum of Error Square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78226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121224708943"/>
          <c:y val="0.0592501808188094"/>
          <c:w val="0.846877889155676"/>
          <c:h val="0.642924138531107"/>
        </c:manualLayout>
      </c:layout>
      <c:lineChart>
        <c:grouping val="standard"/>
        <c:varyColors val="0"/>
        <c:ser>
          <c:idx val="0"/>
          <c:order val="0"/>
          <c:tx>
            <c:strRef>
              <c:f>ปรับปรุง!$L$1</c:f>
              <c:strCache>
                <c:ptCount val="1"/>
                <c:pt idx="0">
                  <c:v>ค่าเฉลี่ย ของ IRI ก่อนการซ่อมบำรุง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ปรับปรุง!$H$2:$H$11</c:f>
              <c:numCache>
                <c:formatCode>General</c:formatCode>
                <c:ptCount val="10"/>
                <c:pt idx="0">
                  <c:v>2561.0</c:v>
                </c:pt>
                <c:pt idx="1">
                  <c:v>2562.0</c:v>
                </c:pt>
                <c:pt idx="2">
                  <c:v>2563.0</c:v>
                </c:pt>
                <c:pt idx="3">
                  <c:v>2564.0</c:v>
                </c:pt>
                <c:pt idx="4">
                  <c:v>2565.0</c:v>
                </c:pt>
                <c:pt idx="5">
                  <c:v>2566.0</c:v>
                </c:pt>
                <c:pt idx="6">
                  <c:v>2567.0</c:v>
                </c:pt>
                <c:pt idx="7">
                  <c:v>2568.0</c:v>
                </c:pt>
                <c:pt idx="8">
                  <c:v>2569.0</c:v>
                </c:pt>
                <c:pt idx="9">
                  <c:v>2570.0</c:v>
                </c:pt>
              </c:numCache>
            </c:numRef>
          </c:cat>
          <c:val>
            <c:numRef>
              <c:f>ปรับปรุง!$L$2:$L$11</c:f>
              <c:numCache>
                <c:formatCode>0.00</c:formatCode>
                <c:ptCount val="10"/>
                <c:pt idx="0">
                  <c:v>3.006684336525312</c:v>
                </c:pt>
                <c:pt idx="1">
                  <c:v>2.88476573187415</c:v>
                </c:pt>
                <c:pt idx="2">
                  <c:v>2.904367305061577</c:v>
                </c:pt>
                <c:pt idx="3">
                  <c:v>2.94348495212037</c:v>
                </c:pt>
                <c:pt idx="4">
                  <c:v>2.993150649794808</c:v>
                </c:pt>
                <c:pt idx="5">
                  <c:v>3.043191689466514</c:v>
                </c:pt>
                <c:pt idx="6">
                  <c:v>3.087309336525298</c:v>
                </c:pt>
                <c:pt idx="7">
                  <c:v>3.135671169630652</c:v>
                </c:pt>
                <c:pt idx="8">
                  <c:v>3.195033344733263</c:v>
                </c:pt>
                <c:pt idx="9">
                  <c:v>3.25349179206573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E3-48A6-8FAF-871663C7F657}"/>
            </c:ext>
          </c:extLst>
        </c:ser>
        <c:ser>
          <c:idx val="1"/>
          <c:order val="1"/>
          <c:tx>
            <c:strRef>
              <c:f>ปรับปรุง!$M$1</c:f>
              <c:strCache>
                <c:ptCount val="1"/>
                <c:pt idx="0">
                  <c:v>ค่าเฉลี่ย ของ IRI หลังซ่อมบำรุง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ปรับปรุง!$M$2:$M$11</c:f>
              <c:numCache>
                <c:formatCode>0.00</c:formatCode>
                <c:ptCount val="10"/>
                <c:pt idx="0">
                  <c:v>2.741025991792066</c:v>
                </c:pt>
                <c:pt idx="1">
                  <c:v>2.758584986320117</c:v>
                </c:pt>
                <c:pt idx="2">
                  <c:v>2.796101231190161</c:v>
                </c:pt>
                <c:pt idx="3">
                  <c:v>2.844662277701775</c:v>
                </c:pt>
                <c:pt idx="4">
                  <c:v>2.894734097127234</c:v>
                </c:pt>
                <c:pt idx="5">
                  <c:v>2.938954343365264</c:v>
                </c:pt>
                <c:pt idx="6">
                  <c:v>2.986955369357017</c:v>
                </c:pt>
                <c:pt idx="7">
                  <c:v>3.04571220930232</c:v>
                </c:pt>
                <c:pt idx="8">
                  <c:v>3.104516073871426</c:v>
                </c:pt>
                <c:pt idx="9">
                  <c:v>3.158207934336581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E3-48A6-8FAF-871663C7F6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807594464"/>
        <c:axId val="-807608128"/>
      </c:lineChart>
      <c:catAx>
        <c:axId val="-8075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-807608128"/>
        <c:crosses val="autoZero"/>
        <c:auto val="1"/>
        <c:lblAlgn val="ctr"/>
        <c:lblOffset val="100"/>
        <c:noMultiLvlLbl val="0"/>
      </c:catAx>
      <c:valAx>
        <c:axId val="-8076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-80759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378534406825387"/>
          <c:y val="0.825084742269871"/>
          <c:w val="0.933616226795108"/>
          <c:h val="0.174915257730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 sz="2000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ปรับปรุง!$C$1</c:f>
              <c:strCache>
                <c:ptCount val="1"/>
                <c:pt idx="0">
                  <c:v>ผลรวม ของ ปริมาณงาน (ตร.ม.)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62-4A8E-8E03-DCB5702D49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62-4A8E-8E03-DCB5702D49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62-4A8E-8E03-DCB5702D49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62-4A8E-8E03-DCB5702D49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62-4A8E-8E03-DCB5702D4947}"/>
              </c:ext>
            </c:extLst>
          </c:dPt>
          <c:dLbls>
            <c:dLbl>
              <c:idx val="0"/>
              <c:layout>
                <c:manualLayout>
                  <c:x val="0.051147613093267"/>
                  <c:y val="-0.306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62-4A8E-8E03-DCB5702D49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6631444242821"/>
                  <c:y val="0.1920842795676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62-4A8E-8E03-DCB5702D4947}"/>
                </c:ext>
                <c:ext xmlns:c15="http://schemas.microsoft.com/office/drawing/2012/chart" uri="{CE6537A1-D6FC-4f65-9D91-7224C49458BB}">
                  <c15:layout>
                    <c:manualLayout>
                      <c:w val="0.346452760392878"/>
                      <c:h val="0.25481414966296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801922214404161"/>
                  <c:y val="0.0471765888520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39507955906"/>
                      <c:h val="0.2525029884300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75918673645315"/>
                  <c:y val="0.08867494684336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062-4A8E-8E03-DCB5702D4947}"/>
                </c:ext>
                <c:ext xmlns:c15="http://schemas.microsoft.com/office/drawing/2012/chart" uri="{CE6537A1-D6FC-4f65-9D91-7224C49458BB}">
                  <c15:layout>
                    <c:manualLayout>
                      <c:w val="0.299043933390117"/>
                      <c:h val="0.18006360650341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ปรับปรุง!$A$3:$A$6</c:f>
              <c:strCache>
                <c:ptCount val="4"/>
                <c:pt idx="0">
                  <c:v>OL10</c:v>
                </c:pt>
                <c:pt idx="1">
                  <c:v>RCL05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ปรับปรุง!$C$3:$C$6</c:f>
              <c:numCache>
                <c:formatCode>#,##0</c:formatCode>
                <c:ptCount val="4"/>
                <c:pt idx="0">
                  <c:v>2.7636145E7</c:v>
                </c:pt>
                <c:pt idx="1">
                  <c:v>8175.0</c:v>
                </c:pt>
                <c:pt idx="2">
                  <c:v>672064.0</c:v>
                </c:pt>
                <c:pt idx="3">
                  <c:v>209.0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062-4A8E-8E03-DCB5702D494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Likelihood Function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Likelihood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err^2'!$F$3:$F$21</c:f>
              <c:numCache>
                <c:formatCode>General</c:formatCode>
                <c:ptCount val="19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2.0</c:v>
                </c:pt>
                <c:pt idx="4">
                  <c:v>2.2</c:v>
                </c:pt>
                <c:pt idx="5">
                  <c:v>2.4</c:v>
                </c:pt>
                <c:pt idx="6">
                  <c:v>2.6</c:v>
                </c:pt>
                <c:pt idx="7">
                  <c:v>2.8</c:v>
                </c:pt>
                <c:pt idx="8">
                  <c:v>3.0</c:v>
                </c:pt>
                <c:pt idx="9">
                  <c:v>3.21834996491096</c:v>
                </c:pt>
                <c:pt idx="10">
                  <c:v>3.4</c:v>
                </c:pt>
                <c:pt idx="11">
                  <c:v>3.6</c:v>
                </c:pt>
                <c:pt idx="12">
                  <c:v>3.8</c:v>
                </c:pt>
                <c:pt idx="13">
                  <c:v>4.0</c:v>
                </c:pt>
                <c:pt idx="14">
                  <c:v>4.2</c:v>
                </c:pt>
                <c:pt idx="15">
                  <c:v>4.4</c:v>
                </c:pt>
                <c:pt idx="16">
                  <c:v>4.6</c:v>
                </c:pt>
                <c:pt idx="17">
                  <c:v>4.8</c:v>
                </c:pt>
                <c:pt idx="18">
                  <c:v>5.0</c:v>
                </c:pt>
              </c:numCache>
            </c:numRef>
          </c:xVal>
          <c:yVal>
            <c:numRef>
              <c:f>'kgp VS sum err^2'!$G$3:$G$21</c:f>
              <c:numCache>
                <c:formatCode>General</c:formatCode>
                <c:ptCount val="19"/>
                <c:pt idx="0">
                  <c:v>0.000299269245113009</c:v>
                </c:pt>
                <c:pt idx="1">
                  <c:v>0.000309351158825349</c:v>
                </c:pt>
                <c:pt idx="2">
                  <c:v>0.000318541912657355</c:v>
                </c:pt>
                <c:pt idx="3">
                  <c:v>0.000326743229115329</c:v>
                </c:pt>
                <c:pt idx="4">
                  <c:v>0.00033386568732406</c:v>
                </c:pt>
                <c:pt idx="5">
                  <c:v>0.000339830343761956</c:v>
                </c:pt>
                <c:pt idx="6">
                  <c:v>0.000344570187766577</c:v>
                </c:pt>
                <c:pt idx="7">
                  <c:v>0.000348031394314306</c:v>
                </c:pt>
                <c:pt idx="8">
                  <c:v>0.000350174341336062</c:v>
                </c:pt>
                <c:pt idx="9">
                  <c:v>0.000350980061658415</c:v>
                </c:pt>
                <c:pt idx="10">
                  <c:v>0.000350422230658885</c:v>
                </c:pt>
                <c:pt idx="11">
                  <c:v>0.00034852431337207</c:v>
                </c:pt>
                <c:pt idx="12">
                  <c:v>0.000345302472292138</c:v>
                </c:pt>
                <c:pt idx="13">
                  <c:v>0.000340793633151979</c:v>
                </c:pt>
                <c:pt idx="14">
                  <c:v>0.000335049083519008</c:v>
                </c:pt>
                <c:pt idx="15">
                  <c:v>0.000328133501794994</c:v>
                </c:pt>
                <c:pt idx="16">
                  <c:v>0.000320123745350729</c:v>
                </c:pt>
                <c:pt idx="17">
                  <c:v>0.000311107429536306</c:v>
                </c:pt>
                <c:pt idx="18">
                  <c:v>0.000301181334279511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9A9-4C72-9F5E-9AFAA0B3C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97397120"/>
        <c:axId val="-697773840"/>
      </c:scatterChart>
      <c:valAx>
        <c:axId val="-69739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KGP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697773840"/>
        <c:crosses val="autoZero"/>
        <c:crossBetween val="midCat"/>
        <c:majorUnit val="0.5"/>
      </c:valAx>
      <c:valAx>
        <c:axId val="-69777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697397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IRI Actual</a:t>
            </a:r>
            <a:r>
              <a:rPr lang="en-US" b="1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 vs IRI Predict</a:t>
            </a:r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rgbClr val="0066FF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66FF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0481642607174103"/>
                  <c:y val="0.297129629629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</c:trendlineLbl>
          </c:trendline>
          <c:xVal>
            <c:numRef>
              <c:f>'IRI actual VS IRI model'!$G$20:$G$167</c:f>
              <c:numCache>
                <c:formatCode>0.00</c:formatCode>
                <c:ptCount val="148"/>
                <c:pt idx="0">
                  <c:v>3.086759999999999</c:v>
                </c:pt>
                <c:pt idx="1">
                  <c:v>3.086759999999999</c:v>
                </c:pt>
                <c:pt idx="2">
                  <c:v>3.08217</c:v>
                </c:pt>
                <c:pt idx="3">
                  <c:v>3.08217</c:v>
                </c:pt>
                <c:pt idx="4">
                  <c:v>3.26342</c:v>
                </c:pt>
                <c:pt idx="5">
                  <c:v>2.77043</c:v>
                </c:pt>
                <c:pt idx="6">
                  <c:v>3.086759999999999</c:v>
                </c:pt>
                <c:pt idx="7">
                  <c:v>2.47915</c:v>
                </c:pt>
                <c:pt idx="8">
                  <c:v>2.352439999999996</c:v>
                </c:pt>
                <c:pt idx="9">
                  <c:v>3.6025</c:v>
                </c:pt>
                <c:pt idx="10">
                  <c:v>5.164349999999992</c:v>
                </c:pt>
                <c:pt idx="11">
                  <c:v>5.164349999999992</c:v>
                </c:pt>
                <c:pt idx="12">
                  <c:v>2.47915</c:v>
                </c:pt>
                <c:pt idx="13">
                  <c:v>2.352439999999996</c:v>
                </c:pt>
                <c:pt idx="14">
                  <c:v>3.6025</c:v>
                </c:pt>
                <c:pt idx="15">
                  <c:v>3.6025</c:v>
                </c:pt>
                <c:pt idx="16">
                  <c:v>3.398099999999998</c:v>
                </c:pt>
                <c:pt idx="17">
                  <c:v>3.398099999999998</c:v>
                </c:pt>
                <c:pt idx="18">
                  <c:v>3.398099999999998</c:v>
                </c:pt>
                <c:pt idx="19">
                  <c:v>3.398099999999998</c:v>
                </c:pt>
                <c:pt idx="20">
                  <c:v>3.398099999999998</c:v>
                </c:pt>
                <c:pt idx="21">
                  <c:v>3.931839999999998</c:v>
                </c:pt>
                <c:pt idx="22">
                  <c:v>3.931839999999998</c:v>
                </c:pt>
                <c:pt idx="23">
                  <c:v>3.981669999999998</c:v>
                </c:pt>
                <c:pt idx="24">
                  <c:v>3.981669999999998</c:v>
                </c:pt>
                <c:pt idx="25">
                  <c:v>3.981669999999998</c:v>
                </c:pt>
                <c:pt idx="26">
                  <c:v>2.54</c:v>
                </c:pt>
                <c:pt idx="27">
                  <c:v>3.05643</c:v>
                </c:pt>
                <c:pt idx="28">
                  <c:v>3.05643</c:v>
                </c:pt>
                <c:pt idx="29">
                  <c:v>2.21185</c:v>
                </c:pt>
                <c:pt idx="30">
                  <c:v>2.21185</c:v>
                </c:pt>
                <c:pt idx="31">
                  <c:v>2.97182</c:v>
                </c:pt>
                <c:pt idx="32">
                  <c:v>2.97182</c:v>
                </c:pt>
                <c:pt idx="33">
                  <c:v>2.97182</c:v>
                </c:pt>
                <c:pt idx="34">
                  <c:v>3.41696</c:v>
                </c:pt>
                <c:pt idx="35">
                  <c:v>3.41696</c:v>
                </c:pt>
                <c:pt idx="36">
                  <c:v>1.90667</c:v>
                </c:pt>
                <c:pt idx="37">
                  <c:v>1.90667</c:v>
                </c:pt>
                <c:pt idx="38">
                  <c:v>3.11239</c:v>
                </c:pt>
                <c:pt idx="39">
                  <c:v>3.11239</c:v>
                </c:pt>
                <c:pt idx="40">
                  <c:v>3.44586</c:v>
                </c:pt>
                <c:pt idx="41">
                  <c:v>3.83325</c:v>
                </c:pt>
                <c:pt idx="42">
                  <c:v>3.32485</c:v>
                </c:pt>
                <c:pt idx="43">
                  <c:v>3.11239</c:v>
                </c:pt>
                <c:pt idx="44">
                  <c:v>3.11239</c:v>
                </c:pt>
                <c:pt idx="45">
                  <c:v>3.11239</c:v>
                </c:pt>
                <c:pt idx="46">
                  <c:v>3.44586</c:v>
                </c:pt>
                <c:pt idx="47">
                  <c:v>3.44586</c:v>
                </c:pt>
                <c:pt idx="48">
                  <c:v>3.83325</c:v>
                </c:pt>
                <c:pt idx="49">
                  <c:v>3.83325</c:v>
                </c:pt>
                <c:pt idx="50">
                  <c:v>3.83325</c:v>
                </c:pt>
                <c:pt idx="51">
                  <c:v>3.32485</c:v>
                </c:pt>
                <c:pt idx="52">
                  <c:v>3.32485</c:v>
                </c:pt>
                <c:pt idx="53">
                  <c:v>3.11239</c:v>
                </c:pt>
                <c:pt idx="54">
                  <c:v>3.11239</c:v>
                </c:pt>
                <c:pt idx="55">
                  <c:v>3.11239</c:v>
                </c:pt>
                <c:pt idx="56">
                  <c:v>3.11239</c:v>
                </c:pt>
                <c:pt idx="57">
                  <c:v>3.44586</c:v>
                </c:pt>
                <c:pt idx="58">
                  <c:v>3.44586</c:v>
                </c:pt>
                <c:pt idx="59">
                  <c:v>3.83325</c:v>
                </c:pt>
                <c:pt idx="60">
                  <c:v>3.32485</c:v>
                </c:pt>
                <c:pt idx="61">
                  <c:v>3.11239</c:v>
                </c:pt>
                <c:pt idx="62">
                  <c:v>2.76875</c:v>
                </c:pt>
                <c:pt idx="63">
                  <c:v>2.43875</c:v>
                </c:pt>
                <c:pt idx="64">
                  <c:v>3.63932</c:v>
                </c:pt>
                <c:pt idx="65">
                  <c:v>5.363549999999996</c:v>
                </c:pt>
                <c:pt idx="66">
                  <c:v>5.363549999999996</c:v>
                </c:pt>
                <c:pt idx="67">
                  <c:v>2.76875</c:v>
                </c:pt>
                <c:pt idx="68">
                  <c:v>2.43875</c:v>
                </c:pt>
                <c:pt idx="69">
                  <c:v>3.63932</c:v>
                </c:pt>
                <c:pt idx="70">
                  <c:v>3.63932</c:v>
                </c:pt>
                <c:pt idx="76">
                  <c:v>3.947849999999998</c:v>
                </c:pt>
                <c:pt idx="77">
                  <c:v>3.947849999999998</c:v>
                </c:pt>
                <c:pt idx="78">
                  <c:v>4.975</c:v>
                </c:pt>
                <c:pt idx="81">
                  <c:v>2.96545</c:v>
                </c:pt>
                <c:pt idx="82">
                  <c:v>3.24288</c:v>
                </c:pt>
                <c:pt idx="83">
                  <c:v>3.24288</c:v>
                </c:pt>
                <c:pt idx="84">
                  <c:v>2.254</c:v>
                </c:pt>
                <c:pt idx="85">
                  <c:v>2.254</c:v>
                </c:pt>
                <c:pt idx="86">
                  <c:v>3.212499999999999</c:v>
                </c:pt>
                <c:pt idx="87">
                  <c:v>3.212499999999999</c:v>
                </c:pt>
                <c:pt idx="88">
                  <c:v>3.212499999999999</c:v>
                </c:pt>
                <c:pt idx="91">
                  <c:v>2.3272</c:v>
                </c:pt>
                <c:pt idx="92">
                  <c:v>2.3272</c:v>
                </c:pt>
              </c:numCache>
            </c:numRef>
          </c:xVal>
          <c:yVal>
            <c:numRef>
              <c:f>'IRI actual VS IRI model'!$H$20:$H$167</c:f>
              <c:numCache>
                <c:formatCode>0.00</c:formatCode>
                <c:ptCount val="148"/>
                <c:pt idx="0">
                  <c:v>3.086759999999999</c:v>
                </c:pt>
                <c:pt idx="1">
                  <c:v>3.086759999999999</c:v>
                </c:pt>
                <c:pt idx="2">
                  <c:v>3.08217</c:v>
                </c:pt>
                <c:pt idx="3">
                  <c:v>3.08217</c:v>
                </c:pt>
                <c:pt idx="4">
                  <c:v>3.26342</c:v>
                </c:pt>
                <c:pt idx="5">
                  <c:v>2.77043</c:v>
                </c:pt>
                <c:pt idx="6">
                  <c:v>3.086759999999999</c:v>
                </c:pt>
                <c:pt idx="7">
                  <c:v>2.47915</c:v>
                </c:pt>
                <c:pt idx="8">
                  <c:v>2.352439999999996</c:v>
                </c:pt>
                <c:pt idx="9">
                  <c:v>3.6025</c:v>
                </c:pt>
                <c:pt idx="10">
                  <c:v>5.164349999999992</c:v>
                </c:pt>
                <c:pt idx="11">
                  <c:v>5.164349999999992</c:v>
                </c:pt>
                <c:pt idx="12">
                  <c:v>2.47915</c:v>
                </c:pt>
                <c:pt idx="13">
                  <c:v>2.352439999999996</c:v>
                </c:pt>
                <c:pt idx="14">
                  <c:v>3.6025</c:v>
                </c:pt>
                <c:pt idx="15">
                  <c:v>3.6025</c:v>
                </c:pt>
                <c:pt idx="16">
                  <c:v>3.398099999999998</c:v>
                </c:pt>
                <c:pt idx="17">
                  <c:v>3.398099999999998</c:v>
                </c:pt>
                <c:pt idx="18">
                  <c:v>3.398099999999998</c:v>
                </c:pt>
                <c:pt idx="19">
                  <c:v>3.398099999999998</c:v>
                </c:pt>
                <c:pt idx="20">
                  <c:v>3.398099999999998</c:v>
                </c:pt>
                <c:pt idx="21">
                  <c:v>3.931839999999998</c:v>
                </c:pt>
                <c:pt idx="22">
                  <c:v>3.931839999999998</c:v>
                </c:pt>
                <c:pt idx="23">
                  <c:v>3.981669999999998</c:v>
                </c:pt>
                <c:pt idx="24">
                  <c:v>3.981669999999998</c:v>
                </c:pt>
                <c:pt idx="25">
                  <c:v>3.981669999999998</c:v>
                </c:pt>
                <c:pt idx="26">
                  <c:v>2.54</c:v>
                </c:pt>
                <c:pt idx="27">
                  <c:v>3.05643</c:v>
                </c:pt>
                <c:pt idx="28">
                  <c:v>3.05643</c:v>
                </c:pt>
                <c:pt idx="29">
                  <c:v>2.21185</c:v>
                </c:pt>
                <c:pt idx="30">
                  <c:v>2.21185</c:v>
                </c:pt>
                <c:pt idx="31">
                  <c:v>2.97182</c:v>
                </c:pt>
                <c:pt idx="32">
                  <c:v>2.97182</c:v>
                </c:pt>
                <c:pt idx="33">
                  <c:v>2.97182</c:v>
                </c:pt>
                <c:pt idx="34">
                  <c:v>3.41696</c:v>
                </c:pt>
                <c:pt idx="35">
                  <c:v>3.41696</c:v>
                </c:pt>
                <c:pt idx="36">
                  <c:v>1.90667</c:v>
                </c:pt>
                <c:pt idx="37">
                  <c:v>1.90667</c:v>
                </c:pt>
                <c:pt idx="38">
                  <c:v>3.552400538771729</c:v>
                </c:pt>
                <c:pt idx="39">
                  <c:v>3.528829968003178</c:v>
                </c:pt>
                <c:pt idx="40">
                  <c:v>3.50796271800318</c:v>
                </c:pt>
                <c:pt idx="41">
                  <c:v>3.771457948096442</c:v>
                </c:pt>
                <c:pt idx="42">
                  <c:v>3.20890571800318</c:v>
                </c:pt>
                <c:pt idx="43">
                  <c:v>3.463158656119187</c:v>
                </c:pt>
                <c:pt idx="44">
                  <c:v>3.646653971936635</c:v>
                </c:pt>
                <c:pt idx="45">
                  <c:v>3.660827845105111</c:v>
                </c:pt>
                <c:pt idx="46">
                  <c:v>3.656237845105111</c:v>
                </c:pt>
                <c:pt idx="47">
                  <c:v>3.665404442668363</c:v>
                </c:pt>
                <c:pt idx="48">
                  <c:v>3.831907192668363</c:v>
                </c:pt>
                <c:pt idx="49">
                  <c:v>3.777443704798655</c:v>
                </c:pt>
                <c:pt idx="50">
                  <c:v>3.881996039046579</c:v>
                </c:pt>
                <c:pt idx="51">
                  <c:v>3.537990402078364</c:v>
                </c:pt>
                <c:pt idx="52">
                  <c:v>3.303435454798655</c:v>
                </c:pt>
                <c:pt idx="53">
                  <c:v>3.646070442668363</c:v>
                </c:pt>
                <c:pt idx="54">
                  <c:v>3.629021454798655</c:v>
                </c:pt>
                <c:pt idx="55">
                  <c:v>3.753427537514032</c:v>
                </c:pt>
                <c:pt idx="56">
                  <c:v>3.800933663318013</c:v>
                </c:pt>
                <c:pt idx="57">
                  <c:v>3.755674196799433</c:v>
                </c:pt>
                <c:pt idx="58">
                  <c:v>3.627661852761874</c:v>
                </c:pt>
                <c:pt idx="59">
                  <c:v>3.84992175144831</c:v>
                </c:pt>
                <c:pt idx="60">
                  <c:v>3.424573111018819</c:v>
                </c:pt>
                <c:pt idx="61">
                  <c:v>3.591907696449878</c:v>
                </c:pt>
                <c:pt idx="62">
                  <c:v>2.99195619644987</c:v>
                </c:pt>
                <c:pt idx="63">
                  <c:v>2.865904696449878</c:v>
                </c:pt>
                <c:pt idx="64">
                  <c:v>3.969749440241147</c:v>
                </c:pt>
                <c:pt idx="65">
                  <c:v>5.48379915106074</c:v>
                </c:pt>
                <c:pt idx="66">
                  <c:v>5.53920319024115</c:v>
                </c:pt>
                <c:pt idx="67">
                  <c:v>2.832844144044621</c:v>
                </c:pt>
                <c:pt idx="68">
                  <c:v>2.755762946284962</c:v>
                </c:pt>
                <c:pt idx="69">
                  <c:v>3.921394292839546</c:v>
                </c:pt>
                <c:pt idx="70">
                  <c:v>3.974816144044627</c:v>
                </c:pt>
                <c:pt idx="76">
                  <c:v>4.31033816369354</c:v>
                </c:pt>
                <c:pt idx="77">
                  <c:v>4.349912752007095</c:v>
                </c:pt>
                <c:pt idx="78">
                  <c:v>4.36473650200708</c:v>
                </c:pt>
                <c:pt idx="81">
                  <c:v>3.10224495657426</c:v>
                </c:pt>
                <c:pt idx="82">
                  <c:v>3.277997313360093</c:v>
                </c:pt>
                <c:pt idx="83">
                  <c:v>3.444951457985421</c:v>
                </c:pt>
                <c:pt idx="84">
                  <c:v>2.662373957601963</c:v>
                </c:pt>
                <c:pt idx="85">
                  <c:v>2.6821048347407</c:v>
                </c:pt>
                <c:pt idx="86">
                  <c:v>3.403025505696005</c:v>
                </c:pt>
                <c:pt idx="87">
                  <c:v>3.388263505696005</c:v>
                </c:pt>
                <c:pt idx="88">
                  <c:v>3.443324505696005</c:v>
                </c:pt>
                <c:pt idx="91">
                  <c:v>2.382164971228955</c:v>
                </c:pt>
                <c:pt idx="92">
                  <c:v>2.22712724777734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5F-4C21-93F6-0C840784D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82742448"/>
        <c:axId val="-889261344"/>
      </c:scatterChart>
      <c:valAx>
        <c:axId val="-782742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en-US" sz="1200" b="0" i="0" baseline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IRI Actual (m/km)</a:t>
                </a:r>
                <a:endParaRPr lang="en-US" sz="120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-889261344"/>
        <c:crosses val="autoZero"/>
        <c:crossBetween val="midCat"/>
      </c:valAx>
      <c:valAx>
        <c:axId val="-88926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en-US" sz="120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IRI</a:t>
                </a:r>
                <a:r>
                  <a:rPr lang="en-US" sz="1200" baseline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Predict (m/km)</a:t>
                </a:r>
                <a:endParaRPr lang="en-US" sz="12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-782742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dIRI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</c:v>
                </c:pt>
                <c:pt idx="8">
                  <c:v>4.0</c:v>
                </c:pt>
                <c:pt idx="9">
                  <c:v>4.5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6.5</c:v>
                </c:pt>
                <c:pt idx="14">
                  <c:v>7.0</c:v>
                </c:pt>
                <c:pt idx="15">
                  <c:v>7.5</c:v>
                </c:pt>
                <c:pt idx="16">
                  <c:v>8.0</c:v>
                </c:pt>
                <c:pt idx="17">
                  <c:v>8.5</c:v>
                </c:pt>
                <c:pt idx="18">
                  <c:v>9.0</c:v>
                </c:pt>
                <c:pt idx="19">
                  <c:v>9.5</c:v>
                </c:pt>
                <c:pt idx="20">
                  <c:v>10.0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0.15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0.300000000000001</c:v>
                </c:pt>
                <c:pt idx="18">
                  <c:v>0.300000000000001</c:v>
                </c:pt>
                <c:pt idx="19">
                  <c:v>0.300000000000001</c:v>
                </c:pt>
                <c:pt idx="20">
                  <c:v>0.300000000000001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7398592"/>
        <c:axId val="-811856208"/>
      </c:scatterChart>
      <c:valAx>
        <c:axId val="-73739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before Seal (m/km)</a:t>
                </a:r>
              </a:p>
            </c:rich>
          </c:tx>
          <c:layout>
            <c:manualLayout>
              <c:xMode val="edge"/>
              <c:yMode val="edge"/>
              <c:x val="0.40224274887359"/>
              <c:y val="0.90921768707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811856208"/>
        <c:crosses val="autoZero"/>
        <c:crossBetween val="midCat"/>
        <c:majorUnit val="0.5"/>
      </c:valAx>
      <c:valAx>
        <c:axId val="-81185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reduction (m/km)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737398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</c:v>
                </c:pt>
                <c:pt idx="8">
                  <c:v>4.0</c:v>
                </c:pt>
                <c:pt idx="9">
                  <c:v>4.5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6.5</c:v>
                </c:pt>
                <c:pt idx="14">
                  <c:v>7.0</c:v>
                </c:pt>
              </c:numCache>
            </c:numRef>
          </c:cat>
          <c:val>
            <c:numRef>
              <c:f>Sheet2!$B$2:$B$16</c:f>
              <c:numCache>
                <c:formatCode>General</c:formatCode>
                <c:ptCount val="15"/>
                <c:pt idx="0">
                  <c:v>37.01600000000001</c:v>
                </c:pt>
                <c:pt idx="1">
                  <c:v>10.212</c:v>
                </c:pt>
                <c:pt idx="2">
                  <c:v>13.287</c:v>
                </c:pt>
                <c:pt idx="3">
                  <c:v>304.1299999999999</c:v>
                </c:pt>
                <c:pt idx="4">
                  <c:v>6638.763999999998</c:v>
                </c:pt>
                <c:pt idx="5">
                  <c:v>15785.24899999999</c:v>
                </c:pt>
                <c:pt idx="6">
                  <c:v>10282.482</c:v>
                </c:pt>
                <c:pt idx="7">
                  <c:v>3428.376000000002</c:v>
                </c:pt>
                <c:pt idx="8">
                  <c:v>1494.824</c:v>
                </c:pt>
                <c:pt idx="9">
                  <c:v>480.8439999999999</c:v>
                </c:pt>
                <c:pt idx="10">
                  <c:v>318.5410000000001</c:v>
                </c:pt>
                <c:pt idx="11">
                  <c:v>37.545</c:v>
                </c:pt>
                <c:pt idx="12">
                  <c:v>3.478</c:v>
                </c:pt>
                <c:pt idx="13">
                  <c:v>1.788</c:v>
                </c:pt>
                <c:pt idx="14">
                  <c:v>35.991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95-45ED-826D-26951C208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0453888"/>
        <c:axId val="-810451568"/>
      </c:barChart>
      <c:catAx>
        <c:axId val="-8104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451568"/>
        <c:crosses val="autoZero"/>
        <c:auto val="1"/>
        <c:lblAlgn val="ctr"/>
        <c:lblOffset val="100"/>
        <c:noMultiLvlLbl val="0"/>
      </c:catAx>
      <c:valAx>
        <c:axId val="-81045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45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Rutting (mm)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Sheet2!$F$1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Sheet2!$E$2:$E$31</c:f>
              <c:numCache>
                <c:formatCode>General</c:formatCode>
                <c:ptCount val="30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</c:v>
                </c:pt>
                <c:pt idx="8">
                  <c:v>4.0</c:v>
                </c:pt>
                <c:pt idx="9">
                  <c:v>4.5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6.5</c:v>
                </c:pt>
                <c:pt idx="14">
                  <c:v>7.0</c:v>
                </c:pt>
                <c:pt idx="15">
                  <c:v>7.5</c:v>
                </c:pt>
                <c:pt idx="16">
                  <c:v>8.0</c:v>
                </c:pt>
                <c:pt idx="17">
                  <c:v>8.5</c:v>
                </c:pt>
                <c:pt idx="18">
                  <c:v>9.0</c:v>
                </c:pt>
                <c:pt idx="19">
                  <c:v>9.5</c:v>
                </c:pt>
                <c:pt idx="20">
                  <c:v>10.0</c:v>
                </c:pt>
                <c:pt idx="21">
                  <c:v>10.5</c:v>
                </c:pt>
                <c:pt idx="22">
                  <c:v>11.0</c:v>
                </c:pt>
                <c:pt idx="23">
                  <c:v>11.5</c:v>
                </c:pt>
                <c:pt idx="24">
                  <c:v>12.0</c:v>
                </c:pt>
                <c:pt idx="25">
                  <c:v>12.5</c:v>
                </c:pt>
                <c:pt idx="26">
                  <c:v>13.0</c:v>
                </c:pt>
                <c:pt idx="27">
                  <c:v>13.5</c:v>
                </c:pt>
                <c:pt idx="28">
                  <c:v>14.0</c:v>
                </c:pt>
                <c:pt idx="29">
                  <c:v>14.5</c:v>
                </c:pt>
              </c:numCache>
            </c:numRef>
          </c:cat>
          <c:val>
            <c:numRef>
              <c:f>Sheet2!$F$2:$F$31</c:f>
              <c:numCache>
                <c:formatCode>General</c:formatCode>
                <c:ptCount val="30"/>
                <c:pt idx="0">
                  <c:v>165.359</c:v>
                </c:pt>
                <c:pt idx="1">
                  <c:v>0.434</c:v>
                </c:pt>
                <c:pt idx="2">
                  <c:v>83.89200000000001</c:v>
                </c:pt>
                <c:pt idx="3">
                  <c:v>298.5019999999998</c:v>
                </c:pt>
                <c:pt idx="4">
                  <c:v>1041.03</c:v>
                </c:pt>
                <c:pt idx="5">
                  <c:v>2462.274000000001</c:v>
                </c:pt>
                <c:pt idx="6">
                  <c:v>4396.306</c:v>
                </c:pt>
                <c:pt idx="7">
                  <c:v>3744.024000000001</c:v>
                </c:pt>
                <c:pt idx="8">
                  <c:v>4903.360000000002</c:v>
                </c:pt>
                <c:pt idx="9">
                  <c:v>5060.801</c:v>
                </c:pt>
                <c:pt idx="10">
                  <c:v>4493.031000000004</c:v>
                </c:pt>
                <c:pt idx="11">
                  <c:v>3032.008000000001</c:v>
                </c:pt>
                <c:pt idx="12">
                  <c:v>2518.024</c:v>
                </c:pt>
                <c:pt idx="13">
                  <c:v>1586.153999999999</c:v>
                </c:pt>
                <c:pt idx="14">
                  <c:v>1078.021</c:v>
                </c:pt>
                <c:pt idx="15">
                  <c:v>806.209</c:v>
                </c:pt>
                <c:pt idx="16">
                  <c:v>576.9159999999997</c:v>
                </c:pt>
                <c:pt idx="17">
                  <c:v>420.2329999999998</c:v>
                </c:pt>
                <c:pt idx="18">
                  <c:v>216.192</c:v>
                </c:pt>
                <c:pt idx="19">
                  <c:v>147.834</c:v>
                </c:pt>
                <c:pt idx="20">
                  <c:v>144.345</c:v>
                </c:pt>
                <c:pt idx="21">
                  <c:v>120.146</c:v>
                </c:pt>
                <c:pt idx="22">
                  <c:v>93.417</c:v>
                </c:pt>
                <c:pt idx="23">
                  <c:v>11.6</c:v>
                </c:pt>
                <c:pt idx="24">
                  <c:v>53.52700000000001</c:v>
                </c:pt>
                <c:pt idx="25">
                  <c:v>170.386</c:v>
                </c:pt>
                <c:pt idx="26">
                  <c:v>43.0</c:v>
                </c:pt>
                <c:pt idx="27">
                  <c:v>13.55</c:v>
                </c:pt>
                <c:pt idx="28">
                  <c:v>29.636</c:v>
                </c:pt>
                <c:pt idx="29">
                  <c:v>132.654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0-439D-BF6D-29C0917EC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98140304"/>
        <c:axId val="-698138256"/>
      </c:barChart>
      <c:catAx>
        <c:axId val="-6981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8138256"/>
        <c:crosses val="autoZero"/>
        <c:auto val="1"/>
        <c:lblAlgn val="ctr"/>
        <c:lblOffset val="100"/>
        <c:noMultiLvlLbl val="0"/>
      </c:catAx>
      <c:valAx>
        <c:axId val="-69813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81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cracking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Sheet2!$J$1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</c:numCache>
            </c:numRef>
          </c:cat>
          <c:val>
            <c:numRef>
              <c:f>Sheet2!$J$2:$J$10</c:f>
              <c:numCache>
                <c:formatCode>General</c:formatCode>
                <c:ptCount val="9"/>
                <c:pt idx="0">
                  <c:v>31208.58800000002</c:v>
                </c:pt>
                <c:pt idx="1">
                  <c:v>4940.717999999999</c:v>
                </c:pt>
                <c:pt idx="2">
                  <c:v>998.1209999999994</c:v>
                </c:pt>
                <c:pt idx="3">
                  <c:v>726.263</c:v>
                </c:pt>
                <c:pt idx="4">
                  <c:v>399.7029999999999</c:v>
                </c:pt>
                <c:pt idx="5">
                  <c:v>92.009</c:v>
                </c:pt>
                <c:pt idx="6">
                  <c:v>110.762</c:v>
                </c:pt>
                <c:pt idx="7">
                  <c:v>79.59</c:v>
                </c:pt>
                <c:pt idx="8">
                  <c:v>60.852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2F-4321-9309-9F027A2C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97928112"/>
        <c:axId val="-697925792"/>
      </c:barChart>
      <c:catAx>
        <c:axId val="-69792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7925792"/>
        <c:crosses val="autoZero"/>
        <c:auto val="1"/>
        <c:lblAlgn val="ctr"/>
        <c:lblOffset val="100"/>
        <c:noMultiLvlLbl val="0"/>
      </c:catAx>
      <c:valAx>
        <c:axId val="-69792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9792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'R5'!$C$1</c:f>
              <c:strCache>
                <c:ptCount val="1"/>
                <c:pt idx="0">
                  <c:v>ผลรวม ของ ปริมาณงาน (ตร.ม.)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33-47B8-ABB8-71C844FC51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33-47B8-ABB8-71C844FC51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33-47B8-ABB8-71C844FC51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33-47B8-ABB8-71C844FC51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33-47B8-ABB8-71C844FC5152}"/>
              </c:ext>
            </c:extLst>
          </c:dPt>
          <c:dLbls>
            <c:dLbl>
              <c:idx val="3"/>
              <c:layout>
                <c:manualLayout>
                  <c:x val="-0.0893083534116595"/>
                  <c:y val="0.05290244969378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33-47B8-ABB8-71C844FC51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'R5'!$A$3:$A$6</c:f>
              <c:strCache>
                <c:ptCount val="4"/>
                <c:pt idx="0">
                  <c:v>OL05</c:v>
                </c:pt>
                <c:pt idx="1">
                  <c:v>OL10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'R5'!$C$3:$C$6</c:f>
              <c:numCache>
                <c:formatCode>#,##0</c:formatCode>
                <c:ptCount val="4"/>
                <c:pt idx="0">
                  <c:v>1.7041865E7</c:v>
                </c:pt>
                <c:pt idx="1">
                  <c:v>9.493881E6</c:v>
                </c:pt>
                <c:pt idx="2">
                  <c:v>8.721719E6</c:v>
                </c:pt>
                <c:pt idx="3">
                  <c:v>1.320024E6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B33-47B8-ABB8-71C844FC51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'R5'!$L$1</c:f>
              <c:strCache>
                <c:ptCount val="1"/>
                <c:pt idx="0">
                  <c:v>ค่าเฉลี่ย ของ IRI ก่อนการซ่อมบำรุง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'R5'!$H$2:$H$11</c:f>
              <c:numCache>
                <c:formatCode>General</c:formatCode>
                <c:ptCount val="10"/>
                <c:pt idx="0">
                  <c:v>2561.0</c:v>
                </c:pt>
                <c:pt idx="1">
                  <c:v>2562.0</c:v>
                </c:pt>
                <c:pt idx="2">
                  <c:v>2563.0</c:v>
                </c:pt>
                <c:pt idx="3">
                  <c:v>2564.0</c:v>
                </c:pt>
                <c:pt idx="4">
                  <c:v>2565.0</c:v>
                </c:pt>
                <c:pt idx="5">
                  <c:v>2566.0</c:v>
                </c:pt>
                <c:pt idx="6">
                  <c:v>2567.0</c:v>
                </c:pt>
                <c:pt idx="7">
                  <c:v>2568.0</c:v>
                </c:pt>
                <c:pt idx="8">
                  <c:v>2569.0</c:v>
                </c:pt>
                <c:pt idx="9">
                  <c:v>2570.0</c:v>
                </c:pt>
              </c:numCache>
            </c:numRef>
          </c:cat>
          <c:val>
            <c:numRef>
              <c:f>'R5'!$L$2:$L$11</c:f>
              <c:numCache>
                <c:formatCode>0.00</c:formatCode>
                <c:ptCount val="10"/>
                <c:pt idx="0">
                  <c:v>3.006684336525307</c:v>
                </c:pt>
                <c:pt idx="1">
                  <c:v>2.854081737346106</c:v>
                </c:pt>
                <c:pt idx="2">
                  <c:v>2.81781207250343</c:v>
                </c:pt>
                <c:pt idx="3">
                  <c:v>2.804767441860458</c:v>
                </c:pt>
                <c:pt idx="4">
                  <c:v>2.809196306429554</c:v>
                </c:pt>
                <c:pt idx="5">
                  <c:v>2.817680403556746</c:v>
                </c:pt>
                <c:pt idx="6">
                  <c:v>2.823916723666198</c:v>
                </c:pt>
                <c:pt idx="7">
                  <c:v>2.836214945280436</c:v>
                </c:pt>
                <c:pt idx="8">
                  <c:v>2.85847298221613</c:v>
                </c:pt>
                <c:pt idx="9">
                  <c:v>2.87220588235293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CA-4AB0-9D95-2AA1655EA69E}"/>
            </c:ext>
          </c:extLst>
        </c:ser>
        <c:ser>
          <c:idx val="1"/>
          <c:order val="1"/>
          <c:tx>
            <c:strRef>
              <c:f>'R5'!$M$1</c:f>
              <c:strCache>
                <c:ptCount val="1"/>
                <c:pt idx="0">
                  <c:v>ค่าเฉลี่ย ของ IRI หลังซ่อมบำรุง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'R5'!$M$2:$M$11</c:f>
              <c:numCache>
                <c:formatCode>0.00</c:formatCode>
                <c:ptCount val="10"/>
                <c:pt idx="0">
                  <c:v>2.713325923392613</c:v>
                </c:pt>
                <c:pt idx="1">
                  <c:v>2.678892783857743</c:v>
                </c:pt>
                <c:pt idx="2">
                  <c:v>2.667380300957613</c:v>
                </c:pt>
                <c:pt idx="3">
                  <c:v>2.672679548563598</c:v>
                </c:pt>
                <c:pt idx="4">
                  <c:v>2.68173050615596</c:v>
                </c:pt>
                <c:pt idx="5">
                  <c:v>2.688213919288635</c:v>
                </c:pt>
                <c:pt idx="6">
                  <c:v>2.700573700410384</c:v>
                </c:pt>
                <c:pt idx="7">
                  <c:v>2.722417065663471</c:v>
                </c:pt>
                <c:pt idx="8">
                  <c:v>2.736201265389868</c:v>
                </c:pt>
                <c:pt idx="9">
                  <c:v>2.753414842681244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CA-4AB0-9D95-2AA1655EA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890569856"/>
        <c:axId val="-890567536"/>
      </c:lineChart>
      <c:catAx>
        <c:axId val="-8905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-890567536"/>
        <c:crosses val="autoZero"/>
        <c:auto val="1"/>
        <c:lblAlgn val="ctr"/>
        <c:lblOffset val="100"/>
        <c:noMultiLvlLbl val="0"/>
      </c:catAx>
      <c:valAx>
        <c:axId val="-89056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-89056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1" Type="http://schemas.openxmlformats.org/officeDocument/2006/relationships/image" Target="../media/image39.png"/><Relationship Id="rId2" Type="http://schemas.openxmlformats.org/officeDocument/2006/relationships/image" Target="../media/image40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1" Type="http://schemas.openxmlformats.org/officeDocument/2006/relationships/image" Target="../media/image39.png"/><Relationship Id="rId2" Type="http://schemas.openxmlformats.org/officeDocument/2006/relationships/image" Target="../media/image4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07AF-366D-4AF1-8BE0-EFFF2B5500D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AB57F75A-3D77-40C3-A983-11D160D140D3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1. ความเป็นมาและวัตถุประสงค์ของโครงการ</a:t>
          </a:r>
        </a:p>
      </dgm:t>
    </dgm:pt>
    <dgm:pt modelId="{87FA401C-F16A-4B99-8106-C345F2CB4789}" type="parTrans" cxnId="{89C09BE8-5BCD-4C8F-8522-6E386B74FE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172BFA-B302-4BA4-897B-89F510E8B849}" type="sibTrans" cxnId="{89C09BE8-5BCD-4C8F-8522-6E386B74FE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60CE38-2836-49FF-A417-A670324C9836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2. ศึกษา ทบทวนข้อมูลแบบจำลองต่างๆ ภายในโปรแกรม </a:t>
          </a:r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7D544D-8A4F-4F4A-989C-620EDC3E8B4D}" type="parTrans" cxnId="{7A007E55-FE0B-4FDB-8C35-BE456742D126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E38C13-9DB1-4D5F-9C94-D73A8D2FEB1D}" type="sibTrans" cxnId="{7A007E55-FE0B-4FDB-8C35-BE456742D126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E9B60A-BCB9-437B-A7B4-A212431AD1D7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3. ดำเนินการสอบเทียบแบบจำลอง</a:t>
          </a:r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u="none" strike="noStrike" dirty="0">
              <a:solidFill>
                <a:schemeClr val="dk1"/>
              </a:solidFill>
              <a:latin typeface="TH SarabunPSK" pitchFamily="34" charset="-34"/>
              <a:ea typeface="+mn-ea"/>
              <a:cs typeface="TH SarabunPSK" pitchFamily="34" charset="-34"/>
            </a:rPr>
            <a:t>สรุปผลการสอบเทียบ และค่าความแปรปรวน ค่าความเชื่อมั่นจากแบบจำลอง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1EE963-284F-4699-8351-EE0D0A245B97}" type="parTrans" cxnId="{88606757-B874-437A-B71B-C38DC6342912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C0D5F0-1D5A-4416-A805-835D1C3A945F}" type="sibTrans" cxnId="{88606757-B874-437A-B71B-C38DC6342912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2764BB-CA38-4419-9BF8-D8BDAB77BA6F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</a:r>
        </a:p>
      </dgm:t>
    </dgm:pt>
    <dgm:pt modelId="{716CA7C7-5A78-4B9B-A650-DEAC13AD3143}" type="parTrans" cxnId="{B6794102-FD31-4C0D-BFA9-403E30FC4F35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155EE8-4161-4DDC-8A90-C937DB518CB5}" type="sibTrans" cxnId="{B6794102-FD31-4C0D-BFA9-403E30FC4F35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00117E-A572-4951-BA93-B03F9AA68BB0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และแนะนำปัจจัยตลอดจนหลักเกณฑ์ต่างๆ สำหรับใช้ในการเลือกวิธีการซ่อมบำรุง</a:t>
          </a:r>
        </a:p>
      </dgm:t>
    </dgm:pt>
    <dgm:pt modelId="{EBBC581A-D7E1-42F1-9B71-940B41CCCE11}" type="parTrans" cxnId="{4F438F3C-1E03-440D-A061-E8596C24AF78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DAB115-8679-4642-810D-5A1FBE6D4AB2}" type="sibTrans" cxnId="{4F438F3C-1E03-440D-A061-E8596C24AF78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40A853-9736-46CF-AB1F-D790B0D43491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6</a:t>
          </a: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เทคโนโลยีที่ใช้พัฒนาระบบและแสดงตัวอย่างหน้าจอ </a:t>
          </a:r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(Mock Up)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8F4A1-5936-44CF-8295-29E96A7DC45C}" type="parTrans" cxnId="{FEF32E54-030F-401E-BD8E-75BDD95832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2ACC9C-1C63-4AA4-AA2E-A7BEFD676147}" type="sibTrans" cxnId="{FEF32E54-030F-401E-BD8E-75BDD9583294}">
      <dgm:prSet/>
      <dgm:spPr/>
      <dgm:t>
        <a:bodyPr/>
        <a:lstStyle/>
        <a:p>
          <a:pPr algn="thaiDist"/>
          <a:endParaRPr lang="th-TH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100A9E-62B8-4D10-ACD7-6BE01D449F7C}" type="pres">
      <dgm:prSet presAssocID="{F0E307AF-366D-4AF1-8BE0-EFFF2B5500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D6F16-3109-4A9B-8752-4A095DA91E73}" type="pres">
      <dgm:prSet presAssocID="{AB57F75A-3D77-40C3-A983-11D160D140D3}" presName="parentLin" presStyleCnt="0"/>
      <dgm:spPr/>
    </dgm:pt>
    <dgm:pt modelId="{80523900-73E1-43B6-ADFA-16481D6A2BB1}" type="pres">
      <dgm:prSet presAssocID="{AB57F75A-3D77-40C3-A983-11D160D140D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C159550-051C-40C3-B85D-1F2E6C0307F2}" type="pres">
      <dgm:prSet presAssocID="{AB57F75A-3D77-40C3-A983-11D160D140D3}" presName="parentText" presStyleLbl="node1" presStyleIdx="0" presStyleCnt="6" custScaleX="120153" custScaleY="154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D8C13-CEF4-46E1-AFDD-C5CBACC4EC7F}" type="pres">
      <dgm:prSet presAssocID="{AB57F75A-3D77-40C3-A983-11D160D140D3}" presName="negativeSpace" presStyleCnt="0"/>
      <dgm:spPr/>
    </dgm:pt>
    <dgm:pt modelId="{B2210873-1F81-46AB-8F1D-4D7091BD1D58}" type="pres">
      <dgm:prSet presAssocID="{AB57F75A-3D77-40C3-A983-11D160D140D3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E72855BB-2740-428F-BA85-627053EAA307}" type="pres">
      <dgm:prSet presAssocID="{D4172BFA-B302-4BA4-897B-89F510E8B849}" presName="spaceBetweenRectangles" presStyleCnt="0"/>
      <dgm:spPr/>
    </dgm:pt>
    <dgm:pt modelId="{08CCEEBE-8B17-4B63-80A2-0BCED70329B2}" type="pres">
      <dgm:prSet presAssocID="{3B60CE38-2836-49FF-A417-A670324C9836}" presName="parentLin" presStyleCnt="0"/>
      <dgm:spPr/>
    </dgm:pt>
    <dgm:pt modelId="{2327CA16-7DC6-42CB-9C61-1EDB3A5A601A}" type="pres">
      <dgm:prSet presAssocID="{3B60CE38-2836-49FF-A417-A670324C983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F1A5029-67C7-4E6C-B36D-DF815737D524}" type="pres">
      <dgm:prSet presAssocID="{3B60CE38-2836-49FF-A417-A670324C9836}" presName="parentText" presStyleLbl="node1" presStyleIdx="1" presStyleCnt="6" custScaleX="120153" custScaleY="224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F9E9C-B910-4CFF-8483-EB9F8764D5D3}" type="pres">
      <dgm:prSet presAssocID="{3B60CE38-2836-49FF-A417-A670324C9836}" presName="negativeSpace" presStyleCnt="0"/>
      <dgm:spPr/>
    </dgm:pt>
    <dgm:pt modelId="{5BEAAC06-B5DF-44F1-9C78-C7DBA58DDB2C}" type="pres">
      <dgm:prSet presAssocID="{3B60CE38-2836-49FF-A417-A670324C9836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6BE9385-F335-471F-B4FD-04B8F53ED23F}" type="pres">
      <dgm:prSet presAssocID="{71E38C13-9DB1-4D5F-9C94-D73A8D2FEB1D}" presName="spaceBetweenRectangles" presStyleCnt="0"/>
      <dgm:spPr/>
    </dgm:pt>
    <dgm:pt modelId="{7E2A637A-0AEC-44AA-BD7B-0CB40DE2E367}" type="pres">
      <dgm:prSet presAssocID="{3DE9B60A-BCB9-437B-A7B4-A212431AD1D7}" presName="parentLin" presStyleCnt="0"/>
      <dgm:spPr/>
    </dgm:pt>
    <dgm:pt modelId="{07D66407-8D13-4B12-A13E-2838080875DD}" type="pres">
      <dgm:prSet presAssocID="{3DE9B60A-BCB9-437B-A7B4-A212431AD1D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5ED1379-5C9A-4E32-BE68-552D73347CE7}" type="pres">
      <dgm:prSet presAssocID="{3DE9B60A-BCB9-437B-A7B4-A212431AD1D7}" presName="parentText" presStyleLbl="node1" presStyleIdx="2" presStyleCnt="6" custScaleX="120153" custScaleY="2873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F0-9C9A-4199-B37E-B37CF5F33797}" type="pres">
      <dgm:prSet presAssocID="{3DE9B60A-BCB9-437B-A7B4-A212431AD1D7}" presName="negativeSpace" presStyleCnt="0"/>
      <dgm:spPr/>
    </dgm:pt>
    <dgm:pt modelId="{E791C41E-0A5B-4238-94E3-906FB4C66531}" type="pres">
      <dgm:prSet presAssocID="{3DE9B60A-BCB9-437B-A7B4-A212431AD1D7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6B82FE87-6EDA-42D0-A177-5FDF1B336990}" type="pres">
      <dgm:prSet presAssocID="{14C0D5F0-1D5A-4416-A805-835D1C3A945F}" presName="spaceBetweenRectangles" presStyleCnt="0"/>
      <dgm:spPr/>
    </dgm:pt>
    <dgm:pt modelId="{F56C2D00-E254-4B6D-B0B4-F2A1A4B7DCA3}" type="pres">
      <dgm:prSet presAssocID="{F62764BB-CA38-4419-9BF8-D8BDAB77BA6F}" presName="parentLin" presStyleCnt="0"/>
      <dgm:spPr/>
    </dgm:pt>
    <dgm:pt modelId="{3421C2A2-4618-44B8-AB45-16CBF71E7AAA}" type="pres">
      <dgm:prSet presAssocID="{F62764BB-CA38-4419-9BF8-D8BDAB77BA6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A363CB1-737C-4311-8D76-42F6E9B84329}" type="pres">
      <dgm:prSet presAssocID="{F62764BB-CA38-4419-9BF8-D8BDAB77BA6F}" presName="parentText" presStyleLbl="node1" presStyleIdx="3" presStyleCnt="6" custScaleX="119835" custScaleY="225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2A59B-82F7-468C-B5A5-1447C75074B0}" type="pres">
      <dgm:prSet presAssocID="{F62764BB-CA38-4419-9BF8-D8BDAB77BA6F}" presName="negativeSpace" presStyleCnt="0"/>
      <dgm:spPr/>
    </dgm:pt>
    <dgm:pt modelId="{2FEF6701-DDE1-4362-A5D4-1F760E7FE30E}" type="pres">
      <dgm:prSet presAssocID="{F62764BB-CA38-4419-9BF8-D8BDAB77BA6F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01D22AC-6A96-44B5-AEA1-7C3FBF8A9102}" type="pres">
      <dgm:prSet presAssocID="{B1155EE8-4161-4DDC-8A90-C937DB518CB5}" presName="spaceBetweenRectangles" presStyleCnt="0"/>
      <dgm:spPr/>
    </dgm:pt>
    <dgm:pt modelId="{4A8775EB-786F-4A84-AB2F-E406AC6B8570}" type="pres">
      <dgm:prSet presAssocID="{C400117E-A572-4951-BA93-B03F9AA68BB0}" presName="parentLin" presStyleCnt="0"/>
      <dgm:spPr/>
    </dgm:pt>
    <dgm:pt modelId="{ECB59A11-624B-40E6-A4B4-608165A61A2B}" type="pres">
      <dgm:prSet presAssocID="{C400117E-A572-4951-BA93-B03F9AA68BB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CCA8EB7-7B4D-4E5A-AFF0-54ED24A80B41}" type="pres">
      <dgm:prSet presAssocID="{C400117E-A572-4951-BA93-B03F9AA68BB0}" presName="parentText" presStyleLbl="node1" presStyleIdx="4" presStyleCnt="6" custScaleX="121631" custScaleY="255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E4D6-4ED7-406E-BD14-2E6AECFA4BDC}" type="pres">
      <dgm:prSet presAssocID="{C400117E-A572-4951-BA93-B03F9AA68BB0}" presName="negativeSpace" presStyleCnt="0"/>
      <dgm:spPr/>
    </dgm:pt>
    <dgm:pt modelId="{D3DB5BDD-1800-4797-864C-74DC3506F14F}" type="pres">
      <dgm:prSet presAssocID="{C400117E-A572-4951-BA93-B03F9AA68BB0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15BA2852-3029-4E3D-AB81-33A32814C267}" type="pres">
      <dgm:prSet presAssocID="{26DAB115-8679-4642-810D-5A1FBE6D4AB2}" presName="spaceBetweenRectangles" presStyleCnt="0"/>
      <dgm:spPr/>
    </dgm:pt>
    <dgm:pt modelId="{DF0F9518-0E8A-4AF1-8C1D-B93BF1CBB5D3}" type="pres">
      <dgm:prSet presAssocID="{1D40A853-9736-46CF-AB1F-D790B0D43491}" presName="parentLin" presStyleCnt="0"/>
      <dgm:spPr/>
    </dgm:pt>
    <dgm:pt modelId="{388CD95F-8130-4B89-8CF0-376046A1FC6A}" type="pres">
      <dgm:prSet presAssocID="{1D40A853-9736-46CF-AB1F-D790B0D4349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45125111-BDCA-4D00-AEEA-3A1BC03B2758}" type="pres">
      <dgm:prSet presAssocID="{1D40A853-9736-46CF-AB1F-D790B0D43491}" presName="parentText" presStyleLbl="node1" presStyleIdx="5" presStyleCnt="6" custScaleX="123864" custScaleY="2506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7AD64-2B69-45FF-9694-6F6D27D12F23}" type="pres">
      <dgm:prSet presAssocID="{1D40A853-9736-46CF-AB1F-D790B0D43491}" presName="negativeSpace" presStyleCnt="0"/>
      <dgm:spPr/>
    </dgm:pt>
    <dgm:pt modelId="{B3C90C7B-20C8-4EF2-9D4A-5C7294AF449E}" type="pres">
      <dgm:prSet presAssocID="{1D40A853-9736-46CF-AB1F-D790B0D43491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</dgm:ptLst>
  <dgm:cxnLst>
    <dgm:cxn modelId="{7B74375E-0D5F-4C54-9C3D-77A2DA889469}" type="presOf" srcId="{1D40A853-9736-46CF-AB1F-D790B0D43491}" destId="{388CD95F-8130-4B89-8CF0-376046A1FC6A}" srcOrd="0" destOrd="0" presId="urn:microsoft.com/office/officeart/2005/8/layout/list1"/>
    <dgm:cxn modelId="{7A007E55-FE0B-4FDB-8C35-BE456742D126}" srcId="{F0E307AF-366D-4AF1-8BE0-EFFF2B5500D4}" destId="{3B60CE38-2836-49FF-A417-A670324C9836}" srcOrd="1" destOrd="0" parTransId="{4F7D544D-8A4F-4F4A-989C-620EDC3E8B4D}" sibTransId="{71E38C13-9DB1-4D5F-9C94-D73A8D2FEB1D}"/>
    <dgm:cxn modelId="{89C09BE8-5BCD-4C8F-8522-6E386B74FE94}" srcId="{F0E307AF-366D-4AF1-8BE0-EFFF2B5500D4}" destId="{AB57F75A-3D77-40C3-A983-11D160D140D3}" srcOrd="0" destOrd="0" parTransId="{87FA401C-F16A-4B99-8106-C345F2CB4789}" sibTransId="{D4172BFA-B302-4BA4-897B-89F510E8B849}"/>
    <dgm:cxn modelId="{B6794102-FD31-4C0D-BFA9-403E30FC4F35}" srcId="{F0E307AF-366D-4AF1-8BE0-EFFF2B5500D4}" destId="{F62764BB-CA38-4419-9BF8-D8BDAB77BA6F}" srcOrd="3" destOrd="0" parTransId="{716CA7C7-5A78-4B9B-A650-DEAC13AD3143}" sibTransId="{B1155EE8-4161-4DDC-8A90-C937DB518CB5}"/>
    <dgm:cxn modelId="{9258ED32-D273-4C47-A5C8-4750AAB28D40}" type="presOf" srcId="{AB57F75A-3D77-40C3-A983-11D160D140D3}" destId="{BC159550-051C-40C3-B85D-1F2E6C0307F2}" srcOrd="1" destOrd="0" presId="urn:microsoft.com/office/officeart/2005/8/layout/list1"/>
    <dgm:cxn modelId="{ABD23191-DEA8-491D-9FA4-72C308C09C51}" type="presOf" srcId="{AB57F75A-3D77-40C3-A983-11D160D140D3}" destId="{80523900-73E1-43B6-ADFA-16481D6A2BB1}" srcOrd="0" destOrd="0" presId="urn:microsoft.com/office/officeart/2005/8/layout/list1"/>
    <dgm:cxn modelId="{D50EC067-4F6A-40EA-927E-396235BDC0CE}" type="presOf" srcId="{F62764BB-CA38-4419-9BF8-D8BDAB77BA6F}" destId="{CA363CB1-737C-4311-8D76-42F6E9B84329}" srcOrd="1" destOrd="0" presId="urn:microsoft.com/office/officeart/2005/8/layout/list1"/>
    <dgm:cxn modelId="{6D8874A6-0E47-4982-9F81-92051E91064C}" type="presOf" srcId="{3B60CE38-2836-49FF-A417-A670324C9836}" destId="{6F1A5029-67C7-4E6C-B36D-DF815737D524}" srcOrd="1" destOrd="0" presId="urn:microsoft.com/office/officeart/2005/8/layout/list1"/>
    <dgm:cxn modelId="{50FAA079-F924-40ED-83D5-62FF1F8331E0}" type="presOf" srcId="{3DE9B60A-BCB9-437B-A7B4-A212431AD1D7}" destId="{15ED1379-5C9A-4E32-BE68-552D73347CE7}" srcOrd="1" destOrd="0" presId="urn:microsoft.com/office/officeart/2005/8/layout/list1"/>
    <dgm:cxn modelId="{FFFC535C-8DCC-4AF4-8167-5B2FE40EA067}" type="presOf" srcId="{C400117E-A572-4951-BA93-B03F9AA68BB0}" destId="{ECB59A11-624B-40E6-A4B4-608165A61A2B}" srcOrd="0" destOrd="0" presId="urn:microsoft.com/office/officeart/2005/8/layout/list1"/>
    <dgm:cxn modelId="{F744688D-7C51-4962-97C9-B56BE398DED1}" type="presOf" srcId="{F0E307AF-366D-4AF1-8BE0-EFFF2B5500D4}" destId="{A2100A9E-62B8-4D10-ACD7-6BE01D449F7C}" srcOrd="0" destOrd="0" presId="urn:microsoft.com/office/officeart/2005/8/layout/list1"/>
    <dgm:cxn modelId="{A9081AFA-C9F7-4C6C-8D4D-CB74119D5B0A}" type="presOf" srcId="{3B60CE38-2836-49FF-A417-A670324C9836}" destId="{2327CA16-7DC6-42CB-9C61-1EDB3A5A601A}" srcOrd="0" destOrd="0" presId="urn:microsoft.com/office/officeart/2005/8/layout/list1"/>
    <dgm:cxn modelId="{030DFC92-D554-48D5-A806-369EF5700F99}" type="presOf" srcId="{C400117E-A572-4951-BA93-B03F9AA68BB0}" destId="{ACCA8EB7-7B4D-4E5A-AFF0-54ED24A80B41}" srcOrd="1" destOrd="0" presId="urn:microsoft.com/office/officeart/2005/8/layout/list1"/>
    <dgm:cxn modelId="{EA40BE35-B798-4B41-B4C3-690DA10A6036}" type="presOf" srcId="{F62764BB-CA38-4419-9BF8-D8BDAB77BA6F}" destId="{3421C2A2-4618-44B8-AB45-16CBF71E7AAA}" srcOrd="0" destOrd="0" presId="urn:microsoft.com/office/officeart/2005/8/layout/list1"/>
    <dgm:cxn modelId="{CA1CA572-61F3-4E8C-BE17-C65F34BE53F8}" type="presOf" srcId="{1D40A853-9736-46CF-AB1F-D790B0D43491}" destId="{45125111-BDCA-4D00-AEEA-3A1BC03B2758}" srcOrd="1" destOrd="0" presId="urn:microsoft.com/office/officeart/2005/8/layout/list1"/>
    <dgm:cxn modelId="{88606757-B874-437A-B71B-C38DC6342912}" srcId="{F0E307AF-366D-4AF1-8BE0-EFFF2B5500D4}" destId="{3DE9B60A-BCB9-437B-A7B4-A212431AD1D7}" srcOrd="2" destOrd="0" parTransId="{F21EE963-284F-4699-8351-EE0D0A245B97}" sibTransId="{14C0D5F0-1D5A-4416-A805-835D1C3A945F}"/>
    <dgm:cxn modelId="{FEF32E54-030F-401E-BD8E-75BDD9583294}" srcId="{F0E307AF-366D-4AF1-8BE0-EFFF2B5500D4}" destId="{1D40A853-9736-46CF-AB1F-D790B0D43491}" srcOrd="5" destOrd="0" parTransId="{3DF8F4A1-5936-44CF-8295-29E96A7DC45C}" sibTransId="{962ACC9C-1C63-4AA4-AA2E-A7BEFD676147}"/>
    <dgm:cxn modelId="{4F438F3C-1E03-440D-A061-E8596C24AF78}" srcId="{F0E307AF-366D-4AF1-8BE0-EFFF2B5500D4}" destId="{C400117E-A572-4951-BA93-B03F9AA68BB0}" srcOrd="4" destOrd="0" parTransId="{EBBC581A-D7E1-42F1-9B71-940B41CCCE11}" sibTransId="{26DAB115-8679-4642-810D-5A1FBE6D4AB2}"/>
    <dgm:cxn modelId="{777B0023-960C-464E-9850-8789295C2E55}" type="presOf" srcId="{3DE9B60A-BCB9-437B-A7B4-A212431AD1D7}" destId="{07D66407-8D13-4B12-A13E-2838080875DD}" srcOrd="0" destOrd="0" presId="urn:microsoft.com/office/officeart/2005/8/layout/list1"/>
    <dgm:cxn modelId="{37A78E81-C692-42B4-9E43-53D04B31DA94}" type="presParOf" srcId="{A2100A9E-62B8-4D10-ACD7-6BE01D449F7C}" destId="{149D6F16-3109-4A9B-8752-4A095DA91E73}" srcOrd="0" destOrd="0" presId="urn:microsoft.com/office/officeart/2005/8/layout/list1"/>
    <dgm:cxn modelId="{A1519BD7-646C-494A-AE78-28B4AE493F0A}" type="presParOf" srcId="{149D6F16-3109-4A9B-8752-4A095DA91E73}" destId="{80523900-73E1-43B6-ADFA-16481D6A2BB1}" srcOrd="0" destOrd="0" presId="urn:microsoft.com/office/officeart/2005/8/layout/list1"/>
    <dgm:cxn modelId="{DDDD66F0-F430-4010-82C3-79D5D14EA1C9}" type="presParOf" srcId="{149D6F16-3109-4A9B-8752-4A095DA91E73}" destId="{BC159550-051C-40C3-B85D-1F2E6C0307F2}" srcOrd="1" destOrd="0" presId="urn:microsoft.com/office/officeart/2005/8/layout/list1"/>
    <dgm:cxn modelId="{674F063C-223F-4E0B-9F10-D3082CC0EC84}" type="presParOf" srcId="{A2100A9E-62B8-4D10-ACD7-6BE01D449F7C}" destId="{900D8C13-CEF4-46E1-AFDD-C5CBACC4EC7F}" srcOrd="1" destOrd="0" presId="urn:microsoft.com/office/officeart/2005/8/layout/list1"/>
    <dgm:cxn modelId="{5B426D58-B2ED-4DBC-8E1B-9B871C40DDB4}" type="presParOf" srcId="{A2100A9E-62B8-4D10-ACD7-6BE01D449F7C}" destId="{B2210873-1F81-46AB-8F1D-4D7091BD1D58}" srcOrd="2" destOrd="0" presId="urn:microsoft.com/office/officeart/2005/8/layout/list1"/>
    <dgm:cxn modelId="{566533DD-21B8-4150-8EEF-37106C40D54D}" type="presParOf" srcId="{A2100A9E-62B8-4D10-ACD7-6BE01D449F7C}" destId="{E72855BB-2740-428F-BA85-627053EAA307}" srcOrd="3" destOrd="0" presId="urn:microsoft.com/office/officeart/2005/8/layout/list1"/>
    <dgm:cxn modelId="{ED9FEF58-C027-4E56-B3B4-3D3AA466AD90}" type="presParOf" srcId="{A2100A9E-62B8-4D10-ACD7-6BE01D449F7C}" destId="{08CCEEBE-8B17-4B63-80A2-0BCED70329B2}" srcOrd="4" destOrd="0" presId="urn:microsoft.com/office/officeart/2005/8/layout/list1"/>
    <dgm:cxn modelId="{F7B9EA75-A1B3-4355-9866-8CB0C63A4DB1}" type="presParOf" srcId="{08CCEEBE-8B17-4B63-80A2-0BCED70329B2}" destId="{2327CA16-7DC6-42CB-9C61-1EDB3A5A601A}" srcOrd="0" destOrd="0" presId="urn:microsoft.com/office/officeart/2005/8/layout/list1"/>
    <dgm:cxn modelId="{B76DFE9A-7D56-4736-9C35-20DEC443F7B3}" type="presParOf" srcId="{08CCEEBE-8B17-4B63-80A2-0BCED70329B2}" destId="{6F1A5029-67C7-4E6C-B36D-DF815737D524}" srcOrd="1" destOrd="0" presId="urn:microsoft.com/office/officeart/2005/8/layout/list1"/>
    <dgm:cxn modelId="{2C60661E-C9E6-4825-AF3A-E362C6E71D29}" type="presParOf" srcId="{A2100A9E-62B8-4D10-ACD7-6BE01D449F7C}" destId="{299F9E9C-B910-4CFF-8483-EB9F8764D5D3}" srcOrd="5" destOrd="0" presId="urn:microsoft.com/office/officeart/2005/8/layout/list1"/>
    <dgm:cxn modelId="{03FE60CC-E139-4C53-801B-68416B992D8F}" type="presParOf" srcId="{A2100A9E-62B8-4D10-ACD7-6BE01D449F7C}" destId="{5BEAAC06-B5DF-44F1-9C78-C7DBA58DDB2C}" srcOrd="6" destOrd="0" presId="urn:microsoft.com/office/officeart/2005/8/layout/list1"/>
    <dgm:cxn modelId="{CE248C2C-33F6-4CA4-AFE5-815725998D04}" type="presParOf" srcId="{A2100A9E-62B8-4D10-ACD7-6BE01D449F7C}" destId="{56BE9385-F335-471F-B4FD-04B8F53ED23F}" srcOrd="7" destOrd="0" presId="urn:microsoft.com/office/officeart/2005/8/layout/list1"/>
    <dgm:cxn modelId="{B0A2B2A5-12AE-4012-97F6-A8A7B9605A31}" type="presParOf" srcId="{A2100A9E-62B8-4D10-ACD7-6BE01D449F7C}" destId="{7E2A637A-0AEC-44AA-BD7B-0CB40DE2E367}" srcOrd="8" destOrd="0" presId="urn:microsoft.com/office/officeart/2005/8/layout/list1"/>
    <dgm:cxn modelId="{724538C0-ED08-40D8-B25B-E62C34185012}" type="presParOf" srcId="{7E2A637A-0AEC-44AA-BD7B-0CB40DE2E367}" destId="{07D66407-8D13-4B12-A13E-2838080875DD}" srcOrd="0" destOrd="0" presId="urn:microsoft.com/office/officeart/2005/8/layout/list1"/>
    <dgm:cxn modelId="{E35FC0DE-D3AF-48FD-9650-CB3E00F5B117}" type="presParOf" srcId="{7E2A637A-0AEC-44AA-BD7B-0CB40DE2E367}" destId="{15ED1379-5C9A-4E32-BE68-552D73347CE7}" srcOrd="1" destOrd="0" presId="urn:microsoft.com/office/officeart/2005/8/layout/list1"/>
    <dgm:cxn modelId="{B8A6F60F-E092-4332-8B0A-FDA26CACAC48}" type="presParOf" srcId="{A2100A9E-62B8-4D10-ACD7-6BE01D449F7C}" destId="{C6AA77F0-9C9A-4199-B37E-B37CF5F33797}" srcOrd="9" destOrd="0" presId="urn:microsoft.com/office/officeart/2005/8/layout/list1"/>
    <dgm:cxn modelId="{D1EC80E8-7D5B-43C3-A52F-ECD32DF91BAC}" type="presParOf" srcId="{A2100A9E-62B8-4D10-ACD7-6BE01D449F7C}" destId="{E791C41E-0A5B-4238-94E3-906FB4C66531}" srcOrd="10" destOrd="0" presId="urn:microsoft.com/office/officeart/2005/8/layout/list1"/>
    <dgm:cxn modelId="{BF832929-767B-4224-B808-3E9EA1C3111C}" type="presParOf" srcId="{A2100A9E-62B8-4D10-ACD7-6BE01D449F7C}" destId="{6B82FE87-6EDA-42D0-A177-5FDF1B336990}" srcOrd="11" destOrd="0" presId="urn:microsoft.com/office/officeart/2005/8/layout/list1"/>
    <dgm:cxn modelId="{14237955-0B8D-4E92-8783-A49A65CD98DB}" type="presParOf" srcId="{A2100A9E-62B8-4D10-ACD7-6BE01D449F7C}" destId="{F56C2D00-E254-4B6D-B0B4-F2A1A4B7DCA3}" srcOrd="12" destOrd="0" presId="urn:microsoft.com/office/officeart/2005/8/layout/list1"/>
    <dgm:cxn modelId="{F4155E0F-F86E-4970-8B16-22D1E79E5548}" type="presParOf" srcId="{F56C2D00-E254-4B6D-B0B4-F2A1A4B7DCA3}" destId="{3421C2A2-4618-44B8-AB45-16CBF71E7AAA}" srcOrd="0" destOrd="0" presId="urn:microsoft.com/office/officeart/2005/8/layout/list1"/>
    <dgm:cxn modelId="{C718A970-44A5-4A8F-8774-B3FB5E4152D9}" type="presParOf" srcId="{F56C2D00-E254-4B6D-B0B4-F2A1A4B7DCA3}" destId="{CA363CB1-737C-4311-8D76-42F6E9B84329}" srcOrd="1" destOrd="0" presId="urn:microsoft.com/office/officeart/2005/8/layout/list1"/>
    <dgm:cxn modelId="{3801C9B8-BC35-45FA-88EF-EE519B29848D}" type="presParOf" srcId="{A2100A9E-62B8-4D10-ACD7-6BE01D449F7C}" destId="{2C22A59B-82F7-468C-B5A5-1447C75074B0}" srcOrd="13" destOrd="0" presId="urn:microsoft.com/office/officeart/2005/8/layout/list1"/>
    <dgm:cxn modelId="{98B4E6E2-ED0D-4680-9920-9895AFC982AE}" type="presParOf" srcId="{A2100A9E-62B8-4D10-ACD7-6BE01D449F7C}" destId="{2FEF6701-DDE1-4362-A5D4-1F760E7FE30E}" srcOrd="14" destOrd="0" presId="urn:microsoft.com/office/officeart/2005/8/layout/list1"/>
    <dgm:cxn modelId="{FDDE6D36-2592-4913-BE89-FDEA90FFAC7B}" type="presParOf" srcId="{A2100A9E-62B8-4D10-ACD7-6BE01D449F7C}" destId="{501D22AC-6A96-44B5-AEA1-7C3FBF8A9102}" srcOrd="15" destOrd="0" presId="urn:microsoft.com/office/officeart/2005/8/layout/list1"/>
    <dgm:cxn modelId="{33D45E6A-4128-4E02-BDFB-FF1AD0930B94}" type="presParOf" srcId="{A2100A9E-62B8-4D10-ACD7-6BE01D449F7C}" destId="{4A8775EB-786F-4A84-AB2F-E406AC6B8570}" srcOrd="16" destOrd="0" presId="urn:microsoft.com/office/officeart/2005/8/layout/list1"/>
    <dgm:cxn modelId="{D6D7A86F-FFA0-4327-92F1-070AC9533D33}" type="presParOf" srcId="{4A8775EB-786F-4A84-AB2F-E406AC6B8570}" destId="{ECB59A11-624B-40E6-A4B4-608165A61A2B}" srcOrd="0" destOrd="0" presId="urn:microsoft.com/office/officeart/2005/8/layout/list1"/>
    <dgm:cxn modelId="{0410E64A-087E-44BA-8843-EB23835F875F}" type="presParOf" srcId="{4A8775EB-786F-4A84-AB2F-E406AC6B8570}" destId="{ACCA8EB7-7B4D-4E5A-AFF0-54ED24A80B41}" srcOrd="1" destOrd="0" presId="urn:microsoft.com/office/officeart/2005/8/layout/list1"/>
    <dgm:cxn modelId="{7479E275-47F2-485D-AC3B-141F6D5AD0AF}" type="presParOf" srcId="{A2100A9E-62B8-4D10-ACD7-6BE01D449F7C}" destId="{623BE4D6-4ED7-406E-BD14-2E6AECFA4BDC}" srcOrd="17" destOrd="0" presId="urn:microsoft.com/office/officeart/2005/8/layout/list1"/>
    <dgm:cxn modelId="{FCE3741D-113F-4C52-A36F-64D322F2FC57}" type="presParOf" srcId="{A2100A9E-62B8-4D10-ACD7-6BE01D449F7C}" destId="{D3DB5BDD-1800-4797-864C-74DC3506F14F}" srcOrd="18" destOrd="0" presId="urn:microsoft.com/office/officeart/2005/8/layout/list1"/>
    <dgm:cxn modelId="{4B23D44C-4897-4B2E-ABC3-22C95E456757}" type="presParOf" srcId="{A2100A9E-62B8-4D10-ACD7-6BE01D449F7C}" destId="{15BA2852-3029-4E3D-AB81-33A32814C267}" srcOrd="19" destOrd="0" presId="urn:microsoft.com/office/officeart/2005/8/layout/list1"/>
    <dgm:cxn modelId="{0A843420-5DD5-4607-8E67-145448557854}" type="presParOf" srcId="{A2100A9E-62B8-4D10-ACD7-6BE01D449F7C}" destId="{DF0F9518-0E8A-4AF1-8C1D-B93BF1CBB5D3}" srcOrd="20" destOrd="0" presId="urn:microsoft.com/office/officeart/2005/8/layout/list1"/>
    <dgm:cxn modelId="{4B19BFA1-BBD6-4ED2-AB25-910AA2094527}" type="presParOf" srcId="{DF0F9518-0E8A-4AF1-8C1D-B93BF1CBB5D3}" destId="{388CD95F-8130-4B89-8CF0-376046A1FC6A}" srcOrd="0" destOrd="0" presId="urn:microsoft.com/office/officeart/2005/8/layout/list1"/>
    <dgm:cxn modelId="{93A3BD0A-592E-4BAC-B590-C99F66744A0B}" type="presParOf" srcId="{DF0F9518-0E8A-4AF1-8C1D-B93BF1CBB5D3}" destId="{45125111-BDCA-4D00-AEEA-3A1BC03B2758}" srcOrd="1" destOrd="0" presId="urn:microsoft.com/office/officeart/2005/8/layout/list1"/>
    <dgm:cxn modelId="{EF2ED393-6B16-4B7C-8979-914846DFC278}" type="presParOf" srcId="{A2100A9E-62B8-4D10-ACD7-6BE01D449F7C}" destId="{C3C7AD64-2B69-45FF-9694-6F6D27D12F23}" srcOrd="21" destOrd="0" presId="urn:microsoft.com/office/officeart/2005/8/layout/list1"/>
    <dgm:cxn modelId="{2412442F-7654-4BD7-9A7D-E4FAADF24F87}" type="presParOf" srcId="{A2100A9E-62B8-4D10-ACD7-6BE01D449F7C}" destId="{B3C90C7B-20C8-4EF2-9D4A-5C7294AF449E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7497-07F6-405A-BCC4-A68E2ADC2273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2628D6-74B3-4756-8B59-4153DDCA2888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ปรับปรุงข้อมูลพื้นฐาน และสอบเทียบแบบจำลองต่างๆ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ให้มีความเป็นปัจจุบัน</a:t>
          </a:r>
          <a:endParaRPr lang="en-US" sz="2000" dirty="0"/>
        </a:p>
      </dgm:t>
    </dgm:pt>
    <dgm:pt modelId="{A80DAFB7-B00C-4907-B636-BCB1A3A9A0B6}" type="parTrans" cxnId="{AA48D4F8-96F6-47E7-BB56-7B58A3D1BB54}">
      <dgm:prSet/>
      <dgm:spPr/>
      <dgm:t>
        <a:bodyPr/>
        <a:lstStyle/>
        <a:p>
          <a:endParaRPr lang="en-US" sz="2400"/>
        </a:p>
      </dgm:t>
    </dgm:pt>
    <dgm:pt modelId="{CEBB4E44-5294-430E-A4C5-91B17C948C29}" type="sibTrans" cxnId="{AA48D4F8-96F6-47E7-BB56-7B58A3D1BB54}">
      <dgm:prSet/>
      <dgm:spPr/>
      <dgm:t>
        <a:bodyPr/>
        <a:lstStyle/>
        <a:p>
          <a:endParaRPr lang="en-US" sz="2400"/>
        </a:p>
      </dgm:t>
    </dgm:pt>
    <dgm:pt modelId="{0D995347-6E31-41E5-B401-1DC9D63F48C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ปรับปรุงโปรแกรมบริหารบำรุงทาง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และมีความยืดหยุ่นสามารถปรับเปลี่ยนตัวแปรต่างๆ ได้</a:t>
          </a:r>
          <a:endParaRPr lang="en-US" sz="2000" dirty="0"/>
        </a:p>
      </dgm:t>
    </dgm:pt>
    <dgm:pt modelId="{C9844AFB-FBE9-4125-A426-C3C4C6EE30EF}" type="parTrans" cxnId="{254B83B6-B5EE-4B1A-BA65-1382D330C9D0}">
      <dgm:prSet/>
      <dgm:spPr/>
      <dgm:t>
        <a:bodyPr/>
        <a:lstStyle/>
        <a:p>
          <a:endParaRPr lang="en-US" sz="2400"/>
        </a:p>
      </dgm:t>
    </dgm:pt>
    <dgm:pt modelId="{8CA5B474-A749-487E-B877-05791CC88C5A}" type="sibTrans" cxnId="{254B83B6-B5EE-4B1A-BA65-1382D330C9D0}">
      <dgm:prSet/>
      <dgm:spPr/>
      <dgm:t>
        <a:bodyPr/>
        <a:lstStyle/>
        <a:p>
          <a:endParaRPr lang="en-US" sz="2400"/>
        </a:p>
      </dgm:t>
    </dgm:pt>
    <dgm:pt modelId="{B39CA9A9-CEA0-4367-88AC-FA9633A0D92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ศึกษา และแนะนำปัจจัยตลอดจนหลักเกณฑ์ต่างๆ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และมีการเชื่อมโยงข้อมูลจากระบบอื่นๆ ของกรมทางหลวง</a:t>
          </a:r>
          <a:endParaRPr lang="en-US" sz="2000" dirty="0"/>
        </a:p>
      </dgm:t>
    </dgm:pt>
    <dgm:pt modelId="{A4FEDC70-5C67-4815-A9A9-CFDDBD3369BA}" type="parTrans" cxnId="{2B4834E5-550C-4631-B1F1-887CCB76ACDD}">
      <dgm:prSet/>
      <dgm:spPr/>
      <dgm:t>
        <a:bodyPr/>
        <a:lstStyle/>
        <a:p>
          <a:endParaRPr lang="en-US" sz="2400"/>
        </a:p>
      </dgm:t>
    </dgm:pt>
    <dgm:pt modelId="{B764B2F2-D989-4650-94D5-5344CA554959}" type="sibTrans" cxnId="{2B4834E5-550C-4631-B1F1-887CCB76ACDD}">
      <dgm:prSet/>
      <dgm:spPr/>
      <dgm:t>
        <a:bodyPr/>
        <a:lstStyle/>
        <a:p>
          <a:endParaRPr lang="en-US" sz="2400"/>
        </a:p>
      </dgm:t>
    </dgm:pt>
    <dgm:pt modelId="{38C1B0B4-B7C2-4E76-A911-B4E0CB51DF50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 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เพื่อพิจารณาความถูกต้องและเหมาะสมของแบบจำลองต่างๆ ที่ได้ทำการปรับปรุง</a:t>
          </a:r>
          <a:endParaRPr lang="en-US" sz="2000" dirty="0"/>
        </a:p>
      </dgm:t>
    </dgm:pt>
    <dgm:pt modelId="{BD37BDD3-244F-4C70-A4D8-E8961D9E1734}" type="parTrans" cxnId="{1F657D8C-5E69-45D6-B89A-EA367659224F}">
      <dgm:prSet/>
      <dgm:spPr/>
      <dgm:t>
        <a:bodyPr/>
        <a:lstStyle/>
        <a:p>
          <a:endParaRPr lang="en-US" sz="2400"/>
        </a:p>
      </dgm:t>
    </dgm:pt>
    <dgm:pt modelId="{F7925DBD-5643-4B7C-870E-490BFF26CBC6}" type="sibTrans" cxnId="{1F657D8C-5E69-45D6-B89A-EA367659224F}">
      <dgm:prSet/>
      <dgm:spPr/>
      <dgm:t>
        <a:bodyPr/>
        <a:lstStyle/>
        <a:p>
          <a:endParaRPr lang="en-US" sz="2400"/>
        </a:p>
      </dgm:t>
    </dgm:pt>
    <dgm:pt modelId="{077F2367-0542-4100-88E1-D001AF5EED72}" type="pres">
      <dgm:prSet presAssocID="{3A417497-07F6-405A-BCC4-A68E2ADC22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B9BF53-46AE-4592-8DF1-47A0B46CE8C0}" type="pres">
      <dgm:prSet presAssocID="{3A417497-07F6-405A-BCC4-A68E2ADC2273}" presName="Name1" presStyleCnt="0"/>
      <dgm:spPr/>
    </dgm:pt>
    <dgm:pt modelId="{14A3807C-115C-4E0F-AEE1-AB576DCB76E1}" type="pres">
      <dgm:prSet presAssocID="{3A417497-07F6-405A-BCC4-A68E2ADC2273}" presName="cycle" presStyleCnt="0"/>
      <dgm:spPr/>
    </dgm:pt>
    <dgm:pt modelId="{32AA056B-EF99-4CF5-97D8-E2FE6DCC12EB}" type="pres">
      <dgm:prSet presAssocID="{3A417497-07F6-405A-BCC4-A68E2ADC2273}" presName="srcNode" presStyleLbl="node1" presStyleIdx="0" presStyleCnt="4"/>
      <dgm:spPr/>
    </dgm:pt>
    <dgm:pt modelId="{A4545480-5128-48E2-86C3-4FA1CDA96226}" type="pres">
      <dgm:prSet presAssocID="{3A417497-07F6-405A-BCC4-A68E2ADC2273}" presName="conn" presStyleLbl="parChTrans1D2" presStyleIdx="0" presStyleCnt="1"/>
      <dgm:spPr/>
      <dgm:t>
        <a:bodyPr/>
        <a:lstStyle/>
        <a:p>
          <a:endParaRPr lang="en-US"/>
        </a:p>
      </dgm:t>
    </dgm:pt>
    <dgm:pt modelId="{55D4C5EF-CF59-46E5-9C3C-B2C3C1178850}" type="pres">
      <dgm:prSet presAssocID="{3A417497-07F6-405A-BCC4-A68E2ADC2273}" presName="extraNode" presStyleLbl="node1" presStyleIdx="0" presStyleCnt="4"/>
      <dgm:spPr/>
    </dgm:pt>
    <dgm:pt modelId="{AEAE4CA8-FF15-4A17-A7D8-6D42A91DEC49}" type="pres">
      <dgm:prSet presAssocID="{3A417497-07F6-405A-BCC4-A68E2ADC2273}" presName="dstNode" presStyleLbl="node1" presStyleIdx="0" presStyleCnt="4"/>
      <dgm:spPr/>
    </dgm:pt>
    <dgm:pt modelId="{F280B8C2-B395-4CE9-AEFE-582DD735B4B5}" type="pres">
      <dgm:prSet presAssocID="{002628D6-74B3-4756-8B59-4153DDCA288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675CF-A9CA-4304-8F07-A9C038F1293C}" type="pres">
      <dgm:prSet presAssocID="{002628D6-74B3-4756-8B59-4153DDCA2888}" presName="accent_1" presStyleCnt="0"/>
      <dgm:spPr/>
    </dgm:pt>
    <dgm:pt modelId="{6A1A7478-A5F5-4A3C-8175-F6CEF02407BA}" type="pres">
      <dgm:prSet presAssocID="{002628D6-74B3-4756-8B59-4153DDCA2888}" presName="accentRepeatNode" presStyleLbl="solidFgAcc1" presStyleIdx="0" presStyleCnt="4"/>
      <dgm:spPr/>
    </dgm:pt>
    <dgm:pt modelId="{8FAE5405-574E-40F5-9722-51D316EDB7CB}" type="pres">
      <dgm:prSet presAssocID="{0D995347-6E31-41E5-B401-1DC9D63F48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7BE93-4ABD-41E5-87B8-8D7D9C38A364}" type="pres">
      <dgm:prSet presAssocID="{0D995347-6E31-41E5-B401-1DC9D63F48C3}" presName="accent_2" presStyleCnt="0"/>
      <dgm:spPr/>
    </dgm:pt>
    <dgm:pt modelId="{4CF6F628-D853-4682-9412-98082B26A22C}" type="pres">
      <dgm:prSet presAssocID="{0D995347-6E31-41E5-B401-1DC9D63F48C3}" presName="accentRepeatNode" presStyleLbl="solidFgAcc1" presStyleIdx="1" presStyleCnt="4"/>
      <dgm:spPr/>
    </dgm:pt>
    <dgm:pt modelId="{D4614CC1-C1CC-4186-9C9C-7EB5975BCBD7}" type="pres">
      <dgm:prSet presAssocID="{B39CA9A9-CEA0-4367-88AC-FA9633A0D92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9B72D-EF1E-46F5-B3CD-7218F1A47023}" type="pres">
      <dgm:prSet presAssocID="{B39CA9A9-CEA0-4367-88AC-FA9633A0D923}" presName="accent_3" presStyleCnt="0"/>
      <dgm:spPr/>
    </dgm:pt>
    <dgm:pt modelId="{065C3F1C-CDE2-453F-85EF-EBB206D5096A}" type="pres">
      <dgm:prSet presAssocID="{B39CA9A9-CEA0-4367-88AC-FA9633A0D923}" presName="accentRepeatNode" presStyleLbl="solidFgAcc1" presStyleIdx="2" presStyleCnt="4"/>
      <dgm:spPr/>
    </dgm:pt>
    <dgm:pt modelId="{B28884FF-3955-4BA2-ADC7-3355DA36068F}" type="pres">
      <dgm:prSet presAssocID="{38C1B0B4-B7C2-4E76-A911-B4E0CB51DF50}" presName="text_4" presStyleLbl="node1" presStyleIdx="3" presStyleCnt="4" custScaleY="125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7C8BC-69D5-4E3D-9751-39AD94E40565}" type="pres">
      <dgm:prSet presAssocID="{38C1B0B4-B7C2-4E76-A911-B4E0CB51DF50}" presName="accent_4" presStyleCnt="0"/>
      <dgm:spPr/>
    </dgm:pt>
    <dgm:pt modelId="{68DB13BA-53E1-4A7C-B756-24DAAF353E91}" type="pres">
      <dgm:prSet presAssocID="{38C1B0B4-B7C2-4E76-A911-B4E0CB51DF50}" presName="accentRepeatNode" presStyleLbl="solidFgAcc1" presStyleIdx="3" presStyleCnt="4"/>
      <dgm:spPr/>
    </dgm:pt>
  </dgm:ptLst>
  <dgm:cxnLst>
    <dgm:cxn modelId="{1F657D8C-5E69-45D6-B89A-EA367659224F}" srcId="{3A417497-07F6-405A-BCC4-A68E2ADC2273}" destId="{38C1B0B4-B7C2-4E76-A911-B4E0CB51DF50}" srcOrd="3" destOrd="0" parTransId="{BD37BDD3-244F-4C70-A4D8-E8961D9E1734}" sibTransId="{F7925DBD-5643-4B7C-870E-490BFF26CBC6}"/>
    <dgm:cxn modelId="{CD251271-5F54-4C81-9058-93464465CC88}" type="presOf" srcId="{38C1B0B4-B7C2-4E76-A911-B4E0CB51DF50}" destId="{B28884FF-3955-4BA2-ADC7-3355DA36068F}" srcOrd="0" destOrd="0" presId="urn:microsoft.com/office/officeart/2008/layout/VerticalCurvedList"/>
    <dgm:cxn modelId="{49EC4A63-7366-4EFE-9283-7C49F1C1D808}" type="presOf" srcId="{CEBB4E44-5294-430E-A4C5-91B17C948C29}" destId="{A4545480-5128-48E2-86C3-4FA1CDA96226}" srcOrd="0" destOrd="0" presId="urn:microsoft.com/office/officeart/2008/layout/VerticalCurvedList"/>
    <dgm:cxn modelId="{254B83B6-B5EE-4B1A-BA65-1382D330C9D0}" srcId="{3A417497-07F6-405A-BCC4-A68E2ADC2273}" destId="{0D995347-6E31-41E5-B401-1DC9D63F48C3}" srcOrd="1" destOrd="0" parTransId="{C9844AFB-FBE9-4125-A426-C3C4C6EE30EF}" sibTransId="{8CA5B474-A749-487E-B877-05791CC88C5A}"/>
    <dgm:cxn modelId="{705B81F1-128E-41EB-B88D-04E99666B221}" type="presOf" srcId="{002628D6-74B3-4756-8B59-4153DDCA2888}" destId="{F280B8C2-B395-4CE9-AEFE-582DD735B4B5}" srcOrd="0" destOrd="0" presId="urn:microsoft.com/office/officeart/2008/layout/VerticalCurvedList"/>
    <dgm:cxn modelId="{4224AC08-7D35-408D-A6E1-73014C2E427F}" type="presOf" srcId="{0D995347-6E31-41E5-B401-1DC9D63F48C3}" destId="{8FAE5405-574E-40F5-9722-51D316EDB7CB}" srcOrd="0" destOrd="0" presId="urn:microsoft.com/office/officeart/2008/layout/VerticalCurvedList"/>
    <dgm:cxn modelId="{2B4834E5-550C-4631-B1F1-887CCB76ACDD}" srcId="{3A417497-07F6-405A-BCC4-A68E2ADC2273}" destId="{B39CA9A9-CEA0-4367-88AC-FA9633A0D923}" srcOrd="2" destOrd="0" parTransId="{A4FEDC70-5C67-4815-A9A9-CFDDBD3369BA}" sibTransId="{B764B2F2-D989-4650-94D5-5344CA554959}"/>
    <dgm:cxn modelId="{2D319718-52D5-433A-9146-10C3A22053B2}" type="presOf" srcId="{3A417497-07F6-405A-BCC4-A68E2ADC2273}" destId="{077F2367-0542-4100-88E1-D001AF5EED72}" srcOrd="0" destOrd="0" presId="urn:microsoft.com/office/officeart/2008/layout/VerticalCurvedList"/>
    <dgm:cxn modelId="{866E943C-00E9-4339-AC06-8FE936CBA1AF}" type="presOf" srcId="{B39CA9A9-CEA0-4367-88AC-FA9633A0D923}" destId="{D4614CC1-C1CC-4186-9C9C-7EB5975BCBD7}" srcOrd="0" destOrd="0" presId="urn:microsoft.com/office/officeart/2008/layout/VerticalCurvedList"/>
    <dgm:cxn modelId="{AA48D4F8-96F6-47E7-BB56-7B58A3D1BB54}" srcId="{3A417497-07F6-405A-BCC4-A68E2ADC2273}" destId="{002628D6-74B3-4756-8B59-4153DDCA2888}" srcOrd="0" destOrd="0" parTransId="{A80DAFB7-B00C-4907-B636-BCB1A3A9A0B6}" sibTransId="{CEBB4E44-5294-430E-A4C5-91B17C948C29}"/>
    <dgm:cxn modelId="{A0BDEF37-93FF-4704-BB61-D091937C025B}" type="presParOf" srcId="{077F2367-0542-4100-88E1-D001AF5EED72}" destId="{FCB9BF53-46AE-4592-8DF1-47A0B46CE8C0}" srcOrd="0" destOrd="0" presId="urn:microsoft.com/office/officeart/2008/layout/VerticalCurvedList"/>
    <dgm:cxn modelId="{1B6710FC-D11B-4D82-8C15-27E1612CAC29}" type="presParOf" srcId="{FCB9BF53-46AE-4592-8DF1-47A0B46CE8C0}" destId="{14A3807C-115C-4E0F-AEE1-AB576DCB76E1}" srcOrd="0" destOrd="0" presId="urn:microsoft.com/office/officeart/2008/layout/VerticalCurvedList"/>
    <dgm:cxn modelId="{23545E61-CBCF-4357-9141-F9C820DA7BA0}" type="presParOf" srcId="{14A3807C-115C-4E0F-AEE1-AB576DCB76E1}" destId="{32AA056B-EF99-4CF5-97D8-E2FE6DCC12EB}" srcOrd="0" destOrd="0" presId="urn:microsoft.com/office/officeart/2008/layout/VerticalCurvedList"/>
    <dgm:cxn modelId="{F9562471-B4F5-482F-B4FF-7E485C72AF90}" type="presParOf" srcId="{14A3807C-115C-4E0F-AEE1-AB576DCB76E1}" destId="{A4545480-5128-48E2-86C3-4FA1CDA96226}" srcOrd="1" destOrd="0" presId="urn:microsoft.com/office/officeart/2008/layout/VerticalCurvedList"/>
    <dgm:cxn modelId="{7F7FA5B8-1C25-4ACA-87DD-D6ABD569C591}" type="presParOf" srcId="{14A3807C-115C-4E0F-AEE1-AB576DCB76E1}" destId="{55D4C5EF-CF59-46E5-9C3C-B2C3C1178850}" srcOrd="2" destOrd="0" presId="urn:microsoft.com/office/officeart/2008/layout/VerticalCurvedList"/>
    <dgm:cxn modelId="{552D701F-5E83-465F-8E17-74818C1B1D7F}" type="presParOf" srcId="{14A3807C-115C-4E0F-AEE1-AB576DCB76E1}" destId="{AEAE4CA8-FF15-4A17-A7D8-6D42A91DEC49}" srcOrd="3" destOrd="0" presId="urn:microsoft.com/office/officeart/2008/layout/VerticalCurvedList"/>
    <dgm:cxn modelId="{8C6C3AA2-F60F-44E7-9296-55AA1120B6AA}" type="presParOf" srcId="{FCB9BF53-46AE-4592-8DF1-47A0B46CE8C0}" destId="{F280B8C2-B395-4CE9-AEFE-582DD735B4B5}" srcOrd="1" destOrd="0" presId="urn:microsoft.com/office/officeart/2008/layout/VerticalCurvedList"/>
    <dgm:cxn modelId="{549DCC53-1C75-479C-85A6-2EC71B8D0832}" type="presParOf" srcId="{FCB9BF53-46AE-4592-8DF1-47A0B46CE8C0}" destId="{BB4675CF-A9CA-4304-8F07-A9C038F1293C}" srcOrd="2" destOrd="0" presId="urn:microsoft.com/office/officeart/2008/layout/VerticalCurvedList"/>
    <dgm:cxn modelId="{582D0AFD-A7B1-4928-9D77-FF24224E9FC1}" type="presParOf" srcId="{BB4675CF-A9CA-4304-8F07-A9C038F1293C}" destId="{6A1A7478-A5F5-4A3C-8175-F6CEF02407BA}" srcOrd="0" destOrd="0" presId="urn:microsoft.com/office/officeart/2008/layout/VerticalCurvedList"/>
    <dgm:cxn modelId="{6E89FFFC-2439-43A1-99FE-64AA7392A1D2}" type="presParOf" srcId="{FCB9BF53-46AE-4592-8DF1-47A0B46CE8C0}" destId="{8FAE5405-574E-40F5-9722-51D316EDB7CB}" srcOrd="3" destOrd="0" presId="urn:microsoft.com/office/officeart/2008/layout/VerticalCurvedList"/>
    <dgm:cxn modelId="{C08519F7-B08B-46AC-B4F6-7EE0D82EF2DE}" type="presParOf" srcId="{FCB9BF53-46AE-4592-8DF1-47A0B46CE8C0}" destId="{E5D7BE93-4ABD-41E5-87B8-8D7D9C38A364}" srcOrd="4" destOrd="0" presId="urn:microsoft.com/office/officeart/2008/layout/VerticalCurvedList"/>
    <dgm:cxn modelId="{A7BBC154-806B-4ADC-BBC1-7A4732D43631}" type="presParOf" srcId="{E5D7BE93-4ABD-41E5-87B8-8D7D9C38A364}" destId="{4CF6F628-D853-4682-9412-98082B26A22C}" srcOrd="0" destOrd="0" presId="urn:microsoft.com/office/officeart/2008/layout/VerticalCurvedList"/>
    <dgm:cxn modelId="{49176B47-7CFB-4C87-A7A2-31E7A013390B}" type="presParOf" srcId="{FCB9BF53-46AE-4592-8DF1-47A0B46CE8C0}" destId="{D4614CC1-C1CC-4186-9C9C-7EB5975BCBD7}" srcOrd="5" destOrd="0" presId="urn:microsoft.com/office/officeart/2008/layout/VerticalCurvedList"/>
    <dgm:cxn modelId="{A2A8184B-99FF-4503-9D6B-AF37F982A0C6}" type="presParOf" srcId="{FCB9BF53-46AE-4592-8DF1-47A0B46CE8C0}" destId="{BCA9B72D-EF1E-46F5-B3CD-7218F1A47023}" srcOrd="6" destOrd="0" presId="urn:microsoft.com/office/officeart/2008/layout/VerticalCurvedList"/>
    <dgm:cxn modelId="{F366F84C-A7D0-4712-A4DB-ABB9ACAB8CF2}" type="presParOf" srcId="{BCA9B72D-EF1E-46F5-B3CD-7218F1A47023}" destId="{065C3F1C-CDE2-453F-85EF-EBB206D5096A}" srcOrd="0" destOrd="0" presId="urn:microsoft.com/office/officeart/2008/layout/VerticalCurvedList"/>
    <dgm:cxn modelId="{A521FEBD-E43A-4976-B963-BF966958F74C}" type="presParOf" srcId="{FCB9BF53-46AE-4592-8DF1-47A0B46CE8C0}" destId="{B28884FF-3955-4BA2-ADC7-3355DA36068F}" srcOrd="7" destOrd="0" presId="urn:microsoft.com/office/officeart/2008/layout/VerticalCurvedList"/>
    <dgm:cxn modelId="{9CA702FD-0431-4615-8E7B-A26CE35B8E43}" type="presParOf" srcId="{FCB9BF53-46AE-4592-8DF1-47A0B46CE8C0}" destId="{2A67C8BC-69D5-4E3D-9751-39AD94E40565}" srcOrd="8" destOrd="0" presId="urn:microsoft.com/office/officeart/2008/layout/VerticalCurvedList"/>
    <dgm:cxn modelId="{08D5C9AE-A270-45CA-9F5F-1CE9779331AF}" type="presParOf" srcId="{2A67C8BC-69D5-4E3D-9751-39AD94E40565}" destId="{68DB13BA-53E1-4A7C-B756-24DAAF353E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9FECEEB5-2B87-4B90-BF40-E511DA0B5E1F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แบบจำลองผลกระทบด้านสังคมและสิ่งแวดล้อม </a:t>
          </a:r>
          <a:endParaRPr lang="th-TH" b="1" i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0F35E741-E9F5-4B5A-A30F-D3528FC275F6}" type="parTrans" cxnId="{047636A4-320E-4E47-9800-51D652FA0F0E}">
      <dgm:prSet/>
      <dgm:spPr/>
      <dgm:t>
        <a:bodyPr/>
        <a:lstStyle/>
        <a:p>
          <a:endParaRPr lang="th-TH"/>
        </a:p>
      </dgm:t>
    </dgm:pt>
    <dgm:pt modelId="{A065A593-DE61-44EE-92F8-DBE299D6A16A}" type="sibTrans" cxnId="{047636A4-320E-4E47-9800-51D652FA0F0E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4" custScaleX="96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99DD9F0-6748-4FD1-8B08-DAE95DDE820C}" type="pres">
      <dgm:prSet presAssocID="{35FB3A39-2E71-466A-A763-11A55222DE8B}" presName="parTxOnlySpace" presStyleCnt="0"/>
      <dgm:spPr/>
    </dgm:pt>
    <dgm:pt modelId="{A83FA5F5-CC87-4A07-8C0F-9FBA5E5EA6E7}" type="pres">
      <dgm:prSet presAssocID="{9FECEEB5-2B87-4B90-BF40-E511DA0B5E1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BCBCE-3CC6-4BEF-8CFE-4C014FB46A49}" type="presOf" srcId="{6ACEBD2F-4C1C-4318-92F9-E152B0C47239}" destId="{B697E630-E4B9-480A-A512-EA2D181FA36F}" srcOrd="0" destOrd="0" presId="urn:microsoft.com/office/officeart/2005/8/layout/chevron1"/>
    <dgm:cxn modelId="{531969D7-3C77-4D80-BAB3-CB3CBDC09718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8C186B67-E6F6-4287-9F7D-F955DEEF163E}" type="presOf" srcId="{7C77095B-F2BA-47CB-BFEE-9B757B157448}" destId="{5BC27222-D5B7-4001-B378-672CD2831C6D}" srcOrd="0" destOrd="0" presId="urn:microsoft.com/office/officeart/2005/8/layout/chevron1"/>
    <dgm:cxn modelId="{31137DA8-24F0-4892-99D0-06273C8ECF23}" type="presOf" srcId="{EA8F29CE-B22B-4BAB-98E2-35E8AEB0591E}" destId="{0F95664F-B9AE-464D-B50A-54329BAD8645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DA509799-474C-4AA2-AC8D-A649E3D6B5F9}" type="presOf" srcId="{9FECEEB5-2B87-4B90-BF40-E511DA0B5E1F}" destId="{A83FA5F5-CC87-4A07-8C0F-9FBA5E5EA6E7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047636A4-320E-4E47-9800-51D652FA0F0E}" srcId="{7C77095B-F2BA-47CB-BFEE-9B757B157448}" destId="{9FECEEB5-2B87-4B90-BF40-E511DA0B5E1F}" srcOrd="3" destOrd="0" parTransId="{0F35E741-E9F5-4B5A-A30F-D3528FC275F6}" sibTransId="{A065A593-DE61-44EE-92F8-DBE299D6A16A}"/>
    <dgm:cxn modelId="{7FC79F10-1CD8-4A9C-8F49-190739482EC4}" type="presParOf" srcId="{5BC27222-D5B7-4001-B378-672CD2831C6D}" destId="{0F95664F-B9AE-464D-B50A-54329BAD8645}" srcOrd="0" destOrd="0" presId="urn:microsoft.com/office/officeart/2005/8/layout/chevron1"/>
    <dgm:cxn modelId="{03F74406-E6C8-44DE-8A76-EF8ECF55560A}" type="presParOf" srcId="{5BC27222-D5B7-4001-B378-672CD2831C6D}" destId="{22B9EA89-F65A-4CFF-B74F-78200A603F67}" srcOrd="1" destOrd="0" presId="urn:microsoft.com/office/officeart/2005/8/layout/chevron1"/>
    <dgm:cxn modelId="{6AB85056-BCCE-430B-82F1-345D859EAA69}" type="presParOf" srcId="{5BC27222-D5B7-4001-B378-672CD2831C6D}" destId="{B697E630-E4B9-480A-A512-EA2D181FA36F}" srcOrd="2" destOrd="0" presId="urn:microsoft.com/office/officeart/2005/8/layout/chevron1"/>
    <dgm:cxn modelId="{4E366C15-D246-492E-8A5C-220CCA8A3947}" type="presParOf" srcId="{5BC27222-D5B7-4001-B378-672CD2831C6D}" destId="{78107D6F-ADAF-44C9-A06D-0C2A27A02D45}" srcOrd="3" destOrd="0" presId="urn:microsoft.com/office/officeart/2005/8/layout/chevron1"/>
    <dgm:cxn modelId="{D4CAADC6-6348-47DF-96EB-CE9C4EA14F00}" type="presParOf" srcId="{5BC27222-D5B7-4001-B378-672CD2831C6D}" destId="{4426645C-2060-4A66-8235-4C850C7B59BB}" srcOrd="4" destOrd="0" presId="urn:microsoft.com/office/officeart/2005/8/layout/chevron1"/>
    <dgm:cxn modelId="{29BD7170-D63D-46D7-97DA-3D9088FEE779}" type="presParOf" srcId="{5BC27222-D5B7-4001-B378-672CD2831C6D}" destId="{E99DD9F0-6748-4FD1-8B08-DAE95DDE820C}" srcOrd="5" destOrd="0" presId="urn:microsoft.com/office/officeart/2005/8/layout/chevron1"/>
    <dgm:cxn modelId="{6D4D5F6D-6016-4A7C-A061-F7C10872F724}" type="presParOf" srcId="{5BC27222-D5B7-4001-B378-672CD2831C6D}" destId="{A83FA5F5-CC87-4A07-8C0F-9FBA5E5EA6E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B5A3CA7-C074-4F0A-B816-2EDBDA2A585F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1884C9-FFD0-4804-AEE0-317A599E39C5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.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</a:t>
          </a:r>
          <a:r>
            <a:rPr lang="th-TH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ทาง</a:t>
          </a:r>
          <a:endParaRPr lang="en-US" sz="2000" b="1" baseline="0" dirty="0" smtClean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thaiDist"/>
          <a:r>
            <a:rPr lang="en-US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(</a:t>
          </a:r>
          <a:r>
            <a:rPr lang="th-TH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พิจารณาสายทางหลังการซ่อมบำรุง และไม่มีประวัติการเกิดอุทกภัย)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</a:t>
          </a:r>
          <a:r>
            <a:rPr lang="th-TH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</a:t>
          </a:r>
          <a:r>
            <a:rPr lang="th-TH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ละช่วงกิโลเมตร</a:t>
          </a:r>
          <a:endParaRPr lang="en-US" sz="2000" b="1" baseline="0" dirty="0" smtClean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just"/>
          <a:r>
            <a:rPr lang="en-US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en-US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- 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endParaRPr lang="en-US" sz="2000" b="1" baseline="0" dirty="0" smtClean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just"/>
          <a:r>
            <a:rPr lang="en-US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2000" b="1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ทำ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การเปลี่ยนค่า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6E921E9A-7A03-8941-A111-A0B65A901F95}" type="pres">
      <dgm:prSet presAssocID="{DC67BEBE-620D-4522-A4B0-E8910DA06AD6}" presName="ThreeNodes_1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FF02DFB-605B-BA41-B609-25F94628816D}" type="pres">
      <dgm:prSet presAssocID="{DC67BEBE-620D-4522-A4B0-E8910DA06AD6}" presName="ThreeNodes_2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2FA3002-E5BB-CC46-9480-3095E5164DE5}" type="pres">
      <dgm:prSet presAssocID="{DC67BEBE-620D-4522-A4B0-E8910DA06AD6}" presName="ThreeNodes_3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5B27D8A-A4C5-F94B-9B17-F1610302BDEE}" type="pres">
      <dgm:prSet presAssocID="{DC67BEBE-620D-4522-A4B0-E8910DA06AD6}" presName="ThreeConn_1-2" presStyleLbl="fgAccFollowNode1" presStyleIdx="0" presStyleCnt="2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A34F1B21-5775-5F47-9FB7-F8EC824DE0D6}" type="pres">
      <dgm:prSet presAssocID="{DC67BEBE-620D-4522-A4B0-E8910DA06AD6}" presName="ThreeConn_2-3" presStyleLbl="fgAccFollowNode1" presStyleIdx="1" presStyleCnt="2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1257A156-3DB8-E04A-B6F9-3D7EA6069D24}" type="pres">
      <dgm:prSet presAssocID="{DC67BEBE-620D-4522-A4B0-E8910DA06AD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ADD47-7ACD-8147-81AD-E4D6687F949E}" type="pres">
      <dgm:prSet presAssocID="{DC67BEBE-620D-4522-A4B0-E8910DA06AD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804F7-3AA7-A049-952A-C156CFE5E3B9}" type="pres">
      <dgm:prSet presAssocID="{DC67BEBE-620D-4522-A4B0-E8910DA06AD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03E53-D0B3-4BE3-AC66-45E5656A62B5}" type="presOf" srcId="{DC67BEBE-620D-4522-A4B0-E8910DA06AD6}" destId="{C6F78C28-BF8E-4F26-9138-5843A993EB23}" srcOrd="0" destOrd="0" presId="urn:microsoft.com/office/officeart/2005/8/layout/vProcess5"/>
    <dgm:cxn modelId="{0540F740-E06D-1F4E-990C-32257B49A6AA}" type="presOf" srcId="{3D388306-F5F8-4005-9364-A137BB629537}" destId="{A34F1B21-5775-5F47-9FB7-F8EC824DE0D6}" srcOrd="0" destOrd="0" presId="urn:microsoft.com/office/officeart/2005/8/layout/vProcess5"/>
    <dgm:cxn modelId="{A175A1CA-B56A-A443-B00E-6F810A321872}" type="presOf" srcId="{4D43E682-F073-4E56-969E-52EC623D7E46}" destId="{2FF02DFB-605B-BA41-B609-25F94628816D}" srcOrd="0" destOrd="0" presId="urn:microsoft.com/office/officeart/2005/8/layout/vProcess5"/>
    <dgm:cxn modelId="{8B5167BD-0757-C84E-9828-D86FB2F4AF33}" type="presOf" srcId="{98D6DE25-4A09-4B27-88CA-7E90DBFAF77F}" destId="{32FA3002-E5BB-CC46-9480-3095E5164DE5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A449D3FD-3B03-7C49-90EF-027417BB6D03}" type="presOf" srcId="{98D6DE25-4A09-4B27-88CA-7E90DBFAF77F}" destId="{6E6804F7-3AA7-A049-952A-C156CFE5E3B9}" srcOrd="1" destOrd="0" presId="urn:microsoft.com/office/officeart/2005/8/layout/vProcess5"/>
    <dgm:cxn modelId="{B578A9FA-76B8-8A46-BD32-F0B40D8A1C3C}" type="presOf" srcId="{C5C39810-B0F0-46A3-863B-BF4993424AF5}" destId="{C5B27D8A-A4C5-F94B-9B17-F1610302BDEE}" srcOrd="0" destOrd="0" presId="urn:microsoft.com/office/officeart/2005/8/layout/vProcess5"/>
    <dgm:cxn modelId="{FC78D761-146C-D044-B818-452F510835F9}" type="presOf" srcId="{4D43E682-F073-4E56-969E-52EC623D7E46}" destId="{85FADD47-7ACD-8147-81AD-E4D6687F949E}" srcOrd="1" destOrd="0" presId="urn:microsoft.com/office/officeart/2005/8/layout/vProcess5"/>
    <dgm:cxn modelId="{82D1E42B-5DBF-CE41-85A2-BCB2536F09AA}" type="presOf" srcId="{B3992E07-079C-45DB-8CF0-D21B2DD2FD24}" destId="{1257A156-3DB8-E04A-B6F9-3D7EA6069D24}" srcOrd="1" destOrd="0" presId="urn:microsoft.com/office/officeart/2005/8/layout/vProcess5"/>
    <dgm:cxn modelId="{F2181491-49A4-6545-9AA2-884136F1CBB3}" type="presOf" srcId="{B3992E07-079C-45DB-8CF0-D21B2DD2FD24}" destId="{6E921E9A-7A03-8941-A111-A0B65A901F95}" srcOrd="0" destOrd="0" presId="urn:microsoft.com/office/officeart/2005/8/layout/vProcess5"/>
    <dgm:cxn modelId="{08EBA023-882D-4C5C-91D6-F55B3FECF8C4}" srcId="{DC67BEBE-620D-4522-A4B0-E8910DA06AD6}" destId="{98D6DE25-4A09-4B27-88CA-7E90DBFAF77F}" srcOrd="2" destOrd="0" parTransId="{60F7D97D-4B85-4625-9D3E-FCF6B5C2BA8B}" sibTransId="{561662AA-1949-4FD1-93AA-743AD2751B6D}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7A92BDC8-B5D1-4B64-AEDF-6DF1FE6547B0}" type="presParOf" srcId="{C6F78C28-BF8E-4F26-9138-5843A993EB23}" destId="{667A1836-79A9-48F5-94CE-D92DCE407341}" srcOrd="0" destOrd="0" presId="urn:microsoft.com/office/officeart/2005/8/layout/vProcess5"/>
    <dgm:cxn modelId="{C06A665B-91B8-C146-8B1C-2D5E3DD0C0C2}" type="presParOf" srcId="{C6F78C28-BF8E-4F26-9138-5843A993EB23}" destId="{6E921E9A-7A03-8941-A111-A0B65A901F95}" srcOrd="1" destOrd="0" presId="urn:microsoft.com/office/officeart/2005/8/layout/vProcess5"/>
    <dgm:cxn modelId="{1AEDECDC-2604-1140-A88B-5CF83148A5A1}" type="presParOf" srcId="{C6F78C28-BF8E-4F26-9138-5843A993EB23}" destId="{2FF02DFB-605B-BA41-B609-25F94628816D}" srcOrd="2" destOrd="0" presId="urn:microsoft.com/office/officeart/2005/8/layout/vProcess5"/>
    <dgm:cxn modelId="{7827B1B1-E730-4E41-8BEB-5BDE151E7F8F}" type="presParOf" srcId="{C6F78C28-BF8E-4F26-9138-5843A993EB23}" destId="{32FA3002-E5BB-CC46-9480-3095E5164DE5}" srcOrd="3" destOrd="0" presId="urn:microsoft.com/office/officeart/2005/8/layout/vProcess5"/>
    <dgm:cxn modelId="{672BC049-1393-134D-83CA-CB3217469517}" type="presParOf" srcId="{C6F78C28-BF8E-4F26-9138-5843A993EB23}" destId="{C5B27D8A-A4C5-F94B-9B17-F1610302BDEE}" srcOrd="4" destOrd="0" presId="urn:microsoft.com/office/officeart/2005/8/layout/vProcess5"/>
    <dgm:cxn modelId="{73BE01CC-48D0-044F-A82E-F1CD8F599771}" type="presParOf" srcId="{C6F78C28-BF8E-4F26-9138-5843A993EB23}" destId="{A34F1B21-5775-5F47-9FB7-F8EC824DE0D6}" srcOrd="5" destOrd="0" presId="urn:microsoft.com/office/officeart/2005/8/layout/vProcess5"/>
    <dgm:cxn modelId="{C1343049-BE06-9248-81BB-FFFEF5E710F5}" type="presParOf" srcId="{C6F78C28-BF8E-4F26-9138-5843A993EB23}" destId="{1257A156-3DB8-E04A-B6F9-3D7EA6069D24}" srcOrd="6" destOrd="0" presId="urn:microsoft.com/office/officeart/2005/8/layout/vProcess5"/>
    <dgm:cxn modelId="{165D1883-1AA0-374E-9457-66B5074DD2D6}" type="presParOf" srcId="{C6F78C28-BF8E-4F26-9138-5843A993EB23}" destId="{85FADD47-7ACD-8147-81AD-E4D6687F949E}" srcOrd="7" destOrd="0" presId="urn:microsoft.com/office/officeart/2005/8/layout/vProcess5"/>
    <dgm:cxn modelId="{2BCA93C8-2B6D-5344-9E46-B6C10C080346}" type="presParOf" srcId="{C6F78C28-BF8E-4F26-9138-5843A993EB23}" destId="{6E6804F7-3AA7-A049-952A-C156CFE5E3B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ศึกษาวิธีการซ่อมบำรุงของกรมทางหลวง</a:t>
          </a:r>
          <a:endParaRPr lang="th-TH" sz="24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เสนอแนะเกณฑ์พิจารณาการซ่อมบำรุง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ศึกษา ทบทวนแนวทางการเลือก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วิธีการซ่อมบำรุงทั้งในประเทศและต่างประเทศ</a:t>
          </a:r>
          <a:endParaRPr lang="th-TH" sz="24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8176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 custScaleX="11422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39D39CA-5D16-45A0-B5FA-5B2407D47375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57B4E92-3338-4B82-BB09-9EF2D56A4FC0}" type="presOf" srcId="{6ACEBD2F-4C1C-4318-92F9-E152B0C47239}" destId="{B697E630-E4B9-480A-A512-EA2D181FA36F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8BC5F3C6-85EB-42C0-B7E6-A34E97025F63}" type="presOf" srcId="{EA8F29CE-B22B-4BAB-98E2-35E8AEB0591E}" destId="{0F95664F-B9AE-464D-B50A-54329BAD8645}" srcOrd="0" destOrd="0" presId="urn:microsoft.com/office/officeart/2005/8/layout/chevron1"/>
    <dgm:cxn modelId="{CEAEF1D6-3328-401D-82BC-16C81CFB95FC}" type="presOf" srcId="{7C77095B-F2BA-47CB-BFEE-9B757B157448}" destId="{5BC27222-D5B7-4001-B378-672CD2831C6D}" srcOrd="0" destOrd="0" presId="urn:microsoft.com/office/officeart/2005/8/layout/chevron1"/>
    <dgm:cxn modelId="{F853AF1C-1F18-488F-BBE5-E587F5C5F17A}" type="presParOf" srcId="{5BC27222-D5B7-4001-B378-672CD2831C6D}" destId="{0F95664F-B9AE-464D-B50A-54329BAD8645}" srcOrd="0" destOrd="0" presId="urn:microsoft.com/office/officeart/2005/8/layout/chevron1"/>
    <dgm:cxn modelId="{68BC49BF-F585-46A3-BE04-433A5847E8DD}" type="presParOf" srcId="{5BC27222-D5B7-4001-B378-672CD2831C6D}" destId="{22B9EA89-F65A-4CFF-B74F-78200A603F67}" srcOrd="1" destOrd="0" presId="urn:microsoft.com/office/officeart/2005/8/layout/chevron1"/>
    <dgm:cxn modelId="{80FE0A46-9CF0-415F-927B-6002FF6000B7}" type="presParOf" srcId="{5BC27222-D5B7-4001-B378-672CD2831C6D}" destId="{B697E630-E4B9-480A-A512-EA2D181FA36F}" srcOrd="2" destOrd="0" presId="urn:microsoft.com/office/officeart/2005/8/layout/chevron1"/>
    <dgm:cxn modelId="{3716D5A6-A744-49C4-9036-5BD0494D14D6}" type="presParOf" srcId="{5BC27222-D5B7-4001-B378-672CD2831C6D}" destId="{78107D6F-ADAF-44C9-A06D-0C2A27A02D45}" srcOrd="3" destOrd="0" presId="urn:microsoft.com/office/officeart/2005/8/layout/chevron1"/>
    <dgm:cxn modelId="{E10DD495-5C42-4546-BDCE-DC9334940B1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โดยพิจารณาสายทางที่มีค่าดัชนีความขรุขระสากล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F0AB99-C914-4B67-8A01-D3EDAFBA6485}">
      <dgm:prSet phldrT="[Text]" custT="1"/>
      <dgm:spPr>
        <a:xfrm>
          <a:off x="1719265" y="3844793"/>
          <a:ext cx="6877064" cy="1084428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D25ADA7-6E8D-4359-AC99-FDFEFA9DACA3}" type="parTrans" cxnId="{9E69C978-1CC2-4936-9321-12C390FF21F2}">
      <dgm:prSet/>
      <dgm:spPr/>
      <dgm:t>
        <a:bodyPr/>
        <a:lstStyle/>
        <a:p>
          <a:endParaRPr lang="th-TH"/>
        </a:p>
      </dgm:t>
    </dgm:pt>
    <dgm:pt modelId="{B1662EC6-1256-4373-9C4F-5BF4B8CBC5A2}" type="sibTrans" cxnId="{9E69C978-1CC2-4936-9321-12C390FF21F2}">
      <dgm:prSet/>
      <dgm:spPr/>
      <dgm:t>
        <a:bodyPr/>
        <a:lstStyle/>
        <a:p>
          <a:endParaRPr lang="th-TH"/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9FFC9F94-6685-4BE4-B2C4-F6B1F4440668}" type="pres">
      <dgm:prSet presAssocID="{DC67BEBE-620D-4522-A4B0-E8910DA06A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B7AA-5F90-4CB3-BC41-1E63DE972F2E}" type="pres">
      <dgm:prSet presAssocID="{DC67BEBE-620D-4522-A4B0-E8910DA06AD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DD11-F8D3-4BEE-9B0A-8F863A4DA410}" type="pres">
      <dgm:prSet presAssocID="{DC67BEBE-620D-4522-A4B0-E8910DA06A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5002-BAFB-4ABC-B56E-7443AE341F8D}" type="pres">
      <dgm:prSet presAssocID="{DC67BEBE-620D-4522-A4B0-E8910DA06AD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3608-0101-47D8-A3DA-9174C5AEBEC9}" type="pres">
      <dgm:prSet presAssocID="{DC67BEBE-620D-4522-A4B0-E8910DA06AD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E34C-91D2-453D-BB1E-09F480DF7937}" type="pres">
      <dgm:prSet presAssocID="{DC67BEBE-620D-4522-A4B0-E8910DA06A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5352-1DDA-4A8E-A678-A5A1863D5C29}" type="pres">
      <dgm:prSet presAssocID="{DC67BEBE-620D-4522-A4B0-E8910DA06A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1F61-5EB8-4A0F-817E-F581A8170783}" type="pres">
      <dgm:prSet presAssocID="{DC67BEBE-620D-4522-A4B0-E8910DA06A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0CFC-A205-4114-B0D2-5E1D4A5A1914}" type="pres">
      <dgm:prSet presAssocID="{DC67BEBE-620D-4522-A4B0-E8910DA06A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B2393-7AF6-43EC-9B5A-458CAC4B6355}" type="pres">
      <dgm:prSet presAssocID="{DC67BEBE-620D-4522-A4B0-E8910DA06A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92-810B-4596-929C-AFB8C53BC1F4}" type="pres">
      <dgm:prSet presAssocID="{DC67BEBE-620D-4522-A4B0-E8910DA06A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B64E3-14C6-4473-8D37-19CA5AD44951}" type="pres">
      <dgm:prSet presAssocID="{DC67BEBE-620D-4522-A4B0-E8910DA06A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96B5-EF45-4873-808A-BFD1E1D48A5B}" type="pres">
      <dgm:prSet presAssocID="{DC67BEBE-620D-4522-A4B0-E8910DA06A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AD14-C760-4044-9FDD-00BD84AE6006}" type="pres">
      <dgm:prSet presAssocID="{DC67BEBE-620D-4522-A4B0-E8910DA06A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6D2D9-0815-496B-8563-756DC47D2DC1}" type="presOf" srcId="{229115D7-A8C7-40B5-9A80-5D29C097B797}" destId="{511B64E3-14C6-4473-8D37-19CA5AD44951}" srcOrd="1" destOrd="0" presId="urn:microsoft.com/office/officeart/2005/8/layout/vProcess5"/>
    <dgm:cxn modelId="{11F555C1-B5A5-419B-9A1E-71B524580D76}" type="presOf" srcId="{98D6DE25-4A09-4B27-88CA-7E90DBFAF77F}" destId="{D65B96B5-EF45-4873-808A-BFD1E1D48A5B}" srcOrd="1" destOrd="0" presId="urn:microsoft.com/office/officeart/2005/8/layout/vProcess5"/>
    <dgm:cxn modelId="{FD8F4D17-80B7-4CF2-ADEF-4EBDAB3F798D}" type="presOf" srcId="{BE4E8202-80C8-46AA-A38C-94CDFE5D810C}" destId="{F5551F61-5EB8-4A0F-817E-F581A8170783}" srcOrd="0" destOrd="0" presId="urn:microsoft.com/office/officeart/2005/8/layout/vProcess5"/>
    <dgm:cxn modelId="{266642D6-B31C-427F-A563-D3DAB5DDF181}" type="presOf" srcId="{B3992E07-079C-45DB-8CF0-D21B2DD2FD24}" destId="{9FFC9F94-6685-4BE4-B2C4-F6B1F4440668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AE8060E3-7D53-4352-B6C3-AF9F65E80636}" type="presOf" srcId="{71F0AB99-C914-4B67-8A01-D3EDAFBA6485}" destId="{A68FAD14-C760-4044-9FDD-00BD84AE6006}" srcOrd="1" destOrd="0" presId="urn:microsoft.com/office/officeart/2005/8/layout/vProcess5"/>
    <dgm:cxn modelId="{31EB46D3-C14A-4A5E-8C2B-E1B490591D3E}" type="presOf" srcId="{561662AA-1949-4FD1-93AA-743AD2751B6D}" destId="{94880CFC-A205-4114-B0D2-5E1D4A5A1914}" srcOrd="0" destOrd="0" presId="urn:microsoft.com/office/officeart/2005/8/layout/vProcess5"/>
    <dgm:cxn modelId="{F7D994DA-6F1A-49D4-8609-80A86C128C6D}" type="presOf" srcId="{4D43E682-F073-4E56-969E-52EC623D7E46}" destId="{70A5C592-810B-4596-929C-AFB8C53BC1F4}" srcOrd="1" destOrd="0" presId="urn:microsoft.com/office/officeart/2005/8/layout/vProcess5"/>
    <dgm:cxn modelId="{F7D04A16-A1BB-4C86-B17F-6AD9ECCF10F8}" type="presOf" srcId="{3D388306-F5F8-4005-9364-A137BB629537}" destId="{ECBF5352-1DDA-4A8E-A678-A5A1863D5C29}" srcOrd="0" destOrd="0" presId="urn:microsoft.com/office/officeart/2005/8/layout/vProcess5"/>
    <dgm:cxn modelId="{DD6E5942-35F0-46E6-A4A9-A1D34C3D7471}" type="presOf" srcId="{229115D7-A8C7-40B5-9A80-5D29C097B797}" destId="{0567DD11-F8D3-4BEE-9B0A-8F863A4DA410}" srcOrd="0" destOrd="0" presId="urn:microsoft.com/office/officeart/2005/8/layout/vProcess5"/>
    <dgm:cxn modelId="{3017A75A-4B80-45C2-BE0C-7C3C756EE568}" type="presOf" srcId="{C5C39810-B0F0-46A3-863B-BF4993424AF5}" destId="{66B8E34C-91D2-453D-BB1E-09F480DF7937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4301585D-55CF-427D-85F2-3A9C1312FB23}" type="presOf" srcId="{71F0AB99-C914-4B67-8A01-D3EDAFBA6485}" destId="{59CF3608-0101-47D8-A3DA-9174C5AEBEC9}" srcOrd="0" destOrd="0" presId="urn:microsoft.com/office/officeart/2005/8/layout/vProcess5"/>
    <dgm:cxn modelId="{1CB8C24E-CCAF-4DB4-BF08-4B93E78A79DE}" type="presOf" srcId="{B3992E07-079C-45DB-8CF0-D21B2DD2FD24}" destId="{117B2393-7AF6-43EC-9B5A-458CAC4B6355}" srcOrd="1" destOrd="0" presId="urn:microsoft.com/office/officeart/2005/8/layout/vProcess5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9E69C978-1CC2-4936-9321-12C390FF21F2}" srcId="{DC67BEBE-620D-4522-A4B0-E8910DA06AD6}" destId="{71F0AB99-C914-4B67-8A01-D3EDAFBA6485}" srcOrd="4" destOrd="0" parTransId="{1D25ADA7-6E8D-4359-AC99-FDFEFA9DACA3}" sibTransId="{B1662EC6-1256-4373-9C4F-5BF4B8CBC5A2}"/>
    <dgm:cxn modelId="{EE180051-C0D8-437C-ADC1-DCB5CBEB9276}" type="presOf" srcId="{DC67BEBE-620D-4522-A4B0-E8910DA06AD6}" destId="{C6F78C28-BF8E-4F26-9138-5843A993EB23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106F1D53-E7A9-4ACA-9AE8-A70F8173DFFE}" type="presOf" srcId="{98D6DE25-4A09-4B27-88CA-7E90DBFAF77F}" destId="{78C75002-BAFB-4ABC-B56E-7443AE341F8D}" srcOrd="0" destOrd="0" presId="urn:microsoft.com/office/officeart/2005/8/layout/vProcess5"/>
    <dgm:cxn modelId="{2F334F47-D9CC-4310-99F3-7C7FB163417C}" type="presOf" srcId="{4D43E682-F073-4E56-969E-52EC623D7E46}" destId="{A147B7AA-5F90-4CB3-BC41-1E63DE972F2E}" srcOrd="0" destOrd="0" presId="urn:microsoft.com/office/officeart/2005/8/layout/vProcess5"/>
    <dgm:cxn modelId="{21432DFD-BF5C-40F5-8017-4F41B2C75885}" type="presParOf" srcId="{C6F78C28-BF8E-4F26-9138-5843A993EB23}" destId="{667A1836-79A9-48F5-94CE-D92DCE407341}" srcOrd="0" destOrd="0" presId="urn:microsoft.com/office/officeart/2005/8/layout/vProcess5"/>
    <dgm:cxn modelId="{CE5609E1-45FB-4AE4-9DDF-1E5BAACE65BF}" type="presParOf" srcId="{C6F78C28-BF8E-4F26-9138-5843A993EB23}" destId="{9FFC9F94-6685-4BE4-B2C4-F6B1F4440668}" srcOrd="1" destOrd="0" presId="urn:microsoft.com/office/officeart/2005/8/layout/vProcess5"/>
    <dgm:cxn modelId="{B2813615-6F3A-42E9-878F-55F46179D3FD}" type="presParOf" srcId="{C6F78C28-BF8E-4F26-9138-5843A993EB23}" destId="{A147B7AA-5F90-4CB3-BC41-1E63DE972F2E}" srcOrd="2" destOrd="0" presId="urn:microsoft.com/office/officeart/2005/8/layout/vProcess5"/>
    <dgm:cxn modelId="{2C99EA11-27AC-480C-B02B-9ABB4B2244A0}" type="presParOf" srcId="{C6F78C28-BF8E-4F26-9138-5843A993EB23}" destId="{0567DD11-F8D3-4BEE-9B0A-8F863A4DA410}" srcOrd="3" destOrd="0" presId="urn:microsoft.com/office/officeart/2005/8/layout/vProcess5"/>
    <dgm:cxn modelId="{7C4E02E0-1D9D-40C7-BDA3-CF05B9A20F7D}" type="presParOf" srcId="{C6F78C28-BF8E-4F26-9138-5843A993EB23}" destId="{78C75002-BAFB-4ABC-B56E-7443AE341F8D}" srcOrd="4" destOrd="0" presId="urn:microsoft.com/office/officeart/2005/8/layout/vProcess5"/>
    <dgm:cxn modelId="{654AC7A4-B54B-40C0-88AA-658E3CB9E810}" type="presParOf" srcId="{C6F78C28-BF8E-4F26-9138-5843A993EB23}" destId="{59CF3608-0101-47D8-A3DA-9174C5AEBEC9}" srcOrd="5" destOrd="0" presId="urn:microsoft.com/office/officeart/2005/8/layout/vProcess5"/>
    <dgm:cxn modelId="{359514DE-6B13-4577-84FB-CD51A1AC0063}" type="presParOf" srcId="{C6F78C28-BF8E-4F26-9138-5843A993EB23}" destId="{66B8E34C-91D2-453D-BB1E-09F480DF7937}" srcOrd="6" destOrd="0" presId="urn:microsoft.com/office/officeart/2005/8/layout/vProcess5"/>
    <dgm:cxn modelId="{23ECD7DF-0FA0-4305-A5D4-81483922C179}" type="presParOf" srcId="{C6F78C28-BF8E-4F26-9138-5843A993EB23}" destId="{ECBF5352-1DDA-4A8E-A678-A5A1863D5C29}" srcOrd="7" destOrd="0" presId="urn:microsoft.com/office/officeart/2005/8/layout/vProcess5"/>
    <dgm:cxn modelId="{A5017A82-C8AD-4A38-BBF3-03E86E43FF20}" type="presParOf" srcId="{C6F78C28-BF8E-4F26-9138-5843A993EB23}" destId="{F5551F61-5EB8-4A0F-817E-F581A8170783}" srcOrd="8" destOrd="0" presId="urn:microsoft.com/office/officeart/2005/8/layout/vProcess5"/>
    <dgm:cxn modelId="{76307830-6429-47E2-A8AD-78104FE3C2A3}" type="presParOf" srcId="{C6F78C28-BF8E-4F26-9138-5843A993EB23}" destId="{94880CFC-A205-4114-B0D2-5E1D4A5A1914}" srcOrd="9" destOrd="0" presId="urn:microsoft.com/office/officeart/2005/8/layout/vProcess5"/>
    <dgm:cxn modelId="{0A8B6081-2E61-4546-A1CD-8EF0AC18E682}" type="presParOf" srcId="{C6F78C28-BF8E-4F26-9138-5843A993EB23}" destId="{117B2393-7AF6-43EC-9B5A-458CAC4B6355}" srcOrd="10" destOrd="0" presId="urn:microsoft.com/office/officeart/2005/8/layout/vProcess5"/>
    <dgm:cxn modelId="{E41945D2-CFFA-459E-BD2E-DEC57FB3A5BE}" type="presParOf" srcId="{C6F78C28-BF8E-4F26-9138-5843A993EB23}" destId="{70A5C592-810B-4596-929C-AFB8C53BC1F4}" srcOrd="11" destOrd="0" presId="urn:microsoft.com/office/officeart/2005/8/layout/vProcess5"/>
    <dgm:cxn modelId="{9F6C1EAD-6F15-48BC-B57A-6CC18F2D540F}" type="presParOf" srcId="{C6F78C28-BF8E-4F26-9138-5843A993EB23}" destId="{511B64E3-14C6-4473-8D37-19CA5AD44951}" srcOrd="12" destOrd="0" presId="urn:microsoft.com/office/officeart/2005/8/layout/vProcess5"/>
    <dgm:cxn modelId="{303E5DA9-BD03-4869-B2D4-9982A5647595}" type="presParOf" srcId="{C6F78C28-BF8E-4F26-9138-5843A993EB23}" destId="{D65B96B5-EF45-4873-808A-BFD1E1D48A5B}" srcOrd="13" destOrd="0" presId="urn:microsoft.com/office/officeart/2005/8/layout/vProcess5"/>
    <dgm:cxn modelId="{C0E786DB-F71F-46A1-82A7-663EF0432196}" type="presParOf" srcId="{C6F78C28-BF8E-4F26-9138-5843A993EB23}" destId="{A68FAD14-C760-4044-9FDD-00BD84AE60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hProcess4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gradFill flip="none" rotWithShape="0">
          <a:gsLst>
            <a:gs pos="0">
              <a:srgbClr val="66FF33">
                <a:tint val="66000"/>
                <a:satMod val="160000"/>
              </a:srgbClr>
            </a:gs>
            <a:gs pos="50000">
              <a:srgbClr val="66FF33">
                <a:tint val="44500"/>
                <a:satMod val="160000"/>
              </a:srgbClr>
            </a:gs>
            <a:gs pos="100000">
              <a:srgbClr val="66FF33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0D5D10-D1F5-4C12-851C-26C4D6B3E4B0}">
      <dgm:prSet phldrT="[Text]" custT="1"/>
      <dgm:spPr>
        <a:xfrm>
          <a:off x="2315540" y="0"/>
          <a:ext cx="2258075" cy="785818"/>
        </a:xfr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B3EAA0BE-A3AC-4047-B823-4B621F8D8C3F}" type="par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E0837E-4210-4A7D-8E54-981BEE273871}" type="sib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0F99DD-09B2-4A6D-ACD7-45E9D439987F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FF011F4A-EA6F-4F18-9667-8F790B877F8D}" type="pres">
      <dgm:prSet presAssocID="{7C77095B-F2BA-47CB-BFEE-9B757B157448}" presName="tSp" presStyleCnt="0"/>
      <dgm:spPr/>
    </dgm:pt>
    <dgm:pt modelId="{39BF56CD-2F0D-4AD8-AA0C-D4F60A24FAE7}" type="pres">
      <dgm:prSet presAssocID="{7C77095B-F2BA-47CB-BFEE-9B757B157448}" presName="bSp" presStyleCnt="0"/>
      <dgm:spPr/>
    </dgm:pt>
    <dgm:pt modelId="{F72C92BF-B755-4B95-99DA-52EEF7756BDE}" type="pres">
      <dgm:prSet presAssocID="{7C77095B-F2BA-47CB-BFEE-9B757B157448}" presName="process" presStyleCnt="0"/>
      <dgm:spPr/>
    </dgm:pt>
    <dgm:pt modelId="{7F810A0B-F312-40BE-9159-C400BDC34937}" type="pres">
      <dgm:prSet presAssocID="{EA8F29CE-B22B-4BAB-98E2-35E8AEB0591E}" presName="composite1" presStyleCnt="0"/>
      <dgm:spPr/>
    </dgm:pt>
    <dgm:pt modelId="{42EDA7D8-C90A-41AA-A77F-0DD76AEE60C0}" type="pres">
      <dgm:prSet presAssocID="{EA8F29CE-B22B-4BAB-98E2-35E8AEB0591E}" presName="dummyNode1" presStyleLbl="node1" presStyleIdx="0" presStyleCnt="4"/>
      <dgm:spPr/>
    </dgm:pt>
    <dgm:pt modelId="{FE868C4B-AB8D-4819-9377-479454F9B5AB}" type="pres">
      <dgm:prSet presAssocID="{EA8F29CE-B22B-4BAB-98E2-35E8AEB0591E}" presName="childNode1" presStyleLbl="b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B9A3AB-22C7-47A7-B9F9-6EBBF69F4EBC}" type="pres">
      <dgm:prSet presAssocID="{EA8F29CE-B22B-4BAB-98E2-35E8AEB0591E}" presName="childNode1tx" presStyleLbl="bgAcc1" presStyleIdx="0" presStyleCnt="4">
        <dgm:presLayoutVars>
          <dgm:bulletEnabled val="1"/>
        </dgm:presLayoutVars>
      </dgm:prSet>
      <dgm:spPr/>
    </dgm:pt>
    <dgm:pt modelId="{E564329F-01D4-44A0-B925-54864776D2AC}" type="pres">
      <dgm:prSet presAssocID="{EA8F29CE-B22B-4BAB-98E2-35E8AEB0591E}" presName="parentNode1" presStyleLbl="node1" presStyleIdx="0" presStyleCnt="4" custScaleY="217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84E89-C37A-4EA3-BD74-88952B9D85B5}" type="pres">
      <dgm:prSet presAssocID="{EA8F29CE-B22B-4BAB-98E2-35E8AEB0591E}" presName="connSite1" presStyleCnt="0"/>
      <dgm:spPr/>
    </dgm:pt>
    <dgm:pt modelId="{4D70F9C4-61FD-458A-8845-72B1D454AF84}" type="pres">
      <dgm:prSet presAssocID="{381D3124-F888-4462-A3A3-92C75636D9B4}" presName="Name9" presStyleLbl="sibTrans2D1" presStyleIdx="0" presStyleCnt="3"/>
      <dgm:spPr/>
      <dgm:t>
        <a:bodyPr/>
        <a:lstStyle/>
        <a:p>
          <a:endParaRPr lang="en-US"/>
        </a:p>
      </dgm:t>
    </dgm:pt>
    <dgm:pt modelId="{4A07E433-46C1-424E-B0DA-4EAC0258AFD0}" type="pres">
      <dgm:prSet presAssocID="{6ACEBD2F-4C1C-4318-92F9-E152B0C47239}" presName="composite2" presStyleCnt="0"/>
      <dgm:spPr/>
    </dgm:pt>
    <dgm:pt modelId="{2967826D-2B20-4B6E-886C-44D390D1BDA7}" type="pres">
      <dgm:prSet presAssocID="{6ACEBD2F-4C1C-4318-92F9-E152B0C47239}" presName="dummyNode2" presStyleLbl="node1" presStyleIdx="0" presStyleCnt="4"/>
      <dgm:spPr/>
    </dgm:pt>
    <dgm:pt modelId="{DD1E4D4C-3056-4C07-AD8F-F5212C20CC01}" type="pres">
      <dgm:prSet presAssocID="{6ACEBD2F-4C1C-4318-92F9-E152B0C47239}" presName="childNode2" presStyleLbl="bgAcc1" presStyleIdx="1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CD591D-FF34-47A2-BE77-2593BF96A161}" type="pres">
      <dgm:prSet presAssocID="{6ACEBD2F-4C1C-4318-92F9-E152B0C47239}" presName="childNode2tx" presStyleLbl="bgAcc1" presStyleIdx="1" presStyleCnt="4">
        <dgm:presLayoutVars>
          <dgm:bulletEnabled val="1"/>
        </dgm:presLayoutVars>
      </dgm:prSet>
      <dgm:spPr/>
    </dgm:pt>
    <dgm:pt modelId="{682FBCBE-324F-4D74-9507-C517E1F0208E}" type="pres">
      <dgm:prSet presAssocID="{6ACEBD2F-4C1C-4318-92F9-E152B0C47239}" presName="parentNode2" presStyleLbl="node1" presStyleIdx="1" presStyleCnt="4" custScaleY="267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ECA3-F002-4EA7-8273-2110F440C4EA}" type="pres">
      <dgm:prSet presAssocID="{6ACEBD2F-4C1C-4318-92F9-E152B0C47239}" presName="connSite2" presStyleCnt="0"/>
      <dgm:spPr/>
    </dgm:pt>
    <dgm:pt modelId="{EB536173-D77E-45C4-BD93-A50B665DB749}" type="pres">
      <dgm:prSet presAssocID="{D792FC8E-A290-4294-AFDC-85FBAC6FF2C6}" presName="Name18" presStyleLbl="sibTrans2D1" presStyleIdx="1" presStyleCnt="3" custLinFactNeighborX="-106" custLinFactNeighborY="-1090"/>
      <dgm:spPr/>
      <dgm:t>
        <a:bodyPr/>
        <a:lstStyle/>
        <a:p>
          <a:endParaRPr lang="en-US"/>
        </a:p>
      </dgm:t>
    </dgm:pt>
    <dgm:pt modelId="{305622DB-91EF-4FCE-8FD5-22EEE2EBA55A}" type="pres">
      <dgm:prSet presAssocID="{DEAF1474-FDE1-4E57-BA8E-3B161D00960B}" presName="composite1" presStyleCnt="0"/>
      <dgm:spPr/>
    </dgm:pt>
    <dgm:pt modelId="{F98D90F5-90A7-40AD-8391-D31C1D043121}" type="pres">
      <dgm:prSet presAssocID="{DEAF1474-FDE1-4E57-BA8E-3B161D00960B}" presName="dummyNode1" presStyleLbl="node1" presStyleIdx="1" presStyleCnt="4"/>
      <dgm:spPr/>
    </dgm:pt>
    <dgm:pt modelId="{BA6E196F-3376-4246-8F49-FAC3D7D273A4}" type="pres">
      <dgm:prSet presAssocID="{DEAF1474-FDE1-4E57-BA8E-3B161D00960B}" presName="childNode1" presStyleLbl="b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618A82-893E-4AC7-A466-3019D13E002D}" type="pres">
      <dgm:prSet presAssocID="{DEAF1474-FDE1-4E57-BA8E-3B161D00960B}" presName="childNode1tx" presStyleLbl="bgAcc1" presStyleIdx="2" presStyleCnt="4">
        <dgm:presLayoutVars>
          <dgm:bulletEnabled val="1"/>
        </dgm:presLayoutVars>
      </dgm:prSet>
      <dgm:spPr/>
    </dgm:pt>
    <dgm:pt modelId="{89B365F6-CCCC-4570-9BBA-C69BCA42CC0D}" type="pres">
      <dgm:prSet presAssocID="{DEAF1474-FDE1-4E57-BA8E-3B161D00960B}" presName="parentNode1" presStyleLbl="node1" presStyleIdx="2" presStyleCnt="4" custScaleY="2064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3F973-1FF0-4B6D-9BE8-483834EC30E8}" type="pres">
      <dgm:prSet presAssocID="{DEAF1474-FDE1-4E57-BA8E-3B161D00960B}" presName="connSite1" presStyleCnt="0"/>
      <dgm:spPr/>
    </dgm:pt>
    <dgm:pt modelId="{8FDA4D79-5EFD-4FDE-B9A1-C66DBBA4F987}" type="pres">
      <dgm:prSet presAssocID="{35FB3A39-2E71-466A-A763-11A55222DE8B}" presName="Name9" presStyleLbl="sibTrans2D1" presStyleIdx="2" presStyleCnt="3"/>
      <dgm:spPr/>
      <dgm:t>
        <a:bodyPr/>
        <a:lstStyle/>
        <a:p>
          <a:endParaRPr lang="en-US"/>
        </a:p>
      </dgm:t>
    </dgm:pt>
    <dgm:pt modelId="{E7EC7C00-8140-49C6-BBA6-54E58032C34A}" type="pres">
      <dgm:prSet presAssocID="{B50D5D10-D1F5-4C12-851C-26C4D6B3E4B0}" presName="composite2" presStyleCnt="0"/>
      <dgm:spPr/>
    </dgm:pt>
    <dgm:pt modelId="{579C838A-C344-4932-BB4A-FB088EE8D118}" type="pres">
      <dgm:prSet presAssocID="{B50D5D10-D1F5-4C12-851C-26C4D6B3E4B0}" presName="dummyNode2" presStyleLbl="node1" presStyleIdx="2" presStyleCnt="4"/>
      <dgm:spPr/>
    </dgm:pt>
    <dgm:pt modelId="{9A9064AE-6746-4C38-8467-746A76B8709D}" type="pres">
      <dgm:prSet presAssocID="{B50D5D10-D1F5-4C12-851C-26C4D6B3E4B0}" presName="childNode2" presStyleLbl="bgAcc1" presStyleIdx="3" presStyleCnt="4" custLinFactNeighborX="-5131" custLinFactNeighborY="-2020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44CD4-E1D9-48FA-8F15-E24A56E2AA34}" type="pres">
      <dgm:prSet presAssocID="{B50D5D10-D1F5-4C12-851C-26C4D6B3E4B0}" presName="childNode2tx" presStyleLbl="bgAcc1" presStyleIdx="3" presStyleCnt="4">
        <dgm:presLayoutVars>
          <dgm:bulletEnabled val="1"/>
        </dgm:presLayoutVars>
      </dgm:prSet>
      <dgm:spPr/>
    </dgm:pt>
    <dgm:pt modelId="{50DAF848-0F77-407A-B553-5EBE3CEFF726}" type="pres">
      <dgm:prSet presAssocID="{B50D5D10-D1F5-4C12-851C-26C4D6B3E4B0}" presName="parentNode2" presStyleLbl="node1" presStyleIdx="3" presStyleCnt="4" custScaleY="153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1810E-DD3A-40CE-A8D3-D701F479A9E5}" type="pres">
      <dgm:prSet presAssocID="{B50D5D10-D1F5-4C12-851C-26C4D6B3E4B0}" presName="connSite2" presStyleCnt="0"/>
      <dgm:spPr/>
    </dgm:pt>
  </dgm:ptLst>
  <dgm:cxnLst>
    <dgm:cxn modelId="{6FD45A49-211B-41E7-B35F-FDDE7F1592D0}" type="presOf" srcId="{EA8F29CE-B22B-4BAB-98E2-35E8AEB0591E}" destId="{E564329F-01D4-44A0-B925-54864776D2AC}" srcOrd="0" destOrd="0" presId="urn:microsoft.com/office/officeart/2005/8/layout/hProcess4"/>
    <dgm:cxn modelId="{D62A7302-4318-4AE7-A7B4-473C0BE7DBA5}" type="presOf" srcId="{D792FC8E-A290-4294-AFDC-85FBAC6FF2C6}" destId="{EB536173-D77E-45C4-BD93-A50B665DB749}" srcOrd="0" destOrd="0" presId="urn:microsoft.com/office/officeart/2005/8/layout/hProcess4"/>
    <dgm:cxn modelId="{34DF6D65-00B6-4D1C-837F-8D1687D3C5B8}" type="presOf" srcId="{B50D5D10-D1F5-4C12-851C-26C4D6B3E4B0}" destId="{50DAF848-0F77-407A-B553-5EBE3CEFF726}" srcOrd="0" destOrd="0" presId="urn:microsoft.com/office/officeart/2005/8/layout/hProcess4"/>
    <dgm:cxn modelId="{CAF9D34B-D5BC-485F-B303-CC482E3AEDA2}" type="presOf" srcId="{DEAF1474-FDE1-4E57-BA8E-3B161D00960B}" destId="{89B365F6-CCCC-4570-9BBA-C69BCA42CC0D}" srcOrd="0" destOrd="0" presId="urn:microsoft.com/office/officeart/2005/8/layout/hProcess4"/>
    <dgm:cxn modelId="{5B9432B8-EC3C-4108-B2B6-E1C629F5DD2A}" type="presOf" srcId="{6ACEBD2F-4C1C-4318-92F9-E152B0C47239}" destId="{682FBCBE-324F-4D74-9507-C517E1F0208E}" srcOrd="0" destOrd="0" presId="urn:microsoft.com/office/officeart/2005/8/layout/hProcess4"/>
    <dgm:cxn modelId="{225F925D-990D-46DB-B968-59610077AE71}" type="presOf" srcId="{35FB3A39-2E71-466A-A763-11A55222DE8B}" destId="{8FDA4D79-5EFD-4FDE-B9A1-C66DBBA4F987}" srcOrd="0" destOrd="0" presId="urn:microsoft.com/office/officeart/2005/8/layout/hProcess4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BE158B7-C984-4774-9947-FB8CFE114A55}" srcId="{7C77095B-F2BA-47CB-BFEE-9B757B157448}" destId="{B50D5D10-D1F5-4C12-851C-26C4D6B3E4B0}" srcOrd="3" destOrd="0" parTransId="{B3EAA0BE-A3AC-4047-B823-4B621F8D8C3F}" sibTransId="{95E0837E-4210-4A7D-8E54-981BEE273871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7C50F582-D2A8-4EEE-9780-F00240B2FD33}" type="presOf" srcId="{7C77095B-F2BA-47CB-BFEE-9B757B157448}" destId="{AA0F99DD-09B2-4A6D-ACD7-45E9D439987F}" srcOrd="0" destOrd="0" presId="urn:microsoft.com/office/officeart/2005/8/layout/hProcess4"/>
    <dgm:cxn modelId="{F02E6D86-6360-45BA-BC5F-BF07A537CCF0}" type="presOf" srcId="{381D3124-F888-4462-A3A3-92C75636D9B4}" destId="{4D70F9C4-61FD-458A-8845-72B1D454AF84}" srcOrd="0" destOrd="0" presId="urn:microsoft.com/office/officeart/2005/8/layout/hProcess4"/>
    <dgm:cxn modelId="{4C8BD52C-13FA-4A68-B03D-B5127229A0CE}" type="presParOf" srcId="{AA0F99DD-09B2-4A6D-ACD7-45E9D439987F}" destId="{FF011F4A-EA6F-4F18-9667-8F790B877F8D}" srcOrd="0" destOrd="0" presId="urn:microsoft.com/office/officeart/2005/8/layout/hProcess4"/>
    <dgm:cxn modelId="{61287E7B-6035-46BD-AABE-346EAD7B8651}" type="presParOf" srcId="{AA0F99DD-09B2-4A6D-ACD7-45E9D439987F}" destId="{39BF56CD-2F0D-4AD8-AA0C-D4F60A24FAE7}" srcOrd="1" destOrd="0" presId="urn:microsoft.com/office/officeart/2005/8/layout/hProcess4"/>
    <dgm:cxn modelId="{9D60632E-4219-4B36-9A8E-564E58D8AB7B}" type="presParOf" srcId="{AA0F99DD-09B2-4A6D-ACD7-45E9D439987F}" destId="{F72C92BF-B755-4B95-99DA-52EEF7756BDE}" srcOrd="2" destOrd="0" presId="urn:microsoft.com/office/officeart/2005/8/layout/hProcess4"/>
    <dgm:cxn modelId="{630E7B1B-65EC-440F-B7D7-296F133960ED}" type="presParOf" srcId="{F72C92BF-B755-4B95-99DA-52EEF7756BDE}" destId="{7F810A0B-F312-40BE-9159-C400BDC34937}" srcOrd="0" destOrd="0" presId="urn:microsoft.com/office/officeart/2005/8/layout/hProcess4"/>
    <dgm:cxn modelId="{45FBBCB0-1D16-4133-AC6B-95CAF1CD5DA4}" type="presParOf" srcId="{7F810A0B-F312-40BE-9159-C400BDC34937}" destId="{42EDA7D8-C90A-41AA-A77F-0DD76AEE60C0}" srcOrd="0" destOrd="0" presId="urn:microsoft.com/office/officeart/2005/8/layout/hProcess4"/>
    <dgm:cxn modelId="{BEEAB21A-5892-4125-8156-76B97D7F290B}" type="presParOf" srcId="{7F810A0B-F312-40BE-9159-C400BDC34937}" destId="{FE868C4B-AB8D-4819-9377-479454F9B5AB}" srcOrd="1" destOrd="0" presId="urn:microsoft.com/office/officeart/2005/8/layout/hProcess4"/>
    <dgm:cxn modelId="{6AA524FA-8064-4194-89E4-62FEB3A98045}" type="presParOf" srcId="{7F810A0B-F312-40BE-9159-C400BDC34937}" destId="{65B9A3AB-22C7-47A7-B9F9-6EBBF69F4EBC}" srcOrd="2" destOrd="0" presId="urn:microsoft.com/office/officeart/2005/8/layout/hProcess4"/>
    <dgm:cxn modelId="{F07DC5A1-7150-469E-B077-FF2421ADB777}" type="presParOf" srcId="{7F810A0B-F312-40BE-9159-C400BDC34937}" destId="{E564329F-01D4-44A0-B925-54864776D2AC}" srcOrd="3" destOrd="0" presId="urn:microsoft.com/office/officeart/2005/8/layout/hProcess4"/>
    <dgm:cxn modelId="{7443D19A-6962-4403-BFD4-D6CF36020D3F}" type="presParOf" srcId="{7F810A0B-F312-40BE-9159-C400BDC34937}" destId="{3F984E89-C37A-4EA3-BD74-88952B9D85B5}" srcOrd="4" destOrd="0" presId="urn:microsoft.com/office/officeart/2005/8/layout/hProcess4"/>
    <dgm:cxn modelId="{1F39C9CC-F8E4-49A2-9D05-4BC32FF304F1}" type="presParOf" srcId="{F72C92BF-B755-4B95-99DA-52EEF7756BDE}" destId="{4D70F9C4-61FD-458A-8845-72B1D454AF84}" srcOrd="1" destOrd="0" presId="urn:microsoft.com/office/officeart/2005/8/layout/hProcess4"/>
    <dgm:cxn modelId="{0D332C6A-B8DF-407A-B8A9-BB1B0D583670}" type="presParOf" srcId="{F72C92BF-B755-4B95-99DA-52EEF7756BDE}" destId="{4A07E433-46C1-424E-B0DA-4EAC0258AFD0}" srcOrd="2" destOrd="0" presId="urn:microsoft.com/office/officeart/2005/8/layout/hProcess4"/>
    <dgm:cxn modelId="{EF480985-3AB0-4B09-92D0-9EC5081A0C34}" type="presParOf" srcId="{4A07E433-46C1-424E-B0DA-4EAC0258AFD0}" destId="{2967826D-2B20-4B6E-886C-44D390D1BDA7}" srcOrd="0" destOrd="0" presId="urn:microsoft.com/office/officeart/2005/8/layout/hProcess4"/>
    <dgm:cxn modelId="{E3CEF589-F22C-411A-A9FC-94DC883545BA}" type="presParOf" srcId="{4A07E433-46C1-424E-B0DA-4EAC0258AFD0}" destId="{DD1E4D4C-3056-4C07-AD8F-F5212C20CC01}" srcOrd="1" destOrd="0" presId="urn:microsoft.com/office/officeart/2005/8/layout/hProcess4"/>
    <dgm:cxn modelId="{FBA0AE76-B8F0-4727-B05D-9618576EAAAC}" type="presParOf" srcId="{4A07E433-46C1-424E-B0DA-4EAC0258AFD0}" destId="{A5CD591D-FF34-47A2-BE77-2593BF96A161}" srcOrd="2" destOrd="0" presId="urn:microsoft.com/office/officeart/2005/8/layout/hProcess4"/>
    <dgm:cxn modelId="{58A3EACB-081C-4F5F-9EE3-3CB88D948B1D}" type="presParOf" srcId="{4A07E433-46C1-424E-B0DA-4EAC0258AFD0}" destId="{682FBCBE-324F-4D74-9507-C517E1F0208E}" srcOrd="3" destOrd="0" presId="urn:microsoft.com/office/officeart/2005/8/layout/hProcess4"/>
    <dgm:cxn modelId="{57C4A2EA-4BD8-4609-9527-F4D7888CA4BC}" type="presParOf" srcId="{4A07E433-46C1-424E-B0DA-4EAC0258AFD0}" destId="{CFB7ECA3-F002-4EA7-8273-2110F440C4EA}" srcOrd="4" destOrd="0" presId="urn:microsoft.com/office/officeart/2005/8/layout/hProcess4"/>
    <dgm:cxn modelId="{E023AB93-5F47-4290-AF01-0DF84FC5EFF3}" type="presParOf" srcId="{F72C92BF-B755-4B95-99DA-52EEF7756BDE}" destId="{EB536173-D77E-45C4-BD93-A50B665DB749}" srcOrd="3" destOrd="0" presId="urn:microsoft.com/office/officeart/2005/8/layout/hProcess4"/>
    <dgm:cxn modelId="{A22F798D-1D6A-4294-B4E2-A95A0B116A31}" type="presParOf" srcId="{F72C92BF-B755-4B95-99DA-52EEF7756BDE}" destId="{305622DB-91EF-4FCE-8FD5-22EEE2EBA55A}" srcOrd="4" destOrd="0" presId="urn:microsoft.com/office/officeart/2005/8/layout/hProcess4"/>
    <dgm:cxn modelId="{B27CD834-AAF9-4E82-B10A-24649A640CB9}" type="presParOf" srcId="{305622DB-91EF-4FCE-8FD5-22EEE2EBA55A}" destId="{F98D90F5-90A7-40AD-8391-D31C1D043121}" srcOrd="0" destOrd="0" presId="urn:microsoft.com/office/officeart/2005/8/layout/hProcess4"/>
    <dgm:cxn modelId="{CF2CB5ED-E805-4A14-8966-15BC3A3758C8}" type="presParOf" srcId="{305622DB-91EF-4FCE-8FD5-22EEE2EBA55A}" destId="{BA6E196F-3376-4246-8F49-FAC3D7D273A4}" srcOrd="1" destOrd="0" presId="urn:microsoft.com/office/officeart/2005/8/layout/hProcess4"/>
    <dgm:cxn modelId="{0A4ACBAB-56E2-4FAB-A66A-DADAA93D97D6}" type="presParOf" srcId="{305622DB-91EF-4FCE-8FD5-22EEE2EBA55A}" destId="{71618A82-893E-4AC7-A466-3019D13E002D}" srcOrd="2" destOrd="0" presId="urn:microsoft.com/office/officeart/2005/8/layout/hProcess4"/>
    <dgm:cxn modelId="{30EA54B8-DA0F-4A0C-90B7-CDEE78770A94}" type="presParOf" srcId="{305622DB-91EF-4FCE-8FD5-22EEE2EBA55A}" destId="{89B365F6-CCCC-4570-9BBA-C69BCA42CC0D}" srcOrd="3" destOrd="0" presId="urn:microsoft.com/office/officeart/2005/8/layout/hProcess4"/>
    <dgm:cxn modelId="{E01B8B93-2500-4B27-B6CE-05D43FE9C57C}" type="presParOf" srcId="{305622DB-91EF-4FCE-8FD5-22EEE2EBA55A}" destId="{C243F973-1FF0-4B6D-9BE8-483834EC30E8}" srcOrd="4" destOrd="0" presId="urn:microsoft.com/office/officeart/2005/8/layout/hProcess4"/>
    <dgm:cxn modelId="{45DA533E-4C8C-4224-9841-244D81388C0B}" type="presParOf" srcId="{F72C92BF-B755-4B95-99DA-52EEF7756BDE}" destId="{8FDA4D79-5EFD-4FDE-B9A1-C66DBBA4F987}" srcOrd="5" destOrd="0" presId="urn:microsoft.com/office/officeart/2005/8/layout/hProcess4"/>
    <dgm:cxn modelId="{47CA3F33-D9FD-4F74-ACE9-AB2EB3805C9C}" type="presParOf" srcId="{F72C92BF-B755-4B95-99DA-52EEF7756BDE}" destId="{E7EC7C00-8140-49C6-BBA6-54E58032C34A}" srcOrd="6" destOrd="0" presId="urn:microsoft.com/office/officeart/2005/8/layout/hProcess4"/>
    <dgm:cxn modelId="{8E815A8E-9954-419B-808A-1F1E4D2F8748}" type="presParOf" srcId="{E7EC7C00-8140-49C6-BBA6-54E58032C34A}" destId="{579C838A-C344-4932-BB4A-FB088EE8D118}" srcOrd="0" destOrd="0" presId="urn:microsoft.com/office/officeart/2005/8/layout/hProcess4"/>
    <dgm:cxn modelId="{A7BD280C-E81F-4181-9251-782D45F26F83}" type="presParOf" srcId="{E7EC7C00-8140-49C6-BBA6-54E58032C34A}" destId="{9A9064AE-6746-4C38-8467-746A76B8709D}" srcOrd="1" destOrd="0" presId="urn:microsoft.com/office/officeart/2005/8/layout/hProcess4"/>
    <dgm:cxn modelId="{C182885C-0AC6-414D-A562-324AC4AB3EB5}" type="presParOf" srcId="{E7EC7C00-8140-49C6-BBA6-54E58032C34A}" destId="{C8244CD4-E1D9-48FA-8F15-E24A56E2AA34}" srcOrd="2" destOrd="0" presId="urn:microsoft.com/office/officeart/2005/8/layout/hProcess4"/>
    <dgm:cxn modelId="{44A9E3A7-BC66-4418-A570-49D6CE97F594}" type="presParOf" srcId="{E7EC7C00-8140-49C6-BBA6-54E58032C34A}" destId="{50DAF848-0F77-407A-B553-5EBE3CEFF726}" srcOrd="3" destOrd="0" presId="urn:microsoft.com/office/officeart/2005/8/layout/hProcess4"/>
    <dgm:cxn modelId="{A5E290AC-8CDA-4AA9-B479-0DDCDC2CCC7B}" type="presParOf" srcId="{E7EC7C00-8140-49C6-BBA6-54E58032C34A}" destId="{C741810E-DD3A-40CE-A8D3-D701F479A9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0873-1F81-46AB-8F1D-4D7091BD1D58}">
      <dsp:nvSpPr>
        <dsp:cNvPr id="0" name=""/>
        <dsp:cNvSpPr/>
      </dsp:nvSpPr>
      <dsp:spPr>
        <a:xfrm>
          <a:off x="0" y="514236"/>
          <a:ext cx="5544616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59550-051C-40C3-B85D-1F2E6C0307F2}">
      <dsp:nvSpPr>
        <dsp:cNvPr id="0" name=""/>
        <dsp:cNvSpPr/>
      </dsp:nvSpPr>
      <dsp:spPr>
        <a:xfrm>
          <a:off x="277230" y="175936"/>
          <a:ext cx="4663415" cy="500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1. ความเป็นมาและวัตถุประสงค์ของโครงการ</a:t>
          </a:r>
        </a:p>
      </dsp:txBody>
      <dsp:txXfrm>
        <a:off x="301670" y="200376"/>
        <a:ext cx="4614535" cy="451779"/>
      </dsp:txXfrm>
    </dsp:sp>
    <dsp:sp modelId="{5BEAAC06-B5DF-44F1-9C78-C7DBA58DDB2C}">
      <dsp:nvSpPr>
        <dsp:cNvPr id="0" name=""/>
        <dsp:cNvSpPr/>
      </dsp:nvSpPr>
      <dsp:spPr>
        <a:xfrm>
          <a:off x="0" y="1417326"/>
          <a:ext cx="5544616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A5029-67C7-4E6C-B36D-DF815737D524}">
      <dsp:nvSpPr>
        <dsp:cNvPr id="0" name=""/>
        <dsp:cNvSpPr/>
      </dsp:nvSpPr>
      <dsp:spPr>
        <a:xfrm>
          <a:off x="277230" y="850836"/>
          <a:ext cx="4663415" cy="728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2. ศึกษา ทบทวนข้อมูลแบบจำลองต่างๆ ภายในโปรแกรม </a:t>
          </a: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2810" y="886416"/>
        <a:ext cx="4592255" cy="657690"/>
      </dsp:txXfrm>
    </dsp:sp>
    <dsp:sp modelId="{E791C41E-0A5B-4238-94E3-906FB4C66531}">
      <dsp:nvSpPr>
        <dsp:cNvPr id="0" name=""/>
        <dsp:cNvSpPr/>
      </dsp:nvSpPr>
      <dsp:spPr>
        <a:xfrm>
          <a:off x="0" y="2524799"/>
          <a:ext cx="5544616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D1379-5C9A-4E32-BE68-552D73347CE7}">
      <dsp:nvSpPr>
        <dsp:cNvPr id="0" name=""/>
        <dsp:cNvSpPr/>
      </dsp:nvSpPr>
      <dsp:spPr>
        <a:xfrm>
          <a:off x="277230" y="1753926"/>
          <a:ext cx="4663415" cy="9332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3. ดำเนินการสอบเทียบแบบจำลอง</a:t>
          </a: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u="none" strike="noStrike" kern="1200" dirty="0">
              <a:solidFill>
                <a:schemeClr val="dk1"/>
              </a:solidFill>
              <a:latin typeface="TH SarabunPSK" pitchFamily="34" charset="-34"/>
              <a:ea typeface="+mn-ea"/>
              <a:cs typeface="TH SarabunPSK" pitchFamily="34" charset="-34"/>
            </a:rPr>
            <a:t>สรุปผลการสอบเทียบ และค่าความแปรปรวน ค่าความเชื่อมั่นจากแบบจำลอง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2787" y="1799483"/>
        <a:ext cx="4572301" cy="842118"/>
      </dsp:txXfrm>
    </dsp:sp>
    <dsp:sp modelId="{2FEF6701-DDE1-4362-A5D4-1F760E7FE30E}">
      <dsp:nvSpPr>
        <dsp:cNvPr id="0" name=""/>
        <dsp:cNvSpPr/>
      </dsp:nvSpPr>
      <dsp:spPr>
        <a:xfrm>
          <a:off x="0" y="3430932"/>
          <a:ext cx="5544616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63CB1-737C-4311-8D76-42F6E9B84329}">
      <dsp:nvSpPr>
        <dsp:cNvPr id="0" name=""/>
        <dsp:cNvSpPr/>
      </dsp:nvSpPr>
      <dsp:spPr>
        <a:xfrm>
          <a:off x="277230" y="2861399"/>
          <a:ext cx="4651073" cy="7318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</a:r>
        </a:p>
      </dsp:txBody>
      <dsp:txXfrm>
        <a:off x="312958" y="2897127"/>
        <a:ext cx="4579617" cy="660436"/>
      </dsp:txXfrm>
    </dsp:sp>
    <dsp:sp modelId="{D3DB5BDD-1800-4797-864C-74DC3506F14F}">
      <dsp:nvSpPr>
        <dsp:cNvPr id="0" name=""/>
        <dsp:cNvSpPr/>
      </dsp:nvSpPr>
      <dsp:spPr>
        <a:xfrm>
          <a:off x="0" y="4436026"/>
          <a:ext cx="5544616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A8EB7-7B4D-4E5A-AFF0-54ED24A80B41}">
      <dsp:nvSpPr>
        <dsp:cNvPr id="0" name=""/>
        <dsp:cNvSpPr/>
      </dsp:nvSpPr>
      <dsp:spPr>
        <a:xfrm>
          <a:off x="277230" y="3767532"/>
          <a:ext cx="4720780" cy="8308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และแนะนำปัจจัยตลอดจนหลักเกณฑ์ต่างๆ สำหรับใช้ในการเลือกวิธีการซ่อมบำรุง</a:t>
          </a:r>
        </a:p>
      </dsp:txBody>
      <dsp:txXfrm>
        <a:off x="317789" y="3808091"/>
        <a:ext cx="4639662" cy="749736"/>
      </dsp:txXfrm>
    </dsp:sp>
    <dsp:sp modelId="{B3C90C7B-20C8-4EF2-9D4A-5C7294AF449E}">
      <dsp:nvSpPr>
        <dsp:cNvPr id="0" name=""/>
        <dsp:cNvSpPr/>
      </dsp:nvSpPr>
      <dsp:spPr>
        <a:xfrm>
          <a:off x="0" y="5424135"/>
          <a:ext cx="5544616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25111-BDCA-4D00-AEEA-3A1BC03B2758}">
      <dsp:nvSpPr>
        <dsp:cNvPr id="0" name=""/>
        <dsp:cNvSpPr/>
      </dsp:nvSpPr>
      <dsp:spPr>
        <a:xfrm>
          <a:off x="277230" y="4772626"/>
          <a:ext cx="4807448" cy="813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6</a:t>
          </a: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ศึกษา เทคโนโลยีที่ใช้พัฒนาระบบและแสดงตัวอย่างหน้าจอ </a:t>
          </a: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(Mock Up)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6960" y="4812356"/>
        <a:ext cx="4727988" cy="734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45480-5128-48E2-86C3-4FA1CDA96226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0B8C2-B395-4CE9-AEFE-582DD735B4B5}">
      <dsp:nvSpPr>
        <dsp:cNvPr id="0" name=""/>
        <dsp:cNvSpPr/>
      </dsp:nvSpPr>
      <dsp:spPr>
        <a:xfrm>
          <a:off x="584519" y="398590"/>
          <a:ext cx="8293655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ปรับปรุงข้อมูลพื้นฐาน และสอบเทียบแบบจำลองต่างๆ ในโปรแกรมบริหารงานบำรุงทาง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ให้มีความเป็นปัจจุบัน</a:t>
          </a:r>
          <a:endParaRPr lang="en-US" sz="2000" kern="1200" dirty="0"/>
        </a:p>
      </dsp:txBody>
      <dsp:txXfrm>
        <a:off x="584519" y="398590"/>
        <a:ext cx="8293655" cy="797595"/>
      </dsp:txXfrm>
    </dsp:sp>
    <dsp:sp modelId="{6A1A7478-A5F5-4A3C-8175-F6CEF02407BA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E5405-574E-40F5-9722-51D316EDB7CB}">
      <dsp:nvSpPr>
        <dsp:cNvPr id="0" name=""/>
        <dsp:cNvSpPr/>
      </dsp:nvSpPr>
      <dsp:spPr>
        <a:xfrm>
          <a:off x="1041798" y="1595190"/>
          <a:ext cx="7836376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ปรับปรุงโปรแกรมบริหารบำรุงทาง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และมีความยืดหยุ่นสามารถปรับเปลี่ยนตัวแปรต่างๆ ได้</a:t>
          </a:r>
          <a:endParaRPr lang="en-US" sz="2000" kern="1200" dirty="0"/>
        </a:p>
      </dsp:txBody>
      <dsp:txXfrm>
        <a:off x="1041798" y="1595190"/>
        <a:ext cx="7836376" cy="797595"/>
      </dsp:txXfrm>
    </dsp:sp>
    <dsp:sp modelId="{4CF6F628-D853-4682-9412-98082B26A22C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14CC1-C1CC-4186-9C9C-7EB5975BCBD7}">
      <dsp:nvSpPr>
        <dsp:cNvPr id="0" name=""/>
        <dsp:cNvSpPr/>
      </dsp:nvSpPr>
      <dsp:spPr>
        <a:xfrm>
          <a:off x="1041798" y="2791790"/>
          <a:ext cx="7836376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ศึกษา และแนะนำปัจจัยตลอดจนหลักเกณฑ์ต่างๆ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และมีการเชื่อมโยงข้อมูลจากระบบอื่นๆ ของกรมทางหลวง</a:t>
          </a:r>
          <a:endParaRPr lang="en-US" sz="2000" kern="1200" dirty="0"/>
        </a:p>
      </dsp:txBody>
      <dsp:txXfrm>
        <a:off x="1041798" y="2791790"/>
        <a:ext cx="7836376" cy="797595"/>
      </dsp:txXfrm>
    </dsp:sp>
    <dsp:sp modelId="{065C3F1C-CDE2-453F-85EF-EBB206D5096A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884FF-3955-4BA2-ADC7-3355DA36068F}">
      <dsp:nvSpPr>
        <dsp:cNvPr id="0" name=""/>
        <dsp:cNvSpPr/>
      </dsp:nvSpPr>
      <dsp:spPr>
        <a:xfrm>
          <a:off x="584519" y="3888432"/>
          <a:ext cx="8293655" cy="997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 แบบจำลองต่างๆ ในโปรแกรมบริหารงานบำรุงทาง (</a:t>
          </a:r>
          <a:r>
            <a:rPr lang="en-US" sz="2000" kern="12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kern="1200" dirty="0">
              <a:latin typeface="TH SarabunPSK" pitchFamily="34" charset="-34"/>
              <a:cs typeface="TH SarabunPSK" pitchFamily="34" charset="-34"/>
            </a:rPr>
            <a:t>เพื่อพิจารณาความถูกต้องและเหมาะสมของแบบจำลองต่างๆ ที่ได้ทำการปรับปรุง</a:t>
          </a:r>
          <a:endParaRPr lang="en-US" sz="2000" kern="1200" dirty="0"/>
        </a:p>
      </dsp:txBody>
      <dsp:txXfrm>
        <a:off x="584519" y="3888432"/>
        <a:ext cx="8293655" cy="997512"/>
      </dsp:txXfrm>
    </dsp:sp>
    <dsp:sp modelId="{68DB13BA-53E1-4A7C-B756-24DAAF353E91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2073" y="0"/>
          <a:ext cx="2280940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18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18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4982" y="0"/>
        <a:ext cx="1495122" cy="785818"/>
      </dsp:txXfrm>
    </dsp:sp>
    <dsp:sp modelId="{B697E630-E4B9-480A-A512-EA2D181FA36F}">
      <dsp:nvSpPr>
        <dsp:cNvPr id="0" name=""/>
        <dsp:cNvSpPr/>
      </dsp:nvSpPr>
      <dsp:spPr>
        <a:xfrm>
          <a:off x="2047499" y="0"/>
          <a:ext cx="2355151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18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2440408" y="0"/>
        <a:ext cx="1569333" cy="785818"/>
      </dsp:txXfrm>
    </dsp:sp>
    <dsp:sp modelId="{4426645C-2060-4A66-8235-4C850C7B59BB}">
      <dsp:nvSpPr>
        <dsp:cNvPr id="0" name=""/>
        <dsp:cNvSpPr/>
      </dsp:nvSpPr>
      <dsp:spPr>
        <a:xfrm>
          <a:off x="4167135" y="0"/>
          <a:ext cx="2355151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4560044" y="0"/>
        <a:ext cx="1569333" cy="785818"/>
      </dsp:txXfrm>
    </dsp:sp>
    <dsp:sp modelId="{A83FA5F5-CC87-4A07-8C0F-9FBA5E5EA6E7}">
      <dsp:nvSpPr>
        <dsp:cNvPr id="0" name=""/>
        <dsp:cNvSpPr/>
      </dsp:nvSpPr>
      <dsp:spPr>
        <a:xfrm>
          <a:off x="6286772" y="0"/>
          <a:ext cx="2355151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แบบจำลองผลกระทบด้านสังคมและสิ่งแวดล้อม </a:t>
          </a:r>
          <a:endParaRPr lang="th-TH" sz="1800" b="1" i="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679681" y="0"/>
        <a:ext cx="1569333" cy="785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21E9A-7A03-8941-A111-A0B65A901F95}">
      <dsp:nvSpPr>
        <dsp:cNvPr id="0" name=""/>
        <dsp:cNvSpPr/>
      </dsp:nvSpPr>
      <dsp:spPr>
        <a:xfrm>
          <a:off x="0" y="0"/>
          <a:ext cx="7306880" cy="1478766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.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</a:t>
          </a:r>
          <a:r>
            <a:rPr lang="th-TH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ทาง</a:t>
          </a:r>
          <a:endParaRPr lang="en-US" sz="2000" b="1" kern="1200" baseline="0" dirty="0" smtClean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(</a:t>
          </a:r>
          <a:r>
            <a:rPr lang="th-TH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พิจารณาสายทางหลังการซ่อมบำรุง และไม่มีประวัติการเกิดอุทกภัย)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43312" y="43312"/>
        <a:ext cx="5711175" cy="1392142"/>
      </dsp:txXfrm>
    </dsp:sp>
    <dsp:sp modelId="{2FF02DFB-605B-BA41-B609-25F94628816D}">
      <dsp:nvSpPr>
        <dsp:cNvPr id="0" name=""/>
        <dsp:cNvSpPr/>
      </dsp:nvSpPr>
      <dsp:spPr>
        <a:xfrm>
          <a:off x="644724" y="1725227"/>
          <a:ext cx="7306880" cy="1478766"/>
        </a:xfrm>
        <a:prstGeom prst="roundRect">
          <a:avLst>
            <a:gd name="adj" fmla="val 1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</a:t>
          </a:r>
          <a:r>
            <a:rPr lang="th-TH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</a:t>
          </a:r>
          <a:r>
            <a:rPr lang="th-TH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ละช่วงกิโลเมตร</a:t>
          </a:r>
          <a:endParaRPr lang="en-US" sz="2000" b="1" kern="1200" baseline="0" dirty="0" smtClean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en-US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- (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sp:txBody>
      <dsp:txXfrm>
        <a:off x="688036" y="1768539"/>
        <a:ext cx="5614333" cy="1392142"/>
      </dsp:txXfrm>
    </dsp:sp>
    <dsp:sp modelId="{32FA3002-E5BB-CC46-9480-3095E5164DE5}">
      <dsp:nvSpPr>
        <dsp:cNvPr id="0" name=""/>
        <dsp:cNvSpPr/>
      </dsp:nvSpPr>
      <dsp:spPr>
        <a:xfrm>
          <a:off x="1289449" y="3450455"/>
          <a:ext cx="7306880" cy="1478766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endParaRPr lang="en-US" sz="2000" b="1" kern="1200" baseline="0" dirty="0" smtClean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</a:t>
          </a:r>
          <a:r>
            <a:rPr lang="th-TH" sz="2000" b="1" kern="1200" baseline="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ทำ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การเปลี่ยนค่า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332761" y="3493767"/>
        <a:ext cx="5614333" cy="1392142"/>
      </dsp:txXfrm>
    </dsp:sp>
    <dsp:sp modelId="{C5B27D8A-A4C5-F94B-9B17-F1610302BDEE}">
      <dsp:nvSpPr>
        <dsp:cNvPr id="0" name=""/>
        <dsp:cNvSpPr/>
      </dsp:nvSpPr>
      <dsp:spPr>
        <a:xfrm>
          <a:off x="6345682" y="1121398"/>
          <a:ext cx="961198" cy="96119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561952" y="1121398"/>
        <a:ext cx="528658" cy="723301"/>
      </dsp:txXfrm>
    </dsp:sp>
    <dsp:sp modelId="{A34F1B21-5775-5F47-9FB7-F8EC824DE0D6}">
      <dsp:nvSpPr>
        <dsp:cNvPr id="0" name=""/>
        <dsp:cNvSpPr/>
      </dsp:nvSpPr>
      <dsp:spPr>
        <a:xfrm>
          <a:off x="6990406" y="2836767"/>
          <a:ext cx="961198" cy="96119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206676" y="2836767"/>
        <a:ext cx="528658" cy="723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05" y="26513"/>
          <a:ext cx="2570771" cy="125763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ศึกษาวิธีการซ่อมบำรุงของกรมทางหลวง</a:t>
          </a:r>
          <a:endParaRPr lang="th-TH" sz="24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29224" y="26513"/>
        <a:ext cx="1313133" cy="1257638"/>
      </dsp:txXfrm>
    </dsp:sp>
    <dsp:sp modelId="{B697E630-E4B9-480A-A512-EA2D181FA36F}">
      <dsp:nvSpPr>
        <dsp:cNvPr id="0" name=""/>
        <dsp:cNvSpPr/>
      </dsp:nvSpPr>
      <dsp:spPr>
        <a:xfrm>
          <a:off x="2256766" y="26513"/>
          <a:ext cx="3591188" cy="125763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ศึกษา ทบทวนแนวทางการเลือก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วิธีการซ่อมบำรุงทั้งในประเทศและต่างประเทศ</a:t>
          </a:r>
          <a:endParaRPr lang="th-TH" sz="24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885585" y="26513"/>
        <a:ext cx="2333550" cy="1257638"/>
      </dsp:txXfrm>
    </dsp:sp>
    <dsp:sp modelId="{4426645C-2060-4A66-8235-4C850C7B59BB}">
      <dsp:nvSpPr>
        <dsp:cNvPr id="0" name=""/>
        <dsp:cNvSpPr/>
      </dsp:nvSpPr>
      <dsp:spPr>
        <a:xfrm>
          <a:off x="5533545" y="26513"/>
          <a:ext cx="3144097" cy="125763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เสนอแนะเกณฑ์พิจารณาการซ่อมบำรุง</a:t>
          </a:r>
        </a:p>
      </dsp:txBody>
      <dsp:txXfrm>
        <a:off x="6162364" y="26513"/>
        <a:ext cx="1886459" cy="1257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C9F94-6685-4BE4-B2C4-F6B1F4440668}">
      <dsp:nvSpPr>
        <dsp:cNvPr id="0" name=""/>
        <dsp:cNvSpPr/>
      </dsp:nvSpPr>
      <dsp:spPr>
        <a:xfrm>
          <a:off x="0" y="0"/>
          <a:ext cx="6619174" cy="88725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5987" y="25987"/>
        <a:ext cx="5557941" cy="835285"/>
      </dsp:txXfrm>
    </dsp:sp>
    <dsp:sp modelId="{A147B7AA-5F90-4CB3-BC41-1E63DE972F2E}">
      <dsp:nvSpPr>
        <dsp:cNvPr id="0" name=""/>
        <dsp:cNvSpPr/>
      </dsp:nvSpPr>
      <dsp:spPr>
        <a:xfrm>
          <a:off x="494288" y="1010490"/>
          <a:ext cx="6619174" cy="887259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20275" y="1036477"/>
        <a:ext cx="5496192" cy="835285"/>
      </dsp:txXfrm>
    </dsp:sp>
    <dsp:sp modelId="{0567DD11-F8D3-4BEE-9B0A-8F863A4DA410}">
      <dsp:nvSpPr>
        <dsp:cNvPr id="0" name=""/>
        <dsp:cNvSpPr/>
      </dsp:nvSpPr>
      <dsp:spPr>
        <a:xfrm>
          <a:off x="988577" y="2020981"/>
          <a:ext cx="6619174" cy="887259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โดยพิจารณาสายทางที่มีค่าดัชนีความขรุขระสากล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014564" y="2046968"/>
        <a:ext cx="5496192" cy="835285"/>
      </dsp:txXfrm>
    </dsp:sp>
    <dsp:sp modelId="{78C75002-BAFB-4ABC-B56E-7443AE341F8D}">
      <dsp:nvSpPr>
        <dsp:cNvPr id="0" name=""/>
        <dsp:cNvSpPr/>
      </dsp:nvSpPr>
      <dsp:spPr>
        <a:xfrm>
          <a:off x="1482866" y="3031471"/>
          <a:ext cx="6619174" cy="887259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508853" y="3057458"/>
        <a:ext cx="5496192" cy="835285"/>
      </dsp:txXfrm>
    </dsp:sp>
    <dsp:sp modelId="{59CF3608-0101-47D8-A3DA-9174C5AEBEC9}">
      <dsp:nvSpPr>
        <dsp:cNvPr id="0" name=""/>
        <dsp:cNvSpPr/>
      </dsp:nvSpPr>
      <dsp:spPr>
        <a:xfrm>
          <a:off x="1977155" y="4041962"/>
          <a:ext cx="6619174" cy="88725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003142" y="4067949"/>
        <a:ext cx="5496192" cy="835285"/>
      </dsp:txXfrm>
    </dsp:sp>
    <dsp:sp modelId="{66B8E34C-91D2-453D-BB1E-09F480DF7937}">
      <dsp:nvSpPr>
        <dsp:cNvPr id="0" name=""/>
        <dsp:cNvSpPr/>
      </dsp:nvSpPr>
      <dsp:spPr>
        <a:xfrm>
          <a:off x="6042455" y="648192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172217" y="648192"/>
        <a:ext cx="317194" cy="433980"/>
      </dsp:txXfrm>
    </dsp:sp>
    <dsp:sp modelId="{ECBF5352-1DDA-4A8E-A678-A5A1863D5C29}">
      <dsp:nvSpPr>
        <dsp:cNvPr id="0" name=""/>
        <dsp:cNvSpPr/>
      </dsp:nvSpPr>
      <dsp:spPr>
        <a:xfrm>
          <a:off x="6536744" y="1658683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666506" y="1658683"/>
        <a:ext cx="317194" cy="433980"/>
      </dsp:txXfrm>
    </dsp:sp>
    <dsp:sp modelId="{F5551F61-5EB8-4A0F-817E-F581A8170783}">
      <dsp:nvSpPr>
        <dsp:cNvPr id="0" name=""/>
        <dsp:cNvSpPr/>
      </dsp:nvSpPr>
      <dsp:spPr>
        <a:xfrm>
          <a:off x="7031033" y="2654386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160795" y="2654386"/>
        <a:ext cx="317194" cy="433980"/>
      </dsp:txXfrm>
    </dsp:sp>
    <dsp:sp modelId="{94880CFC-A205-4114-B0D2-5E1D4A5A1914}">
      <dsp:nvSpPr>
        <dsp:cNvPr id="0" name=""/>
        <dsp:cNvSpPr/>
      </dsp:nvSpPr>
      <dsp:spPr>
        <a:xfrm>
          <a:off x="7525322" y="3674735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24939"/>
            <a:satOff val="-15141"/>
            <a:lumOff val="-33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655084" y="3674735"/>
        <a:ext cx="317194" cy="433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8C4B-AB8D-4819-9377-479454F9B5AB}">
      <dsp:nvSpPr>
        <dsp:cNvPr id="0" name=""/>
        <dsp:cNvSpPr/>
      </dsp:nvSpPr>
      <dsp:spPr>
        <a:xfrm>
          <a:off x="3896" y="1126118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0F9C4-61FD-458A-8845-72B1D454AF84}">
      <dsp:nvSpPr>
        <dsp:cNvPr id="0" name=""/>
        <dsp:cNvSpPr/>
      </dsp:nvSpPr>
      <dsp:spPr>
        <a:xfrm>
          <a:off x="1022938" y="1854422"/>
          <a:ext cx="2031999" cy="2031999"/>
        </a:xfrm>
        <a:prstGeom prst="leftCircularArrow">
          <a:avLst>
            <a:gd name="adj1" fmla="val 3407"/>
            <a:gd name="adj2" fmla="val 421785"/>
            <a:gd name="adj3" fmla="val 2362548"/>
            <a:gd name="adj4" fmla="val 9189741"/>
            <a:gd name="adj5" fmla="val 39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64329F-01D4-44A0-B925-54864776D2AC}">
      <dsp:nvSpPr>
        <dsp:cNvPr id="0" name=""/>
        <dsp:cNvSpPr/>
      </dsp:nvSpPr>
      <dsp:spPr>
        <a:xfrm>
          <a:off x="402362" y="1914840"/>
          <a:ext cx="1593860" cy="13804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442793" y="1955271"/>
        <a:ext cx="1512998" cy="1299547"/>
      </dsp:txXfrm>
    </dsp:sp>
    <dsp:sp modelId="{DD1E4D4C-3056-4C07-AD8F-F5212C20CC01}">
      <dsp:nvSpPr>
        <dsp:cNvPr id="0" name=""/>
        <dsp:cNvSpPr/>
      </dsp:nvSpPr>
      <dsp:spPr>
        <a:xfrm>
          <a:off x="2325883" y="1578047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36173-D77E-45C4-BD93-A50B665DB749}">
      <dsp:nvSpPr>
        <dsp:cNvPr id="0" name=""/>
        <dsp:cNvSpPr/>
      </dsp:nvSpPr>
      <dsp:spPr>
        <a:xfrm>
          <a:off x="3277440" y="144016"/>
          <a:ext cx="2261868" cy="2261868"/>
        </a:xfrm>
        <a:prstGeom prst="circularArrow">
          <a:avLst>
            <a:gd name="adj1" fmla="val 3061"/>
            <a:gd name="adj2" fmla="val 375827"/>
            <a:gd name="adj3" fmla="val 19629651"/>
            <a:gd name="adj4" fmla="val 12756500"/>
            <a:gd name="adj5" fmla="val 357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FBCBE-324F-4D74-9507-C517E1F0208E}">
      <dsp:nvSpPr>
        <dsp:cNvPr id="0" name=""/>
        <dsp:cNvSpPr/>
      </dsp:nvSpPr>
      <dsp:spPr>
        <a:xfrm>
          <a:off x="2724348" y="730568"/>
          <a:ext cx="1593860" cy="16949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771031" y="777251"/>
        <a:ext cx="1500494" cy="1601591"/>
      </dsp:txXfrm>
    </dsp:sp>
    <dsp:sp modelId="{BA6E196F-3376-4246-8F49-FAC3D7D273A4}">
      <dsp:nvSpPr>
        <dsp:cNvPr id="0" name=""/>
        <dsp:cNvSpPr/>
      </dsp:nvSpPr>
      <dsp:spPr>
        <a:xfrm>
          <a:off x="4647870" y="1144119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4D79-5EFD-4FDE-B9A1-C66DBBA4F987}">
      <dsp:nvSpPr>
        <dsp:cNvPr id="0" name=""/>
        <dsp:cNvSpPr/>
      </dsp:nvSpPr>
      <dsp:spPr>
        <a:xfrm>
          <a:off x="5618024" y="1818199"/>
          <a:ext cx="1928796" cy="1928796"/>
        </a:xfrm>
        <a:prstGeom prst="leftCircularArrow">
          <a:avLst>
            <a:gd name="adj1" fmla="val 3589"/>
            <a:gd name="adj2" fmla="val 446290"/>
            <a:gd name="adj3" fmla="val 1969860"/>
            <a:gd name="adj4" fmla="val 8772548"/>
            <a:gd name="adj5" fmla="val 418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365F6-CCCC-4570-9BBA-C69BCA42CC0D}">
      <dsp:nvSpPr>
        <dsp:cNvPr id="0" name=""/>
        <dsp:cNvSpPr/>
      </dsp:nvSpPr>
      <dsp:spPr>
        <a:xfrm>
          <a:off x="5046335" y="1968842"/>
          <a:ext cx="1593860" cy="13084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33">
                <a:tint val="66000"/>
                <a:satMod val="160000"/>
              </a:srgbClr>
            </a:gs>
            <a:gs pos="50000">
              <a:srgbClr val="66FF33">
                <a:tint val="44500"/>
                <a:satMod val="160000"/>
              </a:srgbClr>
            </a:gs>
            <a:gs pos="100000">
              <a:srgbClr val="66FF33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084657" y="2007164"/>
        <a:ext cx="1517216" cy="1231762"/>
      </dsp:txXfrm>
    </dsp:sp>
    <dsp:sp modelId="{9A9064AE-6746-4C38-8467-746A76B8709D}">
      <dsp:nvSpPr>
        <dsp:cNvPr id="0" name=""/>
        <dsp:cNvSpPr/>
      </dsp:nvSpPr>
      <dsp:spPr>
        <a:xfrm>
          <a:off x="6877853" y="1368152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AF848-0F77-407A-B553-5EBE3CEFF726}">
      <dsp:nvSpPr>
        <dsp:cNvPr id="0" name=""/>
        <dsp:cNvSpPr/>
      </dsp:nvSpPr>
      <dsp:spPr>
        <a:xfrm>
          <a:off x="7368322" y="910589"/>
          <a:ext cx="1593860" cy="97487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96875" y="939142"/>
        <a:ext cx="1536754" cy="917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78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r">
              <a:defRPr sz="1300"/>
            </a:lvl1pPr>
          </a:lstStyle>
          <a:p>
            <a:fld id="{A9C2D99A-9A1C-4BB1-AA0A-26B283D293E4}" type="datetimeFigureOut">
              <a:rPr lang="th-TH" smtClean="0"/>
              <a:pPr/>
              <a:t>11/04/60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8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r">
              <a:defRPr sz="13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5378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r">
              <a:defRPr sz="1300"/>
            </a:lvl1pPr>
          </a:lstStyle>
          <a:p>
            <a:fld id="{5D31AC61-A5B6-448A-8888-6B5B0D3E4985}" type="datetimeFigureOut">
              <a:rPr lang="th-TH" smtClean="0"/>
              <a:pPr/>
              <a:t>11/04/60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38" tIns="44567" rIns="89138" bIns="44567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507"/>
            <a:ext cx="5388610" cy="4439843"/>
          </a:xfrm>
          <a:prstGeom prst="rect">
            <a:avLst/>
          </a:prstGeom>
        </p:spPr>
        <p:txBody>
          <a:bodyPr vert="horz" lIns="89138" tIns="44567" rIns="89138" bIns="44567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8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r">
              <a:defRPr sz="13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11D-8654-4930-8A56-FC204F8488D3}" type="datetime1">
              <a:rPr lang="th-TH" smtClean="0"/>
              <a:pPr/>
              <a:t>11/04/60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658A4-90F8-4A32-B529-936AFF9D54A8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กลุ่ม 21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3080"/>
            <a:ext cx="1371600" cy="49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74C44-E44A-4FB2-B017-2957BF9D60D3}" type="datetime1">
              <a:rPr lang="th-TH" smtClean="0"/>
              <a:pPr/>
              <a:t>11/04/60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h-TH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4/11/17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1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2.jpg"/><Relationship Id="rId8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Relationship Id="rId3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Relationship Id="rId3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Relationship Id="rId3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0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1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0050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รายงานขั้นกลาง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Interim Report)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11 เมษายน </a:t>
            </a: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77454"/>
              </p:ext>
            </p:extLst>
          </p:nvPr>
        </p:nvGraphicFramePr>
        <p:xfrm>
          <a:off x="107504" y="908720"/>
          <a:ext cx="8928993" cy="573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3501312864"/>
                    </a:ext>
                  </a:extLst>
                </a:gridCol>
              </a:tblGrid>
              <a:tr h="39209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386"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 ศึกษา และแนะนำปัจจัยตลอดจนหลักเกณฑ์ต่างๆ สำหรับใช้ในการเลือกวิธีการซ่อมบำรุงที่เหมาะสมกับข้อมูลในปัจจุบันที่มีการสำรวจ         ข้อมูล และที่ได้เชื่อมโยงข้อมูลจากระบบอื่นๆ ของกรมทางหลวง โดยมีรายละเอียดดังนี้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96700703"/>
                  </a:ext>
                </a:extLst>
              </a:tr>
              <a:tr h="399616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en-US" sz="1800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800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.1</a:t>
                      </a:r>
                      <a:r>
                        <a:rPr lang="th-TH" sz="1800" strike="noStrik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ศึกษาและเก็บข้อมูลวิธีการซ่อมบำรุงซึ่งดำเนินการในปัจจุบันของกรมทางหลวง </a:t>
                      </a:r>
                      <a:endParaRPr lang="th-TH" sz="1800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1800" u="none" strike="noStrike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.2</a:t>
                      </a:r>
                      <a:r>
                        <a:rPr lang="th-TH" sz="180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ศึกษาเทคโนโลยีทางด้านสารสนเทศที่เหมาะสมสำหรับใช้ในการปรับปรุงและพัฒนาระบบ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เพื่อรองรับข้อมูล เทคโนโลยี รวมถึงการพัฒนาในอนาคต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3703324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1800" u="none" strike="noStrike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.3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ศึกษา รวบรวมความต้องการในการใช้งานโปรแกรม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จากผู้ใช้งาน รูปแบบรายงานที่ใช้งานในปัจจุบันของกรมทางหลวง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76690418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1800" u="none" strike="noStrike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.4</a:t>
                      </a:r>
                      <a:r>
                        <a:rPr lang="th-TH" sz="180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ศึกษา ทบทวน งานวิจัยที่เกี่ยวข้องกับแนวทางการเลือกวิธีการซ่อมบำรุงทั้งในประเทศและต่างประเทศ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65279047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ปรับปรุงโปรแกรมบริหารบำรุงทาง (</a:t>
                      </a:r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ตัวแปรต่างๆ ในสมการและแบบจำลอง รูปแบบในการซ่อมบำรุง และเพิ่มความยืดหยุ่นในการเพิ่มเติม หรือปรับเปลี่ยนเงื่อนไขในการวิเคราะห์วิธีการซ่อมบำรุงได้โดยง่าย เพื่อรองรับข้อมูล เทคโนโลยีและความต้องการใหม่ๆ ในอนาคต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th-TH" sz="1800" b="1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60029733"/>
                  </a:ext>
                </a:extLst>
              </a:tr>
              <a:tr h="904836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</a:t>
                      </a:r>
                      <a:r>
                        <a:rPr lang="th-TH" sz="1800" b="1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ทดสอบการใช้งานโดยการวิเคราะห์ความต้องการงบประมาณบำรุงทางของกรมทางหลวง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และแบบจำลองต่างๆ ในโปรแกรมบริหารงานบำรุงทาง (</a:t>
                      </a:r>
                      <a:r>
                        <a:rPr lang="en-US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ที่ได้สอบเทียบแล้ว</a:t>
                      </a:r>
                      <a:endParaRPr lang="en-US" sz="1800" b="1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</a:t>
                      </a:r>
                      <a:endParaRPr lang="th-TH" sz="1800" b="1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กำลังดำเนินการ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26680584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26821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74942"/>
              </p:ext>
            </p:extLst>
          </p:nvPr>
        </p:nvGraphicFramePr>
        <p:xfrm>
          <a:off x="107504" y="908720"/>
          <a:ext cx="8928993" cy="364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3501312864"/>
                    </a:ext>
                  </a:extLst>
                </a:gridCol>
              </a:tblGrid>
              <a:tr h="39209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3880">
                <a:tc>
                  <a:txBody>
                    <a:bodyPr/>
                    <a:lstStyle/>
                    <a:p>
                      <a:pPr marL="0" indent="0" algn="thaiDist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 ดำเนินการจัดซื้อคอมพิวเตอร์และอุปกรณ์สนับสนุน โดยมีรายละเอียดของคุณสมบัติ</a:t>
                      </a:r>
                    </a:p>
                    <a:p>
                      <a:pPr marL="0" indent="0" algn="thaiDist" defTabSz="914400" rtl="0" eaLnBrk="1" latinLnBrk="0" hangingPunct="1"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เครื่องคอมพิวเตอร์แม่ข่าย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Draft Final </a:t>
                      </a:r>
                      <a:endParaRPr lang="th-TH" sz="1800" b="1" strike="noStrike" kern="1200" dirty="0">
                        <a:solidFill>
                          <a:srgbClr val="FF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700703"/>
                  </a:ext>
                </a:extLst>
              </a:tr>
              <a:tr h="399616">
                <a:tc>
                  <a:txBody>
                    <a:bodyPr/>
                    <a:lstStyle/>
                    <a:p>
                      <a:pPr lvl="0" algn="thaiDist"/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1800" b="1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ดำเนินการติดตั้งระบบที่ได้ดำเนินการเพิ่มประสิทธิภาพ และทดสอบระบบให้สอดคล้องกับวัตถุประสงค์ และขอบเขตการดำเนินงานที่กำหนด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Draft Final </a:t>
                      </a:r>
                      <a:endParaRPr lang="th-TH" sz="1800" b="1" strike="noStrike" kern="1200" dirty="0">
                        <a:solidFill>
                          <a:srgbClr val="FF0000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จัดทำ</a:t>
                      </a:r>
                      <a:r>
                        <a:rPr lang="th-TH" sz="1800" b="1" u="none" strike="noStrike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วิดีทัศน์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สื่อการสอน การใช้งานโปรแกรม </a:t>
                      </a:r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สำหรับผู้ใช้งานทั้งส่วนกลางและ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ส่วนภูมิภาค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3703324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8. ดำเนินการอบรมสัมมนาถ่ายทอดวิธีการใช้งานระบบทั้งในส่วนภาคทฤษฎีและภาคปฏิบัติ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แก่เจ้าหน้าที่กรมทางหลวงที่เกี่ยวข้อง จำนวน 1 วัน จำนวนไม่น้อยกว่า 60 คน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76690418"/>
                  </a:ext>
                </a:extLst>
              </a:tr>
              <a:tr h="633386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9.</a:t>
                      </a:r>
                      <a:r>
                        <a:rPr lang="th-TH" sz="1800" b="1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จัดทำรายงานผลการศึกษา คู่มือการใช้งาน คู่มือการดูแลรักษาระบบ ให้สอดคล้องกับระบบที่ได้ดำเนินการพัฒนา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Final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65279047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19569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1220917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ศึกษา ทบทวนข้อมูลแบบจำลองต่างๆ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3812121685"/>
              </p:ext>
            </p:extLst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140968"/>
            <a:ext cx="5724486" cy="36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1809274256"/>
              </p:ext>
            </p:extLst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09690"/>
              </p:ext>
            </p:extLst>
          </p:nvPr>
        </p:nvGraphicFramePr>
        <p:xfrm>
          <a:off x="251520" y="2184502"/>
          <a:ext cx="8784826" cy="4147192"/>
        </p:xfrm>
        <a:graphic>
          <a:graphicData uri="http://schemas.openxmlformats.org/drawingml/2006/table">
            <a:tbl>
              <a:tblPr/>
              <a:tblGrid>
                <a:gridCol w="492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81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84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8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 Volume 6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ตาราง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B10-3)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ASSHTO)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HDM-4, Volume 5, P. 93-96)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รูปภาพ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39" y="1196752"/>
            <a:ext cx="7205697" cy="601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5856" y="119675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</a:t>
            </a:r>
            <a:r>
              <a:rPr lang="th-TH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การเสื่อมสภาพ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endParaRPr lang="th-TH" dirty="0">
              <a:solidFill>
                <a:schemeClr val="bg1"/>
              </a:solidFill>
              <a:latin typeface="Palatino Linotype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71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9" name="Diagram 10"/>
          <p:cNvGraphicFramePr/>
          <p:nvPr/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96464"/>
              </p:ext>
            </p:extLst>
          </p:nvPr>
        </p:nvGraphicFramePr>
        <p:xfrm>
          <a:off x="872666" y="1850524"/>
          <a:ext cx="7686700" cy="714380"/>
        </p:xfrm>
        <a:graphic>
          <a:graphicData uri="http://schemas.openxmlformats.org/drawingml/2006/table">
            <a:tbl>
              <a:tblPr/>
              <a:tblGrid>
                <a:gridCol w="792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9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46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4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เป็น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function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ของ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YE4, </a:t>
                      </a:r>
                      <a:r>
                        <a:rPr lang="en-US" sz="2800" b="1" baseline="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 m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7"/>
          <p:cNvSpPr/>
          <p:nvPr/>
        </p:nvSpPr>
        <p:spPr>
          <a:xfrm>
            <a:off x="3077464" y="2493543"/>
            <a:ext cx="2731880" cy="221457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/>
          <p:cNvSpPr/>
          <p:nvPr/>
        </p:nvSpPr>
        <p:spPr>
          <a:xfrm>
            <a:off x="2582266" y="4149080"/>
            <a:ext cx="1482657" cy="12376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9"/>
          <p:cNvSpPr/>
          <p:nvPr/>
        </p:nvSpPr>
        <p:spPr>
          <a:xfrm>
            <a:off x="3395025" y="4821217"/>
            <a:ext cx="2162783" cy="15601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2978371" y="4494109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Kgp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4124187" y="2959024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YE4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3395025" y="3625860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IRIa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AGE3   SNC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3790772" y="5426060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m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212054" y="2977245"/>
            <a:ext cx="20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66FF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ศึกษาเพิ่มเติมและปรับแก้ค่าให้มีความเหมาะสมกับข้อมูลในปัจจุบัน ก่อนนำไปใช้วิเคราะห์</a:t>
            </a:r>
            <a:endParaRPr lang="en-US" sz="2800" b="1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6156176" y="2765246"/>
            <a:ext cx="2214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ได้จากการรวบรวมข้อมูลบัญชีสายทางและข้อมูลการสำรวจภาคสนาม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6012160" y="4996333"/>
            <a:ext cx="3138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เลือกค่าแนะนำตั้งต้นจาก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=1, m=0.0025)</a:t>
            </a:r>
          </a:p>
        </p:txBody>
      </p:sp>
      <p:pic>
        <p:nvPicPr>
          <p:cNvPr id="26" name="รูปภาพ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39" y="1196752"/>
            <a:ext cx="7205697" cy="6010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75856" y="119675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</a:t>
            </a:r>
            <a:r>
              <a:rPr lang="th-TH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การเสื่อมสภาพ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endParaRPr lang="th-TH" dirty="0">
              <a:solidFill>
                <a:schemeClr val="bg1"/>
              </a:solidFill>
              <a:latin typeface="Palatino Linotype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5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51520" y="1052736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lang="en-US" b="1" kern="0" noProof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6"/>
          <p:cNvGraphicFramePr/>
          <p:nvPr>
            <p:extLst>
              <p:ext uri="{D42A27DB-BD31-4B8C-83A1-F6EECF244321}">
                <p14:modId xmlns:p14="http://schemas.microsoft.com/office/powerpoint/2010/main" val="1373910080"/>
              </p:ext>
            </p:extLst>
          </p:nvPr>
        </p:nvGraphicFramePr>
        <p:xfrm>
          <a:off x="476264" y="1643050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4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6" name="Picture 2" descr="calibrate K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0295" y="980728"/>
            <a:ext cx="592620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สี่เหลี่ยมผืนผ้า 21"/>
          <p:cNvSpPr/>
          <p:nvPr/>
        </p:nvSpPr>
        <p:spPr>
          <a:xfrm>
            <a:off x="323528" y="3853283"/>
            <a:ext cx="4176465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Flow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Chart </a:t>
            </a:r>
            <a:r>
              <a:rPr kumimoji="0" lang="th-TH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2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2502" y="1024673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ตัวแปรที่ใช้ในการปรับแก้ค่า </a:t>
            </a:r>
            <a:r>
              <a:rPr lang="en-US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92502" y="1666543"/>
            <a:ext cx="200926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ข้อมูลสายทาง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หมายเลขทางหลวง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ตอนควบคุม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กม.เริ่มต้น-สิ้นสุด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ย้อนหลัง 5 ปี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AADT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%HV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ประวัติการซ่อมบำรุง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288279" y="4486207"/>
            <a:ext cx="165618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ค่าคงที่ต่างๆ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Lane Factor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Truck Factor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a0, a1, a2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SNC</a:t>
            </a: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85" y="4493468"/>
            <a:ext cx="5840392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7" b="22677"/>
          <a:stretch/>
        </p:blipFill>
        <p:spPr>
          <a:xfrm>
            <a:off x="3347864" y="1666543"/>
            <a:ext cx="4926611" cy="25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79512" y="1052736"/>
            <a:ext cx="532859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การทดสอบความน่าเชื่อถือของแบบจำลอง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500034" y="1668130"/>
            <a:ext cx="8501122" cy="785818"/>
          </a:xfrm>
          <a:prstGeom prst="roundRect">
            <a:avLst/>
          </a:prstGeom>
          <a:solidFill>
            <a:srgbClr val="C1F59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14346" y="1668130"/>
            <a:ext cx="9204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= 1 – (∑(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/∑(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3200" b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i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24" y="2525386"/>
            <a:ext cx="78133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2400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              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(Correlation Coefficient)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ค่าดัชนีความขรุขระสากลที่พยากรณ์ได้โดยใช้แบบจำลองที่พัฒนาขึ้น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ค่าดัชนีความขรุขระสากลที่สำรวจและเก็บรวบรวมจริง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2400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ค่าเฉลี่ยความขรุขระสากลที่สำรวจและเก็บรวบรวมจริง</a:t>
            </a:r>
            <a:endParaRPr lang="th-T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3" descr="graphb4a"/>
          <p:cNvPicPr>
            <a:picLocks noChangeAspect="1" noChangeArrowheads="1"/>
          </p:cNvPicPr>
          <p:nvPr/>
        </p:nvPicPr>
        <p:blipFill>
          <a:blip r:embed="rId2"/>
          <a:srcRect r="51677"/>
          <a:stretch>
            <a:fillRect/>
          </a:stretch>
        </p:blipFill>
        <p:spPr bwMode="auto">
          <a:xfrm>
            <a:off x="214282" y="4311336"/>
            <a:ext cx="4177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4" descr="graphb4b"/>
          <p:cNvPicPr>
            <a:picLocks noChangeAspect="1" noChangeArrowheads="1"/>
          </p:cNvPicPr>
          <p:nvPr/>
        </p:nvPicPr>
        <p:blipFill>
          <a:blip r:embed="rId3"/>
          <a:srcRect l="51066"/>
          <a:stretch>
            <a:fillRect/>
          </a:stretch>
        </p:blipFill>
        <p:spPr bwMode="auto">
          <a:xfrm>
            <a:off x="4643438" y="4294874"/>
            <a:ext cx="3714776" cy="22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5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1"/>
          <p:cNvSpPr/>
          <p:nvPr/>
        </p:nvSpPr>
        <p:spPr>
          <a:xfrm>
            <a:off x="179512" y="1052736"/>
            <a:ext cx="316835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ผลการปรับแก้ค่า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77963709"/>
              </p:ext>
            </p:extLst>
          </p:nvPr>
        </p:nvGraphicFramePr>
        <p:xfrm>
          <a:off x="827584" y="1679702"/>
          <a:ext cx="7272808" cy="31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47664" y="4941168"/>
                <a:ext cx="669674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en-US" sz="2000" dirty="0">
                    <a:latin typeface="TH SarabunPSK" charset="0"/>
                    <a:ea typeface="TH SarabunPSK" charset="0"/>
                    <a:cs typeface="TH SarabunPSK" charset="0"/>
                  </a:rPr>
                  <a:t>	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จากการทดลองปรับแก้ค่า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en-US" sz="2000" dirty="0">
                    <a:latin typeface="TH SarabunPSK" charset="0"/>
                    <a:ea typeface="TH SarabunPSK" charset="0"/>
                    <a:cs typeface="TH SarabunPSK" charset="0"/>
                  </a:rPr>
                  <a:t> 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ของตัวอย่างสายทาง 55 ช่วงสายทางที่คัดเลือกมาจากโครงข่ายทางทั้งหมดของกรมทางหลวงตามกระบวนการข้างต้น พบว่าค่า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en-US" sz="2000" dirty="0">
                    <a:latin typeface="TH SarabunPSK" charset="0"/>
                    <a:ea typeface="TH SarabunPSK" charset="0"/>
                    <a:cs typeface="TH SarabunPSK" charset="0"/>
                  </a:rPr>
                  <a:t> 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ที่ดีที่สุด คือ 3.219 ซึ่งให้ค่าผลรวมกำลังสองของความคลาดเคลื่อนที่ต่ำที่สุด อยู่ที่ 7.7553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TH SarabunPSK" charset="0"/>
                        <a:ea typeface="TH SarabunPSK" charset="0"/>
                        <a:cs typeface="TH SarabunPSK" charset="0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TH SarabunPSK" charset="0"/>
                            <a:ea typeface="TH SarabunPSK" charset="0"/>
                            <a:cs typeface="TH SarabunPSK" charset="0"/>
                          </a:rPr>
                        </m:ctrlPr>
                      </m:sSupPr>
                      <m:e>
                        <m:r>
                          <a:rPr lang="th-TH" sz="2000" b="0" i="0" smtClean="0">
                            <a:latin typeface="TH SarabunPSK" charset="0"/>
                            <a:ea typeface="TH SarabunPSK" charset="0"/>
                            <a:cs typeface="TH SarabunPSK" charset="0"/>
                          </a:rPr>
                          <m:t>ม</m:t>
                        </m:r>
                        <m:r>
                          <a:rPr lang="th-TH" sz="2000" b="0" i="0" smtClean="0">
                            <a:latin typeface="TH SarabunPSK" charset="0"/>
                            <a:ea typeface="TH SarabunPSK" charset="0"/>
                            <a:cs typeface="TH SarabunPSK" charset="0"/>
                          </a:rPr>
                          <m:t>./</m:t>
                        </m:r>
                        <m:r>
                          <a:rPr lang="th-TH" sz="2000" b="0" i="0" smtClean="0">
                            <a:latin typeface="TH SarabunPSK" charset="0"/>
                            <a:ea typeface="TH SarabunPSK" charset="0"/>
                            <a:cs typeface="TH SarabunPSK" charset="0"/>
                          </a:rPr>
                          <m:t>กม</m:t>
                        </m:r>
                        <m:r>
                          <a:rPr lang="th-TH" sz="2000" b="0" i="0" smtClean="0">
                            <a:latin typeface="TH SarabunPSK" charset="0"/>
                            <a:ea typeface="TH SarabunPSK" charset="0"/>
                            <a:cs typeface="TH SarabunPSK" charset="0"/>
                          </a:rPr>
                          <m:t>) </m:t>
                        </m:r>
                      </m:e>
                      <m:sup>
                        <m:r>
                          <a:rPr lang="en-US" sz="2000" b="0" i="0" smtClean="0">
                            <a:latin typeface="TH SarabunPSK" charset="0"/>
                            <a:ea typeface="TH SarabunPSK" charset="0"/>
                            <a:cs typeface="TH SarabunPSK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TH SarabunPSK" charset="0"/>
                  <a:ea typeface="TH SarabunPSK" charset="0"/>
                  <a:cs typeface="TH SarabunPSK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941168"/>
                <a:ext cx="669674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002" t="-3012" r="-1730" b="-48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0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การส่งมอบโครงการ</a:t>
            </a:r>
          </a:p>
        </p:txBody>
      </p:sp>
      <p:sp>
        <p:nvSpPr>
          <p:cNvPr id="5" name="Rectangle 12"/>
          <p:cNvSpPr/>
          <p:nvPr/>
        </p:nvSpPr>
        <p:spPr>
          <a:xfrm>
            <a:off x="4499992" y="2348880"/>
            <a:ext cx="4248472" cy="14401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รายงานขั้นกลาง</a:t>
            </a:r>
          </a:p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Interim Report)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4049" y="3871443"/>
            <a:ext cx="3744416" cy="44050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7852"/>
            <a:ext cx="3918180" cy="554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9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1"/>
          <p:cNvSpPr/>
          <p:nvPr/>
        </p:nvSpPr>
        <p:spPr>
          <a:xfrm>
            <a:off x="179512" y="1052736"/>
            <a:ext cx="316835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ผลการปรับแก้ค่า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645" y="5805264"/>
            <a:ext cx="7656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จากการทดสอบด้วย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Maximum Likelihood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พบว่าค่า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ที่ดีที่สุด คือ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3.21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(variance = 0.21) </a:t>
            </a:r>
          </a:p>
          <a:p>
            <a:pPr lvl="0"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ใกล้เคียงกับค่าที่ได้จะการวิเคราะห์ด้วย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Sum of Error Square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655231"/>
              </p:ext>
            </p:extLst>
          </p:nvPr>
        </p:nvGraphicFramePr>
        <p:xfrm>
          <a:off x="755576" y="2276872"/>
          <a:ext cx="7704856" cy="361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06947" y="1647914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Maximum Likelihood Estimation : Normal Regression </a:t>
            </a:r>
          </a:p>
        </p:txBody>
      </p:sp>
    </p:spTree>
    <p:extLst>
      <p:ext uri="{BB962C8B-B14F-4D97-AF65-F5344CB8AC3E}">
        <p14:creationId xmlns:p14="http://schemas.microsoft.com/office/powerpoint/2010/main" val="1954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1"/>
          <p:cNvSpPr/>
          <p:nvPr/>
        </p:nvSpPr>
        <p:spPr>
          <a:xfrm>
            <a:off x="179512" y="1052736"/>
            <a:ext cx="5328592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ทดสอบความน่าเชื่อถือของแบบจำลอง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3588761"/>
              </p:ext>
            </p:extLst>
          </p:nvPr>
        </p:nvGraphicFramePr>
        <p:xfrm>
          <a:off x="1979712" y="1575921"/>
          <a:ext cx="5022304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059832" y="4725144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ความสัมพันธ์ระหว่างค่า </a:t>
            </a:r>
            <a:r>
              <a:rPr lang="en-US" sz="16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 </a:t>
            </a:r>
            <a:r>
              <a:rPr lang="th-TH" sz="16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จริง และ </a:t>
            </a:r>
            <a:r>
              <a:rPr lang="en-US" sz="16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 </a:t>
            </a:r>
            <a:r>
              <a:rPr lang="th-TH" sz="16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จากแบบจำลอง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139539"/>
            <a:ext cx="7617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อย่างไรก็ตาม การปรับแก้ค่า </a:t>
            </a:r>
            <a:r>
              <a:rPr lang="en-US" sz="2000" dirty="0" err="1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Kgp</a:t>
            </a:r>
            <a:r>
              <a:rPr lang="en-US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ที่แสดงข้างต้น มีข้อจำกัดบางประการ เช่น ข้อมูลที่จำเป็นสำหรับตัวแปรในสมการ </a:t>
            </a:r>
            <a:r>
              <a:rPr lang="en-US" sz="2000" dirty="0" err="1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dIRI</a:t>
            </a:r>
            <a:r>
              <a:rPr lang="th-TH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มีไม่ครบถ้วน จึงจำเป็นต้องใช้ค่าสมมุติโดยให้อยู่บนพื้นฐานของความเป็นจริง เช่น ค่า </a:t>
            </a:r>
            <a:r>
              <a:rPr lang="en-US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SNC </a:t>
            </a:r>
            <a:r>
              <a:rPr lang="th-TH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หากจะใช้ค่าที่ถูกต้อง จำเป็นต้องทราบถึงความหนาของโครงสร้างชั้นทางแต่ละชั้น ซึ่งในกรณีนี้ยังไม่มีข้อมูล </a:t>
            </a:r>
            <a:br>
              <a:rPr lang="th-TH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จึงต้องใช้ค่า</a:t>
            </a:r>
            <a:r>
              <a:rPr lang="en-US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SNC </a:t>
            </a:r>
            <a:r>
              <a:rPr lang="th-TH" sz="20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ทั่วไปตามประเภทของชั้นทางแทน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39" y="1196752"/>
            <a:ext cx="7205697" cy="60103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2974655" y="1231794"/>
            <a:ext cx="3919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แบบจำลองผลกระทบต่อการซ่อมบำรุง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259632" y="2188402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Seal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Slurry Seal / Para Slurry Seal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ตัวแทนเนื้อหา 2"/>
          <p:cNvSpPr txBox="1">
            <a:spLocks/>
          </p:cNvSpPr>
          <p:nvPr/>
        </p:nvSpPr>
        <p:spPr>
          <a:xfrm>
            <a:off x="650010" y="2188402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59632" y="2900237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 Overlay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" name="ตัวแทนเนื้อหา 2"/>
          <p:cNvSpPr txBox="1">
            <a:spLocks/>
          </p:cNvSpPr>
          <p:nvPr/>
        </p:nvSpPr>
        <p:spPr>
          <a:xfrm>
            <a:off x="650010" y="2900237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2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259632" y="3579776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Recycling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ตัวแทนเนื้อหา 2"/>
          <p:cNvSpPr txBox="1">
            <a:spLocks/>
          </p:cNvSpPr>
          <p:nvPr/>
        </p:nvSpPr>
        <p:spPr>
          <a:xfrm>
            <a:off x="650010" y="3579776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3</a:t>
            </a:r>
            <a:endParaRPr lang="th-T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79512" y="1052736"/>
            <a:ext cx="5328592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แบบจำลองที่ใช้ในการคำนวณค่า IRI หลังจากฉาบผิว 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3528" y="1628800"/>
            <a:ext cx="5473864" cy="15954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9163"/>
              </p:ext>
            </p:extLst>
          </p:nvPr>
        </p:nvGraphicFramePr>
        <p:xfrm>
          <a:off x="472192" y="1738257"/>
          <a:ext cx="5251935" cy="14859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51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85990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24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24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MAX{0, MIN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[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24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*(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24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85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, 0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06 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]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}</a:t>
                      </a: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หลังการฉาบผิว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ก่อนการฉาบผิว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ความหนาของการฉาบผิว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l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ค่าสัมประสิทธิ์ปรับแก้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34209"/>
              </p:ext>
            </p:extLst>
          </p:nvPr>
        </p:nvGraphicFramePr>
        <p:xfrm>
          <a:off x="179512" y="3074666"/>
          <a:ext cx="849694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6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79512" y="1052736"/>
            <a:ext cx="5328592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 Overlay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3528" y="1628800"/>
            <a:ext cx="5473864" cy="3456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0243"/>
              </p:ext>
            </p:extLst>
          </p:nvPr>
        </p:nvGraphicFramePr>
        <p:xfrm>
          <a:off x="472193" y="1738257"/>
          <a:ext cx="4860290" cy="30144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0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Δ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= max{ 0 , 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[min(a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)–a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]+a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max[0,(RI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–a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)] }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= </a:t>
                      </a: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= 0.9 (default) 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max{4.0 , 2.1exp[0.019HSNEW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]}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1 + 0.018max[ 0 , (100-HSNEW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)]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min{ 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, max[ 0 , (0.01HSNEW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- 0.15)]}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600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การลดค่าของค่า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หลังการการเสริมผิวทาง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Ribw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ก่อนการเสริมผิวทาง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Riaw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หลังการเสริมผิวทาง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HSNEWaw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= ความหนาของการเสริมผิวทาง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96" y="1628800"/>
            <a:ext cx="1905000" cy="126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รูปภาพ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4688"/>
            <a:ext cx="5564385" cy="3193311"/>
          </a:xfrm>
          <a:prstGeom prst="rect">
            <a:avLst/>
          </a:prstGeom>
          <a:noFill/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41">
            <a:off x="1138241" y="4918314"/>
            <a:ext cx="2109146" cy="12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9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8"/>
          <p:cNvGrpSpPr/>
          <p:nvPr/>
        </p:nvGrpSpPr>
        <p:grpSpPr>
          <a:xfrm>
            <a:off x="683568" y="2020056"/>
            <a:ext cx="7776864" cy="4721312"/>
            <a:chOff x="0" y="0"/>
            <a:chExt cx="5624195" cy="36195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0" y="0"/>
              <a:ext cx="5624195" cy="3619500"/>
            </a:xfrm>
            <a:prstGeom prst="rect">
              <a:avLst/>
            </a:prstGeom>
          </p:spPr>
        </p:sp>
        <p:sp>
          <p:nvSpPr>
            <p:cNvPr id="4" name="สี่เหลี่ยมผืนผ้า 3"/>
            <p:cNvSpPr/>
            <p:nvPr/>
          </p:nvSpPr>
          <p:spPr>
            <a:xfrm>
              <a:off x="168229" y="59055"/>
              <a:ext cx="1645920" cy="1155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Deterioration Model</a:t>
              </a:r>
              <a:endParaRPr lang="en-US" sz="180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314520" y="622325"/>
              <a:ext cx="1367761" cy="380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IRI Model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6" name="แผนผังลําดับงาน: การตัดสินใจ 5"/>
            <p:cNvSpPr/>
            <p:nvPr/>
          </p:nvSpPr>
          <p:spPr>
            <a:xfrm>
              <a:off x="2815694" y="241937"/>
              <a:ext cx="1549652" cy="790041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Intervention Criteria</a:t>
              </a:r>
              <a:endPara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2908570" y="1350966"/>
              <a:ext cx="1367155" cy="380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Work Operation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2052691" y="2221429"/>
              <a:ext cx="1367155" cy="49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Agency Cost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3727872" y="2214115"/>
              <a:ext cx="1367155" cy="493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Road Work Effect Model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052691" y="2952994"/>
              <a:ext cx="1367155" cy="485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Economic Analysis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35187" y="2931049"/>
              <a:ext cx="1367155" cy="484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Reset Deterioration Parameter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ลูกศรเชื่อมต่อแบบตรง 11"/>
            <p:cNvCxnSpPr>
              <a:stCxn id="4" idx="3"/>
              <a:endCxn id="6" idx="1"/>
            </p:cNvCxnSpPr>
            <p:nvPr/>
          </p:nvCxnSpPr>
          <p:spPr>
            <a:xfrm>
              <a:off x="1814149" y="636956"/>
              <a:ext cx="100154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>
              <a:stCxn id="6" idx="2"/>
              <a:endCxn id="7" idx="0"/>
            </p:cNvCxnSpPr>
            <p:nvPr/>
          </p:nvCxnSpPr>
          <p:spPr>
            <a:xfrm>
              <a:off x="3590520" y="1031978"/>
              <a:ext cx="1628" cy="318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: หักมุม 15"/>
            <p:cNvCxnSpPr>
              <a:stCxn id="7" idx="2"/>
              <a:endCxn id="8" idx="0"/>
            </p:cNvCxnSpPr>
            <p:nvPr/>
          </p:nvCxnSpPr>
          <p:spPr>
            <a:xfrm rot="5400000">
              <a:off x="2919160" y="1548441"/>
              <a:ext cx="490098" cy="85587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: หักมุม 17"/>
            <p:cNvCxnSpPr>
              <a:stCxn id="7" idx="2"/>
              <a:endCxn id="9" idx="0"/>
            </p:cNvCxnSpPr>
            <p:nvPr/>
          </p:nvCxnSpPr>
          <p:spPr>
            <a:xfrm rot="16200000" flipH="1">
              <a:off x="3760407" y="1563072"/>
              <a:ext cx="482784" cy="8193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>
              <a:stCxn id="8" idx="2"/>
              <a:endCxn id="10" idx="0"/>
            </p:cNvCxnSpPr>
            <p:nvPr/>
          </p:nvCxnSpPr>
          <p:spPr>
            <a:xfrm>
              <a:off x="2736269" y="2714629"/>
              <a:ext cx="0" cy="238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>
              <a:stCxn id="9" idx="2"/>
              <a:endCxn id="11" idx="0"/>
            </p:cNvCxnSpPr>
            <p:nvPr/>
          </p:nvCxnSpPr>
          <p:spPr>
            <a:xfrm>
              <a:off x="4411450" y="2707158"/>
              <a:ext cx="7315" cy="223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: หักมุม 82"/>
            <p:cNvCxnSpPr>
              <a:stCxn id="11" idx="3"/>
            </p:cNvCxnSpPr>
            <p:nvPr/>
          </p:nvCxnSpPr>
          <p:spPr>
            <a:xfrm flipH="1" flipV="1">
              <a:off x="1814150" y="190723"/>
              <a:ext cx="3288192" cy="2982579"/>
            </a:xfrm>
            <a:prstGeom prst="bentConnector3">
              <a:avLst>
                <a:gd name="adj1" fmla="val -502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79512" y="1052736"/>
            <a:ext cx="4680520" cy="751296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ความสัมพันธ์ระหว่างแบบจำลองผลกระทบจากมาตรฐานการซ่อมและแบบจำลองต่างๆ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918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311782" y="1484784"/>
            <a:ext cx="2749606" cy="2494348"/>
            <a:chOff x="311782" y="1011300"/>
            <a:chExt cx="2749606" cy="2494348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782" y="1011300"/>
              <a:ext cx="2749606" cy="614757"/>
            </a:xfrm>
            <a:prstGeom prst="rect">
              <a:avLst/>
            </a:prstGeom>
          </p:spPr>
        </p:pic>
        <p:sp>
          <p:nvSpPr>
            <p:cNvPr id="9" name="Rectangle 2"/>
            <p:cNvSpPr/>
            <p:nvPr/>
          </p:nvSpPr>
          <p:spPr>
            <a:xfrm>
              <a:off x="318188" y="1676848"/>
              <a:ext cx="2743200" cy="1828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แบบจำลองที่ใช้ในการหาความเร็วอิสระในการเคลื่อนที่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6077662" y="1484784"/>
            <a:ext cx="2745832" cy="2494348"/>
            <a:chOff x="3198583" y="1011300"/>
            <a:chExt cx="2745832" cy="2494348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11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1215" y="1011300"/>
              <a:ext cx="2743200" cy="614757"/>
            </a:xfrm>
            <a:prstGeom prst="rect">
              <a:avLst/>
            </a:prstGeom>
            <a:grpFill/>
          </p:spPr>
        </p:pic>
        <p:sp>
          <p:nvSpPr>
            <p:cNvPr id="12" name="Rectangle 3"/>
            <p:cNvSpPr/>
            <p:nvPr/>
          </p:nvSpPr>
          <p:spPr>
            <a:xfrm>
              <a:off x="3198583" y="1676848"/>
              <a:ext cx="2743200" cy="1828800"/>
            </a:xfrm>
            <a:prstGeom prst="rect">
              <a:avLst/>
            </a:prstGeom>
            <a:grpFill/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มูลค่าเวลาในการเดินทาง</a:t>
              </a:r>
              <a:endPara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147581" y="1484784"/>
            <a:ext cx="2753729" cy="5333160"/>
            <a:chOff x="6073713" y="1011300"/>
            <a:chExt cx="2753729" cy="5333160"/>
          </a:xfrm>
        </p:grpSpPr>
        <p:pic>
          <p:nvPicPr>
            <p:cNvPr id="14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4242" y="1011300"/>
              <a:ext cx="2743200" cy="612762"/>
            </a:xfrm>
            <a:prstGeom prst="rect">
              <a:avLst/>
            </a:prstGeom>
          </p:spPr>
        </p:pic>
        <p:sp>
          <p:nvSpPr>
            <p:cNvPr id="15" name="Rectangle 4"/>
            <p:cNvSpPr/>
            <p:nvPr/>
          </p:nvSpPr>
          <p:spPr>
            <a:xfrm>
              <a:off x="6078978" y="1676848"/>
              <a:ext cx="2743200" cy="1828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แบบจำลองที่ใช้ในการคำนวณค่าใช้จ่ายของยานพาหนะ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6078978" y="3693072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ค่าน้ำมันเชื้อเพลิงและน้ำมันหล่อลื่น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(Fuel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and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Oil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</a:p>
          </p:txBody>
        </p:sp>
        <p:sp>
          <p:nvSpPr>
            <p:cNvPr id="17" name="Rectangle 6"/>
            <p:cNvSpPr/>
            <p:nvPr/>
          </p:nvSpPr>
          <p:spPr>
            <a:xfrm>
              <a:off x="6078978" y="4393988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ค่ายาง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(Tire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7"/>
            <p:cNvSpPr/>
            <p:nvPr/>
          </p:nvSpPr>
          <p:spPr>
            <a:xfrm>
              <a:off x="6073713" y="5094904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ค่าบำรุงรักษาและค่าซ่อม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(Maintenance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and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Repair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8"/>
            <p:cNvSpPr/>
            <p:nvPr/>
          </p:nvSpPr>
          <p:spPr>
            <a:xfrm>
              <a:off x="6073713" y="5795820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(Depreciation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7"/>
          <p:cNvGrpSpPr/>
          <p:nvPr/>
        </p:nvGrpSpPr>
        <p:grpSpPr>
          <a:xfrm>
            <a:off x="1473023" y="1543600"/>
            <a:ext cx="6193579" cy="460457"/>
            <a:chOff x="1475656" y="970536"/>
            <a:chExt cx="6193579" cy="460457"/>
          </a:xfrm>
        </p:grpSpPr>
        <p:sp>
          <p:nvSpPr>
            <p:cNvPr id="21" name="Oval 13"/>
            <p:cNvSpPr/>
            <p:nvPr/>
          </p:nvSpPr>
          <p:spPr>
            <a:xfrm>
              <a:off x="1475656" y="980728"/>
              <a:ext cx="432048" cy="423788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  <p:sp>
          <p:nvSpPr>
            <p:cNvPr id="22" name="Oval 14"/>
            <p:cNvSpPr/>
            <p:nvPr/>
          </p:nvSpPr>
          <p:spPr>
            <a:xfrm>
              <a:off x="4356792" y="1007205"/>
              <a:ext cx="432048" cy="423788"/>
            </a:xfrm>
            <a:prstGeom prst="ellipse">
              <a:avLst/>
            </a:prstGeom>
            <a:solidFill>
              <a:schemeClr val="tx1"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  <p:sp>
          <p:nvSpPr>
            <p:cNvPr id="24" name="Oval 15"/>
            <p:cNvSpPr/>
            <p:nvPr/>
          </p:nvSpPr>
          <p:spPr>
            <a:xfrm>
              <a:off x="7237187" y="970536"/>
              <a:ext cx="432048" cy="423788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pic>
        <p:nvPicPr>
          <p:cNvPr id="25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914" y="5103166"/>
            <a:ext cx="2619375" cy="1743075"/>
          </a:xfrm>
          <a:prstGeom prst="rect">
            <a:avLst/>
          </a:prstGeom>
        </p:spPr>
      </p:pic>
      <p:pic>
        <p:nvPicPr>
          <p:cNvPr id="26" name="รูปภาพ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183358" y="932196"/>
            <a:ext cx="7205697" cy="493751"/>
          </a:xfrm>
          <a:prstGeom prst="rect">
            <a:avLst/>
          </a:prstGeom>
        </p:spPr>
      </p:pic>
      <p:sp>
        <p:nvSpPr>
          <p:cNvPr id="27" name="สี่เหลี่ยมผืนผ้า 11"/>
          <p:cNvSpPr/>
          <p:nvPr/>
        </p:nvSpPr>
        <p:spPr>
          <a:xfrm>
            <a:off x="3231851" y="908720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แบบจำลองค่าใช้จ่ายผู้ใช้ทาง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65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584" y="148478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การคำนวณค่าผลประโยชน์ของผู้ใช้ทาง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สามารถคำนวณได้จาก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180528" y="2594521"/>
            <a:ext cx="9927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RUC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VOC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+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VOT </a:t>
            </a:r>
          </a:p>
          <a:p>
            <a:pPr algn="ctr">
              <a:spcAft>
                <a:spcPts val="0"/>
              </a:spcAft>
            </a:pPr>
            <a:endParaRPr lang="en-US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โดย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VOC	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 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ค่าใช้จ่ายในการใช้รถ (</a:t>
            </a:r>
            <a:r>
              <a:rPr lang="en-US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Vehicle Operating Cost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:</a:t>
            </a:r>
            <a:r>
              <a:rPr lang="en-US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VOC</a:t>
            </a: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(บาท/</a:t>
            </a:r>
            <a:r>
              <a:rPr lang="en-US" sz="24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pcu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/กิโลเมตร)</a:t>
            </a:r>
            <a:endParaRPr lang="en-US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457200" indent="457200" algn="thaiDist">
              <a:spcAft>
                <a:spcPts val="0"/>
              </a:spcAft>
            </a:pP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457200" algn="thaiDist">
              <a:spcAft>
                <a:spcPts val="0"/>
              </a:spcAft>
            </a:pP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VOT 	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 มูลค่าเวลาในการเดินทาง (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Value of Time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VOT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(บาท/</a:t>
            </a:r>
            <a:r>
              <a:rPr lang="en-US" sz="24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pcu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/กิโลเมตร)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75057" y="2420888"/>
            <a:ext cx="201622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46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36512" y="1052736"/>
            <a:ext cx="4536504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การปรับแก้พารามิเตอร์ในการคำนวณค่าใช้จ่ายผู้ใช้ทาง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4277954" y="1052736"/>
            <a:ext cx="5046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ตัวแทนยานพาหนะ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อ้างอิง สถิติ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ปีย้อนหลังจากกรมการขนส่งทางบก 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ราคากลาง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อ้างอิง กรมบัญชีกลาง และ สำนักงบประมาณ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ณ มีนาคม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2560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8229"/>
              </p:ext>
            </p:extLst>
          </p:nvPr>
        </p:nvGraphicFramePr>
        <p:xfrm>
          <a:off x="107504" y="2159856"/>
          <a:ext cx="8894108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083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80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6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93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ยี่ห้อ/รุ่น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ล้อยาง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ราคา(บาท/เส้น)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ชนิด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จำนวนล้อ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จักรยานยนต์และสามล้อเครื่อง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HONDA/WAVE 110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34,400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70/90-17M/C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รถยนต์นั่งไม่เกิน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TOYOTA/VIOS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38.0%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531,000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2,050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185/60 R15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TOYOTA/FORTUNER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57.7%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1,104,000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5,500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265/65 R17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รถโดยสารขนาดเล็ก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TOYOTA/COMMUTER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1,158,000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2,660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195R15C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รถโดยสารขนาดกลาง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SUNLONG/MINIBUS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295/75R22.5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รถโดยสารขนาดใหญ่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31.6%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รถบรรทุกขนาดเล็ก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(4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TOYOTA/REVO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33.6%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2,200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205/70R 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FTR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FVM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HINO/GY SERIES 12 wheels 8x4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4,000,000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รถบรรทุกกึ่งพ่วง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HINO/FM Series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87143"/>
              </p:ext>
            </p:extLst>
          </p:nvPr>
        </p:nvGraphicFramePr>
        <p:xfrm>
          <a:off x="528425" y="6021288"/>
          <a:ext cx="3406629" cy="6016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08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เบนซิน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8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ดีเซล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0298"/>
              </p:ext>
            </p:extLst>
          </p:nvPr>
        </p:nvGraphicFramePr>
        <p:xfrm>
          <a:off x="4499992" y="6056113"/>
          <a:ext cx="3459142" cy="6016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08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ราคาน้ำมันหล่อลื่น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สำหรับเครื่องยนต์เบนซิน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80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สำหรับเครื่องยนต์ดีเซล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8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270357" cy="36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196752"/>
            <a:ext cx="5400600" cy="751296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กราฟแสดงความสัมพันธ์ระหว่างค่าใช้จ่ายของผู้ใช้ทางกับค่า </a:t>
            </a:r>
            <a:r>
              <a:rPr lang="en-US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37595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2"/>
          <p:cNvSpPr/>
          <p:nvPr/>
        </p:nvSpPr>
        <p:spPr>
          <a:xfrm>
            <a:off x="232767" y="1140162"/>
            <a:ext cx="86787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TimeLine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การส่งมอบรายงานการศึกษา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ระยะเวลาดำเนินการทั้งสิ้น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สี่เหลี่ยมผืนผ้า 4"/>
          <p:cNvSpPr/>
          <p:nvPr/>
        </p:nvSpPr>
        <p:spPr>
          <a:xfrm>
            <a:off x="-241340" y="4374201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Inception Report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ต.ค.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</p:txBody>
      </p:sp>
      <p:cxnSp>
        <p:nvCxnSpPr>
          <p:cNvPr id="10" name="ตัวเชื่อมต่อตรง 5"/>
          <p:cNvCxnSpPr/>
          <p:nvPr/>
        </p:nvCxnSpPr>
        <p:spPr>
          <a:xfrm>
            <a:off x="755576" y="4067878"/>
            <a:ext cx="0" cy="371261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6"/>
          <p:cNvSpPr/>
          <p:nvPr/>
        </p:nvSpPr>
        <p:spPr>
          <a:xfrm>
            <a:off x="-396552" y="2767933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9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0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30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ก.ย. 59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7"/>
          <p:cNvCxnSpPr/>
          <p:nvPr/>
        </p:nvCxnSpPr>
        <p:spPr>
          <a:xfrm>
            <a:off x="179083" y="3123212"/>
            <a:ext cx="0" cy="404394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1"/>
          <p:cNvSpPr/>
          <p:nvPr/>
        </p:nvSpPr>
        <p:spPr>
          <a:xfrm>
            <a:off x="7017312" y="2387655"/>
            <a:ext cx="2400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End 22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ก.ย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60</a:t>
            </a:r>
          </a:p>
        </p:txBody>
      </p:sp>
      <p:graphicFrame>
        <p:nvGraphicFramePr>
          <p:cNvPr id="21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0084"/>
              </p:ext>
            </p:extLst>
          </p:nvPr>
        </p:nvGraphicFramePr>
        <p:xfrm>
          <a:off x="175087" y="3568596"/>
          <a:ext cx="7789764" cy="4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649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4914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ตัวเชื่อมต่อตรง 27"/>
          <p:cNvCxnSpPr/>
          <p:nvPr/>
        </p:nvCxnSpPr>
        <p:spPr>
          <a:xfrm>
            <a:off x="7380312" y="4067878"/>
            <a:ext cx="0" cy="101420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32"/>
          <p:cNvSpPr/>
          <p:nvPr/>
        </p:nvSpPr>
        <p:spPr>
          <a:xfrm>
            <a:off x="7059842" y="4953362"/>
            <a:ext cx="204866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89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Draft Final Report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60</a:t>
            </a:r>
          </a:p>
        </p:txBody>
      </p:sp>
      <p:cxnSp>
        <p:nvCxnSpPr>
          <p:cNvPr id="27" name="ตัวเชื่อมต่อตรง 33"/>
          <p:cNvCxnSpPr/>
          <p:nvPr/>
        </p:nvCxnSpPr>
        <p:spPr>
          <a:xfrm>
            <a:off x="7817356" y="2703889"/>
            <a:ext cx="10218" cy="900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27"/>
          <p:cNvCxnSpPr/>
          <p:nvPr/>
        </p:nvCxnSpPr>
        <p:spPr>
          <a:xfrm>
            <a:off x="4067944" y="4067878"/>
            <a:ext cx="0" cy="150909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8"/>
          <p:cNvSpPr/>
          <p:nvPr/>
        </p:nvSpPr>
        <p:spPr>
          <a:xfrm>
            <a:off x="5651585" y="1729513"/>
            <a:ext cx="211907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89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2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60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2" name="ตัวเชื่อมต่อตรง 9"/>
          <p:cNvCxnSpPr/>
          <p:nvPr/>
        </p:nvCxnSpPr>
        <p:spPr>
          <a:xfrm rot="16200000" flipH="1">
            <a:off x="5267936" y="2865450"/>
            <a:ext cx="1369352" cy="972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สรุปแผนการดำเนินการและการส่งมอบ</a:t>
            </a:r>
          </a:p>
        </p:txBody>
      </p:sp>
      <p:sp>
        <p:nvSpPr>
          <p:cNvPr id="25" name="สี่เหลี่ยมผืนผ้า 3"/>
          <p:cNvSpPr/>
          <p:nvPr/>
        </p:nvSpPr>
        <p:spPr>
          <a:xfrm>
            <a:off x="7452320" y="2698467"/>
            <a:ext cx="222423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Final Report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Executive Summary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 ฯ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 File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4"/>
          <p:cNvSpPr/>
          <p:nvPr/>
        </p:nvSpPr>
        <p:spPr>
          <a:xfrm>
            <a:off x="1510243" y="2232989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1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</p:txBody>
      </p:sp>
      <p:cxnSp>
        <p:nvCxnSpPr>
          <p:cNvPr id="29" name="ตัวเชื่อมต่อตรง 7"/>
          <p:cNvCxnSpPr/>
          <p:nvPr/>
        </p:nvCxnSpPr>
        <p:spPr>
          <a:xfrm>
            <a:off x="2051720" y="2698467"/>
            <a:ext cx="0" cy="829139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ผืนผ้า 4"/>
          <p:cNvSpPr/>
          <p:nvPr/>
        </p:nvSpPr>
        <p:spPr>
          <a:xfrm>
            <a:off x="2750558" y="5626253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Interim Report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มี.ค. 60</a:t>
            </a:r>
          </a:p>
        </p:txBody>
      </p:sp>
    </p:spTree>
    <p:extLst>
      <p:ext uri="{BB962C8B-B14F-4D97-AF65-F5344CB8AC3E}">
        <p14:creationId xmlns:p14="http://schemas.microsoft.com/office/powerpoint/2010/main" val="3293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974696"/>
            <a:ext cx="8640960" cy="954107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และแนะนำปัจจัยตลอดจนหลักเกณฑ์ต่างๆ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สำหรับใช้ในการเลือกวิธีการซ่อมบำรุงที่เหมาะสม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Diagram 10"/>
          <p:cNvGraphicFramePr/>
          <p:nvPr>
            <p:extLst>
              <p:ext uri="{D42A27DB-BD31-4B8C-83A1-F6EECF244321}">
                <p14:modId xmlns:p14="http://schemas.microsoft.com/office/powerpoint/2010/main" val="4160457698"/>
              </p:ext>
            </p:extLst>
          </p:nvPr>
        </p:nvGraphicFramePr>
        <p:xfrm>
          <a:off x="251670" y="2132855"/>
          <a:ext cx="8678048" cy="131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672237" cy="275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9071"/>
            <a:ext cx="3600061" cy="277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4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78114" y="935315"/>
            <a:ext cx="7566293" cy="601030"/>
          </a:xfrm>
          <a:prstGeom prst="rect">
            <a:avLst/>
          </a:prstGeom>
        </p:spPr>
      </p:pic>
      <p:sp>
        <p:nvSpPr>
          <p:cNvPr id="33" name="สี่เหลี่ยมผืนผ้า 32"/>
          <p:cNvSpPr/>
          <p:nvPr/>
        </p:nvSpPr>
        <p:spPr>
          <a:xfrm>
            <a:off x="2551314" y="996091"/>
            <a:ext cx="411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ศึกษาวิธีการซ่อมบำรุงของกรมทางหลวง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79512" y="1772816"/>
            <a:ext cx="4536504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ข้อมูลวิธีการซ่อมบำรุงของกรมทางหลวง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2933562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4860032" y="1806087"/>
            <a:ext cx="30963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งานฉาบผิวแอสฟัลต์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Asphalt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Seal Coating)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งานเสริมผิวลาดยางแอสฟัลต์</a:t>
            </a:r>
            <a:r>
              <a:rPr lang="th-TH" sz="20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ติก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คอน</a:t>
            </a:r>
            <a:b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กรีต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Asphaltic Concrete Overlay) </a:t>
            </a:r>
            <a:endParaRPr lang="th-TH" sz="20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งานซ่อมทางผิวแอสฟัลต์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Major Repair of Asphalt Pavement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0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งานปรับปรุงผิวทางแอสฟัลต์คอนกรีตเดิม นำกลับมาใช้ใหม่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Hot Mix Recycling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0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งานบูรณะทางผิวแอสฟัลต์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Rehabilitation) </a:t>
            </a: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งานซ่อมสร้างทาง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Reconstruction) </a:t>
            </a:r>
          </a:p>
        </p:txBody>
      </p:sp>
    </p:spTree>
    <p:extLst>
      <p:ext uri="{BB962C8B-B14F-4D97-AF65-F5344CB8AC3E}">
        <p14:creationId xmlns:p14="http://schemas.microsoft.com/office/powerpoint/2010/main" val="16591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1052736"/>
            <a:ext cx="705678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ข้อมูลวิธีการซ่อมบำรุงของกรมทางหลวงที่มีอยู่ในโปรแกรม </a:t>
            </a:r>
            <a:r>
              <a:rPr lang="en-US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0" y="1772816"/>
            <a:ext cx="82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22100 งานฉาบผิวแอสฟัลต์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Seal Coating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งานฉาบผิวทางด้วยแอสฟัลต์หรือวัสดุผสมแอสฟัลต์ หรือแอสฟัลต์กับวัสดุอื่นบนผิวทางเดิมเป็นการยืดอายุบริการเพิ่มความฝืดและอุดรอยแตกโดยวิธี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Fog Seal, Sand Seal, Slurry Seal, Chip Seal, Fibro Seal, Macro Seal, Para Slurry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 สำหรับงานตามรหัสนี้ ให้รวมการตีเส้นจราจรไว้ด้วย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682049"/>
            <a:ext cx="4572000" cy="302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7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052736"/>
            <a:ext cx="81186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22200 งานเสริมผิวลาดยางแอสฟัลต์ติ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กคอ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นกรีต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Asphaltic Concrete Overlay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งานเสริมผิวทางให้แข็งแรงสามารถรับน้ำหนักต่อไปได้ด้วยวัสดุผสมแอสฟัลต์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Cold Mix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Hot Mix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หรือวัสดุผสม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Modified Asphalt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Para Asphalt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Asphalt Penetration Macadam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มีความหนาไม่น้อยกว่า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40 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บนผิวทางเดิมเต็มคันทาง โดยมีความลาดเอียงเดียวกัน และให้รวมการตีเส้นจราจรไว้ด้วย 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484060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9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980728"/>
            <a:ext cx="8352928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23200 งานซ่อมทางผิวแอสฟัลต์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Major Repair of Asphalt Pavement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	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งานซ่อมบำรุงทางผิวแอสฟัลต์เดิมที่ชำรุดเสียหายถึงชั้นพื้นทาง (</a:t>
            </a:r>
            <a:r>
              <a:rPr lang="en-US" sz="20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</a:t>
            </a:r>
            <a:r>
              <a:rPr lang="th-TH" sz="20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ชั้นรองพื้นทาง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Sub base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หรือถึงชั้นคันทาง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Subgrade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โดยขุดจนถึงชั้นที่เสียหายออก แล้วลงวัสดุใหม่หรือทำการเสริมวัสดุชั้นพื้นทางตามความเหมาะสมแล้วทำผิวทางใหม่ หากการชำรุดเสียหายเกิดขึ้นเฉพาะผิวทางและพื้นทาง ก็สามารถดำเนินการซ่อมบำรุงด้วยวิธีการปรับปรุงชั้นทางเดิมในที่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Pavement In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place Recycling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ได้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3435384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23300 งานปรับปรุงผิวทางแอสฟัลต์คอนกรีตเดิม นำกลับมาใช้ใหม่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Hot Mix Recycling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งานปรับปรุงด้านคุณภาพของผิวทางแอสฟัลต์คอนกรีตเดิมที่ชำรุดเสียหาย ในลักษณะต่างๆ เช่นการแตกร้าว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Cracking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รูปทรงบิดเบี้ยว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Distortion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การทรุดตัว เป็นแอ่ง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Grade Depression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เป็นคลื่นลูกระนาด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Corrugation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คลื่นจากการเลื่อนไหล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Plastic Flow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เป็นร่องล้อ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Rutting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สภาพผิวทางมียางเยิ้ม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Bleeding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ยางเสื่อมคุณภาพ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Hardening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หรือการเลื่อนตัวระหว่างชั้นผิวทาง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Slipping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เป็นต้น โดยที่สภาพของพื้นทาง ยังคงความแข็งแรงดี การแก้ไขให้ดำเนินการโดยวิธี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Asphalt Hot Mix In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place Recycling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Asphalt Hot Mix In Plant Recycling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31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7674" y="980728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รหัสงาน 24000 งานบูรณะทางผิวแอสฟัลต์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Rehabilitation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งานบูรณะปรับปรุงทางหลวงที่ชำรุดเสียหายมากถึงชั้นโครงสร้างทาง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Pavement Structure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หรือตลอดจนถึงตัวคันทาง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Subgrade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โดยขุดถึงชั้นที่เสียหายออก แล้วลงวัสดุใหม่และ/หรือทำการเสริมวัสดุชั้นโครงสร้างทางตามที่กำหนดไว้ในแบบพร้อมทำผิวทางใหม่ และให้รวมการตีเส้นจราจรไว้ด้วย 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74355"/>
            <a:ext cx="3960440" cy="223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5706" y="5229200"/>
            <a:ext cx="799288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งานซ่อมสร้างทาง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Reconstruction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</a:p>
          <a:p>
            <a:pPr lvl="0" algn="thaiDist">
              <a:lnSpc>
                <a:spcPct val="115000"/>
              </a:lnSpc>
              <a:spcAft>
                <a:spcPts val="12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เป็นการซ่อมแซมโดยรื้อและสร้างใหม่  วิธีการซ่อมบำรุงประเภทนี้จะใช้ในกรณีที่ถนนมีสภาพความเสียหาย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ที่มาก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หรือมีการเสียรูปร่างของถนน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31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83568" y="935315"/>
            <a:ext cx="7773281" cy="60103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996091"/>
            <a:ext cx="777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ศึกษาทบทวนแนวทางการเลือกวิธีการซ่อมบำรุงทั้งในประเทศและต่างประเทศ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1988840"/>
            <a:ext cx="432048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แนวทางการเลือกวิธีการของซ่อมต่างประเทศ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014163"/>
            <a:ext cx="2664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เงื่อนไขในการซ่อมบำรุงขึ้นอยู่กับค่าดัชนีความขรุขระสากล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(International Roughness Index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หรือ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IRI)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สำหรับถนนที่สร้างใหม่นั้นค่า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จะอยู่ในช่วง 1.2 – 2.5 เมตร/กิโลเมตร โดยค่า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IRI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จะส่งผลให้ความเร็วที่ใช้ในการเดินทาง</a:t>
            </a:r>
          </a:p>
        </p:txBody>
      </p:sp>
      <p:pic>
        <p:nvPicPr>
          <p:cNvPr id="8" name="รูปภาพ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1439"/>
            <a:ext cx="5263515" cy="293380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3491880" y="5651956"/>
            <a:ext cx="519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กราฟแสดงความสัมพันธ์ระหว่างค่า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กับ ความเร็วยานพาหนะ (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Paterson,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1987)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27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1700808"/>
            <a:ext cx="8612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i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งานฉาบผิวทาง </a:t>
            </a:r>
            <a:r>
              <a:rPr lang="en-US" sz="2000" i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Slurry Seal Type II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เป็นการบำรุงรักษาเพื่ออุดรอยแตกและเป็นการป้องกันไม่ให้น้ำซึมผ่านลงไปใต้ผิวทาง ดังนั้นจึงควรซ่อมเมื่อผิวทางมีพื้นที่รอยแตกร้าวอยู่ในช่วง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-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เนื่องจากผลการศึกษาแบบจำลองการเสื่อมสภาพของสายทางของ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HDM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พบว่ากรณีที่พื้นที่รอยแตกร้าวมากกว่า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สภาพผิวทางจะเกิดความเสียหายมาก ซึ่งการฉาบผิวทางไม่สามารถช่วยชะลอความเสียหายที่จะเกิดขึ้นในอนาคตได้ดีเท่าที่ควร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306896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งานเสริมผิวทาง 4 5 8 และ 10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cm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เป็นการเพิ่มความแข็งแรงให้กับผิวทางเดิม และปรับสภาพผิวทางให้มีความเรียบมากขึ้น จากการศึกษา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Road Network Evaluation Tools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World Bank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พบว่าการกำหนดเกณฑ์การซ่อมเริ่มต้นที่แนะนำในการซ่อมบำรุงทางด้วยวิธีเสริมผิวทางแอสฟัลต์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Overlays)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ในถนนประเภทผิวทางผิวทางลาดยางมีค่า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อยู่ที่ประมาณ 3.00-4.00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m/km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แสดงดังตารางต่อไปนี้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59858"/>
              </p:ext>
            </p:extLst>
          </p:nvPr>
        </p:nvGraphicFramePr>
        <p:xfrm>
          <a:off x="1310625" y="4479374"/>
          <a:ext cx="6522750" cy="20459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6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6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7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Road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Overlays</a:t>
                      </a:r>
                      <a:b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IRI, m</a:t>
                      </a: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km</a:t>
                      </a: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)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Very High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00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High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25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Medium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50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Low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75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Very Low Standard</a:t>
                      </a:r>
                      <a:endParaRPr lang="en-US" sz="14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00</a:t>
                      </a: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323528" y="993876"/>
            <a:ext cx="432048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แนวทางการเลือกวิธีการซ่อมของต่างประเทศ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42484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31540" y="162880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i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งานบูรณะทางผิวแอสฟัลต์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โดยทั่วไปผิวทางลาดยางของกรมทางหลวงจะมีความหนาชั้นทางประมาณ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50 mm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ดังนั้นการบูรณะผิวทางจึงควรทำเมื่อ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Rutting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≥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50 mm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กรณีที่สภาพสายทางมีรอยแตกร้าว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Cracking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มากกว่า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50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% 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มีรอยปะซ่อม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Patching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เป็นจำนวนมาก 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ของสายทางมีค่าตั้งแต่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0 m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km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ขึ้นไป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518457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323528" y="980728"/>
            <a:ext cx="432048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แนวทางการเลือกวิธีการซ่อมของต่างประเทศ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42643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6"/>
          <p:cNvSpPr/>
          <p:nvPr/>
        </p:nvSpPr>
        <p:spPr>
          <a:xfrm>
            <a:off x="174710" y="2367994"/>
            <a:ext cx="426593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สรุปค่าความสียหายทั่วประเทศ (ผิวทางลาดยาง)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52804" y="1657358"/>
            <a:ext cx="4309748" cy="601030"/>
          </a:xfrm>
          <a:prstGeom prst="rect">
            <a:avLst/>
          </a:prstGeom>
        </p:spPr>
      </p:pic>
      <p:sp>
        <p:nvSpPr>
          <p:cNvPr id="8" name="สี่เหลี่ยมผืนผ้า 3"/>
          <p:cNvSpPr/>
          <p:nvPr/>
        </p:nvSpPr>
        <p:spPr>
          <a:xfrm>
            <a:off x="340633" y="1671956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501483"/>
              </p:ext>
            </p:extLst>
          </p:nvPr>
        </p:nvGraphicFramePr>
        <p:xfrm>
          <a:off x="83622" y="3920674"/>
          <a:ext cx="421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4618618"/>
            <a:ext cx="22950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2.86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m/km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021056"/>
              </p:ext>
            </p:extLst>
          </p:nvPr>
        </p:nvGraphicFramePr>
        <p:xfrm>
          <a:off x="4561268" y="1007093"/>
          <a:ext cx="42068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39657"/>
              </p:ext>
            </p:extLst>
          </p:nvPr>
        </p:nvGraphicFramePr>
        <p:xfrm>
          <a:off x="4561268" y="3920674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8185" y="1729535"/>
            <a:ext cx="23762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Rutting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5.09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6797" y="4745977"/>
            <a:ext cx="25129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 Cracking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1.13 %</a:t>
            </a:r>
          </a:p>
        </p:txBody>
      </p:sp>
    </p:spTree>
    <p:extLst>
      <p:ext uri="{BB962C8B-B14F-4D97-AF65-F5344CB8AC3E}">
        <p14:creationId xmlns:p14="http://schemas.microsoft.com/office/powerpoint/2010/main" val="38934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หัวข้อการนำเสนอ</a:t>
            </a:r>
          </a:p>
        </p:txBody>
      </p:sp>
      <p:graphicFrame>
        <p:nvGraphicFramePr>
          <p:cNvPr id="2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859762534"/>
              </p:ext>
            </p:extLst>
          </p:nvPr>
        </p:nvGraphicFramePr>
        <p:xfrm>
          <a:off x="539552" y="980728"/>
          <a:ext cx="554461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รูปภาพ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83568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27320"/>
              </p:ext>
            </p:extLst>
          </p:nvPr>
        </p:nvGraphicFramePr>
        <p:xfrm>
          <a:off x="323528" y="1988840"/>
          <a:ext cx="8496944" cy="4572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68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0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77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(บาท/ตารางเมตร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เงื่อนไขการซ่อม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2.05 &lt;= IRI &lt;=2.5 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&lt;= Cracking Area &lt; = 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Overlay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2.5&lt;= IRI &lt; 3.0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 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50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8,000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AADT&lt; 8,000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8,000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 และ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AADT=&gt; 8,000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2408177" y="6550223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เงื่อนไขและราคาค่าซ่อมบำรุงอ้างอิงจากโครงการสำรวจและวิเคราะห์สภาพทางหลวงผิวทางลาดยางและผิวทางคอนกรีต(2558)</a:t>
            </a:r>
          </a:p>
        </p:txBody>
      </p:sp>
      <p:sp>
        <p:nvSpPr>
          <p:cNvPr id="9" name="สี่เหลี่ยมผืนผ้า 6"/>
          <p:cNvSpPr/>
          <p:nvPr/>
        </p:nvSpPr>
        <p:spPr>
          <a:xfrm>
            <a:off x="323528" y="1604506"/>
            <a:ext cx="640856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เงื่อนไขการซ่อมบำรุงบนผิวทางลาดยาง(ปัจจุบัน)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6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899680"/>
              </p:ext>
            </p:extLst>
          </p:nvPr>
        </p:nvGraphicFramePr>
        <p:xfrm>
          <a:off x="4860032" y="2005710"/>
          <a:ext cx="3979382" cy="271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025921"/>
              </p:ext>
            </p:extLst>
          </p:nvPr>
        </p:nvGraphicFramePr>
        <p:xfrm>
          <a:off x="179511" y="2005710"/>
          <a:ext cx="4608513" cy="271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สี่เหลี่ยมผืนผ้า 6"/>
          <p:cNvSpPr/>
          <p:nvPr/>
        </p:nvSpPr>
        <p:spPr>
          <a:xfrm>
            <a:off x="179511" y="1143858"/>
            <a:ext cx="640856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เงื่อนไขการซ่อมบำรุงบนผิวทางลาดยาง(ปัจจุบัน)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4"/>
          <p:cNvSpPr txBox="1"/>
          <p:nvPr/>
        </p:nvSpPr>
        <p:spPr>
          <a:xfrm>
            <a:off x="467394" y="4869160"/>
            <a:ext cx="417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เปรียบเทียบค่า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ก่อนการซ่อมบำรุงเทียบกับหลังมีการซ่อมบำรุง</a:t>
            </a:r>
          </a:p>
        </p:txBody>
      </p:sp>
      <p:sp>
        <p:nvSpPr>
          <p:cNvPr id="12" name="กล่องข้อความ 4"/>
          <p:cNvSpPr txBox="1"/>
          <p:nvPr/>
        </p:nvSpPr>
        <p:spPr>
          <a:xfrm>
            <a:off x="4788024" y="4869160"/>
            <a:ext cx="417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สัดส่วนปริมาณงานตามวิธีการซ่อมบำรุง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26160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6"/>
          <p:cNvSpPr/>
          <p:nvPr/>
        </p:nvSpPr>
        <p:spPr>
          <a:xfrm>
            <a:off x="179510" y="999842"/>
            <a:ext cx="8280921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เงื่อนไขการซ่อมบำรุงบนผิวทางลาดยาง(ปรับเปลี่ยนตามความต้องการของคณะกรรมการ)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441045"/>
              </p:ext>
            </p:extLst>
          </p:nvPr>
        </p:nvGraphicFramePr>
        <p:xfrm>
          <a:off x="971600" y="1615792"/>
          <a:ext cx="7272808" cy="42614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0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2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เงื่อนไขการซ่อม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หรือ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Age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3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2000&gt;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&gt; 8,000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Salurry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Seal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หรือ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Age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3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 Overlay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Cracking Area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หรือ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&lt;Rutting &lt; 30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 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จำนวนรถบรรทุกหนัก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3,000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คัน/วัน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 AC Overlay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Cracking Area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หรือ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5mm &lt;  Rutting &lt; 30mm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3000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คัน/วัน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จำนวนรถบรรทุกหนัก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5,000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คัน/วัน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PMA Overlay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Cracking Area &lt;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หรือ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5mm &lt;  Rutting &lt; 30mm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จำนวนรถบรรทุกหนัก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คัน/วัน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Recycling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Cracking Area &lt; 20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AADT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8,000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(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Rutting &gt; 30mm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AADT &lt; 8,000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Recycling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เซนติเมตร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 Cracking Area &lt; 20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AADT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8,000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(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3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Rutting &gt; 30mm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AADT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8,000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ReCon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  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Cracking Area &gt;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20%  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AADT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8,000)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(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 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Rutting &gt;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AADT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8,000)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3491880" y="5929535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*เงื่อนไขการซ่อมบำรุงปรับเปลี่ยนตามความต้องการของคณทำงานกรมทางหลวงเมื่อ 9 มีนาคม 2560</a:t>
            </a:r>
          </a:p>
        </p:txBody>
      </p:sp>
    </p:spTree>
    <p:extLst>
      <p:ext uri="{BB962C8B-B14F-4D97-AF65-F5344CB8AC3E}">
        <p14:creationId xmlns:p14="http://schemas.microsoft.com/office/powerpoint/2010/main" val="9634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สี่เหลี่ยมผืนผ้า 6"/>
          <p:cNvSpPr/>
          <p:nvPr/>
        </p:nvSpPr>
        <p:spPr>
          <a:xfrm>
            <a:off x="179510" y="1215866"/>
            <a:ext cx="8280921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เงื่อนไขการซ่อมบำรุงบนผิวทางลาดยาง(ปรับเปลี่ยนตามความต้องการของคณะกรรมการ)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618611"/>
              </p:ext>
            </p:extLst>
          </p:nvPr>
        </p:nvGraphicFramePr>
        <p:xfrm>
          <a:off x="23073" y="1844824"/>
          <a:ext cx="4896543" cy="36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484157"/>
              </p:ext>
            </p:extLst>
          </p:nvPr>
        </p:nvGraphicFramePr>
        <p:xfrm>
          <a:off x="5076056" y="1844824"/>
          <a:ext cx="3888432" cy="36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กล่องข้อความ 4"/>
          <p:cNvSpPr txBox="1"/>
          <p:nvPr/>
        </p:nvSpPr>
        <p:spPr>
          <a:xfrm>
            <a:off x="375311" y="5796166"/>
            <a:ext cx="417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เปรียบเทียบค่า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ก่อนการซ่อมบำรุงเทียบกับหลังมีการซ่อมบำรุง</a:t>
            </a:r>
          </a:p>
        </p:txBody>
      </p:sp>
      <p:sp>
        <p:nvSpPr>
          <p:cNvPr id="12" name="กล่องข้อความ 4"/>
          <p:cNvSpPr txBox="1"/>
          <p:nvPr/>
        </p:nvSpPr>
        <p:spPr>
          <a:xfrm>
            <a:off x="4904162" y="5765388"/>
            <a:ext cx="4176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สัดส่วนปริมาณงานตามวิธีการซ่อมบำรุง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7540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1052736"/>
            <a:ext cx="5040410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เงื่อนไขการซ่อมบำรุงในผิวทางคอนกรีต(กรมทางหลวง)</a:t>
            </a:r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val="1454257949"/>
              </p:ext>
            </p:extLst>
          </p:nvPr>
        </p:nvGraphicFramePr>
        <p:xfrm>
          <a:off x="368158" y="1700808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0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3631570"/>
            <a:ext cx="388828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แสดงเงื่อนไขการซ่อมบำรุงในผิวทางคอนกรีต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81271"/>
              </p:ext>
            </p:extLst>
          </p:nvPr>
        </p:nvGraphicFramePr>
        <p:xfrm>
          <a:off x="4507135" y="1196752"/>
          <a:ext cx="36004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r:id="rId3" imgW="3196438" imgH="4682428" progId="Visio.Drawing.11">
                  <p:embed/>
                </p:oleObj>
              </mc:Choice>
              <mc:Fallback>
                <p:oleObj r:id="rId3" imgW="3196438" imgH="468242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135" y="1196752"/>
                        <a:ext cx="3600400" cy="54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แผนผังลําดับงาน: การตัดสินใจ 6"/>
          <p:cNvSpPr/>
          <p:nvPr/>
        </p:nvSpPr>
        <p:spPr>
          <a:xfrm>
            <a:off x="5998249" y="4976041"/>
            <a:ext cx="2059606" cy="792088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IRI &gt; 4.5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แผนผังลําดับงาน: การตัดสินใจ 7"/>
          <p:cNvSpPr/>
          <p:nvPr/>
        </p:nvSpPr>
        <p:spPr>
          <a:xfrm>
            <a:off x="6000255" y="3956319"/>
            <a:ext cx="2059606" cy="792088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พบ </a:t>
            </a:r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Joint Seal Damage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07135" y="5167961"/>
            <a:ext cx="1048589" cy="4153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AC Overlay*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11896" y="4149079"/>
            <a:ext cx="1048589" cy="4153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Joint Sealing**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79512" y="622860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  ทำการซ่อมบำรุงทั้งช่วงกิโลเมตร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 ทำการซ่อมบำรุงเฉพาะแผ่นคอนกรีต</a:t>
            </a:r>
          </a:p>
        </p:txBody>
      </p:sp>
      <p:sp>
        <p:nvSpPr>
          <p:cNvPr id="13" name="แผนผังลําดับงาน: การตัดสินใจ 7"/>
          <p:cNvSpPr/>
          <p:nvPr/>
        </p:nvSpPr>
        <p:spPr>
          <a:xfrm>
            <a:off x="5998249" y="2875473"/>
            <a:ext cx="2059606" cy="792088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Low crack </a:t>
            </a:r>
            <a:r>
              <a:rPr lang="en-US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&gt; 0 </a:t>
            </a:r>
            <a:r>
              <a:rPr lang="en-US" sz="160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or Faulting</a:t>
            </a:r>
            <a:r>
              <a:rPr lang="en-US" sz="160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&gt; 0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แผนผังลําดับงาน: การตัดสินใจ 7"/>
          <p:cNvSpPr/>
          <p:nvPr/>
        </p:nvSpPr>
        <p:spPr>
          <a:xfrm>
            <a:off x="5998249" y="1855751"/>
            <a:ext cx="2059606" cy="792088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High Crack</a:t>
            </a:r>
            <a:r>
              <a:rPr lang="en-US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&gt; 0 </a:t>
            </a:r>
            <a:endParaRPr lang="th-TH" sz="1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28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1196171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:p14="http://schemas.microsoft.com/office/powerpoint/2010/main" val="2711336731"/>
              </p:ext>
            </p:extLst>
          </p:nvPr>
        </p:nvGraphicFramePr>
        <p:xfrm>
          <a:off x="70416" y="2060848"/>
          <a:ext cx="89660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7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19675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องค์ประกอบในการพัฒนาระบบ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85158"/>
              </p:ext>
            </p:extLst>
          </p:nvPr>
        </p:nvGraphicFramePr>
        <p:xfrm>
          <a:off x="899592" y="2780928"/>
          <a:ext cx="7200800" cy="3720498"/>
        </p:xfrm>
        <a:graphic>
          <a:graphicData uri="http://schemas.openxmlformats.org/drawingml/2006/table">
            <a:tbl>
              <a:tblPr firstRow="1" firstCol="1" bandRow="1"/>
              <a:tblGrid>
                <a:gridCol w="3603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7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องค์ประกอบต่างๆ ภายในระบบ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เวอร์ชัน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Symfony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CMF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PHP Engine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nginx Web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1.10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Ubuntu Linux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16.04 LTS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PostgresSQL Database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9.6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PostGIS Extenstion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JasperReports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6.3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Apache Tomcat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Java Runtime Environment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50" y="980728"/>
            <a:ext cx="4062509" cy="17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19675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สถาปัตยกรรมภายในระบบที่จะพัฒนา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38800" r="15350" b="23400"/>
          <a:stretch/>
        </p:blipFill>
        <p:spPr>
          <a:xfrm>
            <a:off x="461610" y="1830594"/>
            <a:ext cx="8221080" cy="2611402"/>
          </a:xfrm>
          <a:prstGeom prst="rect">
            <a:avLst/>
          </a:prstGeom>
        </p:spPr>
      </p:pic>
      <p:pic>
        <p:nvPicPr>
          <p:cNvPr id="9" name="รูปภาพ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02" y="4448564"/>
            <a:ext cx="472249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24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883754"/>
            <a:ext cx="8175636" cy="601030"/>
          </a:xfrm>
          <a:prstGeom prst="rect">
            <a:avLst/>
          </a:prstGeom>
        </p:spPr>
      </p:pic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สี่เหลี่ยมผืนผ้า 4"/>
          <p:cNvSpPr/>
          <p:nvPr/>
        </p:nvSpPr>
        <p:spPr>
          <a:xfrm>
            <a:off x="2675298" y="915996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ปรับปรุงโปรแกรมบริหารบำรุงทาง (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772816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53790"/>
            <a:ext cx="6763477" cy="2539394"/>
          </a:xfrm>
          <a:prstGeom prst="rect">
            <a:avLst/>
          </a:prstGeom>
        </p:spPr>
      </p:pic>
      <p:sp>
        <p:nvSpPr>
          <p:cNvPr id="13" name="Text Box 152"/>
          <p:cNvSpPr txBox="1">
            <a:spLocks noChangeAspect="1"/>
          </p:cNvSpPr>
          <p:nvPr/>
        </p:nvSpPr>
        <p:spPr>
          <a:xfrm>
            <a:off x="4767128" y="4105732"/>
            <a:ext cx="2037120" cy="85400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/>
                <a:cs typeface="Angsana New"/>
              </a:rPr>
              <a:t> </a:t>
            </a:r>
            <a:endParaRPr lang="en-US" sz="140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sp>
        <p:nvSpPr>
          <p:cNvPr id="14" name="Text Box 153"/>
          <p:cNvSpPr txBox="1">
            <a:spLocks noChangeAspect="1"/>
          </p:cNvSpPr>
          <p:nvPr/>
        </p:nvSpPr>
        <p:spPr>
          <a:xfrm>
            <a:off x="3921739" y="3250418"/>
            <a:ext cx="2018413" cy="105664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/>
                <a:cs typeface="Angsana New"/>
              </a:rPr>
              <a:t> </a:t>
            </a:r>
            <a:endParaRPr lang="en-US" sz="140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sp>
        <p:nvSpPr>
          <p:cNvPr id="15" name="Text Box 154"/>
          <p:cNvSpPr txBox="1">
            <a:spLocks noChangeAspect="1"/>
          </p:cNvSpPr>
          <p:nvPr/>
        </p:nvSpPr>
        <p:spPr>
          <a:xfrm>
            <a:off x="2038667" y="4082237"/>
            <a:ext cx="1352550" cy="47625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1400">
                <a:solidFill>
                  <a:srgbClr val="000000"/>
                </a:solidFill>
                <a:effectLst/>
                <a:latin typeface="Cordia New"/>
                <a:ea typeface="Cordia New"/>
                <a:cs typeface="TH SarabunPSK" panose="020B0500040200020003" pitchFamily="34" charset="-34"/>
              </a:rPr>
              <a:t>ชื่อผู้ใช้งานและรหัสผ่านตามระบบ </a:t>
            </a:r>
            <a:r>
              <a:rPr lang="en-US" sz="140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/>
                <a:cs typeface="Angsana New"/>
              </a:rPr>
              <a:t>RoadNet</a:t>
            </a:r>
            <a:endParaRPr lang="en-US" sz="140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cxnSp>
        <p:nvCxnSpPr>
          <p:cNvPr id="16" name="Straight Arrow Connector 15"/>
          <p:cNvCxnSpPr>
            <a:cxnSpLocks noChangeAspect="1"/>
            <a:endCxn id="14" idx="1"/>
          </p:cNvCxnSpPr>
          <p:nvPr/>
        </p:nvCxnSpPr>
        <p:spPr>
          <a:xfrm flipV="1">
            <a:off x="3086417" y="3778738"/>
            <a:ext cx="835322" cy="303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d2p.longdo.com/doh-tpms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8232" y="5487047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หน้าจอลงชื่อเข้าใช้งานโปรแกรม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0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846" y="1109168"/>
            <a:ext cx="5472608" cy="10156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ภารกิจของกรมทางหลวง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ดำเนินการก่อสร้าง ควบคุม บูรณะ และบำรุงรักษาทางหลวง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ระยะทางที่อยู่ในความดูแลกว่า 5 หมื่นกิโลเมตร</a:t>
            </a:r>
          </a:p>
        </p:txBody>
      </p:sp>
      <p:sp>
        <p:nvSpPr>
          <p:cNvPr id="13" name="ลูกศรขวา 12"/>
          <p:cNvSpPr/>
          <p:nvPr/>
        </p:nvSpPr>
        <p:spPr>
          <a:xfrm rot="16200000" flipH="1">
            <a:off x="4344980" y="2241851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" y="1757615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017">
            <a:off x="6802984" y="1152992"/>
            <a:ext cx="1738719" cy="17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สี่เหลี่ยมผืนผ้า 76"/>
          <p:cNvSpPr/>
          <p:nvPr/>
        </p:nvSpPr>
        <p:spPr>
          <a:xfrm>
            <a:off x="432714" y="2780928"/>
            <a:ext cx="3784582" cy="378565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การดำเนินงานในปัจจุบัน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1192960" y="3230068"/>
            <a:ext cx="83560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1243085" y="3844346"/>
            <a:ext cx="23616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04213" y="4384955"/>
            <a:ext cx="290848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แบบจำลองผลกระทบจากมาตรฐานการซ่อม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1346008" y="5428439"/>
            <a:ext cx="223224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แบบจำลองผลกระทบต่อผู้ใช้ทาง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2723601" y="3230068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1124507" y="4926428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หลักเกณฑ์การเลือกวิธีการซ่อมบำรุง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1111759" y="5930450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การวิเคราะห์ทางเศรษฐศาสตร์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ลูกศรขวา 84"/>
          <p:cNvSpPr/>
          <p:nvPr/>
        </p:nvSpPr>
        <p:spPr>
          <a:xfrm rot="10800000" flipH="1">
            <a:off x="4536603" y="4581128"/>
            <a:ext cx="539453" cy="42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5292080" y="3428915"/>
            <a:ext cx="3744416" cy="26776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ผลลัพธ์จากการวิเคราะห์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5747634" y="4445935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งบประมาณในการซ่อมบำรุง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5729750" y="3956794"/>
            <a:ext cx="2658673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ดัชนีความขรุขระสากลที่เปลี่ยนแปลง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5747634" y="5003884"/>
            <a:ext cx="123677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5729751" y="5535390"/>
            <a:ext cx="2388897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ผลการวิเคราะห์ทางเศรษฐศาสตร์ 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ลูกศรซ้าย-ขวา 91"/>
          <p:cNvSpPr/>
          <p:nvPr/>
        </p:nvSpPr>
        <p:spPr>
          <a:xfrm>
            <a:off x="2137112" y="3322553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93" name="ลูกศรเชื่อมต่อแบบตรง 92"/>
          <p:cNvCxnSpPr>
            <a:stCxn id="83" idx="3"/>
            <a:endCxn id="90" idx="1"/>
          </p:cNvCxnSpPr>
          <p:nvPr/>
        </p:nvCxnSpPr>
        <p:spPr>
          <a:xfrm>
            <a:off x="3602707" y="5111094"/>
            <a:ext cx="2144927" cy="7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>
            <a:stCxn id="79" idx="3"/>
            <a:endCxn id="89" idx="1"/>
          </p:cNvCxnSpPr>
          <p:nvPr/>
        </p:nvCxnSpPr>
        <p:spPr>
          <a:xfrm>
            <a:off x="3604685" y="4029012"/>
            <a:ext cx="2125065" cy="11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>
            <a:stCxn id="80" idx="3"/>
            <a:endCxn id="89" idx="1"/>
          </p:cNvCxnSpPr>
          <p:nvPr/>
        </p:nvCxnSpPr>
        <p:spPr>
          <a:xfrm flipV="1">
            <a:off x="3612701" y="4141460"/>
            <a:ext cx="2117049" cy="4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>
            <a:stCxn id="80" idx="3"/>
            <a:endCxn id="88" idx="1"/>
          </p:cNvCxnSpPr>
          <p:nvPr/>
        </p:nvCxnSpPr>
        <p:spPr>
          <a:xfrm>
            <a:off x="3612701" y="4569621"/>
            <a:ext cx="2134933" cy="6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stCxn id="81" idx="3"/>
            <a:endCxn id="91" idx="1"/>
          </p:cNvCxnSpPr>
          <p:nvPr/>
        </p:nvCxnSpPr>
        <p:spPr>
          <a:xfrm>
            <a:off x="3578256" y="5613105"/>
            <a:ext cx="2151495" cy="10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84" idx="3"/>
            <a:endCxn id="91" idx="1"/>
          </p:cNvCxnSpPr>
          <p:nvPr/>
        </p:nvCxnSpPr>
        <p:spPr>
          <a:xfrm flipV="1">
            <a:off x="3589959" y="5720056"/>
            <a:ext cx="2139792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457200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2462" y="1681694"/>
            <a:ext cx="6179075" cy="3133511"/>
            <a:chOff x="0" y="0"/>
            <a:chExt cx="5733415" cy="27724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3415" cy="277241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5750" y="733425"/>
              <a:ext cx="5191125" cy="73342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ext Box 30"/>
            <p:cNvSpPr txBox="1"/>
            <p:nvPr/>
          </p:nvSpPr>
          <p:spPr>
            <a:xfrm>
              <a:off x="285750" y="1847850"/>
              <a:ext cx="1866900" cy="333375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1400">
                  <a:solidFill>
                    <a:srgbClr val="000000"/>
                  </a:solidFill>
                  <a:effectLst/>
                  <a:latin typeface="Cordia New"/>
                  <a:ea typeface="Cordia New"/>
                  <a:cs typeface="TH SarabunPSK" panose="020B0500040200020003" pitchFamily="34" charset="-34"/>
                </a:rPr>
                <a:t>ประวัติการวิเคราะห์ 3 ครั้งหลังสุด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238250" y="1466850"/>
              <a:ext cx="66675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 Box 35"/>
            <p:cNvSpPr txBox="1"/>
            <p:nvPr/>
          </p:nvSpPr>
          <p:spPr>
            <a:xfrm>
              <a:off x="2244436" y="152400"/>
              <a:ext cx="1403639" cy="295275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400">
                  <a:solidFill>
                    <a:srgbClr val="000000"/>
                  </a:solidFill>
                  <a:effectLst/>
                  <a:latin typeface="Cordia New"/>
                  <a:ea typeface="Cordia New"/>
                  <a:cs typeface="TH SarabunPSK" panose="020B0500040200020003" pitchFamily="34" charset="-34"/>
                </a:rPr>
                <a:t>เงือนไขที่ใช้เลือกวิเคราะห์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sp>
          <p:nvSpPr>
            <p:cNvPr id="10" name="Text Box 73"/>
            <p:cNvSpPr txBox="1"/>
            <p:nvPr/>
          </p:nvSpPr>
          <p:spPr>
            <a:xfrm>
              <a:off x="3848100" y="447675"/>
              <a:ext cx="1485900" cy="238125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/>
                  <a:cs typeface="Angsana New"/>
                </a:rPr>
                <a:t> 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648075" y="342900"/>
              <a:ext cx="200025" cy="2476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d2p.longdo.com/doh-tpms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0423" y="4976689"/>
            <a:ext cx="5153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หน้าจอแสดงงานวิเคราะห์ล่าสุดที่ผู้ใช้งานได้ทำการวิเคราะห์ไว้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48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หน้าจอบำรุงรักษาเชิงกลยุทธ์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2462" y="1862720"/>
            <a:ext cx="6179075" cy="3132559"/>
            <a:chOff x="0" y="0"/>
            <a:chExt cx="5733415" cy="27705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3415" cy="2770505"/>
            </a:xfrm>
            <a:prstGeom prst="rect">
              <a:avLst/>
            </a:prstGeom>
          </p:spPr>
        </p:pic>
        <p:sp>
          <p:nvSpPr>
            <p:cNvPr id="7" name="Text Box 85"/>
            <p:cNvSpPr txBox="1"/>
            <p:nvPr/>
          </p:nvSpPr>
          <p:spPr>
            <a:xfrm>
              <a:off x="1781175" y="733425"/>
              <a:ext cx="3552825" cy="19431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/>
                  <a:cs typeface="Angsana New"/>
                </a:rPr>
                <a:t> 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sp>
          <p:nvSpPr>
            <p:cNvPr id="8" name="Text Box 87"/>
            <p:cNvSpPr txBox="1"/>
            <p:nvPr/>
          </p:nvSpPr>
          <p:spPr>
            <a:xfrm>
              <a:off x="2562225" y="1466850"/>
              <a:ext cx="1819275" cy="495300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400">
                  <a:solidFill>
                    <a:srgbClr val="000000"/>
                  </a:solidFill>
                  <a:effectLst/>
                  <a:latin typeface="Cordia New"/>
                  <a:ea typeface="Cordia New"/>
                  <a:cs typeface="TH SarabunPSK" panose="020B0500040200020003" pitchFamily="34" charset="-34"/>
                </a:rPr>
                <a:t>ข้อมูลสายทางตามหน่วยงานที่ทำการเลือกวิเคราะห์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sp>
          <p:nvSpPr>
            <p:cNvPr id="9" name="Text Box 88"/>
            <p:cNvSpPr txBox="1"/>
            <p:nvPr/>
          </p:nvSpPr>
          <p:spPr>
            <a:xfrm>
              <a:off x="352425" y="638175"/>
              <a:ext cx="1333500" cy="203835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/>
                  <a:cs typeface="Angsana New"/>
                </a:rPr>
                <a:t> 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sp>
          <p:nvSpPr>
            <p:cNvPr id="10" name="Text Box 89"/>
            <p:cNvSpPr txBox="1"/>
            <p:nvPr/>
          </p:nvSpPr>
          <p:spPr>
            <a:xfrm>
              <a:off x="1009650" y="123825"/>
              <a:ext cx="1447800" cy="285750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400">
                  <a:solidFill>
                    <a:srgbClr val="000000"/>
                  </a:solidFill>
                  <a:effectLst/>
                  <a:latin typeface="Cordia New"/>
                  <a:ea typeface="Cordia New"/>
                  <a:cs typeface="TH SarabunPSK" panose="020B0500040200020003" pitchFamily="34" charset="-34"/>
                </a:rPr>
                <a:t>คัดเลือก และกรองสายทาง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62025" y="304800"/>
              <a:ext cx="47625" cy="3333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10889" y="5085184"/>
            <a:ext cx="2722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dirty="0">
                <a:latin typeface="Cordia New"/>
                <a:ea typeface="Cordia New"/>
                <a:cs typeface="TH SarabunPSK" panose="020B0500040200020003" pitchFamily="34" charset="-34"/>
              </a:rPr>
              <a:t>หน้าจอวิเคราะห์บำรุงรักษาเชิงกลยุทธ์</a:t>
            </a:r>
            <a:endParaRPr lang="en-US" sz="1800" dirty="0">
              <a:effectLst/>
              <a:latin typeface="Cordia New"/>
              <a:ea typeface="Cordi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581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66" y="1850814"/>
            <a:ext cx="6107067" cy="3156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5132372"/>
            <a:ext cx="4482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หน้าจอกำหนดเงื่อนไขในการวิเคราะห์การบำรุงรักษาเชิงกลยุทธ์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หน้าจอบำรุงรักษาเชิงกลยุทธ์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24936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149877" cy="3328699"/>
          </a:xfrm>
          <a:prstGeom prst="rect">
            <a:avLst/>
          </a:prstGeom>
        </p:spPr>
      </p:pic>
      <p:sp>
        <p:nvSpPr>
          <p:cNvPr id="3" name="Text Box 94"/>
          <p:cNvSpPr txBox="1"/>
          <p:nvPr/>
        </p:nvSpPr>
        <p:spPr>
          <a:xfrm>
            <a:off x="1907704" y="2890838"/>
            <a:ext cx="1512088" cy="145732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/>
                <a:cs typeface="Angsana New"/>
              </a:rPr>
              <a:t> </a:t>
            </a:r>
            <a:endParaRPr lang="en-US" sz="140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sp>
        <p:nvSpPr>
          <p:cNvPr id="4" name="Text Box 95"/>
          <p:cNvSpPr txBox="1"/>
          <p:nvPr/>
        </p:nvSpPr>
        <p:spPr>
          <a:xfrm>
            <a:off x="3522412" y="2308803"/>
            <a:ext cx="1333500" cy="485775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1400" dirty="0">
                <a:solidFill>
                  <a:srgbClr val="000000"/>
                </a:solidFill>
                <a:effectLst/>
                <a:latin typeface="Cordia New"/>
                <a:ea typeface="Cordia New"/>
                <a:cs typeface="TH SarabunPSK" panose="020B0500040200020003" pitchFamily="34" charset="-34"/>
              </a:rPr>
              <a:t>เงื่อนไขและรายละเอียดการวิเคราะห์</a:t>
            </a:r>
            <a:endParaRPr lang="en-US" sz="1400" dirty="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19779" y="2551690"/>
            <a:ext cx="200025" cy="361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97"/>
          <p:cNvSpPr txBox="1"/>
          <p:nvPr/>
        </p:nvSpPr>
        <p:spPr>
          <a:xfrm>
            <a:off x="3663260" y="2875685"/>
            <a:ext cx="3618793" cy="145732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/>
                <a:cs typeface="Angsana New"/>
              </a:rPr>
              <a:t> </a:t>
            </a:r>
            <a:endParaRPr lang="en-US" sz="140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sp>
        <p:nvSpPr>
          <p:cNvPr id="7" name="Text Box 98"/>
          <p:cNvSpPr txBox="1"/>
          <p:nvPr/>
        </p:nvSpPr>
        <p:spPr>
          <a:xfrm>
            <a:off x="4559617" y="3513210"/>
            <a:ext cx="1600200" cy="295275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1400" dirty="0">
                <a:solidFill>
                  <a:srgbClr val="000000"/>
                </a:solidFill>
                <a:effectLst/>
                <a:latin typeface="Cordia New"/>
                <a:ea typeface="Cordia New"/>
                <a:cs typeface="TH SarabunPSK" panose="020B0500040200020003" pitchFamily="34" charset="-34"/>
              </a:rPr>
              <a:t>กราฟแสดงผลการวิเคราะห์</a:t>
            </a:r>
            <a:endParaRPr lang="en-US" sz="1400" dirty="0">
              <a:solidFill>
                <a:srgbClr val="000000"/>
              </a:solidFill>
              <a:effectLst/>
              <a:latin typeface="Cordia New"/>
              <a:ea typeface="Cordia New"/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d2p.longdo.com/doh-tpms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791" y="5291901"/>
            <a:ext cx="2111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หน้าจอแสดงผลการวิเคราะห์</a:t>
            </a:r>
            <a:endParaRPr lang="en-US" sz="2000" dirty="0"/>
          </a:p>
        </p:txBody>
      </p:sp>
      <p:sp>
        <p:nvSpPr>
          <p:cNvPr id="11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หน้าจอแสดงผลการวิเคราะห์</a:t>
            </a:r>
          </a:p>
        </p:txBody>
      </p:sp>
    </p:spTree>
    <p:extLst>
      <p:ext uri="{BB962C8B-B14F-4D97-AF65-F5344CB8AC3E}">
        <p14:creationId xmlns:p14="http://schemas.microsoft.com/office/powerpoint/2010/main" val="28229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006078"/>
            <a:ext cx="6509843" cy="3366727"/>
          </a:xfrm>
          <a:prstGeom prst="rect">
            <a:avLst/>
          </a:prstGeom>
        </p:spPr>
      </p:pic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1680" y="2829679"/>
            <a:ext cx="3197859" cy="1175385"/>
            <a:chOff x="0" y="0"/>
            <a:chExt cx="3198297" cy="1175657"/>
          </a:xfrm>
        </p:grpSpPr>
        <p:sp>
          <p:nvSpPr>
            <p:cNvPr id="6" name="Text Box 101"/>
            <p:cNvSpPr txBox="1"/>
            <p:nvPr/>
          </p:nvSpPr>
          <p:spPr>
            <a:xfrm>
              <a:off x="0" y="0"/>
              <a:ext cx="1036617" cy="1175657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/>
                  <a:cs typeface="Angsana New"/>
                </a:rPr>
                <a:t> 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sp>
          <p:nvSpPr>
            <p:cNvPr id="7" name="Text Box 102"/>
            <p:cNvSpPr txBox="1"/>
            <p:nvPr/>
          </p:nvSpPr>
          <p:spPr>
            <a:xfrm>
              <a:off x="1476375" y="476250"/>
              <a:ext cx="1721922" cy="296883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400" dirty="0">
                  <a:solidFill>
                    <a:srgbClr val="000000"/>
                  </a:solidFill>
                  <a:effectLst/>
                  <a:latin typeface="Cordia New"/>
                  <a:ea typeface="Cordia New"/>
                  <a:cs typeface="TH SarabunPSK" panose="020B0500040200020003" pitchFamily="34" charset="-34"/>
                </a:rPr>
                <a:t>เลือกเงื่อนไขเพื่อทำการวิเคราะห์</a:t>
              </a:r>
              <a:endParaRPr lang="en-US" sz="1400" dirty="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038225" y="590550"/>
              <a:ext cx="436344" cy="457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491780" y="5444115"/>
            <a:ext cx="4269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หน้าจอกำหนดเงื่อนไขในการวิเคราะห์การบำรุงรักษาประจำปี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หน้าจอบำรุงรักษาประจำปี</a:t>
            </a:r>
          </a:p>
        </p:txBody>
      </p:sp>
    </p:spTree>
    <p:extLst>
      <p:ext uri="{BB962C8B-B14F-4D97-AF65-F5344CB8AC3E}">
        <p14:creationId xmlns:p14="http://schemas.microsoft.com/office/powerpoint/2010/main" val="14199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Rectangle 3"/>
          <p:cNvSpPr/>
          <p:nvPr/>
        </p:nvSpPr>
        <p:spPr>
          <a:xfrm>
            <a:off x="-36512" y="6588060"/>
            <a:ext cx="289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" y="1789185"/>
            <a:ext cx="4991797" cy="2575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" y="4242443"/>
            <a:ext cx="4996021" cy="2354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64088" y="3798405"/>
            <a:ext cx="3719288" cy="73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หน้าจอกำหนดเงื่อนไขในการซ่อมบำรุงประจำปี</a:t>
            </a:r>
            <a:endParaRPr lang="en-US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622" y="946200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หน้าจอบำรุงรักษาประจำปี</a:t>
            </a:r>
          </a:p>
        </p:txBody>
      </p:sp>
    </p:spTree>
    <p:extLst>
      <p:ext uri="{BB962C8B-B14F-4D97-AF65-F5344CB8AC3E}">
        <p14:creationId xmlns:p14="http://schemas.microsoft.com/office/powerpoint/2010/main" val="20292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หน้าจอตั้งค่า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9553" y="1844824"/>
            <a:ext cx="7776864" cy="3744416"/>
            <a:chOff x="1573349" y="2260588"/>
            <a:chExt cx="7448706" cy="3312324"/>
          </a:xfrm>
        </p:grpSpPr>
        <p:pic>
          <p:nvPicPr>
            <p:cNvPr id="5" name="Pictur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8"/>
            <a:stretch/>
          </p:blipFill>
          <p:spPr>
            <a:xfrm>
              <a:off x="1573349" y="2260588"/>
              <a:ext cx="7448706" cy="3312324"/>
            </a:xfrm>
            <a:prstGeom prst="rect">
              <a:avLst/>
            </a:prstGeom>
          </p:spPr>
        </p:pic>
        <p:sp>
          <p:nvSpPr>
            <p:cNvPr id="6" name="Text Box 140"/>
            <p:cNvSpPr txBox="1"/>
            <p:nvPr/>
          </p:nvSpPr>
          <p:spPr>
            <a:xfrm>
              <a:off x="1954417" y="2998613"/>
              <a:ext cx="3369310" cy="1708952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/>
                  <a:cs typeface="Angsana New"/>
                </a:rPr>
                <a:t> 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sp>
          <p:nvSpPr>
            <p:cNvPr id="7" name="Text Box 141"/>
            <p:cNvSpPr txBox="1"/>
            <p:nvPr/>
          </p:nvSpPr>
          <p:spPr>
            <a:xfrm>
              <a:off x="5773665" y="3113086"/>
              <a:ext cx="1721485" cy="1324025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800" dirty="0">
                  <a:solidFill>
                    <a:srgbClr val="000000"/>
                  </a:solidFill>
                  <a:effectLst/>
                  <a:latin typeface="Cordia New"/>
                  <a:ea typeface="Cordia New"/>
                  <a:cs typeface="TH SarabunPSK" panose="020B0500040200020003" pitchFamily="34" charset="-34"/>
                </a:rPr>
                <a:t>สามารถปรับเปลี่ยนเกณฑ์การซ่อมได้ โดยจะบันทึกการตั้งค่าตามบัญชีผู้ใช้งานที่ทำการแก้ไข</a:t>
              </a:r>
              <a:endParaRPr lang="en-US" sz="1800" dirty="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cxnSp>
          <p:nvCxnSpPr>
            <p:cNvPr id="8" name="Straight Arrow Connector 7"/>
            <p:cNvCxnSpPr>
              <a:endCxn id="6" idx="3"/>
            </p:cNvCxnSpPr>
            <p:nvPr/>
          </p:nvCxnSpPr>
          <p:spPr>
            <a:xfrm flipH="1">
              <a:off x="5323727" y="3523749"/>
              <a:ext cx="420284" cy="3293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971391" y="5549170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หน้าจอฟังก์ชันการตั้งค่าเงื่อนไขการซ่อมบำรุง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9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หน้าจอตั้งค่า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819211" cy="3766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1800" y="5676745"/>
            <a:ext cx="3326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หน้าจอฟังก์ชันการตั้งค่าค่าคงที่ของยานพาหนะ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35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หน้าจอตั้งค่า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0" y="1879471"/>
            <a:ext cx="7836359" cy="3760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19" y="5661248"/>
            <a:ext cx="360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หน้าจอฟังก์ชันการตั้งค่าราคาค่าซ่อมบำรุงต่อหน่วย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18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94537"/>
            <a:ext cx="7773485" cy="3766711"/>
          </a:xfrm>
          <a:prstGeom prst="rect">
            <a:avLst/>
          </a:prstGeom>
        </p:spPr>
      </p:pic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" y="6457890"/>
            <a:ext cx="2898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052736"/>
            <a:ext cx="4572000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 (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Mock up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th-TH" sz="2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หน้าจอตั้งค่า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0154" y="2903911"/>
            <a:ext cx="2317750" cy="1663065"/>
            <a:chOff x="0" y="0"/>
            <a:chExt cx="2318162" cy="1663288"/>
          </a:xfrm>
        </p:grpSpPr>
        <p:sp>
          <p:nvSpPr>
            <p:cNvPr id="6" name="Text Box 147"/>
            <p:cNvSpPr txBox="1"/>
            <p:nvPr/>
          </p:nvSpPr>
          <p:spPr>
            <a:xfrm>
              <a:off x="0" y="0"/>
              <a:ext cx="1401288" cy="961901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/>
                  <a:cs typeface="Angsana New"/>
                </a:rPr>
                <a:t> </a:t>
              </a:r>
              <a:endParaRPr lang="en-US" sz="140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sp>
          <p:nvSpPr>
            <p:cNvPr id="7" name="Text Box 148"/>
            <p:cNvSpPr txBox="1"/>
            <p:nvPr/>
          </p:nvSpPr>
          <p:spPr>
            <a:xfrm>
              <a:off x="952500" y="1200150"/>
              <a:ext cx="1365662" cy="463138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1400" dirty="0">
                  <a:solidFill>
                    <a:srgbClr val="000000"/>
                  </a:solidFill>
                  <a:effectLst/>
                  <a:latin typeface="Cordia New"/>
                  <a:ea typeface="Cordia New"/>
                  <a:cs typeface="TH SarabunPSK" panose="020B0500040200020003" pitchFamily="34" charset="-34"/>
                </a:rPr>
                <a:t>ช่องเลือกค่าพารามิเตอร์ที่ต้องการตั้งค่า</a:t>
              </a:r>
              <a:endParaRPr lang="en-US" sz="1400" dirty="0">
                <a:solidFill>
                  <a:srgbClr val="000000"/>
                </a:solidFill>
                <a:effectLst/>
                <a:latin typeface="Cordia New"/>
                <a:ea typeface="Cordia New"/>
                <a:cs typeface="Angsana New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14375" y="962025"/>
              <a:ext cx="353382" cy="2261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093870" y="5621178"/>
            <a:ext cx="295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ea typeface="Cordia New"/>
                <a:cs typeface="TH SarabunPSK" panose="020B0500040200020003" pitchFamily="34" charset="-34"/>
              </a:rPr>
              <a:t>หน้าจอฟังก์ชันการตั้งค่าพารามิเตอร์ต่างๆ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53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sp>
        <p:nvSpPr>
          <p:cNvPr id="5" name="ลูกศรขวา 4"/>
          <p:cNvSpPr/>
          <p:nvPr/>
        </p:nvSpPr>
        <p:spPr>
          <a:xfrm rot="10800000" flipH="1">
            <a:off x="4211960" y="26369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b="14918"/>
          <a:stretch/>
        </p:blipFill>
        <p:spPr>
          <a:xfrm>
            <a:off x="1339319" y="692696"/>
            <a:ext cx="6465362" cy="2880319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07504" y="3755935"/>
            <a:ext cx="395951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ที่มาของปัญหา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ไม่ได้มีการเชื่อมโยงข้อมูลเข้ากับระบบ </a:t>
            </a:r>
            <a:r>
              <a:rPr lang="en-US" sz="2000" b="1" dirty="0" err="1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Roadnet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อย่างสมบูรณ์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วิธีการซ่อมบำรุงของกรมทางหลวงมีการเปลี่ยนแปลงและพัฒนาขึ้นจากเมื่อก่อน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ข้อมูลต่างๆ ในแบบจำลอง ควรมีการปรับปรุงให้มีความสอดคล้องกับสภาพแวดล้อมในปัจจุบัน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การใช้งานโปรแกรม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ต้องติดตั้งโปรแกรมบนเครื่องคอมพิวเตอร์เท่านั้น</a:t>
            </a:r>
            <a:endParaRPr lang="en-US" sz="2000" b="1" dirty="0">
              <a:solidFill>
                <a:srgbClr val="3333FF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076056" y="3755935"/>
            <a:ext cx="387186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ข้อพิจารณาในการปรับปรุงระบบ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ปรับปรุงโปรแกรมในรูปแบบ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Web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Based Application 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สามารถใช้งานผ่าน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endParaRPr lang="th-TH" sz="2000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เสนอหลักเกณฑ์ในการแนะนำวิธีการซ่อมบำรุงที่เหมาะสม และสามารถปรับแก้ ภายในโปรแกรมได้ และรองรับการเพิ่มเติมในอนาคต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ปรับปรุงโปรแกรมให้สอดคล้องกับความต้องการของผู้ใช้งาน และรูปแบบรายงานสอดคล้องกับการนำไปใช้งานได้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4220344" y="4950893"/>
            <a:ext cx="720080" cy="595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908720"/>
            <a:ext cx="5450904" cy="46166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1" algn="ctr"/>
            <a:r>
              <a:rPr lang="th-TH" sz="2400" b="1" dirty="0">
                <a:latin typeface="TH SarabunPSK" charset="0"/>
                <a:ea typeface="TH SarabunPSK" charset="0"/>
                <a:cs typeface="TH SarabunPSK" charset="0"/>
              </a:rPr>
              <a:t>การจัดซื้อคอมพิวเตอร์และอุปกรณ์สนับสนุน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5496" y="1458168"/>
          <a:ext cx="9073008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5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9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คุณสมบัติเครื่องคอมพิวเตอร์แม่ข่าย 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charset="0"/>
                          <a:ea typeface="Browallia New" charset="0"/>
                          <a:cs typeface="TH SarabunPSK" charset="0"/>
                        </a:rPr>
                        <a:t>คุณสมบัติเครื่องคอมพิวเตอร์ที่ทำการจัดซื้อ</a:t>
                      </a:r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มีหน่วยประมวลผลกลาง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(CPU)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แบบ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แกนหลัก (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core)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หรือดีกว่า สำหรับคอมพิวเตอร์แม่ข่าย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(Server)</a:t>
                      </a:r>
                      <a:r>
                        <a:rPr lang="th-TH" sz="16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ดยเฉพาะและมีความเร็วสัญญาณนาฬิกาไม่น้อยกว่า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2.4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GHz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จำนวนไม่น้อยกว่า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หน่วย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Intel Xeon E5-2640 v4 (2.4GHz, 8-core, 90W,</a:t>
                      </a:r>
                      <a:r>
                        <a:rPr lang="en-US" sz="16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 Processor)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CPU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รองรับการประมวลผลแบบ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64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bit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มีหน่วยความจำแบบ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Cache Memory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 MB L3 Cache, 64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มีหน่วยความจำหลัก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(RAM)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ชนิด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ECC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DDR3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หรือดีกว่า ขนาดไม่น้อยกว่า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64 GB (4x16) RDIMM,</a:t>
                      </a:r>
                      <a:r>
                        <a:rPr lang="en-US" sz="16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2400 MT/s, Dual Rank, x8 Data Width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สนับสนุนการทำงาน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RAID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RAID 0, 1,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PERC</a:t>
                      </a:r>
                      <a:r>
                        <a:rPr lang="en-US" sz="16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H730 Integrated RAID Controller, 1GB (Raid 0,1,5)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มีหน่วยจัดเก็บข้อมูล (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Hard Drive)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ชนิด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SCSI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SAS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SATA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ที่มีความเร็วรอบไม่น้อยกว่า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7,200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รอบต่อนาที หรือ ชนิด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Solid State Drives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หรือดีกว่า และมีความจุไม่น้อยกว่า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450 GB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จำนวนไม่น้อยกว่า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4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หน่วย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x 4TB 7.2K RPM NLSAS 512n 3.5in Hot-plug Hard</a:t>
                      </a:r>
                      <a:r>
                        <a:rPr lang="en-US" sz="16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Drive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DVD-ROM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หรือดีกว่า แบบติดตั้งภายใน หรือติดตั้งภายนอก จำนวน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หน่วย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DVD ROM,SATA,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thaiDist" hangingPunct="0">
                        <a:spcAft>
                          <a:spcPts val="3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มีช่องเชื่อมต่อระบบเครือข่าย (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Network Interface)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10/100/1000 Base-T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หรือดีกว่า จำนวนไม่น้อยกว่า </a:t>
                      </a: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 </a:t>
                      </a:r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ช่อง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Broadcom 5720 QP 1Gb Network Daughter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ower Supply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Redundant Power Supply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หรือ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Hot Swap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จำนวน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หน่วย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Dual,</a:t>
                      </a:r>
                      <a:r>
                        <a:rPr lang="en-US" sz="16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Hot-plug, Redundant Power Supply (1+1), 495W</a:t>
                      </a:r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3709288"/>
            <a:ext cx="511800" cy="51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84" y="1943436"/>
            <a:ext cx="511800" cy="51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39175"/>
            <a:ext cx="511800" cy="51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84" y="4890430"/>
            <a:ext cx="511800" cy="51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84" y="5368081"/>
            <a:ext cx="511800" cy="51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84" y="5931279"/>
            <a:ext cx="511800" cy="51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39" y="3286875"/>
            <a:ext cx="493089" cy="493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84" y="4353449"/>
            <a:ext cx="493089" cy="4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052736"/>
            <a:ext cx="4572000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เตรียมการขอ IP </a:t>
            </a:r>
            <a:r>
              <a:rPr lang="th-TH" sz="2400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Address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th-TH" sz="2400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name</a:t>
            </a:r>
            <a:endParaRPr lang="th-TH" sz="20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321589" y="2852936"/>
            <a:ext cx="8501122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err="1">
                <a:latin typeface="TH SarabunPSK" charset="0"/>
                <a:ea typeface="TH SarabunPSK" charset="0"/>
                <a:cs typeface="TH SarabunPSK" charset="0"/>
              </a:rPr>
              <a:t>www.tpms.doh.go.th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3534" y="4149080"/>
            <a:ext cx="3897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http://d2p.longdo.com/doh-tpms/</a:t>
            </a:r>
          </a:p>
        </p:txBody>
      </p:sp>
    </p:spTree>
    <p:extLst>
      <p:ext uri="{BB962C8B-B14F-4D97-AF65-F5344CB8AC3E}">
        <p14:creationId xmlns:p14="http://schemas.microsoft.com/office/powerpoint/2010/main" val="16879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39752" y="116632"/>
            <a:ext cx="4465471" cy="7166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สรุปการส่งมอบเอกสารรายงาน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3242"/>
              </p:ext>
            </p:extLst>
          </p:nvPr>
        </p:nvGraphicFramePr>
        <p:xfrm>
          <a:off x="683568" y="1169248"/>
          <a:ext cx="7487853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2957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8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รายงานและเอกสาร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 (ฉบับ)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กำหนดส่ง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รายงานเบื้องต้น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Inception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ตุลาคม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ธันวาคม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(90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รายงานขั้นกลาง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Interim Report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มีนาคม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(180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มิถุนายน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(270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ร่างรายงานฉบับสมบูรณ์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Draft Final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กรกฎาคม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รายงานฉบับสมบูรณ์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Final Report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กันยายน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(360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รายงานย่อสำหรับผู้บริหาร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Executive Summary Report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รายงานสรุปผลการวิเคราะห์งบประมาณ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คู๋มือการใช้งานระบบ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คู๋มือการดูแลรักษาระบบ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CD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ในรูปแบบ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Digital File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0825" y="116632"/>
            <a:ext cx="3889407" cy="7166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แผนการดำเนินงาน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863554"/>
            <a:ext cx="9018240" cy="5942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7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36" y="3209893"/>
            <a:ext cx="9144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" y="3835623"/>
            <a:ext cx="91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รายงานขั้นกลาง</a:t>
            </a:r>
          </a:p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Interim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Report)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636" y="5409074"/>
            <a:ext cx="9151636" cy="5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4" descr="http://www.doh.go.th/spaw2/uploads/images/new%20logo%20DO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81" y="887809"/>
            <a:ext cx="2184000" cy="21840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วัตถุประสงค์ของโครงการ</a:t>
            </a: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610193115"/>
              </p:ext>
            </p:extLst>
          </p:nvPr>
        </p:nvGraphicFramePr>
        <p:xfrm>
          <a:off x="13428" y="1052736"/>
          <a:ext cx="89510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วงรี 3"/>
          <p:cNvSpPr/>
          <p:nvPr/>
        </p:nvSpPr>
        <p:spPr>
          <a:xfrm>
            <a:off x="107504" y="12687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539552" y="2492896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581280" y="3717032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100106" y="48691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6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แนวทางการดำเนินงาน</a:t>
            </a:r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251520" y="1052736"/>
            <a:ext cx="8640960" cy="5332238"/>
            <a:chOff x="2566" y="2569"/>
            <a:chExt cx="11464" cy="7070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566" y="2581"/>
              <a:ext cx="3118" cy="9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ศึกษาความต้องการใช้งานโปรแกรม </a:t>
              </a: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0870" y="2569"/>
              <a:ext cx="3160" cy="9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ศึกษาเทคโนโลยีสารสนเทศที่เหมาะสม และการเชื่อมต่อข้อมูล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992" y="2572"/>
              <a:ext cx="4649" cy="218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ศึกษาแบบจำลองต่างๆ ที่เกี่ยวข้อง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แบบจำลองการเสื่อมสภาพทาง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แบบจำลองค่าใช้จ่ายผู้ใช้ทาง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แบบจำลองผลการะทบภายหลังการซ่อมบำรุง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ศึกษาวิธีการซ่อมบำรุง และเสนอแนะแนวทางการเลือกวิธีการซ่อมบำรุง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146" y="5034"/>
              <a:ext cx="4257" cy="932"/>
            </a:xfrm>
            <a:prstGeom prst="rect">
              <a:avLst/>
            </a:prstGeom>
            <a:solidFill>
              <a:srgbClr val="9DAB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กำหนดตัวแปร 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และดำเนินการสอบเทียบ และปรับปรุงข้อมูลให้เป็นปัจจุบัน</a:t>
              </a:r>
              <a:endParaRPr kumimoji="0" lang="th-TH" sz="3200" b="0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152" y="6276"/>
              <a:ext cx="4257" cy="9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พัฒนาโปรแกรมบริหารบำรุง (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)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146" y="7543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ติดตั้งโปรแกรมบริหารบำรุงทาง และทดสอบการใช้งานตามวัตถุประสงค์ของกรมทางหลวง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146" y="8707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อบรมการใช้งานให้แก่เจ้าหน้าที่กรมทางหลวง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603" y="7543"/>
              <a:ext cx="3093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จัดซื้อเครื่องคอมพิวเตอร์แม่ข่าย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AutoShape 8"/>
            <p:cNvSpPr>
              <a:spLocks noChangeShapeType="1"/>
            </p:cNvSpPr>
            <p:nvPr/>
          </p:nvSpPr>
          <p:spPr bwMode="auto">
            <a:xfrm rot="16200000" flipH="1">
              <a:off x="3717" y="4307"/>
              <a:ext cx="3229" cy="164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AutoShape 7"/>
            <p:cNvSpPr>
              <a:spLocks noChangeShapeType="1"/>
            </p:cNvSpPr>
            <p:nvPr/>
          </p:nvSpPr>
          <p:spPr bwMode="auto">
            <a:xfrm rot="5400000">
              <a:off x="9809" y="4101"/>
              <a:ext cx="3241" cy="204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AutoShape 6"/>
            <p:cNvSpPr>
              <a:spLocks noChangeShapeType="1"/>
            </p:cNvSpPr>
            <p:nvPr/>
          </p:nvSpPr>
          <p:spPr bwMode="auto">
            <a:xfrm>
              <a:off x="8272" y="4759"/>
              <a:ext cx="3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AutoShape 5"/>
            <p:cNvSpPr>
              <a:spLocks noChangeShapeType="1"/>
            </p:cNvSpPr>
            <p:nvPr/>
          </p:nvSpPr>
          <p:spPr bwMode="auto">
            <a:xfrm>
              <a:off x="8275" y="5966"/>
              <a:ext cx="6" cy="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AutoShape 4"/>
            <p:cNvSpPr>
              <a:spLocks noChangeShapeType="1"/>
            </p:cNvSpPr>
            <p:nvPr/>
          </p:nvSpPr>
          <p:spPr bwMode="auto">
            <a:xfrm flipH="1">
              <a:off x="8275" y="7208"/>
              <a:ext cx="6" cy="3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AutoShape 3"/>
            <p:cNvSpPr>
              <a:spLocks noChangeShapeType="1"/>
            </p:cNvSpPr>
            <p:nvPr/>
          </p:nvSpPr>
          <p:spPr bwMode="auto">
            <a:xfrm>
              <a:off x="5696" y="8009"/>
              <a:ext cx="4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AutoShape 2"/>
            <p:cNvSpPr>
              <a:spLocks noChangeShapeType="1"/>
            </p:cNvSpPr>
            <p:nvPr/>
          </p:nvSpPr>
          <p:spPr bwMode="auto">
            <a:xfrm>
              <a:off x="8275" y="8475"/>
              <a:ext cx="1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153064" y="1011688"/>
            <a:ext cx="8811424" cy="318834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7593" y="2951038"/>
            <a:ext cx="16000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ดำเนินการแล้วเสร็จ</a:t>
            </a:r>
          </a:p>
        </p:txBody>
      </p:sp>
    </p:spTree>
    <p:extLst>
      <p:ext uri="{BB962C8B-B14F-4D97-AF65-F5344CB8AC3E}">
        <p14:creationId xmlns:p14="http://schemas.microsoft.com/office/powerpoint/2010/main" val="19190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12196"/>
              </p:ext>
            </p:extLst>
          </p:nvPr>
        </p:nvGraphicFramePr>
        <p:xfrm>
          <a:off x="107504" y="908720"/>
          <a:ext cx="8928993" cy="549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3501312864"/>
                    </a:ext>
                  </a:extLst>
                </a:gridCol>
              </a:tblGrid>
              <a:tr h="41222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ขอบเขตของงาน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909">
                <a:tc gridSpan="3"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AutoNum type="arabicPeriod"/>
                        <a:tabLst>
                          <a:tab pos="361950" algn="l"/>
                        </a:tabLst>
                      </a:pP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ปรับปรุงข้อมูลพื้นฐาน และสอบเทียบแบบจำลองต่างๆ ในโปรแกรมบริหารงานบำรุงทาง (</a:t>
                      </a:r>
                      <a:r>
                        <a:rPr lang="en-US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TPMS) </a:t>
                      </a:r>
                      <a:r>
                        <a:rPr lang="th-TH" sz="1800" b="1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ให้มีความเป็นปัจจุบัน โดยมีรายละเอียดดังนี้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strike="noStrik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96700703"/>
                  </a:ext>
                </a:extLst>
              </a:tr>
              <a:tr h="1522077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1.1 	ศึกษา ทบทวนข้อมูลแบบจำลองต่างๆ ภายในโปรแกรม </a:t>
                      </a:r>
                      <a:r>
                        <a:rPr lang="en-US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TPMS </a:t>
                      </a:r>
                      <a:r>
                        <a:rPr lang="th-TH" sz="1800" strike="noStrike" dirty="0">
                          <a:latin typeface="TH SarabunPSK" pitchFamily="34" charset="-34"/>
                          <a:cs typeface="TH SarabunPSK" pitchFamily="34" charset="-34"/>
                        </a:rPr>
                        <a:t>ดังนี้</a:t>
                      </a:r>
                    </a:p>
                    <a:p>
                      <a:pPr lvl="0"/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- แบบจำลองการเสื่อมสภาพทาง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lvl="0"/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- แบบจำลองผลกระทบจากมาตรฐานการซ่อม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lvl="0"/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- แบบจำลองค่าใช้จ่ายของผู้ใช้ทาง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- แบบจำลองสังคมและสิ่งแวดล้อม</a:t>
                      </a:r>
                      <a:endParaRPr lang="th-TH" sz="1800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1298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  <a:tabLst>
                          <a:tab pos="365125" algn="l"/>
                        </a:tabLst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1.2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กำหนด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ตัวแปรสอบเทียบในแบบจำลองการเสื่อมสภาพทาง คือ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  <a:tabLst>
                          <a:tab pos="365125" algn="l"/>
                        </a:tabLst>
                      </a:pP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  -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ค่า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Kgp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Progress</a:t>
                      </a:r>
                      <a:r>
                        <a:rPr lang="en-US" sz="1800" b="1" strike="noStrike" baseline="0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</a:t>
                      </a:r>
                      <a:endParaRPr lang="th-TH" sz="1800" b="1" strike="noStrike" dirty="0">
                        <a:solidFill>
                          <a:srgbClr val="279C0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7275997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1.3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ดำเนินการสอบเทียบแบบจำลองการเสื่อมสภาพทางและแบบจำลองผลกระทบจากมาตรฐานการซ่อม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บำรุง ในโปรแกรม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TPMS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โดยพิจารณาข้อมูลที่กรมทางหลวงได้ดำเนินการสำรวจข้อมูลที่ผ่านมา รวมถึงข้อมูลต่างๆ ที่เกี่ยวข้อง โดยมีรายละเอียดตัวอย่าง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kern="1200" dirty="0">
                          <a:solidFill>
                            <a:srgbClr val="279C0C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lang="th-TH" sz="1800" b="1" strike="noStrike" kern="1200" dirty="0">
                        <a:solidFill>
                          <a:srgbClr val="279C0C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3703324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1.4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สรุปผลการสอบเทียบ และค่าความแปรปรวน ค่าความเชื่อมั่นจากแบบจำลอง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ที่สอบเทียบกับข้อมูลจริงของกรมทางหลวง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9C0C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9C0C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76690418"/>
                  </a:ext>
                </a:extLst>
              </a:tr>
              <a:tr h="38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1.5</a:t>
                      </a:r>
                      <a:r>
                        <a:rPr lang="th-TH" sz="1800" u="none" strike="noStrike" kern="1200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u="none" strike="noStrike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พิจารณาแบบจำลองค่าใช้จ่ายผู้ใช้ทาง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9C0C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Interim</a:t>
                      </a:r>
                      <a:endParaRPr kumimoji="0" lang="th-TH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9C0C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trike="noStrike" dirty="0">
                          <a:solidFill>
                            <a:srgbClr val="279C0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65279047"/>
                  </a:ext>
                </a:extLst>
              </a:tr>
            </a:tbl>
          </a:graphicData>
        </a:graphic>
      </p:graphicFrame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สรุปความก้าวหน้าตามขอบเขตงาน</a:t>
            </a:r>
          </a:p>
        </p:txBody>
      </p:sp>
    </p:spTree>
    <p:extLst>
      <p:ext uri="{BB962C8B-B14F-4D97-AF65-F5344CB8AC3E}">
        <p14:creationId xmlns:p14="http://schemas.microsoft.com/office/powerpoint/2010/main" val="27818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23956</TotalTime>
  <Words>4844</Words>
  <Application>Microsoft Macintosh PowerPoint</Application>
  <PresentationFormat>On-screen Show (4:3)</PresentationFormat>
  <Paragraphs>790</Paragraphs>
  <Slides>64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4" baseType="lpstr">
      <vt:lpstr>Angsana New</vt:lpstr>
      <vt:lpstr>Browallia New</vt:lpstr>
      <vt:lpstr>Calibri</vt:lpstr>
      <vt:lpstr>Century Gothic</vt:lpstr>
      <vt:lpstr>Cordia New</vt:lpstr>
      <vt:lpstr>Courier New</vt:lpstr>
      <vt:lpstr>DilleniaUPC</vt:lpstr>
      <vt:lpstr>MS Mincho</vt:lpstr>
      <vt:lpstr>Palatino Linotype</vt:lpstr>
      <vt:lpstr>Symbol</vt:lpstr>
      <vt:lpstr>Tahoma</vt:lpstr>
      <vt:lpstr>TH SarabunPSK</vt:lpstr>
      <vt:lpstr>Times New Roman</vt:lpstr>
      <vt:lpstr>Verdana</vt:lpstr>
      <vt:lpstr>Wingdings</vt:lpstr>
      <vt:lpstr>Wingdings 3</vt:lpstr>
      <vt:lpstr>Arial</vt:lpstr>
      <vt:lpstr>Executive</vt:lpstr>
      <vt:lpstr>ช่อ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Nuntawat Lersinghanart</cp:lastModifiedBy>
  <cp:revision>2398</cp:revision>
  <cp:lastPrinted>2017-04-10T10:09:07Z</cp:lastPrinted>
  <dcterms:created xsi:type="dcterms:W3CDTF">2011-03-07T05:04:49Z</dcterms:created>
  <dcterms:modified xsi:type="dcterms:W3CDTF">2017-04-11T05:14:28Z</dcterms:modified>
</cp:coreProperties>
</file>