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36" r:id="rId1"/>
  </p:sldMasterIdLst>
  <p:notesMasterIdLst>
    <p:notesMasterId r:id="rId3"/>
  </p:notesMasterIdLst>
  <p:handoutMasterIdLst>
    <p:handoutMasterId r:id="rId4"/>
  </p:handoutMasterIdLst>
  <p:sldIdLst>
    <p:sldId id="1151" r:id="rId2"/>
  </p:sldIdLst>
  <p:sldSz cx="9144000" cy="6858000" type="screen4x3"/>
  <p:notesSz cx="6805613" cy="9939338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27" userDrawn="1">
          <p15:clr>
            <a:srgbClr val="A4A3A4"/>
          </p15:clr>
        </p15:guide>
        <p15:guide id="3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E3D9EA"/>
    <a:srgbClr val="F1EDF5"/>
    <a:srgbClr val="AD84C6"/>
    <a:srgbClr val="279C0C"/>
    <a:srgbClr val="0000FF"/>
    <a:srgbClr val="FF9966"/>
    <a:srgbClr val="FF0066"/>
    <a:srgbClr val="3399FF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ลักษณะสีอ่อน 1 - เน้น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ลักษณะสีอ่อน 3 - เน้น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ไม่มีลักษณะ, เส้นตาราง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ลักษณะสีปานกลาง 2 - เน้น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ลักษณะสีอ่อน 1 - เน้น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ลักษณะสีปานกลาง 2 - เน้น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D7B26C5-4107-4FEC-AEDC-1716B250A1EF}" styleName="สไตล์สีอ่อน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F1AB2-1976-4502-BF36-3FF5EA218861}" styleName="สไตล์สีปานกลาง 4 - เน้น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E8B1032C-EA38-4F05-BA0D-38AFFFC7BED3}" styleName="สไตล์สีอ่อน 3 - เน้น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95" autoAdjust="0"/>
    <p:restoredTop sz="95501" autoAdjust="0"/>
  </p:normalViewPr>
  <p:slideViewPr>
    <p:cSldViewPr>
      <p:cViewPr varScale="1">
        <p:scale>
          <a:sx n="93" d="100"/>
          <a:sy n="93" d="100"/>
        </p:scale>
        <p:origin x="888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1020"/>
    </p:cViewPr>
  </p:sorterViewPr>
  <p:notesViewPr>
    <p:cSldViewPr>
      <p:cViewPr varScale="1">
        <p:scale>
          <a:sx n="52" d="100"/>
          <a:sy n="52" d="100"/>
        </p:scale>
        <p:origin x="2946" y="84"/>
      </p:cViewPr>
      <p:guideLst>
        <p:guide orient="horz" pos="3131"/>
        <p:guide pos="2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72" Type="http://schemas.microsoft.com/office/2015/10/relationships/revisionInfo" Target="revisionInfo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14" y="9"/>
            <a:ext cx="2949099" cy="496968"/>
          </a:xfrm>
          <a:prstGeom prst="rect">
            <a:avLst/>
          </a:prstGeom>
        </p:spPr>
        <p:txBody>
          <a:bodyPr vert="horz" lIns="89868" tIns="44931" rIns="89868" bIns="44931" rtlCol="0"/>
          <a:lstStyle>
            <a:lvl1pPr algn="l">
              <a:defRPr sz="1300"/>
            </a:lvl1pPr>
          </a:lstStyle>
          <a:p>
            <a:endParaRPr lang="th-TH" dirty="0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quarter" idx="1"/>
          </p:nvPr>
        </p:nvSpPr>
        <p:spPr>
          <a:xfrm>
            <a:off x="3854949" y="9"/>
            <a:ext cx="2949099" cy="496968"/>
          </a:xfrm>
          <a:prstGeom prst="rect">
            <a:avLst/>
          </a:prstGeom>
        </p:spPr>
        <p:txBody>
          <a:bodyPr vert="horz" lIns="89868" tIns="44931" rIns="89868" bIns="44931" rtlCol="0"/>
          <a:lstStyle>
            <a:lvl1pPr algn="r">
              <a:defRPr sz="1300"/>
            </a:lvl1pPr>
          </a:lstStyle>
          <a:p>
            <a:fld id="{A9C2D99A-9A1C-4BB1-AA0A-26B283D293E4}" type="datetimeFigureOut">
              <a:rPr lang="th-TH" smtClean="0"/>
              <a:pPr/>
              <a:t>30/10/60</a:t>
            </a:fld>
            <a:endParaRPr lang="th-TH" dirty="0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14" y="9440659"/>
            <a:ext cx="2949099" cy="496968"/>
          </a:xfrm>
          <a:prstGeom prst="rect">
            <a:avLst/>
          </a:prstGeom>
        </p:spPr>
        <p:txBody>
          <a:bodyPr vert="horz" lIns="89868" tIns="44931" rIns="89868" bIns="44931" rtlCol="0" anchor="b"/>
          <a:lstStyle>
            <a:lvl1pPr algn="l">
              <a:defRPr sz="1300"/>
            </a:lvl1pPr>
          </a:lstStyle>
          <a:p>
            <a:endParaRPr lang="th-TH" dirty="0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3"/>
          </p:nvPr>
        </p:nvSpPr>
        <p:spPr>
          <a:xfrm>
            <a:off x="3854949" y="9440659"/>
            <a:ext cx="2949099" cy="496968"/>
          </a:xfrm>
          <a:prstGeom prst="rect">
            <a:avLst/>
          </a:prstGeom>
        </p:spPr>
        <p:txBody>
          <a:bodyPr vert="horz" lIns="89868" tIns="44931" rIns="89868" bIns="44931" rtlCol="0" anchor="b"/>
          <a:lstStyle>
            <a:lvl1pPr algn="r">
              <a:defRPr sz="1300"/>
            </a:lvl1pPr>
          </a:lstStyle>
          <a:p>
            <a:fld id="{12CFBF72-C248-4BBE-8767-56314BF5E954}" type="slidenum">
              <a:rPr lang="th-TH" smtClean="0"/>
              <a:pPr/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7723642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14" y="9"/>
            <a:ext cx="2949099" cy="496968"/>
          </a:xfrm>
          <a:prstGeom prst="rect">
            <a:avLst/>
          </a:prstGeom>
        </p:spPr>
        <p:txBody>
          <a:bodyPr vert="horz" lIns="89868" tIns="44931" rIns="89868" bIns="44931" rtlCol="0"/>
          <a:lstStyle>
            <a:lvl1pPr algn="l">
              <a:defRPr sz="1300"/>
            </a:lvl1pPr>
          </a:lstStyle>
          <a:p>
            <a:endParaRPr lang="th-TH" dirty="0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idx="1"/>
          </p:nvPr>
        </p:nvSpPr>
        <p:spPr>
          <a:xfrm>
            <a:off x="3854949" y="9"/>
            <a:ext cx="2949099" cy="496968"/>
          </a:xfrm>
          <a:prstGeom prst="rect">
            <a:avLst/>
          </a:prstGeom>
        </p:spPr>
        <p:txBody>
          <a:bodyPr vert="horz" lIns="89868" tIns="44931" rIns="89868" bIns="44931" rtlCol="0"/>
          <a:lstStyle>
            <a:lvl1pPr algn="r">
              <a:defRPr sz="1300"/>
            </a:lvl1pPr>
          </a:lstStyle>
          <a:p>
            <a:fld id="{5D31AC61-A5B6-448A-8888-6B5B0D3E4985}" type="datetimeFigureOut">
              <a:rPr lang="th-TH" smtClean="0"/>
              <a:pPr/>
              <a:t>30/10/60</a:t>
            </a:fld>
            <a:endParaRPr lang="th-TH" dirty="0"/>
          </a:p>
        </p:txBody>
      </p:sp>
      <p:sp>
        <p:nvSpPr>
          <p:cNvPr id="4" name="ตัวยึด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2950"/>
            <a:ext cx="4973637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868" tIns="44931" rIns="89868" bIns="44931" rtlCol="0" anchor="ctr"/>
          <a:lstStyle/>
          <a:p>
            <a:endParaRPr lang="th-TH" dirty="0"/>
          </a:p>
        </p:txBody>
      </p:sp>
      <p:sp>
        <p:nvSpPr>
          <p:cNvPr id="5" name="ตัวยึด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0562" y="4721200"/>
            <a:ext cx="5444490" cy="4472703"/>
          </a:xfrm>
          <a:prstGeom prst="rect">
            <a:avLst/>
          </a:prstGeom>
        </p:spPr>
        <p:txBody>
          <a:bodyPr vert="horz" lIns="89868" tIns="44931" rIns="89868" bIns="44931" rtlCol="0">
            <a:normAutofit/>
          </a:bodyPr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14" y="9440659"/>
            <a:ext cx="2949099" cy="496968"/>
          </a:xfrm>
          <a:prstGeom prst="rect">
            <a:avLst/>
          </a:prstGeom>
        </p:spPr>
        <p:txBody>
          <a:bodyPr vert="horz" lIns="89868" tIns="44931" rIns="89868" bIns="44931" rtlCol="0" anchor="b"/>
          <a:lstStyle>
            <a:lvl1pPr algn="l">
              <a:defRPr sz="1300"/>
            </a:lvl1pPr>
          </a:lstStyle>
          <a:p>
            <a:endParaRPr lang="th-TH" dirty="0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54949" y="9440659"/>
            <a:ext cx="2949099" cy="496968"/>
          </a:xfrm>
          <a:prstGeom prst="rect">
            <a:avLst/>
          </a:prstGeom>
        </p:spPr>
        <p:txBody>
          <a:bodyPr vert="horz" lIns="89868" tIns="44931" rIns="89868" bIns="44931" rtlCol="0" anchor="b"/>
          <a:lstStyle>
            <a:lvl1pPr algn="r">
              <a:defRPr sz="1300"/>
            </a:lvl1pPr>
          </a:lstStyle>
          <a:p>
            <a:fld id="{2A34ABBD-AB2B-499F-B3E5-A4F8834BA966}" type="slidenum">
              <a:rPr lang="th-TH" smtClean="0"/>
              <a:pPr/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49755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C85D0-6043-4BB3-ABF0-667E892240A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10/30/17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048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ชื่อและ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DB227-17D1-487C-B246-11222532E6F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10/30/17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583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ำอ้างอิง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ED63D-5AE8-446C-9B46-565758C94EB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10/30/17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8000" dirty="0">
                <a:ln w="3175" cmpd="sng">
                  <a:noFill/>
                </a:ln>
                <a:solidFill>
                  <a:srgbClr val="AD84C6"/>
                </a:solidFill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8000" dirty="0">
                <a:ln w="3175" cmpd="sng">
                  <a:noFill/>
                </a:ln>
                <a:solidFill>
                  <a:srgbClr val="AD84C6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361046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E7AD6-13CB-40FE-B137-C09B56FE640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10/30/17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5043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อ้างอิ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0CEB5-AB62-4591-A361-9FA2C30CEC6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10/30/17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8000" dirty="0">
                <a:ln w="3175" cmpd="sng">
                  <a:noFill/>
                </a:ln>
                <a:solidFill>
                  <a:srgbClr val="AD84C6"/>
                </a:solidFill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8000" dirty="0">
                <a:ln w="3175" cmpd="sng">
                  <a:noFill/>
                </a:ln>
                <a:solidFill>
                  <a:srgbClr val="AD84C6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19649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จริง หรือ เท็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8C7A4-F558-49FF-A106-50B344A2555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10/30/17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11725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D43ED-EEFB-4ED3-9198-D1B730297B9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10/30/17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397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D0DF8-3A72-4598-8292-83746B44397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10/30/17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3234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 userDrawn="1"/>
        </p:nvSpPr>
        <p:spPr>
          <a:xfrm>
            <a:off x="8604448" y="6356176"/>
            <a:ext cx="457200" cy="457200"/>
          </a:xfrm>
          <a:prstGeom prst="ellipse">
            <a:avLst/>
          </a:prstGeom>
          <a:solidFill>
            <a:srgbClr val="C0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grpSp>
        <p:nvGrpSpPr>
          <p:cNvPr id="8" name="กลุ่ม 7"/>
          <p:cNvGrpSpPr/>
          <p:nvPr userDrawn="1"/>
        </p:nvGrpSpPr>
        <p:grpSpPr>
          <a:xfrm>
            <a:off x="251520" y="620688"/>
            <a:ext cx="8676964" cy="216024"/>
            <a:chOff x="359532" y="620688"/>
            <a:chExt cx="7920880" cy="155699"/>
          </a:xfrm>
        </p:grpSpPr>
        <p:cxnSp>
          <p:nvCxnSpPr>
            <p:cNvPr id="9" name="ตัวเชื่อมต่อตรง 8"/>
            <p:cNvCxnSpPr/>
            <p:nvPr/>
          </p:nvCxnSpPr>
          <p:spPr>
            <a:xfrm>
              <a:off x="359532" y="776387"/>
              <a:ext cx="7920880" cy="0"/>
            </a:xfrm>
            <a:prstGeom prst="line">
              <a:avLst/>
            </a:prstGeom>
            <a:ln w="76200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ตัวเชื่อมต่อตรง 9"/>
            <p:cNvCxnSpPr/>
            <p:nvPr/>
          </p:nvCxnSpPr>
          <p:spPr>
            <a:xfrm>
              <a:off x="7092280" y="694081"/>
              <a:ext cx="1188132" cy="0"/>
            </a:xfrm>
            <a:prstGeom prst="line">
              <a:avLst/>
            </a:prstGeom>
            <a:ln w="57150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ตัวเชื่อมต่อตรง 10"/>
            <p:cNvCxnSpPr/>
            <p:nvPr/>
          </p:nvCxnSpPr>
          <p:spPr>
            <a:xfrm>
              <a:off x="359532" y="694081"/>
              <a:ext cx="1188132" cy="0"/>
            </a:xfrm>
            <a:prstGeom prst="line">
              <a:avLst/>
            </a:prstGeom>
            <a:ln w="57150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ตัวเชื่อมต่อตรง 11"/>
            <p:cNvCxnSpPr/>
            <p:nvPr/>
          </p:nvCxnSpPr>
          <p:spPr>
            <a:xfrm>
              <a:off x="7092280" y="620688"/>
              <a:ext cx="1188132" cy="0"/>
            </a:xfrm>
            <a:prstGeom prst="line">
              <a:avLst/>
            </a:prstGeom>
            <a:ln w="57150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ตัวเชื่อมต่อตรง 12"/>
            <p:cNvCxnSpPr/>
            <p:nvPr/>
          </p:nvCxnSpPr>
          <p:spPr>
            <a:xfrm>
              <a:off x="359532" y="620688"/>
              <a:ext cx="1188132" cy="0"/>
            </a:xfrm>
            <a:prstGeom prst="line">
              <a:avLst/>
            </a:prstGeom>
            <a:ln w="57150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5" name="Picture 4" descr="http://www.doh.go.th/spaw2/uploads/images/new%20logo%20DOH_1.jpg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1661" y="91232"/>
            <a:ext cx="684000" cy="684000"/>
          </a:xfrm>
          <a:prstGeom prst="flowChartConnector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ตัวยึดหมายเลขภาพนิ่ง 6"/>
          <p:cNvSpPr txBox="1">
            <a:spLocks/>
          </p:cNvSpPr>
          <p:nvPr userDrawn="1"/>
        </p:nvSpPr>
        <p:spPr>
          <a:xfrm>
            <a:off x="8575104" y="6381328"/>
            <a:ext cx="533400" cy="381000"/>
          </a:xfrm>
          <a:prstGeom prst="rect">
            <a:avLst/>
          </a:prstGeom>
        </p:spPr>
        <p:txBody>
          <a:bodyPr vert="horz" anchor="ctr" anchorCtr="0">
            <a:noAutofit/>
          </a:bodyPr>
          <a:lstStyle/>
          <a:p>
            <a:pPr algn="ctr">
              <a:defRPr/>
            </a:pPr>
            <a:fld id="{C97658A4-90F8-4A32-B529-936AFF9D54A8}" type="slidenum">
              <a:rPr lang="th-TH" sz="2400" b="1" smtClean="0">
                <a:solidFill>
                  <a:prstClr val="black"/>
                </a:solidFill>
                <a:latin typeface="Cordia New" pitchFamily="34" charset="-34"/>
                <a:cs typeface="Cordia New" pitchFamily="34" charset="-34"/>
              </a:rPr>
              <a:pPr algn="ctr">
                <a:defRPr/>
              </a:pPr>
              <a:t>‹#›</a:t>
            </a:fld>
            <a:endParaRPr lang="th-TH" sz="2400" b="1" dirty="0">
              <a:solidFill>
                <a:prstClr val="black"/>
              </a:solidFill>
              <a:latin typeface="Cordia New" pitchFamily="34" charset="-34"/>
              <a:cs typeface="Cordia New" pitchFamily="34" charset="-34"/>
            </a:endParaRPr>
          </a:p>
        </p:txBody>
      </p:sp>
      <p:pic>
        <p:nvPicPr>
          <p:cNvPr id="14" name="Picture 1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98911" y="91232"/>
            <a:ext cx="957600" cy="6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088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กลุ่ม 15"/>
          <p:cNvGrpSpPr/>
          <p:nvPr userDrawn="1"/>
        </p:nvGrpSpPr>
        <p:grpSpPr>
          <a:xfrm>
            <a:off x="251520" y="620688"/>
            <a:ext cx="8676964" cy="216024"/>
            <a:chOff x="359532" y="620688"/>
            <a:chExt cx="7920880" cy="155699"/>
          </a:xfrm>
        </p:grpSpPr>
        <p:cxnSp>
          <p:nvCxnSpPr>
            <p:cNvPr id="17" name="ตัวเชื่อมต่อตรง 16"/>
            <p:cNvCxnSpPr/>
            <p:nvPr/>
          </p:nvCxnSpPr>
          <p:spPr>
            <a:xfrm>
              <a:off x="359532" y="776387"/>
              <a:ext cx="7920880" cy="0"/>
            </a:xfrm>
            <a:prstGeom prst="line">
              <a:avLst/>
            </a:prstGeom>
            <a:ln w="76200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ตัวเชื่อมต่อตรง 17"/>
            <p:cNvCxnSpPr/>
            <p:nvPr/>
          </p:nvCxnSpPr>
          <p:spPr>
            <a:xfrm>
              <a:off x="7092280" y="694081"/>
              <a:ext cx="1188132" cy="0"/>
            </a:xfrm>
            <a:prstGeom prst="line">
              <a:avLst/>
            </a:prstGeom>
            <a:ln w="57150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ตัวเชื่อมต่อตรง 18"/>
            <p:cNvCxnSpPr/>
            <p:nvPr/>
          </p:nvCxnSpPr>
          <p:spPr>
            <a:xfrm>
              <a:off x="359532" y="694081"/>
              <a:ext cx="1188132" cy="0"/>
            </a:xfrm>
            <a:prstGeom prst="line">
              <a:avLst/>
            </a:prstGeom>
            <a:ln w="57150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ตัวเชื่อมต่อตรง 19"/>
            <p:cNvCxnSpPr/>
            <p:nvPr/>
          </p:nvCxnSpPr>
          <p:spPr>
            <a:xfrm>
              <a:off x="7092280" y="620688"/>
              <a:ext cx="1188132" cy="0"/>
            </a:xfrm>
            <a:prstGeom prst="line">
              <a:avLst/>
            </a:prstGeom>
            <a:ln w="57150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ตัวเชื่อมต่อตรง 20"/>
            <p:cNvCxnSpPr/>
            <p:nvPr/>
          </p:nvCxnSpPr>
          <p:spPr>
            <a:xfrm>
              <a:off x="359532" y="620688"/>
              <a:ext cx="1188132" cy="0"/>
            </a:xfrm>
            <a:prstGeom prst="line">
              <a:avLst/>
            </a:prstGeom>
            <a:ln w="57150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31ED5-28CA-40EF-BFF3-93C46FFD852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10/30/17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4" name="Picture 4" descr="Picture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8854" y="6812"/>
            <a:ext cx="862167" cy="8019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5" name="Slide Number Placeholder 5"/>
          <p:cNvSpPr>
            <a:spLocks noGrp="1"/>
          </p:cNvSpPr>
          <p:nvPr userDrawn="1">
            <p:ph type="sldNum" sz="quarter" idx="4"/>
          </p:nvPr>
        </p:nvSpPr>
        <p:spPr bwMode="gray">
          <a:xfrm>
            <a:off x="8459453" y="6343869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</a:lstStyle>
          <a:p>
            <a:fld id="{D57F1E4F-1CFF-5643-939E-217C01CDF56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6" name="รูปภาพ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183" y="-14587"/>
            <a:ext cx="856438" cy="851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624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94364-DF81-430F-AC2B-21F3FC22498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10/30/17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852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C3961-EB54-49D7-8CDE-74CDE617C9E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10/30/17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523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EE4A7-D6C5-4F6B-9793-F17A204BF50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10/30/17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6316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278C6-9F0E-4E9F-B75D-EC282BCE1EC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10/30/17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602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33C45-A2E8-4CDD-B2BE-262E00429DB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10/30/17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5067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A7D0-D26E-48BD-A1E5-207A3E7345A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10/30/17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277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DB4B1-3E24-464E-9759-A7B379EBC67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10/30/17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592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dirty="0"/>
              <a:t>คลิกเพื่อแก้ไขสไตล์ของข้อความต้นแบบ</a:t>
            </a:r>
          </a:p>
          <a:p>
            <a:pPr lvl="1"/>
            <a:r>
              <a:rPr lang="th-TH" dirty="0"/>
              <a:t>ระดับที่สอง</a:t>
            </a:r>
          </a:p>
          <a:p>
            <a:pPr lvl="2"/>
            <a:r>
              <a:rPr lang="th-TH" dirty="0"/>
              <a:t>ระดับที่สาม</a:t>
            </a:r>
          </a:p>
          <a:p>
            <a:pPr lvl="3"/>
            <a:r>
              <a:rPr lang="th-TH" dirty="0"/>
              <a:t>ระดับที่สี่</a:t>
            </a:r>
          </a:p>
          <a:p>
            <a:pPr lvl="4"/>
            <a:r>
              <a:rPr lang="th-TH" dirty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F394FF7-8698-443E-BD76-3813596AC565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10/30/17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>
                  <a:tint val="75000"/>
                </a:prstClr>
              </a:solidFill>
              <a:latin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57F1E4F-1CFF-5643-939E-217C01CDF565}" type="slidenum">
              <a:rPr lang="en-US" smtClean="0"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6972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  <p:sldLayoutId id="2147483748" r:id="rId12"/>
    <p:sldLayoutId id="2147483749" r:id="rId13"/>
    <p:sldLayoutId id="2147483750" r:id="rId14"/>
    <p:sldLayoutId id="2147483751" r:id="rId15"/>
    <p:sldLayoutId id="2147483752" r:id="rId16"/>
    <p:sldLayoutId id="2147483754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51520" y="1052736"/>
            <a:ext cx="648072" cy="504056"/>
          </a:xfrm>
          <a:prstGeom prst="rect">
            <a:avLst/>
          </a:prstGeom>
          <a:ln w="38100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TH SarabunPSK" charset="0"/>
                <a:ea typeface="TH SarabunPSK" charset="0"/>
                <a:cs typeface="TH SarabunPSK" charset="0"/>
              </a:rPr>
              <a:t>TOR</a:t>
            </a:r>
          </a:p>
        </p:txBody>
      </p:sp>
      <p:graphicFrame>
        <p:nvGraphicFramePr>
          <p:cNvPr id="6" name="ตาราง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6887319"/>
              </p:ext>
            </p:extLst>
          </p:nvPr>
        </p:nvGraphicFramePr>
        <p:xfrm>
          <a:off x="15213" y="1988840"/>
          <a:ext cx="9108505" cy="4412222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133882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44920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3204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5617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h-TH" sz="18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วิธีการซ่อม</a:t>
                      </a:r>
                      <a:endParaRPr lang="en-US" sz="1800" dirty="0"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h-TH" sz="18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เดิม</a:t>
                      </a:r>
                      <a:endParaRPr lang="en-US" sz="1800" dirty="0"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dirty="0">
                          <a:effectLst/>
                          <a:latin typeface="TH SarabunPSK" panose="020B0500040200020003" pitchFamily="34" charset="-34"/>
                          <a:ea typeface="Cordia New" panose="020B0304020202020204" pitchFamily="34" charset="-34"/>
                          <a:cs typeface="TH SarabunPSK" panose="020B0500040200020003" pitchFamily="34" charset="-34"/>
                        </a:rPr>
                        <a:t>ปรับเปลี่ยน</a:t>
                      </a:r>
                      <a:endParaRPr lang="en-US" sz="1800" dirty="0">
                        <a:effectLst/>
                        <a:latin typeface="TH SarabunPSK" panose="020B0500040200020003" pitchFamily="34" charset="-34"/>
                        <a:ea typeface="Cordia New" panose="020B0304020202020204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1235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Paraslurry</a:t>
                      </a:r>
                      <a:endParaRPr lang="en-US" sz="16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2.05 &lt;= IRI &lt;=2.5 </a:t>
                      </a: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และ 0</a:t>
                      </a:r>
                      <a:r>
                        <a:rPr lang="en-US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% &lt;= Cracking Area &lt; = </a:t>
                      </a: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r>
                        <a:rPr lang="en-US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%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และ อายุผิวทาง </a:t>
                      </a:r>
                      <a:r>
                        <a:rPr lang="en-US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=&gt;</a:t>
                      </a: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 ปี</a:t>
                      </a:r>
                      <a:endParaRPr lang="en-US" sz="14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 &lt;= IRI &lt;= 2.5 </a:t>
                      </a: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และ 0% &lt; </a:t>
                      </a:r>
                      <a:r>
                        <a:rPr lang="en-US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Cracking Area &lt;= 5%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หรือ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Age =&gt; 3 </a:t>
                      </a: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ปี 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314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Overlay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r>
                        <a:rPr lang="th-TH" sz="16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เซนติเมตร</a:t>
                      </a:r>
                      <a:endParaRPr lang="en-US" sz="16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2.5&lt;= IRI &lt; 3.0 </a:t>
                      </a: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และ </a:t>
                      </a:r>
                      <a:r>
                        <a:rPr lang="en-US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0%&lt;= Cracking Area &lt;= 5%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หรือ</a:t>
                      </a:r>
                      <a:endParaRPr lang="en-US" sz="1400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 </a:t>
                      </a: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มิลลิเมตร</a:t>
                      </a:r>
                      <a:r>
                        <a:rPr lang="en-US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&lt;= Rutting &lt;= 50 </a:t>
                      </a: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มิลลิเมตร</a:t>
                      </a:r>
                      <a:endParaRPr lang="en-US" sz="14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 &lt;= IRI &lt;= 3 </a:t>
                      </a: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และ 0% &lt; </a:t>
                      </a:r>
                      <a:r>
                        <a:rPr lang="en-US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Cracking Area &lt;= 5% </a:t>
                      </a: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และ อายุผิวทาง &gt;= 2 ปี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หรือ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 </a:t>
                      </a:r>
                      <a:r>
                        <a:rPr lang="en-US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mm &lt;Rutting &lt; 30 mm </a:t>
                      </a: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และ อายุผิวทาง &gt;= 2 ปี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314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Milling+Overlay</a:t>
                      </a:r>
                      <a:endParaRPr lang="en-US" sz="16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5</a:t>
                      </a:r>
                      <a:r>
                        <a:rPr lang="th-TH" sz="1600" baseline="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 เซนติเมตร</a:t>
                      </a:r>
                      <a:endParaRPr lang="en-US" sz="16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-</a:t>
                      </a:r>
                      <a:endParaRPr lang="th-TH" sz="1400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 &lt;= IRI &lt;= 3 </a:t>
                      </a: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และ 0% &lt; </a:t>
                      </a:r>
                      <a:r>
                        <a:rPr lang="en-US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Cracking Area &lt;= 5% </a:t>
                      </a: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และ อายุผิวทาง &gt;= 2 ปี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หรือ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 </a:t>
                      </a:r>
                      <a:r>
                        <a:rPr lang="en-US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mm &lt;Rutting &lt; 50 mm </a:t>
                      </a: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และ อายุผิวทาง &gt;= 2 ปี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94881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Rehabilitation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16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พร้อมปูผิว </a:t>
                      </a:r>
                      <a:br>
                        <a:rPr lang="th-TH" sz="16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</a:br>
                      <a:r>
                        <a:rPr lang="en-US" sz="16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r>
                        <a:rPr lang="th-TH" sz="16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เซนติเมตร</a:t>
                      </a:r>
                      <a:endParaRPr lang="en-US" sz="16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3.0 &lt;= IRI &lt;=100</a:t>
                      </a: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และ </a:t>
                      </a:r>
                      <a:r>
                        <a:rPr lang="en-US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0%&lt;=Cracking Area &lt;= </a:t>
                      </a: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100</a:t>
                      </a:r>
                      <a:r>
                        <a:rPr lang="en-US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%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และ </a:t>
                      </a:r>
                      <a:r>
                        <a:rPr lang="en-US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AADT &lt; 8,000</a:t>
                      </a: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b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</a:b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หรือ</a:t>
                      </a:r>
                      <a:endParaRPr lang="en-US" sz="1400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 </a:t>
                      </a: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มิลลิเมตร</a:t>
                      </a:r>
                      <a:r>
                        <a:rPr lang="en-US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&lt;= Rutting &lt;=  50 </a:t>
                      </a: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มิลลิเมตรและ </a:t>
                      </a:r>
                      <a:r>
                        <a:rPr lang="en-US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AADT&lt; 8,000</a:t>
                      </a:r>
                      <a:endParaRPr lang="en-US" sz="14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 &lt; IRI &lt;= 100 </a:t>
                      </a: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และ 0% &lt; </a:t>
                      </a:r>
                      <a:r>
                        <a:rPr lang="en-US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Cracking Area &lt; 100% </a:t>
                      </a: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และ </a:t>
                      </a:r>
                      <a:r>
                        <a:rPr lang="en-US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AADT &lt; 2,000 </a:t>
                      </a: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และ อายุผิวทาง &gt;= 2 ปี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หรือ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0 </a:t>
                      </a:r>
                      <a:r>
                        <a:rPr lang="en-US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mm &lt; Rutting &lt;= 50mm </a:t>
                      </a: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และ </a:t>
                      </a:r>
                      <a:r>
                        <a:rPr lang="en-US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AADT &lt; 2,000)</a:t>
                      </a: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และ อายุผิวทาง &gt;= 2 ปี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4881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Rehabilitation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16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พร้อมปูผิว </a:t>
                      </a:r>
                      <a:br>
                        <a:rPr lang="th-TH" sz="16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</a:br>
                      <a:r>
                        <a:rPr lang="en-US" sz="16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  <a:r>
                        <a:rPr lang="th-TH" sz="16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เซนติเมตร</a:t>
                      </a:r>
                      <a:endParaRPr lang="en-US" sz="16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3.0 &lt;= IRI &lt;=100</a:t>
                      </a: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และ</a:t>
                      </a:r>
                      <a:r>
                        <a:rPr lang="en-US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0%&lt;=Cracking Area &lt;= </a:t>
                      </a: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100</a:t>
                      </a:r>
                      <a:r>
                        <a:rPr lang="en-US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%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และ </a:t>
                      </a:r>
                      <a:r>
                        <a:rPr lang="en-US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AADT =&gt; 8,000</a:t>
                      </a: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/>
                      </a:r>
                      <a:b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</a:b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หรือ</a:t>
                      </a:r>
                      <a:endParaRPr lang="en-US" sz="1400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 </a:t>
                      </a: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มิลลิเมตร</a:t>
                      </a:r>
                      <a:r>
                        <a:rPr lang="en-US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&lt;= Rutting &lt;=  50 </a:t>
                      </a: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มิลลิเมตร และ </a:t>
                      </a:r>
                      <a:r>
                        <a:rPr lang="en-US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AADT=&gt; 8,000</a:t>
                      </a:r>
                      <a:endParaRPr lang="en-US" sz="14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 &lt; IRI &lt;= 100 </a:t>
                      </a: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และ 0% &lt; </a:t>
                      </a:r>
                      <a:r>
                        <a:rPr lang="en-US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Cracking Area &lt; 100% </a:t>
                      </a: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และ </a:t>
                      </a:r>
                      <a:r>
                        <a:rPr lang="en-US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AADT &gt;= 2,000 </a:t>
                      </a: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และ อายุผิวทาง &gt;= 2 ปี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หรือ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0 </a:t>
                      </a:r>
                      <a:r>
                        <a:rPr lang="en-US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mm &lt; Rutting &lt;= 50mm </a:t>
                      </a: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และ </a:t>
                      </a:r>
                      <a:r>
                        <a:rPr lang="en-US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AADT &gt;= 2,000)</a:t>
                      </a: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และ อายุผิวทาง &gt;= 2 ปี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2543390" y="197463"/>
            <a:ext cx="40575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thaiDist"/>
            <a:r>
              <a:rPr lang="th-TH" b="1" dirty="0">
                <a:ln w="0"/>
                <a:latin typeface="TH SarabunPSK" panose="020B0500040200020003" pitchFamily="34" charset="-34"/>
                <a:cs typeface="TH SarabunPSK" panose="020B0500040200020003" pitchFamily="34" charset="-34"/>
              </a:rPr>
              <a:t>รายละเอียดการดำเนินงานโครงการ(ต่อ)</a:t>
            </a:r>
          </a:p>
        </p:txBody>
      </p:sp>
    </p:spTree>
    <p:extLst>
      <p:ext uri="{BB962C8B-B14F-4D97-AF65-F5344CB8AC3E}">
        <p14:creationId xmlns:p14="http://schemas.microsoft.com/office/powerpoint/2010/main" val="2134301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่อ">
  <a:themeElements>
    <a:clrScheme name="ม่วง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ช่อ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ช่อ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26276</TotalTime>
  <Words>287</Words>
  <Application>Microsoft Macintosh PowerPoint</Application>
  <PresentationFormat>On-screen Show (4:3)</PresentationFormat>
  <Paragraphs>41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Calibri</vt:lpstr>
      <vt:lpstr>Century Gothic</vt:lpstr>
      <vt:lpstr>Cordia New</vt:lpstr>
      <vt:lpstr>DilleniaUPC</vt:lpstr>
      <vt:lpstr>TH SarabunPSK</vt:lpstr>
      <vt:lpstr>Times New Roman</vt:lpstr>
      <vt:lpstr>Wingdings 3</vt:lpstr>
      <vt:lpstr>Arial</vt:lpstr>
      <vt:lpstr>ช่อ</vt:lpstr>
      <vt:lpstr>PowerPoint Presentation</vt:lpstr>
    </vt:vector>
  </TitlesOfParts>
  <Company>sKz Community</Company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โครงการประเมินผลลัพธ์ ความเชื่อมั่นและความพึงพอใจของผู้รับบริการและผู้มีส่วนได้ส่วนเสียในภารกิจ                       ของกรมทางหลวงชนบท</dc:title>
  <dc:creator>sKzXP</dc:creator>
  <cp:lastModifiedBy>Nuntawat Lersinghanart</cp:lastModifiedBy>
  <cp:revision>2591</cp:revision>
  <cp:lastPrinted>2017-09-23T10:20:17Z</cp:lastPrinted>
  <dcterms:created xsi:type="dcterms:W3CDTF">2011-03-07T05:04:49Z</dcterms:created>
  <dcterms:modified xsi:type="dcterms:W3CDTF">2017-10-30T08:37:49Z</dcterms:modified>
</cp:coreProperties>
</file>