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69"/>
  </p:notesMasterIdLst>
  <p:sldIdLst>
    <p:sldId id="256" r:id="rId2"/>
    <p:sldId id="438" r:id="rId3"/>
    <p:sldId id="455" r:id="rId4"/>
    <p:sldId id="453" r:id="rId5"/>
    <p:sldId id="454" r:id="rId6"/>
    <p:sldId id="460" r:id="rId7"/>
    <p:sldId id="464" r:id="rId8"/>
    <p:sldId id="463" r:id="rId9"/>
    <p:sldId id="466" r:id="rId10"/>
    <p:sldId id="481" r:id="rId11"/>
    <p:sldId id="469" r:id="rId12"/>
    <p:sldId id="468" r:id="rId13"/>
    <p:sldId id="482" r:id="rId14"/>
    <p:sldId id="467" r:id="rId15"/>
    <p:sldId id="472" r:id="rId16"/>
    <p:sldId id="459" r:id="rId17"/>
    <p:sldId id="439" r:id="rId18"/>
    <p:sldId id="396" r:id="rId19"/>
    <p:sldId id="473" r:id="rId20"/>
    <p:sldId id="405" r:id="rId21"/>
    <p:sldId id="406" r:id="rId22"/>
    <p:sldId id="407" r:id="rId23"/>
    <p:sldId id="400" r:id="rId24"/>
    <p:sldId id="404" r:id="rId25"/>
    <p:sldId id="478" r:id="rId26"/>
    <p:sldId id="480" r:id="rId27"/>
    <p:sldId id="419" r:id="rId28"/>
    <p:sldId id="423" r:id="rId29"/>
    <p:sldId id="422" r:id="rId30"/>
    <p:sldId id="427" r:id="rId31"/>
    <p:sldId id="424" r:id="rId32"/>
    <p:sldId id="403" r:id="rId33"/>
    <p:sldId id="429" r:id="rId34"/>
    <p:sldId id="431" r:id="rId35"/>
    <p:sldId id="432" r:id="rId36"/>
    <p:sldId id="416" r:id="rId37"/>
    <p:sldId id="483" r:id="rId38"/>
    <p:sldId id="434" r:id="rId39"/>
    <p:sldId id="355" r:id="rId40"/>
    <p:sldId id="331" r:id="rId41"/>
    <p:sldId id="354" r:id="rId42"/>
    <p:sldId id="356" r:id="rId43"/>
    <p:sldId id="367" r:id="rId44"/>
    <p:sldId id="368" r:id="rId45"/>
    <p:sldId id="360" r:id="rId46"/>
    <p:sldId id="369" r:id="rId47"/>
    <p:sldId id="370" r:id="rId48"/>
    <p:sldId id="371" r:id="rId49"/>
    <p:sldId id="333" r:id="rId50"/>
    <p:sldId id="361" r:id="rId51"/>
    <p:sldId id="363" r:id="rId52"/>
    <p:sldId id="364" r:id="rId53"/>
    <p:sldId id="365" r:id="rId54"/>
    <p:sldId id="381" r:id="rId55"/>
    <p:sldId id="372" r:id="rId56"/>
    <p:sldId id="382" r:id="rId57"/>
    <p:sldId id="378" r:id="rId58"/>
    <p:sldId id="389" r:id="rId59"/>
    <p:sldId id="383" r:id="rId60"/>
    <p:sldId id="384" r:id="rId61"/>
    <p:sldId id="437" r:id="rId62"/>
    <p:sldId id="484" r:id="rId63"/>
    <p:sldId id="474" r:id="rId64"/>
    <p:sldId id="475" r:id="rId65"/>
    <p:sldId id="476" r:id="rId66"/>
    <p:sldId id="477" r:id="rId67"/>
    <p:sldId id="390" r:id="rId68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99FF99"/>
    <a:srgbClr val="CCFFFF"/>
    <a:srgbClr val="CCECFF"/>
    <a:srgbClr val="CCFFCC"/>
    <a:srgbClr val="FFCCFF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ลักษณะชุดรูปแบบ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ลักษณะชุดรูปแบบ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833" autoAdjust="0"/>
  </p:normalViewPr>
  <p:slideViewPr>
    <p:cSldViewPr showGuides="1">
      <p:cViewPr varScale="1">
        <p:scale>
          <a:sx n="69" d="100"/>
          <a:sy n="69" d="100"/>
        </p:scale>
        <p:origin x="-11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work\Dr.%20wisanu\TPMS\final_report\present_draft\&#3611;&#3619;&#3633;&#3610;&#3649;&#3585;&#3657;&#3626;&#3617;&#3585;&#3634;&#3619;%20seal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roundedCorners val="1"/>
  <c:style val="43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215139882349824E-2"/>
          <c:y val="0.16782437717971221"/>
          <c:w val="0.83817449304239156"/>
          <c:h val="0.66241318230550505"/>
        </c:manualLayout>
      </c:layout>
      <c:lineChart>
        <c:grouping val="standard"/>
        <c:varyColors val="1"/>
        <c:ser>
          <c:idx val="0"/>
          <c:order val="0"/>
          <c:tx>
            <c:v>บำรุงปกติ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numRef>
              <c:f>Sheet1!$I$10:$I$24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</c:numCache>
            </c:numRef>
          </c:cat>
          <c:val>
            <c:numRef>
              <c:f>Sheet1!$J$10:$J$24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</c:numCache>
            </c:numRef>
          </c:val>
          <c:smooth val="1"/>
        </c:ser>
        <c:ser>
          <c:idx val="1"/>
          <c:order val="1"/>
          <c:tx>
            <c:v>การฉาบผิวทาง</c:v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cat>
            <c:numRef>
              <c:f>Sheet1!$I$10:$I$24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</c:numCache>
            </c:numRef>
          </c:cat>
          <c:val>
            <c:numRef>
              <c:f>Sheet1!$K$10:$K$24</c:f>
              <c:numCache>
                <c:formatCode>General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1.9700000000000015</c:v>
                </c:pt>
                <c:pt idx="3">
                  <c:v>2.3199999999999967</c:v>
                </c:pt>
                <c:pt idx="4">
                  <c:v>2.67</c:v>
                </c:pt>
                <c:pt idx="5">
                  <c:v>3.02</c:v>
                </c:pt>
                <c:pt idx="6">
                  <c:v>3.3699999999999997</c:v>
                </c:pt>
                <c:pt idx="7">
                  <c:v>3.7199999999999998</c:v>
                </c:pt>
                <c:pt idx="8" formatCode="0.00">
                  <c:v>4.0999999999999996</c:v>
                </c:pt>
                <c:pt idx="9" formatCode="0.00">
                  <c:v>4.5999999999999996</c:v>
                </c:pt>
                <c:pt idx="10" formatCode="0.00">
                  <c:v>5.0999999999999996</c:v>
                </c:pt>
                <c:pt idx="11" formatCode="0.00">
                  <c:v>5.6</c:v>
                </c:pt>
                <c:pt idx="12" formatCode="0.00">
                  <c:v>6.1</c:v>
                </c:pt>
              </c:numCache>
            </c:numRef>
          </c:val>
          <c:smooth val="1"/>
        </c:ser>
        <c:dLbls/>
        <c:marker val="1"/>
        <c:axId val="77738752"/>
        <c:axId val="77740288"/>
      </c:lineChart>
      <c:catAx>
        <c:axId val="77738752"/>
        <c:scaling>
          <c:orientation val="minMax"/>
        </c:scaling>
        <c:delete val="1"/>
        <c:axPos val="b"/>
        <c:numFmt formatCode="0.0" sourceLinked="0"/>
        <c:majorTickMark val="cross"/>
        <c:minorTickMark val="cross"/>
        <c:tickLblPos val="nextTo"/>
        <c:crossAx val="77740288"/>
        <c:crosses val="autoZero"/>
        <c:auto val="1"/>
        <c:lblAlgn val="ctr"/>
        <c:lblOffset val="100"/>
        <c:noMultiLvlLbl val="1"/>
      </c:catAx>
      <c:valAx>
        <c:axId val="77740288"/>
        <c:scaling>
          <c:orientation val="minMax"/>
        </c:scaling>
        <c:delete val="1"/>
        <c:axPos val="l"/>
        <c:majorGridlines/>
        <c:numFmt formatCode="0.0" sourceLinked="0"/>
        <c:majorTickMark val="cross"/>
        <c:minorTickMark val="cross"/>
        <c:tickLblPos val="nextTo"/>
        <c:crossAx val="77738752"/>
        <c:crosses val="autoZero"/>
        <c:crossBetween val="between"/>
        <c:majorUnit val="1"/>
      </c:valAx>
      <c:spPr>
        <a:solidFill>
          <a:srgbClr val="DDDDDD">
            <a:lumMod val="50000"/>
            <a:alpha val="61000"/>
          </a:srgbClr>
        </a:solidFill>
      </c:spPr>
    </c:plotArea>
    <c:legend>
      <c:legendPos val="r"/>
      <c:layout>
        <c:manualLayout>
          <c:xMode val="edge"/>
          <c:yMode val="edge"/>
          <c:x val="0.65886608628038612"/>
          <c:y val="0.47053219935334401"/>
          <c:w val="0.25611965887169524"/>
          <c:h val="0.24952209202356029"/>
        </c:manualLayout>
      </c:layout>
      <c:overlay val="1"/>
      <c:txPr>
        <a:bodyPr/>
        <a:lstStyle/>
        <a:p>
          <a:pPr>
            <a:defRPr sz="2800" b="1">
              <a:latin typeface="Cordia New" pitchFamily="34" charset="-34"/>
              <a:cs typeface="Cordia New" pitchFamily="34" charset="-34"/>
            </a:defRPr>
          </a:pPr>
          <a:endParaRPr lang="th-TH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th-TH"/>
    </a:p>
  </c:txPr>
  <c:externalData r:id="rId2">
    <c:autoUpdate val="1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B0EBF-7228-4CAA-8B7F-84D3A39B2AF3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</dgm:pt>
    <dgm:pt modelId="{5250247A-CB9C-467D-A5A3-A7EFA1CCA4E5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ความคุ้มค่าทางเศรษฐศาสตร์ (สายหลัก)</a:t>
          </a:r>
          <a:endParaRPr lang="en-US" sz="3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  <a:p>
          <a:r>
            <a:rPr lang="th-TH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การวิเคราะห์ผลตอบแทนจากการลงทุน </a:t>
          </a:r>
          <a:r>
            <a: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B/C Ratio</a:t>
          </a:r>
          <a:endParaRPr lang="th-TH" sz="3200" b="1" dirty="0" smtClean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F1AB1EFD-9E75-4B1E-84DA-A98E563AF848}" type="parTrans" cxnId="{E77D1794-2910-459A-A4C5-384AD52F8960}">
      <dgm:prSet/>
      <dgm:spPr/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B37BC9C6-6B07-4915-9509-4651DC3593AC}" type="sibTrans" cxnId="{E77D1794-2910-459A-A4C5-384AD52F8960}">
      <dgm:prSet/>
      <dgm:spPr/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761C8527-3667-4AA9-852A-9B75E269725D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การคมนาคมของชุมชนท้องถิ่น (สายรอง)</a:t>
          </a:r>
        </a:p>
        <a:p>
          <a:r>
            <a:rPr lang="th-TH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การได้รับบริการขั้นต่ำ </a:t>
          </a:r>
          <a:r>
            <a: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/ </a:t>
          </a:r>
          <a:r>
            <a:rPr lang="th-TH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ค่า </a:t>
          </a:r>
          <a:r>
            <a: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IRI </a:t>
          </a:r>
          <a:r>
            <a:rPr lang="th-TH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สูงสุดที่ยอมรับได้</a:t>
          </a:r>
          <a:endParaRPr lang="en-US" sz="32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DBCD96E6-8B48-4D75-BEDA-87B04A01082A}" type="parTrans" cxnId="{AFD32616-25A3-44FE-A78C-141A1A4A609D}">
      <dgm:prSet/>
      <dgm:spPr/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7E937FF3-3577-4CA9-B161-47FE4F552341}" type="sibTrans" cxnId="{AFD32616-25A3-44FE-A78C-141A1A4A609D}">
      <dgm:prSet/>
      <dgm:spPr/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C6A8359A-8B16-41C4-B736-E87E0F1618D2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แก้ไขปัญหาร้องเรียนจากประชาชนในพิ้นที่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CF52CBEC-360A-42E5-A6A9-7F6CC4012CE5}" type="parTrans" cxnId="{FBF815CA-61E4-43B4-AABC-CDE18955E3F0}">
      <dgm:prSet/>
      <dgm:spPr/>
      <dgm:t>
        <a:bodyPr/>
        <a:lstStyle/>
        <a:p>
          <a:endParaRPr lang="en-US" sz="3200">
            <a:latin typeface="Browallia New" pitchFamily="34" charset="-34"/>
            <a:cs typeface="Browallia New" pitchFamily="34" charset="-34"/>
          </a:endParaRPr>
        </a:p>
      </dgm:t>
    </dgm:pt>
    <dgm:pt modelId="{D62F0450-37B0-416D-AE10-1FDE1C658929}" type="sibTrans" cxnId="{FBF815CA-61E4-43B4-AABC-CDE18955E3F0}">
      <dgm:prSet/>
      <dgm:spPr/>
      <dgm:t>
        <a:bodyPr/>
        <a:lstStyle/>
        <a:p>
          <a:endParaRPr lang="en-US" sz="3200">
            <a:latin typeface="Browallia New" pitchFamily="34" charset="-34"/>
            <a:cs typeface="Browallia New" pitchFamily="34" charset="-34"/>
          </a:endParaRPr>
        </a:p>
      </dgm:t>
    </dgm:pt>
    <dgm:pt modelId="{69A16331-2A1E-4759-8624-6A8DCF82CAFC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ความสำคัญของสถานที่ (สถานที่ท่องเที่ยว ย่านชุมชน สถานที่สำคัญ) </a:t>
          </a:r>
          <a:r>
            <a:rPr lang="th-TH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การตอบสนองนโยบายของรัฐ</a:t>
          </a:r>
          <a:endParaRPr lang="en-US" sz="32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gm:t>
    </dgm:pt>
    <dgm:pt modelId="{C9123550-013A-4BA8-9D9B-A507AA05700B}" type="parTrans" cxnId="{972F51DA-3D10-4C73-9EF5-2C81F487F12D}">
      <dgm:prSet/>
      <dgm:spPr/>
      <dgm:t>
        <a:bodyPr/>
        <a:lstStyle/>
        <a:p>
          <a:endParaRPr lang="th-TH" sz="2000">
            <a:latin typeface="Browallia New" pitchFamily="34" charset="-34"/>
            <a:cs typeface="Browallia New" pitchFamily="34" charset="-34"/>
          </a:endParaRPr>
        </a:p>
      </dgm:t>
    </dgm:pt>
    <dgm:pt modelId="{4973E3DB-603B-4E95-8622-460F1994E17C}" type="sibTrans" cxnId="{972F51DA-3D10-4C73-9EF5-2C81F487F12D}">
      <dgm:prSet/>
      <dgm:spPr/>
      <dgm:t>
        <a:bodyPr/>
        <a:lstStyle/>
        <a:p>
          <a:endParaRPr lang="th-TH" sz="2000">
            <a:latin typeface="Browallia New" pitchFamily="34" charset="-34"/>
            <a:cs typeface="Browallia New" pitchFamily="34" charset="-34"/>
          </a:endParaRPr>
        </a:p>
      </dgm:t>
    </dgm:pt>
    <dgm:pt modelId="{ABB1B358-19D5-43DF-8939-DEF7ED72BC8D}" type="pres">
      <dgm:prSet presAssocID="{D4FB0EBF-7228-4CAA-8B7F-84D3A39B2AF3}" presName="linear" presStyleCnt="0">
        <dgm:presLayoutVars>
          <dgm:animLvl val="lvl"/>
          <dgm:resizeHandles val="exact"/>
        </dgm:presLayoutVars>
      </dgm:prSet>
      <dgm:spPr/>
    </dgm:pt>
    <dgm:pt modelId="{33010094-0B7C-4D76-BB0A-ACA06248AC29}" type="pres">
      <dgm:prSet presAssocID="{5250247A-CB9C-467D-A5A3-A7EFA1CCA4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C2069-876A-43FB-8805-EACB1DBFA11A}" type="pres">
      <dgm:prSet presAssocID="{B37BC9C6-6B07-4915-9509-4651DC3593AC}" presName="spacer" presStyleCnt="0"/>
      <dgm:spPr/>
    </dgm:pt>
    <dgm:pt modelId="{016DEFC1-2C7B-4080-A7C8-EC67A737BA8D}" type="pres">
      <dgm:prSet presAssocID="{761C8527-3667-4AA9-852A-9B75E26972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1FEAD-FA10-4DC6-8676-85AFA2F21A87}" type="pres">
      <dgm:prSet presAssocID="{7E937FF3-3577-4CA9-B161-47FE4F552341}" presName="spacer" presStyleCnt="0"/>
      <dgm:spPr/>
    </dgm:pt>
    <dgm:pt modelId="{D89719F7-414C-4540-B384-E660BCF7D0D1}" type="pres">
      <dgm:prSet presAssocID="{C6A8359A-8B16-41C4-B736-E87E0F1618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BAF3C-65EA-46A9-9700-F3D1087855FE}" type="pres">
      <dgm:prSet presAssocID="{D62F0450-37B0-416D-AE10-1FDE1C658929}" presName="spacer" presStyleCnt="0"/>
      <dgm:spPr/>
    </dgm:pt>
    <dgm:pt modelId="{18482059-3AB1-4264-873F-2ACA1B4ACE10}" type="pres">
      <dgm:prSet presAssocID="{69A16331-2A1E-4759-8624-6A8DCF82CA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CFEF9-D3B2-4C17-8541-F08AD78D89FB}" type="presOf" srcId="{761C8527-3667-4AA9-852A-9B75E269725D}" destId="{016DEFC1-2C7B-4080-A7C8-EC67A737BA8D}" srcOrd="0" destOrd="0" presId="urn:microsoft.com/office/officeart/2005/8/layout/vList2"/>
    <dgm:cxn modelId="{FBF815CA-61E4-43B4-AABC-CDE18955E3F0}" srcId="{D4FB0EBF-7228-4CAA-8B7F-84D3A39B2AF3}" destId="{C6A8359A-8B16-41C4-B736-E87E0F1618D2}" srcOrd="2" destOrd="0" parTransId="{CF52CBEC-360A-42E5-A6A9-7F6CC4012CE5}" sibTransId="{D62F0450-37B0-416D-AE10-1FDE1C658929}"/>
    <dgm:cxn modelId="{081D3E20-E025-413B-BBA1-0D978BA59560}" type="presOf" srcId="{D4FB0EBF-7228-4CAA-8B7F-84D3A39B2AF3}" destId="{ABB1B358-19D5-43DF-8939-DEF7ED72BC8D}" srcOrd="0" destOrd="0" presId="urn:microsoft.com/office/officeart/2005/8/layout/vList2"/>
    <dgm:cxn modelId="{3A821341-E735-4F4B-8E78-24136870819F}" type="presOf" srcId="{5250247A-CB9C-467D-A5A3-A7EFA1CCA4E5}" destId="{33010094-0B7C-4D76-BB0A-ACA06248AC29}" srcOrd="0" destOrd="0" presId="urn:microsoft.com/office/officeart/2005/8/layout/vList2"/>
    <dgm:cxn modelId="{C5027D43-3530-4918-A08B-1EE30935EFD3}" type="presOf" srcId="{C6A8359A-8B16-41C4-B736-E87E0F1618D2}" destId="{D89719F7-414C-4540-B384-E660BCF7D0D1}" srcOrd="0" destOrd="0" presId="urn:microsoft.com/office/officeart/2005/8/layout/vList2"/>
    <dgm:cxn modelId="{E77D1794-2910-459A-A4C5-384AD52F8960}" srcId="{D4FB0EBF-7228-4CAA-8B7F-84D3A39B2AF3}" destId="{5250247A-CB9C-467D-A5A3-A7EFA1CCA4E5}" srcOrd="0" destOrd="0" parTransId="{F1AB1EFD-9E75-4B1E-84DA-A98E563AF848}" sibTransId="{B37BC9C6-6B07-4915-9509-4651DC3593AC}"/>
    <dgm:cxn modelId="{70FC398B-F4B3-4732-AA5D-8D24D244E938}" type="presOf" srcId="{69A16331-2A1E-4759-8624-6A8DCF82CAFC}" destId="{18482059-3AB1-4264-873F-2ACA1B4ACE10}" srcOrd="0" destOrd="0" presId="urn:microsoft.com/office/officeart/2005/8/layout/vList2"/>
    <dgm:cxn modelId="{972F51DA-3D10-4C73-9EF5-2C81F487F12D}" srcId="{D4FB0EBF-7228-4CAA-8B7F-84D3A39B2AF3}" destId="{69A16331-2A1E-4759-8624-6A8DCF82CAFC}" srcOrd="3" destOrd="0" parTransId="{C9123550-013A-4BA8-9D9B-A507AA05700B}" sibTransId="{4973E3DB-603B-4E95-8622-460F1994E17C}"/>
    <dgm:cxn modelId="{AFD32616-25A3-44FE-A78C-141A1A4A609D}" srcId="{D4FB0EBF-7228-4CAA-8B7F-84D3A39B2AF3}" destId="{761C8527-3667-4AA9-852A-9B75E269725D}" srcOrd="1" destOrd="0" parTransId="{DBCD96E6-8B48-4D75-BEDA-87B04A01082A}" sibTransId="{7E937FF3-3577-4CA9-B161-47FE4F552341}"/>
    <dgm:cxn modelId="{D4D3CEF5-3FD5-4C98-8F24-50D81037F0DA}" type="presParOf" srcId="{ABB1B358-19D5-43DF-8939-DEF7ED72BC8D}" destId="{33010094-0B7C-4D76-BB0A-ACA06248AC29}" srcOrd="0" destOrd="0" presId="urn:microsoft.com/office/officeart/2005/8/layout/vList2"/>
    <dgm:cxn modelId="{9E6AB076-AF9E-47DA-9109-CAF33A4B6D4D}" type="presParOf" srcId="{ABB1B358-19D5-43DF-8939-DEF7ED72BC8D}" destId="{7EDC2069-876A-43FB-8805-EACB1DBFA11A}" srcOrd="1" destOrd="0" presId="urn:microsoft.com/office/officeart/2005/8/layout/vList2"/>
    <dgm:cxn modelId="{E4DE3996-2746-4471-9A03-D7EB48969DEC}" type="presParOf" srcId="{ABB1B358-19D5-43DF-8939-DEF7ED72BC8D}" destId="{016DEFC1-2C7B-4080-A7C8-EC67A737BA8D}" srcOrd="2" destOrd="0" presId="urn:microsoft.com/office/officeart/2005/8/layout/vList2"/>
    <dgm:cxn modelId="{E2BA12FB-4F33-41E3-BE24-EFA775560B7B}" type="presParOf" srcId="{ABB1B358-19D5-43DF-8939-DEF7ED72BC8D}" destId="{7401FEAD-FA10-4DC6-8676-85AFA2F21A87}" srcOrd="3" destOrd="0" presId="urn:microsoft.com/office/officeart/2005/8/layout/vList2"/>
    <dgm:cxn modelId="{53FC3B8A-E4AD-4972-9BAC-2DBE7968B91C}" type="presParOf" srcId="{ABB1B358-19D5-43DF-8939-DEF7ED72BC8D}" destId="{D89719F7-414C-4540-B384-E660BCF7D0D1}" srcOrd="4" destOrd="0" presId="urn:microsoft.com/office/officeart/2005/8/layout/vList2"/>
    <dgm:cxn modelId="{DB593128-2A64-4704-AFA8-526DF5A1877B}" type="presParOf" srcId="{ABB1B358-19D5-43DF-8939-DEF7ED72BC8D}" destId="{E9ABAF3C-65EA-46A9-9700-F3D1087855FE}" srcOrd="5" destOrd="0" presId="urn:microsoft.com/office/officeart/2005/8/layout/vList2"/>
    <dgm:cxn modelId="{DFE78748-50A5-4D22-ADBD-41EA5762A3DD}" type="presParOf" srcId="{ABB1B358-19D5-43DF-8939-DEF7ED72BC8D}" destId="{18482059-3AB1-4264-873F-2ACA1B4ACE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10094-0B7C-4D76-BB0A-ACA06248AC29}">
      <dsp:nvSpPr>
        <dsp:cNvPr id="0" name=""/>
        <dsp:cNvSpPr/>
      </dsp:nvSpPr>
      <dsp:spPr>
        <a:xfrm>
          <a:off x="0" y="892"/>
          <a:ext cx="7772400" cy="12895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xmlns:mc="http://schemas.openxmlformats.org/markup-compatibility/2006" xmlns:a14="http://schemas.microsoft.com/office/drawing/2010/main" val="000000" mc:Ignorable="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ความคุ้มค่าทางเศรษฐศาสตร์ (สายหลัก)</a:t>
          </a:r>
          <a:endParaRPr lang="en-US" sz="3200" b="1" kern="1200" dirty="0" smtClean="0">
            <a:solidFill>
              <a:srgbClr xmlns:mc="http://schemas.openxmlformats.org/markup-compatibility/2006" xmlns:a14="http://schemas.microsoft.com/office/drawing/2010/main" val="FFFF00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การวิเคราะห์ผลตอบแทนจากการลงทุน </a:t>
          </a:r>
          <a:r>
            <a:rPr lang="en-US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B/C Ratio</a:t>
          </a:r>
          <a:endParaRPr lang="th-TH" sz="3200" b="1" kern="1200" dirty="0" smtClean="0">
            <a:solidFill>
              <a:srgbClr xmlns:mc="http://schemas.openxmlformats.org/markup-compatibility/2006" xmlns:a14="http://schemas.microsoft.com/office/drawing/2010/main" val="FF9900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sp:txBody>
      <dsp:txXfrm>
        <a:off x="62949" y="63841"/>
        <a:ext cx="7646502" cy="1163615"/>
      </dsp:txXfrm>
    </dsp:sp>
    <dsp:sp modelId="{016DEFC1-2C7B-4080-A7C8-EC67A737BA8D}">
      <dsp:nvSpPr>
        <dsp:cNvPr id="0" name=""/>
        <dsp:cNvSpPr/>
      </dsp:nvSpPr>
      <dsp:spPr>
        <a:xfrm>
          <a:off x="0" y="1302429"/>
          <a:ext cx="7772400" cy="12895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2876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-2876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-287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xmlns:mc="http://schemas.openxmlformats.org/markup-compatibility/2006" xmlns:a14="http://schemas.microsoft.com/office/drawing/2010/main" val="000000" mc:Ignorable="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การคมนาคมของชุมชนท้องถิ่น (สายรอง)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การได้รับบริการขั้นต่ำ </a:t>
          </a:r>
          <a:r>
            <a:rPr lang="en-US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/ </a:t>
          </a: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ค่า </a:t>
          </a:r>
          <a:r>
            <a:rPr lang="en-US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IRI </a:t>
          </a: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สูงสุดที่ยอมรับได้</a:t>
          </a:r>
          <a:endParaRPr lang="en-US" sz="3200" b="1" kern="1200" dirty="0">
            <a:solidFill>
              <a:srgbClr xmlns:mc="http://schemas.openxmlformats.org/markup-compatibility/2006" xmlns:a14="http://schemas.microsoft.com/office/drawing/2010/main" val="FF9900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sp:txBody>
      <dsp:txXfrm>
        <a:off x="62949" y="1365378"/>
        <a:ext cx="7646502" cy="1163615"/>
      </dsp:txXfrm>
    </dsp:sp>
    <dsp:sp modelId="{D89719F7-414C-4540-B384-E660BCF7D0D1}">
      <dsp:nvSpPr>
        <dsp:cNvPr id="0" name=""/>
        <dsp:cNvSpPr/>
      </dsp:nvSpPr>
      <dsp:spPr>
        <a:xfrm>
          <a:off x="0" y="2603966"/>
          <a:ext cx="7772400" cy="12895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5752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-5752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-575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xmlns:mc="http://schemas.openxmlformats.org/markup-compatibility/2006" xmlns:a14="http://schemas.microsoft.com/office/drawing/2010/main" val="000000" mc:Ignorable="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แก้ไขปัญหาร้องเรียนจากประชาชนในพิ้นที่</a:t>
          </a:r>
          <a:endParaRPr lang="en-US" sz="3200" b="1" kern="1200" dirty="0">
            <a:solidFill>
              <a:srgbClr xmlns:mc="http://schemas.openxmlformats.org/markup-compatibility/2006" xmlns:a14="http://schemas.microsoft.com/office/drawing/2010/main" val="FFFF00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sp:txBody>
      <dsp:txXfrm>
        <a:off x="62949" y="2666915"/>
        <a:ext cx="7646502" cy="1163615"/>
      </dsp:txXfrm>
    </dsp:sp>
    <dsp:sp modelId="{18482059-3AB1-4264-873F-2ACA1B4ACE10}">
      <dsp:nvSpPr>
        <dsp:cNvPr id="0" name=""/>
        <dsp:cNvSpPr/>
      </dsp:nvSpPr>
      <dsp:spPr>
        <a:xfrm>
          <a:off x="0" y="3905503"/>
          <a:ext cx="7772400" cy="12895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8628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-8628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-862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xmlns:mc="http://schemas.openxmlformats.org/markup-compatibility/2006" xmlns:a14="http://schemas.microsoft.com/office/drawing/2010/main" val="000000" mc:Ignorable="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FF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ความสำคัญของสถานที่ (สถานที่ท่องเที่ยว ย่านชุมชน สถานที่สำคัญ) </a:t>
          </a:r>
          <a:r>
            <a:rPr lang="th-TH" sz="3200" b="1" kern="1200" dirty="0" smtClean="0">
              <a:solidFill>
                <a:srgbClr xmlns:mc="http://schemas.openxmlformats.org/markup-compatibility/2006" xmlns:a14="http://schemas.microsoft.com/office/drawing/2010/main" val="FF9900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rPr>
            <a:t>การตอบสนองนโยบายของรัฐ</a:t>
          </a:r>
          <a:endParaRPr lang="en-US" sz="3200" b="1" kern="1200" dirty="0">
            <a:solidFill>
              <a:srgbClr xmlns:mc="http://schemas.openxmlformats.org/markup-compatibility/2006" xmlns:a14="http://schemas.microsoft.com/office/drawing/2010/main" val="FF9900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Browallia New" pitchFamily="34" charset="-34"/>
            <a:cs typeface="Browallia New" pitchFamily="34" charset="-34"/>
          </a:endParaRPr>
        </a:p>
      </dsp:txBody>
      <dsp:txXfrm>
        <a:off x="62949" y="3968452"/>
        <a:ext cx="7646502" cy="116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DF1FE21-A505-456E-A23E-DAC9A6E7C39B}" type="datetimeFigureOut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82A3043-98C1-4B89-92C5-B2BBD8753B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540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95482" tIns="47741" rIns="95482" bIns="47741"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/>
            <a:fld id="{424C5DE5-E9F7-4F4D-AC8C-838044D1DA21}" type="slidenum">
              <a:rPr kumimoji="1" lang="de-DE" sz="1300">
                <a:latin typeface="Times New Roman" pitchFamily="18" charset="0"/>
                <a:cs typeface="Arial" pitchFamily="34" charset="0"/>
              </a:rPr>
              <a:pPr algn="r" eaLnBrk="1" hangingPunct="1"/>
              <a:t>13</a:t>
            </a:fld>
            <a:endParaRPr kumimoji="1" lang="de-DE" sz="13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DIAGRAM ILLUSTRATING THE COLD IN PLACE RECYCLING PROCESS. ALL CRACKS ARE ELIMINATED AND THE LAYER IS STRENGTHENED BY THE SIMULTANEOUS ADDITION OF STABILISING AGENTS SUCH AS CEMENT OR BITUMINOUS PRODUCTS.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AFTER RECYCLING, A LAYER OF ASPHALT IS PAVED OVER THE COMPACTED RECYCLED LAYER.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E308C19-FFAA-4295-AD27-E53D6FC347B2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2CF9-BE11-48F2-BE98-AE4D50B0268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0400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3108-25F4-42DC-9BE9-991EF603E930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8E7E-7531-49C5-BF29-1E0D890D56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494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0F9B-6FD8-44BC-A8B6-7D2931D55372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4439-4444-4BE4-A257-E8B83638B8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958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828D-4569-478A-B512-55C2A215DD30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A763-88E5-4899-B145-0C86C78CC7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6655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สามเหลี่ยมหน้าจั่ว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ตัวเชื่อมต่อตรง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2BED-1B08-4744-9766-E81D468407B4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27A37-780F-4B5D-B695-B7B52B3831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518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2D91-75D1-4E17-B1CD-52DFECFA786C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C052-D301-4D42-BA53-66D54DE398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03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171C5-7FAD-4F03-907E-680CECC33684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BE873A5-DC41-414E-83E6-029AA4B123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912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0208-1DE6-4823-8C9F-2AA38C63C1AC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61A1-3F9B-41A8-8AE6-925DAE418A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4603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B6CE-1468-4CB9-B106-4BDE000AC2A4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3DFB-F160-4741-8A71-D8FDCB2981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522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C0C829-5D86-445F-9F80-F671B6568585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2001A9F-A120-4F13-A4DE-0EB41B7702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5498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6CBDF62-D700-4349-87E4-6ABCE58B4F15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7EB5FCA-589B-40C3-BAAD-83502C87CB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312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13D00-4799-4852-BFBC-DE53A64FFADC}" type="datetime1">
              <a:rPr lang="th-TH"/>
              <a:pPr>
                <a:defRPr/>
              </a:pPr>
              <a:t>28/03/53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57079-AF53-4011-B223-70219EF765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56" r:id="rId4"/>
    <p:sldLayoutId id="2147484364" r:id="rId5"/>
    <p:sldLayoutId id="2147484357" r:id="rId6"/>
    <p:sldLayoutId id="2147484358" r:id="rId7"/>
    <p:sldLayoutId id="2147484365" r:id="rId8"/>
    <p:sldLayoutId id="2147484366" r:id="rId9"/>
    <p:sldLayoutId id="2147484359" r:id="rId10"/>
    <p:sldLayoutId id="2147484360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3E3E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E6E6E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-5000" contrast="-9000"/>
          </a:blip>
          <a:srcRect/>
          <a:stretch>
            <a:fillRect l="-65000" t="-1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86326" y="4149080"/>
            <a:ext cx="7358082" cy="167335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h-TH" dirty="0">
                <a:ln w="635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ธันวิน  สวัสดิศานต์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th-TH" dirty="0">
                <a:ln w="635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ส่วนพัฒนาระบบบริหารงานบำรุงทาง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th-TH" dirty="0">
                <a:ln w="635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สำนักบริหารบำรุงทาง</a:t>
            </a: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571472" y="1142984"/>
            <a:ext cx="8286840" cy="1571636"/>
          </a:xfrm>
          <a:prstGeom prst="rect">
            <a:avLst/>
          </a:prstGeom>
        </p:spPr>
        <p:txBody>
          <a:bodyPr/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โครงการระบบบริหารงานบำรุงทาง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Thailand Pavement Management System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(TPMS 2009)</a:t>
            </a:r>
          </a:p>
        </p:txBody>
      </p:sp>
      <p:sp>
        <p:nvSpPr>
          <p:cNvPr id="15364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 bwMode="auto">
          <a:xfrm>
            <a:off x="0" y="6492875"/>
            <a:ext cx="503238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BE47E-82F6-45AC-8D85-FE1C59628DB5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smtClean="0"/>
          </a:p>
        </p:txBody>
      </p:sp>
      <p:pic>
        <p:nvPicPr>
          <p:cNvPr id="8197" name="Picture 6" descr="D:\My Documents\My Pictures\logos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50813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Documents and Settings\Administrator\Desktop\logo B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138" y="6021388"/>
            <a:ext cx="21177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10DB-EFC2-4439-9A15-A1581865ED1F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  <p:pic>
        <p:nvPicPr>
          <p:cNvPr id="17411" name="Picture 2" descr="Untitled-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8072437" cy="5000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214290"/>
            <a:ext cx="8229600" cy="1139825"/>
          </a:xfrm>
          <a:prstGeom prst="rect">
            <a:avLst/>
          </a:prstGeom>
        </p:spPr>
        <p:txBody>
          <a:bodyPr/>
          <a:lstStyle/>
          <a:p>
            <a:pPr marL="484188" indent="-484188" algn="ctr" eaLnBrk="0" hangingPunct="0">
              <a:spcBef>
                <a:spcPct val="50000"/>
              </a:spcBef>
              <a:defRPr/>
            </a:pPr>
            <a:r>
              <a:rPr lang="th-TH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มาตรฐานค่า </a:t>
            </a:r>
            <a:r>
              <a:rPr lang="en-US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IRI </a:t>
            </a:r>
            <a:r>
              <a:rPr lang="th-TH" sz="4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ของประเทศต่างๆ</a:t>
            </a:r>
            <a:endParaRPr lang="en-US" sz="4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BB8AE-7A1E-4FC8-9D40-8183D27F9653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000625" y="2071688"/>
            <a:ext cx="4357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IRI = 2.4</a:t>
            </a:r>
            <a:endParaRPr lang="th-TH" sz="3600" b="1"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Crack area  10 %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ปะซ่อมแล้ว</a:t>
            </a:r>
            <a:endParaRPr lang="en-US" sz="3600" b="1"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มีร่องล้อลึกบางแห่ง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ผิวเดิมเป็น </a:t>
            </a:r>
            <a:r>
              <a:rPr lang="en-US" sz="3600" b="1">
                <a:latin typeface="Browallia New" pitchFamily="34" charset="-34"/>
                <a:cs typeface="Browallia New" pitchFamily="34" charset="-34"/>
              </a:rPr>
              <a:t>AC 10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ซม.</a:t>
            </a:r>
          </a:p>
        </p:txBody>
      </p:sp>
      <p:pic>
        <p:nvPicPr>
          <p:cNvPr id="18436" name="Picture 2" descr="D:\My Documents\DOH\Pictures\Route 3 km 126 - 133 8 Oct 08\IMG_4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46815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399032"/>
          </a:xfrm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ค่า </a:t>
            </a:r>
            <a:r>
              <a:rPr lang="en-US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IRI </a:t>
            </a:r>
            <a: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เป็นตัวแทนสภาพการใช้งานที่ดี</a:t>
            </a:r>
            <a:b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แต่ไม่ได้บอกทุกอย่าง</a:t>
            </a:r>
            <a:endParaRPr lang="th-TH" b="1" dirty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399032"/>
          </a:xfrm>
        </p:spPr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ค่า </a:t>
            </a:r>
            <a:r>
              <a:rPr lang="en-US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IRI </a:t>
            </a:r>
            <a: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เป็นตัวแทนสภาพการใช้งานที่ดี</a:t>
            </a:r>
            <a:b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แต่ไม่ได้บอกทุกอย่าง</a:t>
            </a:r>
            <a:endParaRPr lang="th-TH" b="1" dirty="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E442A-816C-41E4-9AE0-EC15888C4D20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pic>
        <p:nvPicPr>
          <p:cNvPr id="19460" name="Picture 2" descr="D:\My Documents\DOH\Pictures\Route 1 ลำปาง Sept 08\Backup\IMG_4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46910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286375" y="2143125"/>
            <a:ext cx="3857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IRI = 3.0</a:t>
            </a:r>
            <a:endParaRPr lang="th-TH" sz="3600" b="1"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Crack area  20 %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คันทางเสียรูปเป็นคลื่น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ผิวเดิมเป็น </a:t>
            </a:r>
            <a:r>
              <a:rPr lang="en-US" sz="3600" b="1">
                <a:latin typeface="Browallia New" pitchFamily="34" charset="-34"/>
                <a:cs typeface="Browallia New" pitchFamily="34" charset="-34"/>
              </a:rPr>
              <a:t>AC 10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ซม.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5715000"/>
            <a:ext cx="8286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ความรู้และความเข้าใจด้านวิศวกรรมงานทางยังเป็นสิ่งสำคัญที่สุด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Purple mesh"/>
          <p:cNvSpPr>
            <a:spLocks noChangeArrowheads="1"/>
          </p:cNvSpPr>
          <p:nvPr/>
        </p:nvSpPr>
        <p:spPr bwMode="auto">
          <a:xfrm>
            <a:off x="1524000" y="2667000"/>
            <a:ext cx="4648200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0" y="2971800"/>
            <a:ext cx="46482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4" name="Rectangle 4" descr="Paper bag"/>
          <p:cNvSpPr>
            <a:spLocks noChangeArrowheads="1"/>
          </p:cNvSpPr>
          <p:nvPr/>
        </p:nvSpPr>
        <p:spPr bwMode="auto">
          <a:xfrm>
            <a:off x="1524000" y="3886200"/>
            <a:ext cx="4648200" cy="914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5" name="Rectangle 5" descr="Granite"/>
          <p:cNvSpPr>
            <a:spLocks noChangeArrowheads="1"/>
          </p:cNvSpPr>
          <p:nvPr/>
        </p:nvSpPr>
        <p:spPr bwMode="auto">
          <a:xfrm>
            <a:off x="1524000" y="2438400"/>
            <a:ext cx="4648200" cy="2286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2438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cs typeface="Arial" pitchFamily="34" charset="0"/>
              </a:rPr>
              <a:t>Asphalt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30480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cs typeface="Arial" pitchFamily="34" charset="0"/>
              </a:rPr>
              <a:t>Granular base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4114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sz="2400">
                <a:latin typeface="Times New Roman" pitchFamily="18" charset="0"/>
                <a:cs typeface="Arial" pitchFamily="34" charset="0"/>
              </a:rPr>
              <a:t>Subbase</a:t>
            </a: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3725863" y="2457450"/>
            <a:ext cx="223837" cy="488950"/>
          </a:xfrm>
          <a:custGeom>
            <a:avLst/>
            <a:gdLst>
              <a:gd name="T0" fmla="*/ 2147483647 w 141"/>
              <a:gd name="T1" fmla="*/ 0 h 308"/>
              <a:gd name="T2" fmla="*/ 2147483647 w 141"/>
              <a:gd name="T3" fmla="*/ 2147483647 h 308"/>
              <a:gd name="T4" fmla="*/ 2147483647 w 141"/>
              <a:gd name="T5" fmla="*/ 2147483647 h 308"/>
              <a:gd name="T6" fmla="*/ 2147483647 w 141"/>
              <a:gd name="T7" fmla="*/ 2147483647 h 308"/>
              <a:gd name="T8" fmla="*/ 2147483647 w 141"/>
              <a:gd name="T9" fmla="*/ 2147483647 h 308"/>
              <a:gd name="T10" fmla="*/ 2147483647 w 141"/>
              <a:gd name="T11" fmla="*/ 2147483647 h 308"/>
              <a:gd name="T12" fmla="*/ 2147483647 w 141"/>
              <a:gd name="T13" fmla="*/ 2147483647 h 308"/>
              <a:gd name="T14" fmla="*/ 2147483647 w 141"/>
              <a:gd name="T15" fmla="*/ 2147483647 h 3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"/>
              <a:gd name="T25" fmla="*/ 0 h 308"/>
              <a:gd name="T26" fmla="*/ 141 w 141"/>
              <a:gd name="T27" fmla="*/ 308 h 3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" h="308">
                <a:moveTo>
                  <a:pt x="119" y="0"/>
                </a:moveTo>
                <a:cubicBezTo>
                  <a:pt x="74" y="30"/>
                  <a:pt x="88" y="37"/>
                  <a:pt x="128" y="63"/>
                </a:cubicBezTo>
                <a:cubicBezTo>
                  <a:pt x="131" y="72"/>
                  <a:pt x="141" y="81"/>
                  <a:pt x="137" y="90"/>
                </a:cubicBezTo>
                <a:cubicBezTo>
                  <a:pt x="133" y="100"/>
                  <a:pt x="117" y="100"/>
                  <a:pt x="110" y="108"/>
                </a:cubicBezTo>
                <a:cubicBezTo>
                  <a:pt x="96" y="124"/>
                  <a:pt x="86" y="144"/>
                  <a:pt x="74" y="162"/>
                </a:cubicBezTo>
                <a:cubicBezTo>
                  <a:pt x="68" y="171"/>
                  <a:pt x="56" y="189"/>
                  <a:pt x="56" y="189"/>
                </a:cubicBezTo>
                <a:cubicBezTo>
                  <a:pt x="61" y="207"/>
                  <a:pt x="74" y="234"/>
                  <a:pt x="56" y="252"/>
                </a:cubicBezTo>
                <a:cubicBezTo>
                  <a:pt x="0" y="308"/>
                  <a:pt x="49" y="221"/>
                  <a:pt x="20" y="27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2671763" y="2667000"/>
            <a:ext cx="147637" cy="304800"/>
          </a:xfrm>
          <a:custGeom>
            <a:avLst/>
            <a:gdLst>
              <a:gd name="T0" fmla="*/ 0 w 126"/>
              <a:gd name="T1" fmla="*/ 2147483647 h 207"/>
              <a:gd name="T2" fmla="*/ 2147483647 w 126"/>
              <a:gd name="T3" fmla="*/ 2147483647 h 207"/>
              <a:gd name="T4" fmla="*/ 2147483647 w 126"/>
              <a:gd name="T5" fmla="*/ 2147483647 h 207"/>
              <a:gd name="T6" fmla="*/ 2147483647 w 126"/>
              <a:gd name="T7" fmla="*/ 2147483647 h 207"/>
              <a:gd name="T8" fmla="*/ 2147483647 w 126"/>
              <a:gd name="T9" fmla="*/ 0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07"/>
              <a:gd name="T17" fmla="*/ 126 w 126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07">
                <a:moveTo>
                  <a:pt x="0" y="207"/>
                </a:moveTo>
                <a:cubicBezTo>
                  <a:pt x="29" y="197"/>
                  <a:pt x="52" y="181"/>
                  <a:pt x="81" y="171"/>
                </a:cubicBezTo>
                <a:cubicBezTo>
                  <a:pt x="83" y="168"/>
                  <a:pt x="114" y="126"/>
                  <a:pt x="108" y="117"/>
                </a:cubicBezTo>
                <a:cubicBezTo>
                  <a:pt x="95" y="99"/>
                  <a:pt x="54" y="81"/>
                  <a:pt x="54" y="81"/>
                </a:cubicBezTo>
                <a:cubicBezTo>
                  <a:pt x="71" y="29"/>
                  <a:pt x="105" y="43"/>
                  <a:pt x="12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1846263" y="2457450"/>
            <a:ext cx="282575" cy="528638"/>
          </a:xfrm>
          <a:custGeom>
            <a:avLst/>
            <a:gdLst>
              <a:gd name="T0" fmla="*/ 2147483647 w 178"/>
              <a:gd name="T1" fmla="*/ 2147483647 h 333"/>
              <a:gd name="T2" fmla="*/ 2147483647 w 178"/>
              <a:gd name="T3" fmla="*/ 2147483647 h 333"/>
              <a:gd name="T4" fmla="*/ 2147483647 w 178"/>
              <a:gd name="T5" fmla="*/ 2147483647 h 333"/>
              <a:gd name="T6" fmla="*/ 2147483647 w 178"/>
              <a:gd name="T7" fmla="*/ 2147483647 h 333"/>
              <a:gd name="T8" fmla="*/ 2147483647 w 178"/>
              <a:gd name="T9" fmla="*/ 2147483647 h 333"/>
              <a:gd name="T10" fmla="*/ 2147483647 w 178"/>
              <a:gd name="T11" fmla="*/ 2147483647 h 333"/>
              <a:gd name="T12" fmla="*/ 2147483647 w 178"/>
              <a:gd name="T13" fmla="*/ 2147483647 h 333"/>
              <a:gd name="T14" fmla="*/ 2147483647 w 178"/>
              <a:gd name="T15" fmla="*/ 2147483647 h 333"/>
              <a:gd name="T16" fmla="*/ 2147483647 w 178"/>
              <a:gd name="T17" fmla="*/ 2147483647 h 333"/>
              <a:gd name="T18" fmla="*/ 2147483647 w 178"/>
              <a:gd name="T19" fmla="*/ 2147483647 h 333"/>
              <a:gd name="T20" fmla="*/ 2147483647 w 178"/>
              <a:gd name="T21" fmla="*/ 0 h 3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"/>
              <a:gd name="T34" fmla="*/ 0 h 333"/>
              <a:gd name="T35" fmla="*/ 178 w 178"/>
              <a:gd name="T36" fmla="*/ 333 h 3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" h="333">
                <a:moveTo>
                  <a:pt x="115" y="333"/>
                </a:moveTo>
                <a:cubicBezTo>
                  <a:pt x="103" y="298"/>
                  <a:pt x="97" y="282"/>
                  <a:pt x="61" y="270"/>
                </a:cubicBezTo>
                <a:cubicBezTo>
                  <a:pt x="58" y="261"/>
                  <a:pt x="45" y="250"/>
                  <a:pt x="52" y="243"/>
                </a:cubicBezTo>
                <a:cubicBezTo>
                  <a:pt x="65" y="230"/>
                  <a:pt x="106" y="225"/>
                  <a:pt x="106" y="225"/>
                </a:cubicBezTo>
                <a:cubicBezTo>
                  <a:pt x="97" y="222"/>
                  <a:pt x="87" y="220"/>
                  <a:pt x="79" y="216"/>
                </a:cubicBezTo>
                <a:cubicBezTo>
                  <a:pt x="0" y="177"/>
                  <a:pt x="141" y="172"/>
                  <a:pt x="151" y="171"/>
                </a:cubicBezTo>
                <a:cubicBezTo>
                  <a:pt x="141" y="142"/>
                  <a:pt x="147" y="140"/>
                  <a:pt x="115" y="126"/>
                </a:cubicBezTo>
                <a:cubicBezTo>
                  <a:pt x="98" y="118"/>
                  <a:pt x="61" y="108"/>
                  <a:pt x="61" y="108"/>
                </a:cubicBezTo>
                <a:cubicBezTo>
                  <a:pt x="64" y="99"/>
                  <a:pt x="63" y="88"/>
                  <a:pt x="70" y="81"/>
                </a:cubicBezTo>
                <a:cubicBezTo>
                  <a:pt x="86" y="65"/>
                  <a:pt x="151" y="63"/>
                  <a:pt x="178" y="54"/>
                </a:cubicBezTo>
                <a:cubicBezTo>
                  <a:pt x="164" y="11"/>
                  <a:pt x="154" y="30"/>
                  <a:pt x="12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3300413" y="2443163"/>
            <a:ext cx="185737" cy="785812"/>
          </a:xfrm>
          <a:custGeom>
            <a:avLst/>
            <a:gdLst>
              <a:gd name="T0" fmla="*/ 2147483647 w 117"/>
              <a:gd name="T1" fmla="*/ 0 h 495"/>
              <a:gd name="T2" fmla="*/ 2147483647 w 117"/>
              <a:gd name="T3" fmla="*/ 2147483647 h 495"/>
              <a:gd name="T4" fmla="*/ 2147483647 w 117"/>
              <a:gd name="T5" fmla="*/ 2147483647 h 495"/>
              <a:gd name="T6" fmla="*/ 2147483647 w 117"/>
              <a:gd name="T7" fmla="*/ 2147483647 h 495"/>
              <a:gd name="T8" fmla="*/ 2147483647 w 117"/>
              <a:gd name="T9" fmla="*/ 2147483647 h 495"/>
              <a:gd name="T10" fmla="*/ 2147483647 w 117"/>
              <a:gd name="T11" fmla="*/ 2147483647 h 495"/>
              <a:gd name="T12" fmla="*/ 2147483647 w 117"/>
              <a:gd name="T13" fmla="*/ 2147483647 h 495"/>
              <a:gd name="T14" fmla="*/ 2147483647 w 117"/>
              <a:gd name="T15" fmla="*/ 2147483647 h 495"/>
              <a:gd name="T16" fmla="*/ 0 w 117"/>
              <a:gd name="T17" fmla="*/ 2147483647 h 495"/>
              <a:gd name="T18" fmla="*/ 2147483647 w 117"/>
              <a:gd name="T19" fmla="*/ 2147483647 h 495"/>
              <a:gd name="T20" fmla="*/ 2147483647 w 117"/>
              <a:gd name="T21" fmla="*/ 2147483647 h 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"/>
              <a:gd name="T34" fmla="*/ 0 h 495"/>
              <a:gd name="T35" fmla="*/ 117 w 117"/>
              <a:gd name="T36" fmla="*/ 495 h 4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" h="495">
                <a:moveTo>
                  <a:pt x="81" y="0"/>
                </a:moveTo>
                <a:cubicBezTo>
                  <a:pt x="75" y="18"/>
                  <a:pt x="45" y="48"/>
                  <a:pt x="63" y="54"/>
                </a:cubicBezTo>
                <a:cubicBezTo>
                  <a:pt x="81" y="60"/>
                  <a:pt x="117" y="72"/>
                  <a:pt x="117" y="72"/>
                </a:cubicBezTo>
                <a:cubicBezTo>
                  <a:pt x="100" y="141"/>
                  <a:pt x="88" y="127"/>
                  <a:pt x="36" y="162"/>
                </a:cubicBezTo>
                <a:cubicBezTo>
                  <a:pt x="63" y="203"/>
                  <a:pt x="53" y="204"/>
                  <a:pt x="27" y="243"/>
                </a:cubicBezTo>
                <a:cubicBezTo>
                  <a:pt x="30" y="258"/>
                  <a:pt x="28" y="275"/>
                  <a:pt x="36" y="288"/>
                </a:cubicBezTo>
                <a:cubicBezTo>
                  <a:pt x="41" y="297"/>
                  <a:pt x="56" y="298"/>
                  <a:pt x="63" y="306"/>
                </a:cubicBezTo>
                <a:cubicBezTo>
                  <a:pt x="69" y="313"/>
                  <a:pt x="69" y="324"/>
                  <a:pt x="72" y="333"/>
                </a:cubicBezTo>
                <a:cubicBezTo>
                  <a:pt x="9" y="375"/>
                  <a:pt x="30" y="351"/>
                  <a:pt x="0" y="396"/>
                </a:cubicBezTo>
                <a:cubicBezTo>
                  <a:pt x="21" y="459"/>
                  <a:pt x="0" y="444"/>
                  <a:pt x="45" y="459"/>
                </a:cubicBezTo>
                <a:cubicBezTo>
                  <a:pt x="35" y="490"/>
                  <a:pt x="43" y="479"/>
                  <a:pt x="27" y="49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2314575" y="2786063"/>
            <a:ext cx="196850" cy="214312"/>
          </a:xfrm>
          <a:custGeom>
            <a:avLst/>
            <a:gdLst>
              <a:gd name="T0" fmla="*/ 2147483647 w 124"/>
              <a:gd name="T1" fmla="*/ 2147483647 h 135"/>
              <a:gd name="T2" fmla="*/ 0 w 124"/>
              <a:gd name="T3" fmla="*/ 2147483647 h 135"/>
              <a:gd name="T4" fmla="*/ 2147483647 w 124"/>
              <a:gd name="T5" fmla="*/ 2147483647 h 135"/>
              <a:gd name="T6" fmla="*/ 2147483647 w 124"/>
              <a:gd name="T7" fmla="*/ 2147483647 h 135"/>
              <a:gd name="T8" fmla="*/ 2147483647 w 124"/>
              <a:gd name="T9" fmla="*/ 2147483647 h 135"/>
              <a:gd name="T10" fmla="*/ 2147483647 w 124"/>
              <a:gd name="T11" fmla="*/ 0 h 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135"/>
              <a:gd name="T20" fmla="*/ 124 w 124"/>
              <a:gd name="T21" fmla="*/ 135 h 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135">
                <a:moveTo>
                  <a:pt x="27" y="135"/>
                </a:moveTo>
                <a:cubicBezTo>
                  <a:pt x="8" y="77"/>
                  <a:pt x="52" y="98"/>
                  <a:pt x="0" y="63"/>
                </a:cubicBezTo>
                <a:cubicBezTo>
                  <a:pt x="12" y="60"/>
                  <a:pt x="24" y="54"/>
                  <a:pt x="36" y="54"/>
                </a:cubicBezTo>
                <a:cubicBezTo>
                  <a:pt x="112" y="54"/>
                  <a:pt x="91" y="88"/>
                  <a:pt x="108" y="36"/>
                </a:cubicBezTo>
                <a:cubicBezTo>
                  <a:pt x="40" y="13"/>
                  <a:pt x="124" y="44"/>
                  <a:pt x="54" y="9"/>
                </a:cubicBezTo>
                <a:cubicBezTo>
                  <a:pt x="46" y="5"/>
                  <a:pt x="27" y="0"/>
                  <a:pt x="2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3073400" y="2443163"/>
            <a:ext cx="138113" cy="514350"/>
          </a:xfrm>
          <a:custGeom>
            <a:avLst/>
            <a:gdLst>
              <a:gd name="T0" fmla="*/ 2147483647 w 87"/>
              <a:gd name="T1" fmla="*/ 0 h 324"/>
              <a:gd name="T2" fmla="*/ 2147483647 w 87"/>
              <a:gd name="T3" fmla="*/ 2147483647 h 324"/>
              <a:gd name="T4" fmla="*/ 2147483647 w 87"/>
              <a:gd name="T5" fmla="*/ 2147483647 h 324"/>
              <a:gd name="T6" fmla="*/ 2147483647 w 87"/>
              <a:gd name="T7" fmla="*/ 2147483647 h 324"/>
              <a:gd name="T8" fmla="*/ 2147483647 w 87"/>
              <a:gd name="T9" fmla="*/ 2147483647 h 324"/>
              <a:gd name="T10" fmla="*/ 2147483647 w 87"/>
              <a:gd name="T11" fmla="*/ 2147483647 h 324"/>
              <a:gd name="T12" fmla="*/ 2147483647 w 87"/>
              <a:gd name="T13" fmla="*/ 2147483647 h 3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"/>
              <a:gd name="T22" fmla="*/ 0 h 324"/>
              <a:gd name="T23" fmla="*/ 87 w 87"/>
              <a:gd name="T24" fmla="*/ 324 h 3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" h="324">
                <a:moveTo>
                  <a:pt x="35" y="0"/>
                </a:moveTo>
                <a:cubicBezTo>
                  <a:pt x="53" y="53"/>
                  <a:pt x="87" y="58"/>
                  <a:pt x="26" y="99"/>
                </a:cubicBezTo>
                <a:cubicBezTo>
                  <a:pt x="8" y="126"/>
                  <a:pt x="0" y="123"/>
                  <a:pt x="17" y="153"/>
                </a:cubicBezTo>
                <a:cubicBezTo>
                  <a:pt x="28" y="172"/>
                  <a:pt x="53" y="207"/>
                  <a:pt x="53" y="207"/>
                </a:cubicBezTo>
                <a:cubicBezTo>
                  <a:pt x="50" y="216"/>
                  <a:pt x="49" y="226"/>
                  <a:pt x="44" y="234"/>
                </a:cubicBezTo>
                <a:cubicBezTo>
                  <a:pt x="37" y="245"/>
                  <a:pt x="18" y="248"/>
                  <a:pt x="17" y="261"/>
                </a:cubicBezTo>
                <a:cubicBezTo>
                  <a:pt x="13" y="296"/>
                  <a:pt x="27" y="307"/>
                  <a:pt x="44" y="3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606550" y="2457450"/>
            <a:ext cx="207963" cy="377825"/>
          </a:xfrm>
          <a:custGeom>
            <a:avLst/>
            <a:gdLst>
              <a:gd name="T0" fmla="*/ 2147483647 w 131"/>
              <a:gd name="T1" fmla="*/ 0 h 238"/>
              <a:gd name="T2" fmla="*/ 2147483647 w 131"/>
              <a:gd name="T3" fmla="*/ 2147483647 h 238"/>
              <a:gd name="T4" fmla="*/ 2147483647 w 131"/>
              <a:gd name="T5" fmla="*/ 2147483647 h 238"/>
              <a:gd name="T6" fmla="*/ 2147483647 w 131"/>
              <a:gd name="T7" fmla="*/ 2147483647 h 238"/>
              <a:gd name="T8" fmla="*/ 2147483647 w 131"/>
              <a:gd name="T9" fmla="*/ 2147483647 h 238"/>
              <a:gd name="T10" fmla="*/ 2147483647 w 131"/>
              <a:gd name="T11" fmla="*/ 2147483647 h 2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"/>
              <a:gd name="T19" fmla="*/ 0 h 238"/>
              <a:gd name="T20" fmla="*/ 131 w 131"/>
              <a:gd name="T21" fmla="*/ 238 h 2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" h="238">
                <a:moveTo>
                  <a:pt x="86" y="0"/>
                </a:moveTo>
                <a:cubicBezTo>
                  <a:pt x="64" y="67"/>
                  <a:pt x="64" y="52"/>
                  <a:pt x="86" y="117"/>
                </a:cubicBezTo>
                <a:cubicBezTo>
                  <a:pt x="75" y="161"/>
                  <a:pt x="65" y="166"/>
                  <a:pt x="23" y="180"/>
                </a:cubicBezTo>
                <a:cubicBezTo>
                  <a:pt x="17" y="189"/>
                  <a:pt x="0" y="197"/>
                  <a:pt x="5" y="207"/>
                </a:cubicBezTo>
                <a:cubicBezTo>
                  <a:pt x="11" y="218"/>
                  <a:pt x="29" y="212"/>
                  <a:pt x="41" y="216"/>
                </a:cubicBezTo>
                <a:cubicBezTo>
                  <a:pt x="114" y="238"/>
                  <a:pt x="71" y="234"/>
                  <a:pt x="131" y="2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2797175" y="2457450"/>
            <a:ext cx="203200" cy="1638300"/>
          </a:xfrm>
          <a:custGeom>
            <a:avLst/>
            <a:gdLst>
              <a:gd name="T0" fmla="*/ 2147483647 w 128"/>
              <a:gd name="T1" fmla="*/ 0 h 1032"/>
              <a:gd name="T2" fmla="*/ 2147483647 w 128"/>
              <a:gd name="T3" fmla="*/ 2147483647 h 1032"/>
              <a:gd name="T4" fmla="*/ 2147483647 w 128"/>
              <a:gd name="T5" fmla="*/ 2147483647 h 1032"/>
              <a:gd name="T6" fmla="*/ 2147483647 w 128"/>
              <a:gd name="T7" fmla="*/ 2147483647 h 1032"/>
              <a:gd name="T8" fmla="*/ 2147483647 w 128"/>
              <a:gd name="T9" fmla="*/ 2147483647 h 1032"/>
              <a:gd name="T10" fmla="*/ 2147483647 w 128"/>
              <a:gd name="T11" fmla="*/ 2147483647 h 1032"/>
              <a:gd name="T12" fmla="*/ 2147483647 w 128"/>
              <a:gd name="T13" fmla="*/ 2147483647 h 1032"/>
              <a:gd name="T14" fmla="*/ 2147483647 w 128"/>
              <a:gd name="T15" fmla="*/ 2147483647 h 1032"/>
              <a:gd name="T16" fmla="*/ 2147483647 w 128"/>
              <a:gd name="T17" fmla="*/ 2147483647 h 1032"/>
              <a:gd name="T18" fmla="*/ 2147483647 w 128"/>
              <a:gd name="T19" fmla="*/ 2147483647 h 1032"/>
              <a:gd name="T20" fmla="*/ 2147483647 w 128"/>
              <a:gd name="T21" fmla="*/ 2147483647 h 1032"/>
              <a:gd name="T22" fmla="*/ 2147483647 w 128"/>
              <a:gd name="T23" fmla="*/ 2147483647 h 1032"/>
              <a:gd name="T24" fmla="*/ 2147483647 w 128"/>
              <a:gd name="T25" fmla="*/ 2147483647 h 1032"/>
              <a:gd name="T26" fmla="*/ 2147483647 w 128"/>
              <a:gd name="T27" fmla="*/ 2147483647 h 1032"/>
              <a:gd name="T28" fmla="*/ 2147483647 w 128"/>
              <a:gd name="T29" fmla="*/ 2147483647 h 1032"/>
              <a:gd name="T30" fmla="*/ 2147483647 w 128"/>
              <a:gd name="T31" fmla="*/ 2147483647 h 1032"/>
              <a:gd name="T32" fmla="*/ 2147483647 w 128"/>
              <a:gd name="T33" fmla="*/ 2147483647 h 10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8"/>
              <a:gd name="T52" fmla="*/ 0 h 1032"/>
              <a:gd name="T53" fmla="*/ 128 w 128"/>
              <a:gd name="T54" fmla="*/ 1032 h 10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8" h="1032">
                <a:moveTo>
                  <a:pt x="119" y="0"/>
                </a:moveTo>
                <a:cubicBezTo>
                  <a:pt x="98" y="62"/>
                  <a:pt x="108" y="128"/>
                  <a:pt x="128" y="189"/>
                </a:cubicBezTo>
                <a:cubicBezTo>
                  <a:pt x="118" y="276"/>
                  <a:pt x="119" y="321"/>
                  <a:pt x="47" y="369"/>
                </a:cubicBezTo>
                <a:cubicBezTo>
                  <a:pt x="41" y="378"/>
                  <a:pt x="37" y="388"/>
                  <a:pt x="29" y="396"/>
                </a:cubicBezTo>
                <a:cubicBezTo>
                  <a:pt x="21" y="404"/>
                  <a:pt x="3" y="403"/>
                  <a:pt x="2" y="414"/>
                </a:cubicBezTo>
                <a:cubicBezTo>
                  <a:pt x="0" y="433"/>
                  <a:pt x="9" y="452"/>
                  <a:pt x="20" y="468"/>
                </a:cubicBezTo>
                <a:cubicBezTo>
                  <a:pt x="32" y="486"/>
                  <a:pt x="56" y="522"/>
                  <a:pt x="56" y="522"/>
                </a:cubicBezTo>
                <a:cubicBezTo>
                  <a:pt x="41" y="567"/>
                  <a:pt x="55" y="570"/>
                  <a:pt x="92" y="594"/>
                </a:cubicBezTo>
                <a:cubicBezTo>
                  <a:pt x="89" y="606"/>
                  <a:pt x="87" y="618"/>
                  <a:pt x="83" y="630"/>
                </a:cubicBezTo>
                <a:cubicBezTo>
                  <a:pt x="78" y="648"/>
                  <a:pt x="65" y="684"/>
                  <a:pt x="65" y="684"/>
                </a:cubicBezTo>
                <a:cubicBezTo>
                  <a:pt x="68" y="705"/>
                  <a:pt x="66" y="727"/>
                  <a:pt x="74" y="747"/>
                </a:cubicBezTo>
                <a:cubicBezTo>
                  <a:pt x="82" y="767"/>
                  <a:pt x="110" y="801"/>
                  <a:pt x="110" y="801"/>
                </a:cubicBezTo>
                <a:cubicBezTo>
                  <a:pt x="101" y="807"/>
                  <a:pt x="90" y="811"/>
                  <a:pt x="83" y="819"/>
                </a:cubicBezTo>
                <a:cubicBezTo>
                  <a:pt x="69" y="835"/>
                  <a:pt x="47" y="873"/>
                  <a:pt x="47" y="873"/>
                </a:cubicBezTo>
                <a:cubicBezTo>
                  <a:pt x="53" y="891"/>
                  <a:pt x="73" y="910"/>
                  <a:pt x="65" y="927"/>
                </a:cubicBezTo>
                <a:cubicBezTo>
                  <a:pt x="47" y="964"/>
                  <a:pt x="31" y="988"/>
                  <a:pt x="2" y="1017"/>
                </a:cubicBezTo>
                <a:cubicBezTo>
                  <a:pt x="46" y="1032"/>
                  <a:pt x="20" y="1026"/>
                  <a:pt x="83" y="102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2182813" y="3000375"/>
            <a:ext cx="246062" cy="914400"/>
          </a:xfrm>
          <a:custGeom>
            <a:avLst/>
            <a:gdLst>
              <a:gd name="T0" fmla="*/ 2147483647 w 155"/>
              <a:gd name="T1" fmla="*/ 0 h 576"/>
              <a:gd name="T2" fmla="*/ 2147483647 w 155"/>
              <a:gd name="T3" fmla="*/ 2147483647 h 576"/>
              <a:gd name="T4" fmla="*/ 2147483647 w 155"/>
              <a:gd name="T5" fmla="*/ 2147483647 h 576"/>
              <a:gd name="T6" fmla="*/ 2147483647 w 155"/>
              <a:gd name="T7" fmla="*/ 2147483647 h 576"/>
              <a:gd name="T8" fmla="*/ 2147483647 w 155"/>
              <a:gd name="T9" fmla="*/ 2147483647 h 576"/>
              <a:gd name="T10" fmla="*/ 2147483647 w 155"/>
              <a:gd name="T11" fmla="*/ 2147483647 h 576"/>
              <a:gd name="T12" fmla="*/ 2147483647 w 155"/>
              <a:gd name="T13" fmla="*/ 2147483647 h 576"/>
              <a:gd name="T14" fmla="*/ 2147483647 w 155"/>
              <a:gd name="T15" fmla="*/ 2147483647 h 576"/>
              <a:gd name="T16" fmla="*/ 2147483647 w 155"/>
              <a:gd name="T17" fmla="*/ 2147483647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"/>
              <a:gd name="T28" fmla="*/ 0 h 576"/>
              <a:gd name="T29" fmla="*/ 155 w 155"/>
              <a:gd name="T30" fmla="*/ 576 h 5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" h="576">
                <a:moveTo>
                  <a:pt x="110" y="0"/>
                </a:moveTo>
                <a:cubicBezTo>
                  <a:pt x="113" y="15"/>
                  <a:pt x="111" y="32"/>
                  <a:pt x="119" y="45"/>
                </a:cubicBezTo>
                <a:cubicBezTo>
                  <a:pt x="124" y="54"/>
                  <a:pt x="143" y="53"/>
                  <a:pt x="146" y="63"/>
                </a:cubicBezTo>
                <a:cubicBezTo>
                  <a:pt x="150" y="75"/>
                  <a:pt x="143" y="88"/>
                  <a:pt x="137" y="99"/>
                </a:cubicBezTo>
                <a:cubicBezTo>
                  <a:pt x="117" y="140"/>
                  <a:pt x="88" y="165"/>
                  <a:pt x="74" y="207"/>
                </a:cubicBezTo>
                <a:cubicBezTo>
                  <a:pt x="103" y="251"/>
                  <a:pt x="138" y="292"/>
                  <a:pt x="155" y="342"/>
                </a:cubicBezTo>
                <a:cubicBezTo>
                  <a:pt x="123" y="390"/>
                  <a:pt x="104" y="432"/>
                  <a:pt x="74" y="477"/>
                </a:cubicBezTo>
                <a:cubicBezTo>
                  <a:pt x="71" y="489"/>
                  <a:pt x="72" y="503"/>
                  <a:pt x="65" y="513"/>
                </a:cubicBezTo>
                <a:cubicBezTo>
                  <a:pt x="46" y="541"/>
                  <a:pt x="0" y="529"/>
                  <a:pt x="47" y="5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3914775" y="2471738"/>
            <a:ext cx="228600" cy="1471612"/>
          </a:xfrm>
          <a:custGeom>
            <a:avLst/>
            <a:gdLst>
              <a:gd name="T0" fmla="*/ 2147483647 w 144"/>
              <a:gd name="T1" fmla="*/ 0 h 927"/>
              <a:gd name="T2" fmla="*/ 2147483647 w 144"/>
              <a:gd name="T3" fmla="*/ 2147483647 h 927"/>
              <a:gd name="T4" fmla="*/ 2147483647 w 144"/>
              <a:gd name="T5" fmla="*/ 2147483647 h 927"/>
              <a:gd name="T6" fmla="*/ 2147483647 w 144"/>
              <a:gd name="T7" fmla="*/ 2147483647 h 927"/>
              <a:gd name="T8" fmla="*/ 2147483647 w 144"/>
              <a:gd name="T9" fmla="*/ 2147483647 h 927"/>
              <a:gd name="T10" fmla="*/ 2147483647 w 144"/>
              <a:gd name="T11" fmla="*/ 2147483647 h 927"/>
              <a:gd name="T12" fmla="*/ 2147483647 w 144"/>
              <a:gd name="T13" fmla="*/ 2147483647 h 927"/>
              <a:gd name="T14" fmla="*/ 2147483647 w 144"/>
              <a:gd name="T15" fmla="*/ 2147483647 h 927"/>
              <a:gd name="T16" fmla="*/ 0 w 144"/>
              <a:gd name="T17" fmla="*/ 2147483647 h 927"/>
              <a:gd name="T18" fmla="*/ 2147483647 w 144"/>
              <a:gd name="T19" fmla="*/ 2147483647 h 927"/>
              <a:gd name="T20" fmla="*/ 2147483647 w 144"/>
              <a:gd name="T21" fmla="*/ 2147483647 h 927"/>
              <a:gd name="T22" fmla="*/ 2147483647 w 144"/>
              <a:gd name="T23" fmla="*/ 2147483647 h 927"/>
              <a:gd name="T24" fmla="*/ 2147483647 w 144"/>
              <a:gd name="T25" fmla="*/ 2147483647 h 927"/>
              <a:gd name="T26" fmla="*/ 2147483647 w 144"/>
              <a:gd name="T27" fmla="*/ 2147483647 h 927"/>
              <a:gd name="T28" fmla="*/ 2147483647 w 144"/>
              <a:gd name="T29" fmla="*/ 2147483647 h 9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4"/>
              <a:gd name="T46" fmla="*/ 0 h 927"/>
              <a:gd name="T47" fmla="*/ 144 w 144"/>
              <a:gd name="T48" fmla="*/ 927 h 9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4" h="927">
                <a:moveTo>
                  <a:pt x="108" y="0"/>
                </a:moveTo>
                <a:cubicBezTo>
                  <a:pt x="110" y="6"/>
                  <a:pt x="134" y="79"/>
                  <a:pt x="135" y="81"/>
                </a:cubicBezTo>
                <a:cubicBezTo>
                  <a:pt x="138" y="90"/>
                  <a:pt x="144" y="108"/>
                  <a:pt x="144" y="108"/>
                </a:cubicBezTo>
                <a:cubicBezTo>
                  <a:pt x="119" y="184"/>
                  <a:pt x="36" y="199"/>
                  <a:pt x="9" y="279"/>
                </a:cubicBezTo>
                <a:cubicBezTo>
                  <a:pt x="12" y="309"/>
                  <a:pt x="12" y="339"/>
                  <a:pt x="18" y="369"/>
                </a:cubicBezTo>
                <a:cubicBezTo>
                  <a:pt x="21" y="388"/>
                  <a:pt x="36" y="423"/>
                  <a:pt x="36" y="423"/>
                </a:cubicBezTo>
                <a:cubicBezTo>
                  <a:pt x="28" y="454"/>
                  <a:pt x="10" y="483"/>
                  <a:pt x="27" y="513"/>
                </a:cubicBezTo>
                <a:cubicBezTo>
                  <a:pt x="38" y="532"/>
                  <a:pt x="63" y="567"/>
                  <a:pt x="63" y="567"/>
                </a:cubicBezTo>
                <a:cubicBezTo>
                  <a:pt x="43" y="596"/>
                  <a:pt x="20" y="610"/>
                  <a:pt x="0" y="639"/>
                </a:cubicBezTo>
                <a:cubicBezTo>
                  <a:pt x="9" y="645"/>
                  <a:pt x="19" y="649"/>
                  <a:pt x="27" y="657"/>
                </a:cubicBezTo>
                <a:cubicBezTo>
                  <a:pt x="35" y="665"/>
                  <a:pt x="37" y="677"/>
                  <a:pt x="45" y="684"/>
                </a:cubicBezTo>
                <a:cubicBezTo>
                  <a:pt x="61" y="697"/>
                  <a:pt x="82" y="700"/>
                  <a:pt x="99" y="711"/>
                </a:cubicBezTo>
                <a:cubicBezTo>
                  <a:pt x="77" y="777"/>
                  <a:pt x="94" y="752"/>
                  <a:pt x="54" y="792"/>
                </a:cubicBezTo>
                <a:cubicBezTo>
                  <a:pt x="33" y="855"/>
                  <a:pt x="56" y="779"/>
                  <a:pt x="36" y="900"/>
                </a:cubicBezTo>
                <a:cubicBezTo>
                  <a:pt x="34" y="909"/>
                  <a:pt x="27" y="927"/>
                  <a:pt x="27" y="92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4008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400800" y="396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42069" name="Text Box 21"/>
          <p:cNvSpPr txBox="1">
            <a:spLocks noChangeArrowheads="1"/>
          </p:cNvSpPr>
          <p:nvPr/>
        </p:nvSpPr>
        <p:spPr bwMode="auto">
          <a:xfrm>
            <a:off x="6324600" y="30480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>
                <a:latin typeface="Times New Roman" pitchFamily="18" charset="0"/>
                <a:cs typeface="Arial" pitchFamily="34" charset="0"/>
              </a:rPr>
              <a:t>150mm to 300mm typical</a:t>
            </a:r>
          </a:p>
        </p:txBody>
      </p:sp>
      <p:sp>
        <p:nvSpPr>
          <p:cNvPr id="642070" name="Rectangle 22" descr="Purple mesh"/>
          <p:cNvSpPr>
            <a:spLocks noChangeArrowheads="1"/>
          </p:cNvSpPr>
          <p:nvPr/>
        </p:nvSpPr>
        <p:spPr bwMode="auto">
          <a:xfrm>
            <a:off x="4191000" y="2057400"/>
            <a:ext cx="1981200" cy="381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30750" y="2457450"/>
            <a:ext cx="166688" cy="500063"/>
          </a:xfrm>
          <a:custGeom>
            <a:avLst/>
            <a:gdLst>
              <a:gd name="T0" fmla="*/ 2147483647 w 105"/>
              <a:gd name="T1" fmla="*/ 0 h 315"/>
              <a:gd name="T2" fmla="*/ 2147483647 w 105"/>
              <a:gd name="T3" fmla="*/ 2147483647 h 315"/>
              <a:gd name="T4" fmla="*/ 2147483647 w 105"/>
              <a:gd name="T5" fmla="*/ 2147483647 h 315"/>
              <a:gd name="T6" fmla="*/ 2147483647 w 105"/>
              <a:gd name="T7" fmla="*/ 2147483647 h 315"/>
              <a:gd name="T8" fmla="*/ 2147483647 w 105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315"/>
              <a:gd name="T17" fmla="*/ 105 w 105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315">
                <a:moveTo>
                  <a:pt x="35" y="0"/>
                </a:moveTo>
                <a:cubicBezTo>
                  <a:pt x="24" y="32"/>
                  <a:pt x="0" y="47"/>
                  <a:pt x="17" y="81"/>
                </a:cubicBezTo>
                <a:cubicBezTo>
                  <a:pt x="31" y="110"/>
                  <a:pt x="89" y="144"/>
                  <a:pt x="89" y="144"/>
                </a:cubicBezTo>
                <a:cubicBezTo>
                  <a:pt x="105" y="191"/>
                  <a:pt x="83" y="217"/>
                  <a:pt x="44" y="243"/>
                </a:cubicBezTo>
                <a:cubicBezTo>
                  <a:pt x="30" y="284"/>
                  <a:pt x="35" y="261"/>
                  <a:pt x="35" y="31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4329113" y="2443163"/>
            <a:ext cx="171450" cy="928687"/>
          </a:xfrm>
          <a:custGeom>
            <a:avLst/>
            <a:gdLst>
              <a:gd name="T0" fmla="*/ 2147483647 w 108"/>
              <a:gd name="T1" fmla="*/ 0 h 585"/>
              <a:gd name="T2" fmla="*/ 2147483647 w 108"/>
              <a:gd name="T3" fmla="*/ 2147483647 h 585"/>
              <a:gd name="T4" fmla="*/ 0 w 108"/>
              <a:gd name="T5" fmla="*/ 2147483647 h 585"/>
              <a:gd name="T6" fmla="*/ 2147483647 w 108"/>
              <a:gd name="T7" fmla="*/ 2147483647 h 585"/>
              <a:gd name="T8" fmla="*/ 2147483647 w 108"/>
              <a:gd name="T9" fmla="*/ 2147483647 h 585"/>
              <a:gd name="T10" fmla="*/ 2147483647 w 108"/>
              <a:gd name="T11" fmla="*/ 2147483647 h 585"/>
              <a:gd name="T12" fmla="*/ 2147483647 w 108"/>
              <a:gd name="T13" fmla="*/ 2147483647 h 585"/>
              <a:gd name="T14" fmla="*/ 2147483647 w 108"/>
              <a:gd name="T15" fmla="*/ 2147483647 h 585"/>
              <a:gd name="T16" fmla="*/ 2147483647 w 108"/>
              <a:gd name="T17" fmla="*/ 2147483647 h 585"/>
              <a:gd name="T18" fmla="*/ 0 w 108"/>
              <a:gd name="T19" fmla="*/ 2147483647 h 585"/>
              <a:gd name="T20" fmla="*/ 2147483647 w 108"/>
              <a:gd name="T21" fmla="*/ 2147483647 h 585"/>
              <a:gd name="T22" fmla="*/ 2147483647 w 108"/>
              <a:gd name="T23" fmla="*/ 2147483647 h 585"/>
              <a:gd name="T24" fmla="*/ 2147483647 w 108"/>
              <a:gd name="T25" fmla="*/ 2147483647 h 5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585"/>
              <a:gd name="T41" fmla="*/ 108 w 108"/>
              <a:gd name="T42" fmla="*/ 585 h 5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585">
                <a:moveTo>
                  <a:pt x="72" y="0"/>
                </a:moveTo>
                <a:cubicBezTo>
                  <a:pt x="56" y="48"/>
                  <a:pt x="74" y="93"/>
                  <a:pt x="63" y="144"/>
                </a:cubicBezTo>
                <a:cubicBezTo>
                  <a:pt x="54" y="186"/>
                  <a:pt x="14" y="209"/>
                  <a:pt x="0" y="252"/>
                </a:cubicBezTo>
                <a:cubicBezTo>
                  <a:pt x="10" y="281"/>
                  <a:pt x="4" y="283"/>
                  <a:pt x="36" y="297"/>
                </a:cubicBezTo>
                <a:cubicBezTo>
                  <a:pt x="53" y="305"/>
                  <a:pt x="90" y="315"/>
                  <a:pt x="90" y="315"/>
                </a:cubicBezTo>
                <a:cubicBezTo>
                  <a:pt x="65" y="353"/>
                  <a:pt x="52" y="340"/>
                  <a:pt x="27" y="378"/>
                </a:cubicBezTo>
                <a:cubicBezTo>
                  <a:pt x="33" y="387"/>
                  <a:pt x="43" y="394"/>
                  <a:pt x="45" y="405"/>
                </a:cubicBezTo>
                <a:cubicBezTo>
                  <a:pt x="54" y="456"/>
                  <a:pt x="4" y="411"/>
                  <a:pt x="63" y="450"/>
                </a:cubicBezTo>
                <a:cubicBezTo>
                  <a:pt x="60" y="459"/>
                  <a:pt x="62" y="471"/>
                  <a:pt x="54" y="477"/>
                </a:cubicBezTo>
                <a:cubicBezTo>
                  <a:pt x="39" y="488"/>
                  <a:pt x="0" y="495"/>
                  <a:pt x="0" y="495"/>
                </a:cubicBezTo>
                <a:cubicBezTo>
                  <a:pt x="18" y="501"/>
                  <a:pt x="36" y="507"/>
                  <a:pt x="54" y="513"/>
                </a:cubicBezTo>
                <a:cubicBezTo>
                  <a:pt x="63" y="516"/>
                  <a:pt x="81" y="522"/>
                  <a:pt x="81" y="522"/>
                </a:cubicBezTo>
                <a:cubicBezTo>
                  <a:pt x="100" y="580"/>
                  <a:pt x="86" y="563"/>
                  <a:pt x="108" y="58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5543550" y="2457450"/>
            <a:ext cx="157163" cy="1042988"/>
          </a:xfrm>
          <a:custGeom>
            <a:avLst/>
            <a:gdLst>
              <a:gd name="T0" fmla="*/ 2147483647 w 99"/>
              <a:gd name="T1" fmla="*/ 0 h 657"/>
              <a:gd name="T2" fmla="*/ 2147483647 w 99"/>
              <a:gd name="T3" fmla="*/ 2147483647 h 657"/>
              <a:gd name="T4" fmla="*/ 2147483647 w 99"/>
              <a:gd name="T5" fmla="*/ 2147483647 h 657"/>
              <a:gd name="T6" fmla="*/ 2147483647 w 99"/>
              <a:gd name="T7" fmla="*/ 2147483647 h 657"/>
              <a:gd name="T8" fmla="*/ 0 w 99"/>
              <a:gd name="T9" fmla="*/ 2147483647 h 657"/>
              <a:gd name="T10" fmla="*/ 2147483647 w 99"/>
              <a:gd name="T11" fmla="*/ 2147483647 h 657"/>
              <a:gd name="T12" fmla="*/ 2147483647 w 99"/>
              <a:gd name="T13" fmla="*/ 2147483647 h 657"/>
              <a:gd name="T14" fmla="*/ 2147483647 w 99"/>
              <a:gd name="T15" fmla="*/ 2147483647 h 657"/>
              <a:gd name="T16" fmla="*/ 0 w 99"/>
              <a:gd name="T17" fmla="*/ 2147483647 h 657"/>
              <a:gd name="T18" fmla="*/ 2147483647 w 99"/>
              <a:gd name="T19" fmla="*/ 2147483647 h 657"/>
              <a:gd name="T20" fmla="*/ 2147483647 w 99"/>
              <a:gd name="T21" fmla="*/ 2147483647 h 6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657"/>
              <a:gd name="T35" fmla="*/ 99 w 99"/>
              <a:gd name="T36" fmla="*/ 657 h 6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657">
                <a:moveTo>
                  <a:pt x="9" y="0"/>
                </a:moveTo>
                <a:cubicBezTo>
                  <a:pt x="22" y="38"/>
                  <a:pt x="48" y="50"/>
                  <a:pt x="81" y="72"/>
                </a:cubicBezTo>
                <a:cubicBezTo>
                  <a:pt x="80" y="77"/>
                  <a:pt x="74" y="145"/>
                  <a:pt x="63" y="162"/>
                </a:cubicBezTo>
                <a:cubicBezTo>
                  <a:pt x="35" y="204"/>
                  <a:pt x="38" y="172"/>
                  <a:pt x="18" y="216"/>
                </a:cubicBezTo>
                <a:cubicBezTo>
                  <a:pt x="10" y="233"/>
                  <a:pt x="0" y="270"/>
                  <a:pt x="0" y="270"/>
                </a:cubicBezTo>
                <a:cubicBezTo>
                  <a:pt x="3" y="293"/>
                  <a:pt x="5" y="335"/>
                  <a:pt x="18" y="360"/>
                </a:cubicBezTo>
                <a:cubicBezTo>
                  <a:pt x="36" y="396"/>
                  <a:pt x="59" y="429"/>
                  <a:pt x="72" y="468"/>
                </a:cubicBezTo>
                <a:cubicBezTo>
                  <a:pt x="54" y="575"/>
                  <a:pt x="82" y="487"/>
                  <a:pt x="36" y="540"/>
                </a:cubicBezTo>
                <a:cubicBezTo>
                  <a:pt x="22" y="556"/>
                  <a:pt x="0" y="594"/>
                  <a:pt x="0" y="594"/>
                </a:cubicBezTo>
                <a:cubicBezTo>
                  <a:pt x="12" y="603"/>
                  <a:pt x="23" y="614"/>
                  <a:pt x="36" y="621"/>
                </a:cubicBezTo>
                <a:cubicBezTo>
                  <a:pt x="54" y="630"/>
                  <a:pt x="99" y="626"/>
                  <a:pt x="99" y="65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5129213" y="2457450"/>
            <a:ext cx="157162" cy="1300163"/>
          </a:xfrm>
          <a:custGeom>
            <a:avLst/>
            <a:gdLst>
              <a:gd name="T0" fmla="*/ 2147483647 w 99"/>
              <a:gd name="T1" fmla="*/ 0 h 819"/>
              <a:gd name="T2" fmla="*/ 2147483647 w 99"/>
              <a:gd name="T3" fmla="*/ 2147483647 h 819"/>
              <a:gd name="T4" fmla="*/ 2147483647 w 99"/>
              <a:gd name="T5" fmla="*/ 2147483647 h 819"/>
              <a:gd name="T6" fmla="*/ 2147483647 w 99"/>
              <a:gd name="T7" fmla="*/ 2147483647 h 819"/>
              <a:gd name="T8" fmla="*/ 2147483647 w 99"/>
              <a:gd name="T9" fmla="*/ 2147483647 h 819"/>
              <a:gd name="T10" fmla="*/ 2147483647 w 99"/>
              <a:gd name="T11" fmla="*/ 2147483647 h 819"/>
              <a:gd name="T12" fmla="*/ 2147483647 w 99"/>
              <a:gd name="T13" fmla="*/ 2147483647 h 819"/>
              <a:gd name="T14" fmla="*/ 2147483647 w 99"/>
              <a:gd name="T15" fmla="*/ 2147483647 h 819"/>
              <a:gd name="T16" fmla="*/ 2147483647 w 99"/>
              <a:gd name="T17" fmla="*/ 2147483647 h 819"/>
              <a:gd name="T18" fmla="*/ 2147483647 w 99"/>
              <a:gd name="T19" fmla="*/ 2147483647 h 819"/>
              <a:gd name="T20" fmla="*/ 0 w 99"/>
              <a:gd name="T21" fmla="*/ 2147483647 h 819"/>
              <a:gd name="T22" fmla="*/ 2147483647 w 99"/>
              <a:gd name="T23" fmla="*/ 2147483647 h 819"/>
              <a:gd name="T24" fmla="*/ 2147483647 w 99"/>
              <a:gd name="T25" fmla="*/ 2147483647 h 819"/>
              <a:gd name="T26" fmla="*/ 2147483647 w 99"/>
              <a:gd name="T27" fmla="*/ 2147483647 h 8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"/>
              <a:gd name="T43" fmla="*/ 0 h 819"/>
              <a:gd name="T44" fmla="*/ 99 w 99"/>
              <a:gd name="T45" fmla="*/ 819 h 8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" h="819">
                <a:moveTo>
                  <a:pt x="99" y="0"/>
                </a:moveTo>
                <a:cubicBezTo>
                  <a:pt x="20" y="53"/>
                  <a:pt x="63" y="22"/>
                  <a:pt x="18" y="90"/>
                </a:cubicBezTo>
                <a:cubicBezTo>
                  <a:pt x="44" y="116"/>
                  <a:pt x="73" y="136"/>
                  <a:pt x="99" y="162"/>
                </a:cubicBezTo>
                <a:cubicBezTo>
                  <a:pt x="51" y="198"/>
                  <a:pt x="29" y="191"/>
                  <a:pt x="9" y="252"/>
                </a:cubicBezTo>
                <a:cubicBezTo>
                  <a:pt x="19" y="281"/>
                  <a:pt x="13" y="283"/>
                  <a:pt x="45" y="297"/>
                </a:cubicBezTo>
                <a:cubicBezTo>
                  <a:pt x="62" y="305"/>
                  <a:pt x="99" y="315"/>
                  <a:pt x="99" y="315"/>
                </a:cubicBezTo>
                <a:cubicBezTo>
                  <a:pt x="84" y="360"/>
                  <a:pt x="83" y="389"/>
                  <a:pt x="36" y="405"/>
                </a:cubicBezTo>
                <a:cubicBezTo>
                  <a:pt x="49" y="445"/>
                  <a:pt x="68" y="437"/>
                  <a:pt x="81" y="477"/>
                </a:cubicBezTo>
                <a:cubicBezTo>
                  <a:pt x="45" y="501"/>
                  <a:pt x="32" y="490"/>
                  <a:pt x="18" y="531"/>
                </a:cubicBezTo>
                <a:cubicBezTo>
                  <a:pt x="49" y="552"/>
                  <a:pt x="60" y="567"/>
                  <a:pt x="72" y="603"/>
                </a:cubicBezTo>
                <a:cubicBezTo>
                  <a:pt x="59" y="641"/>
                  <a:pt x="37" y="654"/>
                  <a:pt x="0" y="666"/>
                </a:cubicBezTo>
                <a:cubicBezTo>
                  <a:pt x="27" y="693"/>
                  <a:pt x="51" y="702"/>
                  <a:pt x="63" y="738"/>
                </a:cubicBezTo>
                <a:cubicBezTo>
                  <a:pt x="11" y="815"/>
                  <a:pt x="66" y="717"/>
                  <a:pt x="54" y="792"/>
                </a:cubicBezTo>
                <a:cubicBezTo>
                  <a:pt x="52" y="803"/>
                  <a:pt x="36" y="819"/>
                  <a:pt x="36" y="81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5972175" y="2457450"/>
            <a:ext cx="157163" cy="942975"/>
          </a:xfrm>
          <a:custGeom>
            <a:avLst/>
            <a:gdLst>
              <a:gd name="T0" fmla="*/ 0 w 99"/>
              <a:gd name="T1" fmla="*/ 0 h 594"/>
              <a:gd name="T2" fmla="*/ 2147483647 w 99"/>
              <a:gd name="T3" fmla="*/ 2147483647 h 594"/>
              <a:gd name="T4" fmla="*/ 0 w 99"/>
              <a:gd name="T5" fmla="*/ 2147483647 h 594"/>
              <a:gd name="T6" fmla="*/ 2147483647 w 99"/>
              <a:gd name="T7" fmla="*/ 2147483647 h 594"/>
              <a:gd name="T8" fmla="*/ 2147483647 w 99"/>
              <a:gd name="T9" fmla="*/ 2147483647 h 594"/>
              <a:gd name="T10" fmla="*/ 2147483647 w 99"/>
              <a:gd name="T11" fmla="*/ 2147483647 h 594"/>
              <a:gd name="T12" fmla="*/ 2147483647 w 99"/>
              <a:gd name="T13" fmla="*/ 2147483647 h 594"/>
              <a:gd name="T14" fmla="*/ 2147483647 w 99"/>
              <a:gd name="T15" fmla="*/ 2147483647 h 594"/>
              <a:gd name="T16" fmla="*/ 2147483647 w 99"/>
              <a:gd name="T17" fmla="*/ 2147483647 h 5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594"/>
              <a:gd name="T29" fmla="*/ 99 w 99"/>
              <a:gd name="T30" fmla="*/ 594 h 5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594">
                <a:moveTo>
                  <a:pt x="0" y="0"/>
                </a:moveTo>
                <a:cubicBezTo>
                  <a:pt x="21" y="64"/>
                  <a:pt x="7" y="38"/>
                  <a:pt x="36" y="81"/>
                </a:cubicBezTo>
                <a:cubicBezTo>
                  <a:pt x="27" y="115"/>
                  <a:pt x="11" y="138"/>
                  <a:pt x="0" y="171"/>
                </a:cubicBezTo>
                <a:cubicBezTo>
                  <a:pt x="24" y="207"/>
                  <a:pt x="49" y="247"/>
                  <a:pt x="63" y="288"/>
                </a:cubicBezTo>
                <a:cubicBezTo>
                  <a:pt x="57" y="297"/>
                  <a:pt x="49" y="305"/>
                  <a:pt x="45" y="315"/>
                </a:cubicBezTo>
                <a:cubicBezTo>
                  <a:pt x="37" y="332"/>
                  <a:pt x="27" y="369"/>
                  <a:pt x="27" y="369"/>
                </a:cubicBezTo>
                <a:cubicBezTo>
                  <a:pt x="39" y="404"/>
                  <a:pt x="45" y="420"/>
                  <a:pt x="81" y="432"/>
                </a:cubicBezTo>
                <a:cubicBezTo>
                  <a:pt x="99" y="486"/>
                  <a:pt x="65" y="505"/>
                  <a:pt x="27" y="531"/>
                </a:cubicBezTo>
                <a:cubicBezTo>
                  <a:pt x="14" y="570"/>
                  <a:pt x="27" y="558"/>
                  <a:pt x="27" y="59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42076" name="Rectangle 28" descr="Large confetti"/>
          <p:cNvSpPr>
            <a:spLocks noChangeArrowheads="1"/>
          </p:cNvSpPr>
          <p:nvPr/>
        </p:nvSpPr>
        <p:spPr bwMode="auto">
          <a:xfrm>
            <a:off x="4191000" y="2438400"/>
            <a:ext cx="1981200" cy="1447800"/>
          </a:xfrm>
          <a:prstGeom prst="rect">
            <a:avLst/>
          </a:prstGeom>
          <a:pattFill prst="lgConfetti">
            <a:fgClr>
              <a:srgbClr val="333333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2077" name="Text Box 29"/>
          <p:cNvSpPr txBox="1">
            <a:spLocks noChangeArrowheads="1"/>
          </p:cNvSpPr>
          <p:nvPr/>
        </p:nvSpPr>
        <p:spPr bwMode="auto">
          <a:xfrm>
            <a:off x="4495800" y="29718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sz="2400">
                <a:latin typeface="Lucida Sans" pitchFamily="34" charset="0"/>
                <a:cs typeface="Arial" pitchFamily="34" charset="0"/>
              </a:rPr>
              <a:t>Recycle</a:t>
            </a:r>
          </a:p>
        </p:txBody>
      </p:sp>
      <p:sp>
        <p:nvSpPr>
          <p:cNvPr id="642078" name="Text Box 30"/>
          <p:cNvSpPr txBox="1">
            <a:spLocks noChangeArrowheads="1"/>
          </p:cNvSpPr>
          <p:nvPr/>
        </p:nvSpPr>
        <p:spPr bwMode="auto">
          <a:xfrm>
            <a:off x="64008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sz="2400">
                <a:latin typeface="Lucida Sans" pitchFamily="34" charset="0"/>
                <a:cs typeface="Arial" pitchFamily="34" charset="0"/>
              </a:rPr>
              <a:t>Asphalt w/c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sz="3200">
                <a:latin typeface="Lucida Sans" pitchFamily="34" charset="0"/>
                <a:cs typeface="Arial" pitchFamily="34" charset="0"/>
              </a:rPr>
              <a:t>COLD IN-PLACE PAVEMENT RECYCLING</a:t>
            </a:r>
            <a:endParaRPr kumimoji="1" lang="en-US" sz="4000">
              <a:latin typeface="Lucida Sans" pitchFamily="34" charset="0"/>
              <a:cs typeface="Arial" pitchFamily="34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228600" y="152400"/>
            <a:ext cx="8382000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ZA">
                <a:latin typeface="Lucida Sans" pitchFamily="34" charset="0"/>
                <a:cs typeface="Arial" pitchFamily="34" charset="0"/>
              </a:rPr>
              <a:t>ROAD PAVEMENT RECYCLING TECHNOLOGIES</a:t>
            </a:r>
            <a:endParaRPr kumimoji="1" lang="en-GB">
              <a:latin typeface="Lucida San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9" grpId="0" autoUpdateAnimBg="0"/>
      <p:bldP spid="642070" grpId="0" animBg="1"/>
      <p:bldP spid="642076" grpId="0" animBg="1"/>
      <p:bldP spid="642077" grpId="0" animBg="1" autoUpdateAnimBg="0"/>
      <p:bldP spid="6420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การจัดลำดับความสำคัญของโครงการ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14348" y="1285860"/>
          <a:ext cx="7772400" cy="519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หัวข้อการนำเสนอ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แนวทางการวิเคราะห์วิธีการซ่อมบำรุงที่เหมาะสม</a:t>
            </a:r>
            <a:endParaRPr lang="en-US" sz="440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b="1" smtClean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รายละเอียดของระบบ </a:t>
            </a:r>
            <a:r>
              <a:rPr lang="en-US" sz="4400" b="1" smtClean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TPMS 2009</a:t>
            </a:r>
            <a:endParaRPr lang="th-TH" sz="4400" b="1" smtClean="0">
              <a:solidFill>
                <a:srgbClr val="FFFF99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การใช้งานโปรแกรม </a:t>
            </a: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สรุป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24F34-D82E-450E-B7DB-7C5F06BE2DAE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EC86C6-AD5F-4941-B069-154F450DAC43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2531" name="รูปภาพ 4" descr="9-1.jpg"/>
          <p:cNvPicPr>
            <a:picLocks noChangeAspect="1"/>
          </p:cNvPicPr>
          <p:nvPr/>
        </p:nvPicPr>
        <p:blipFill>
          <a:blip r:embed="rId2">
            <a:lum bright="-4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428728" y="2071678"/>
            <a:ext cx="5786478" cy="121444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8056" indent="-384048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 </a:t>
            </a:r>
            <a:r>
              <a:rPr lang="en-US" sz="4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TPMS 2009</a:t>
            </a:r>
          </a:p>
          <a:p>
            <a:pPr marL="448056" indent="-384048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THAILAND PAVEMENT MANAGEMENT SYSTEM</a:t>
            </a:r>
          </a:p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th-TH" sz="2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th-TH" sz="2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th-TH" sz="2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pic>
        <p:nvPicPr>
          <p:cNvPr id="8" name="Picture 1" descr="D:\my work\Dr. wisanu\TPMS\final_report\present_draft\q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786182" y="1071546"/>
            <a:ext cx="1000132" cy="8961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สี่เหลี่ยมผืนผ้า 11"/>
          <p:cNvSpPr/>
          <p:nvPr/>
        </p:nvSpPr>
        <p:spPr>
          <a:xfrm>
            <a:off x="1000100" y="285728"/>
            <a:ext cx="7643866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ระบบบริหารงานบำรุงทางหลวง</a:t>
            </a: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1928813" y="2714625"/>
            <a:ext cx="4643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1928813" y="2786063"/>
            <a:ext cx="4643437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รูปภาพ 22" descr="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357563"/>
            <a:ext cx="42592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รูปภาพ 23" descr="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7847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h-TH" sz="4900" b="1" dirty="0" smtClean="0">
                <a:solidFill>
                  <a:srgbClr val="FFFF00"/>
                </a:solidFill>
              </a:rPr>
              <a:t>แนวคิดการพัฒนาระบบ </a:t>
            </a:r>
            <a:r>
              <a:rPr lang="en-US" sz="4900" b="1" dirty="0" smtClean="0">
                <a:solidFill>
                  <a:srgbClr val="FFFF00"/>
                </a:solidFill>
              </a:rPr>
              <a:t>TPMS 2009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72000"/>
          </a:xfrm>
        </p:spPr>
        <p:txBody>
          <a:bodyPr/>
          <a:lstStyle/>
          <a:p>
            <a:r>
              <a:rPr lang="th-TH" sz="3200" smtClean="0">
                <a:latin typeface="CordiaUPC" pitchFamily="34" charset="-34"/>
                <a:cs typeface="CordiaUPC" pitchFamily="34" charset="-34"/>
              </a:rPr>
              <a:t>เพื่อเป็นเครื่องมือช่วยในการวิเคราะห์วิธีการซ่อมบำรุงทางที่เหมาะสมจากข้อมูลทั้งด้านวิศวกรรมและด้านเศรษฐศาสตร์</a:t>
            </a:r>
          </a:p>
          <a:p>
            <a:r>
              <a:rPr lang="th-TH" sz="3200" smtClean="0">
                <a:latin typeface="CordiaUPC" pitchFamily="34" charset="-34"/>
                <a:cs typeface="CordiaUPC" pitchFamily="34" charset="-34"/>
              </a:rPr>
              <a:t>สามารถวิเคราะห์ข้อมูลระดับโครงการ โครงข่ายย่อย และโครงข่ายทั้งประเทศ</a:t>
            </a:r>
          </a:p>
          <a:p>
            <a:r>
              <a:rPr lang="th-TH" sz="3200" smtClean="0">
                <a:latin typeface="CordiaUPC" pitchFamily="34" charset="-34"/>
                <a:cs typeface="CordiaUPC" pitchFamily="34" charset="-34"/>
              </a:rPr>
              <a:t>สามารถวิเคราะห์แนวทางในการใช้งบประมาณในการบำรุงทางให้เกิดประโยชน์สูงสุด ภายใต้ข้อจำกัดต่างๆ</a:t>
            </a:r>
          </a:p>
          <a:p>
            <a:r>
              <a:rPr lang="th-TH" sz="3200" smtClean="0">
                <a:latin typeface="CordiaUPC" pitchFamily="34" charset="-34"/>
                <a:cs typeface="CordiaUPC" pitchFamily="34" charset="-34"/>
              </a:rPr>
              <a:t>สามารถจัดทำแผนระยะสั้นและแผนระยะยาว</a:t>
            </a:r>
          </a:p>
          <a:p>
            <a:r>
              <a:rPr lang="th-TH" sz="3200" smtClean="0">
                <a:latin typeface="CordiaUPC" pitchFamily="34" charset="-34"/>
                <a:cs typeface="CordiaUPC" pitchFamily="34" charset="-34"/>
              </a:rPr>
              <a:t>สามารถจัดทำแผนงานบำรุงรักษา โดยแสดงผลการวิเคราะห์ได้ในรูปแบบรายงาน</a:t>
            </a:r>
            <a:r>
              <a:rPr lang="en-US" sz="320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200" smtClean="0">
                <a:latin typeface="CordiaUPC" pitchFamily="34" charset="-34"/>
                <a:cs typeface="CordiaUPC" pitchFamily="34" charset="-34"/>
              </a:rPr>
              <a:t>และรูปแบบของระบบ</a:t>
            </a:r>
            <a:r>
              <a:rPr lang="en-US" sz="3200" smtClean="0">
                <a:latin typeface="CordiaUPC" pitchFamily="34" charset="-34"/>
                <a:cs typeface="CordiaUPC" pitchFamily="34" charset="-34"/>
              </a:rPr>
              <a:t> GIS</a:t>
            </a:r>
          </a:p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2CB5C-4298-444F-869F-7945E2FC8F97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สี่เหลี่ยมผืนผ้า 43"/>
          <p:cNvSpPr/>
          <p:nvPr/>
        </p:nvSpPr>
        <p:spPr>
          <a:xfrm>
            <a:off x="104775" y="642918"/>
            <a:ext cx="8901174" cy="6000792"/>
          </a:xfrm>
          <a:prstGeom prst="rect">
            <a:avLst/>
          </a:prstGeom>
          <a:solidFill>
            <a:schemeClr val="tx2">
              <a:lumMod val="25000"/>
            </a:schemeClr>
          </a:solidFill>
          <a:ln w="63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0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12D30B-D53B-4574-A641-C52491C6A5B1}" type="slidenum">
              <a:rPr lang="en-US" sz="20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h-TH" sz="2000" b="1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6" name="ชื่อเรื่องรอง 2"/>
          <p:cNvSpPr txBox="1">
            <a:spLocks/>
          </p:cNvSpPr>
          <p:nvPr/>
        </p:nvSpPr>
        <p:spPr>
          <a:xfrm>
            <a:off x="500034" y="-22248"/>
            <a:ext cx="8286840" cy="2466322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กระบวนการวิเคราะห์ของ 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TPMS 2009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1466850" y="3571875"/>
            <a:ext cx="1570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Road Data</a:t>
            </a:r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3071802" y="857232"/>
            <a:ext cx="2035178" cy="322262"/>
          </a:xfrm>
          <a:prstGeom prst="rect">
            <a:avLst/>
          </a:prstGeom>
          <a:solidFill>
            <a:srgbClr val="9FE6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Central road database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366812" y="1208989"/>
            <a:ext cx="2054254" cy="32226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TPMS database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357188" y="1751013"/>
            <a:ext cx="1785937" cy="1857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000" b="1" u="sng" dirty="0">
                <a:solidFill>
                  <a:schemeClr val="bg2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Input data</a:t>
            </a:r>
          </a:p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 Road data </a:t>
            </a:r>
          </a:p>
          <a:p>
            <a:pPr>
              <a:buFont typeface="Cordia New" pitchFamily="34" charset="-34"/>
              <a:buChar char="2"/>
              <a:defRPr/>
            </a:pPr>
            <a:r>
              <a:rPr lang="en-US" sz="2000" b="1" dirty="0">
                <a:solidFill>
                  <a:schemeClr val="bg2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Vehicle data </a:t>
            </a:r>
          </a:p>
          <a:p>
            <a:pPr>
              <a:buFont typeface="Cordia New" pitchFamily="34" charset="-34"/>
              <a:buChar char="3"/>
              <a:defRPr/>
            </a:pPr>
            <a:r>
              <a:rPr lang="en-US" sz="2000" b="1" dirty="0">
                <a:solidFill>
                  <a:schemeClr val="bg2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Maintenance data </a:t>
            </a:r>
          </a:p>
          <a:p>
            <a:pPr>
              <a:buFont typeface="Cordia New" pitchFamily="34" charset="-34"/>
              <a:buChar char="4"/>
              <a:defRPr/>
            </a:pPr>
            <a:r>
              <a:rPr lang="en-US" sz="2000" b="1" dirty="0">
                <a:solidFill>
                  <a:schemeClr val="bg2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Budget </a:t>
            </a:r>
          </a:p>
          <a:p>
            <a:pPr>
              <a:buFont typeface="Cordia New" pitchFamily="34" charset="-34"/>
              <a:buChar char="5"/>
              <a:defRPr/>
            </a:pPr>
            <a:r>
              <a:rPr lang="en-US" sz="2000" b="1" dirty="0">
                <a:solidFill>
                  <a:schemeClr val="bg2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Year (t)</a:t>
            </a:r>
          </a:p>
          <a:p>
            <a:pPr>
              <a:defRPr/>
            </a:pPr>
            <a:endParaRPr lang="th-TH" sz="2000" b="1" dirty="0">
              <a:solidFill>
                <a:schemeClr val="bg2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928926" y="2143116"/>
            <a:ext cx="1301750" cy="714380"/>
          </a:xfrm>
          <a:prstGeom prst="rect">
            <a:avLst/>
          </a:prstGeom>
          <a:solidFill>
            <a:srgbClr val="FFBF6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Road user effect model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2124075" y="1943100"/>
            <a:ext cx="1155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Road  &amp; Vehicle </a:t>
            </a:r>
          </a:p>
          <a:p>
            <a:pPr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Data </a:t>
            </a:r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25619" name="Text Box 22"/>
          <p:cNvSpPr txBox="1">
            <a:spLocks noChangeArrowheads="1"/>
          </p:cNvSpPr>
          <p:nvPr/>
        </p:nvSpPr>
        <p:spPr bwMode="auto">
          <a:xfrm>
            <a:off x="1749425" y="4276725"/>
            <a:ext cx="29289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IRI , Rutting , Cracking </a:t>
            </a:r>
          </a:p>
          <a:p>
            <a:pPr eaLnBrk="1" hangingPunct="1"/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25620" name="Arc 25"/>
          <p:cNvSpPr>
            <a:spLocks/>
          </p:cNvSpPr>
          <p:nvPr/>
        </p:nvSpPr>
        <p:spPr bwMode="auto">
          <a:xfrm flipH="1">
            <a:off x="3376613" y="3362325"/>
            <a:ext cx="266700" cy="146050"/>
          </a:xfrm>
          <a:custGeom>
            <a:avLst/>
            <a:gdLst>
              <a:gd name="T0" fmla="*/ 0 w 43027"/>
              <a:gd name="T1" fmla="*/ 2147483647 h 21600"/>
              <a:gd name="T2" fmla="*/ 2147483647 w 43027"/>
              <a:gd name="T3" fmla="*/ 2147483647 h 21600"/>
              <a:gd name="T4" fmla="*/ 2147483647 w 43027"/>
              <a:gd name="T5" fmla="*/ 2147483647 h 21600"/>
              <a:gd name="T6" fmla="*/ 0 60000 65536"/>
              <a:gd name="T7" fmla="*/ 0 60000 65536"/>
              <a:gd name="T8" fmla="*/ 0 60000 65536"/>
              <a:gd name="T9" fmla="*/ 0 w 43027"/>
              <a:gd name="T10" fmla="*/ 0 h 21600"/>
              <a:gd name="T11" fmla="*/ 43027 w 430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27" h="21600" fill="none" extrusionOk="0">
                <a:moveTo>
                  <a:pt x="0" y="18868"/>
                </a:moveTo>
                <a:cubicBezTo>
                  <a:pt x="1375" y="8082"/>
                  <a:pt x="10553" y="-1"/>
                  <a:pt x="21427" y="0"/>
                </a:cubicBezTo>
                <a:cubicBezTo>
                  <a:pt x="33356" y="0"/>
                  <a:pt x="43027" y="9670"/>
                  <a:pt x="43027" y="21600"/>
                </a:cubicBezTo>
              </a:path>
              <a:path w="43027" h="21600" stroke="0" extrusionOk="0">
                <a:moveTo>
                  <a:pt x="0" y="18868"/>
                </a:moveTo>
                <a:cubicBezTo>
                  <a:pt x="1375" y="8082"/>
                  <a:pt x="10553" y="-1"/>
                  <a:pt x="21427" y="0"/>
                </a:cubicBezTo>
                <a:cubicBezTo>
                  <a:pt x="33356" y="0"/>
                  <a:pt x="43027" y="9670"/>
                  <a:pt x="43027" y="21600"/>
                </a:cubicBezTo>
                <a:lnTo>
                  <a:pt x="21427" y="21600"/>
                </a:lnTo>
                <a:lnTo>
                  <a:pt x="0" y="188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714348" y="3897403"/>
            <a:ext cx="2000264" cy="322263"/>
          </a:xfrm>
          <a:prstGeom prst="rect">
            <a:avLst/>
          </a:prstGeom>
          <a:solidFill>
            <a:srgbClr val="FFBF6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Deterioration model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762500" y="5222933"/>
            <a:ext cx="2166426" cy="347662"/>
          </a:xfrm>
          <a:prstGeom prst="rect">
            <a:avLst/>
          </a:prstGeom>
          <a:solidFill>
            <a:srgbClr val="FFBF6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Road work effect model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69" name="Rectangle 49"/>
          <p:cNvSpPr>
            <a:spLocks noChangeArrowheads="1"/>
          </p:cNvSpPr>
          <p:nvPr/>
        </p:nvSpPr>
        <p:spPr bwMode="auto">
          <a:xfrm>
            <a:off x="3917863" y="3414713"/>
            <a:ext cx="3440219" cy="347662"/>
          </a:xfrm>
          <a:prstGeom prst="rect">
            <a:avLst/>
          </a:prstGeom>
          <a:solidFill>
            <a:srgbClr val="FFBF6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Opimization model</a:t>
            </a:r>
            <a:endParaRPr lang="th-TH" sz="2000" b="1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70" name="Rectangle 50"/>
          <p:cNvSpPr>
            <a:spLocks noChangeArrowheads="1"/>
          </p:cNvSpPr>
          <p:nvPr/>
        </p:nvSpPr>
        <p:spPr bwMode="auto">
          <a:xfrm>
            <a:off x="3916358" y="3786190"/>
            <a:ext cx="1441460" cy="347663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Unlimited budget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71" name="Rectangle 51"/>
          <p:cNvSpPr>
            <a:spLocks noChangeArrowheads="1"/>
          </p:cNvSpPr>
          <p:nvPr/>
        </p:nvSpPr>
        <p:spPr bwMode="auto">
          <a:xfrm>
            <a:off x="5357818" y="3786190"/>
            <a:ext cx="2000264" cy="347663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Limited budget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77" name="Rectangle 57"/>
          <p:cNvSpPr>
            <a:spLocks noChangeArrowheads="1"/>
          </p:cNvSpPr>
          <p:nvPr/>
        </p:nvSpPr>
        <p:spPr bwMode="auto">
          <a:xfrm>
            <a:off x="7500958" y="5857892"/>
            <a:ext cx="1362075" cy="3476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TPMS report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7038896" y="1668450"/>
            <a:ext cx="1363663" cy="714380"/>
          </a:xfrm>
          <a:prstGeom prst="rect">
            <a:avLst/>
          </a:prstGeom>
          <a:solidFill>
            <a:srgbClr val="FFBF6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Environmental model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42" name="Arc 74"/>
          <p:cNvSpPr>
            <a:spLocks/>
          </p:cNvSpPr>
          <p:nvPr/>
        </p:nvSpPr>
        <p:spPr bwMode="auto">
          <a:xfrm rot="5400000" flipH="1">
            <a:off x="6523832" y="1962943"/>
            <a:ext cx="152400" cy="74613"/>
          </a:xfrm>
          <a:custGeom>
            <a:avLst/>
            <a:gdLst>
              <a:gd name="T0" fmla="*/ 0 w 43027"/>
              <a:gd name="T1" fmla="*/ 110726683 h 21600"/>
              <a:gd name="T2" fmla="*/ 300918041 w 43027"/>
              <a:gd name="T3" fmla="*/ 126758910 h 21600"/>
              <a:gd name="T4" fmla="*/ 149854930 w 43027"/>
              <a:gd name="T5" fmla="*/ 126758910 h 21600"/>
              <a:gd name="T6" fmla="*/ 0 60000 65536"/>
              <a:gd name="T7" fmla="*/ 0 60000 65536"/>
              <a:gd name="T8" fmla="*/ 0 60000 65536"/>
              <a:gd name="T9" fmla="*/ 0 w 43027"/>
              <a:gd name="T10" fmla="*/ 0 h 21600"/>
              <a:gd name="T11" fmla="*/ 43027 w 430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27" h="21600" fill="none" extrusionOk="0">
                <a:moveTo>
                  <a:pt x="0" y="18868"/>
                </a:moveTo>
                <a:cubicBezTo>
                  <a:pt x="1375" y="8082"/>
                  <a:pt x="10553" y="-1"/>
                  <a:pt x="21427" y="0"/>
                </a:cubicBezTo>
                <a:cubicBezTo>
                  <a:pt x="33356" y="0"/>
                  <a:pt x="43027" y="9670"/>
                  <a:pt x="43027" y="21600"/>
                </a:cubicBezTo>
              </a:path>
              <a:path w="43027" h="21600" stroke="0" extrusionOk="0">
                <a:moveTo>
                  <a:pt x="0" y="18868"/>
                </a:moveTo>
                <a:cubicBezTo>
                  <a:pt x="1375" y="8082"/>
                  <a:pt x="10553" y="-1"/>
                  <a:pt x="21427" y="0"/>
                </a:cubicBezTo>
                <a:cubicBezTo>
                  <a:pt x="33356" y="0"/>
                  <a:pt x="43027" y="9670"/>
                  <a:pt x="43027" y="21600"/>
                </a:cubicBezTo>
                <a:lnTo>
                  <a:pt x="21427" y="21600"/>
                </a:lnTo>
                <a:lnTo>
                  <a:pt x="0" y="188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1997" name="Rectangle 77"/>
          <p:cNvSpPr>
            <a:spLocks noChangeArrowheads="1"/>
          </p:cNvSpPr>
          <p:nvPr/>
        </p:nvSpPr>
        <p:spPr bwMode="auto">
          <a:xfrm>
            <a:off x="3071802" y="1352550"/>
            <a:ext cx="2039869" cy="3222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Update input data (t+1)</a:t>
            </a:r>
            <a:endParaRPr lang="th-TH" sz="2000" b="1" dirty="0">
              <a:solidFill>
                <a:sysClr val="windowText" lastClr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46" name="Text Box 22"/>
          <p:cNvSpPr txBox="1">
            <a:spLocks noChangeArrowheads="1"/>
          </p:cNvSpPr>
          <p:nvPr/>
        </p:nvSpPr>
        <p:spPr bwMode="auto">
          <a:xfrm>
            <a:off x="1114425" y="5638800"/>
            <a:ext cx="2241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IRI (Routine maintenance)</a:t>
            </a:r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25647" name="Text Box 22"/>
          <p:cNvSpPr txBox="1">
            <a:spLocks noChangeArrowheads="1"/>
          </p:cNvSpPr>
          <p:nvPr/>
        </p:nvSpPr>
        <p:spPr bwMode="auto">
          <a:xfrm>
            <a:off x="995363" y="5943600"/>
            <a:ext cx="2243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IRI (Road work j)</a:t>
            </a:r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25648" name="Text Box 22"/>
          <p:cNvSpPr txBox="1">
            <a:spLocks noChangeArrowheads="1"/>
          </p:cNvSpPr>
          <p:nvPr/>
        </p:nvSpPr>
        <p:spPr bwMode="auto">
          <a:xfrm>
            <a:off x="954088" y="6215063"/>
            <a:ext cx="27606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Maintenance cost</a:t>
            </a:r>
            <a:r>
              <a:rPr lang="en-US" sz="2000" b="1" baseline="-2500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j</a:t>
            </a:r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(Road work j)</a:t>
            </a:r>
          </a:p>
        </p:txBody>
      </p:sp>
      <p:cxnSp>
        <p:nvCxnSpPr>
          <p:cNvPr id="138" name="รูปร่าง 137"/>
          <p:cNvCxnSpPr/>
          <p:nvPr/>
        </p:nvCxnSpPr>
        <p:spPr>
          <a:xfrm rot="16200000" flipH="1">
            <a:off x="-246062" y="4389438"/>
            <a:ext cx="1754187" cy="2619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22"/>
          <p:cNvSpPr txBox="1">
            <a:spLocks noChangeArrowheads="1"/>
          </p:cNvSpPr>
          <p:nvPr/>
        </p:nvSpPr>
        <p:spPr bwMode="auto">
          <a:xfrm>
            <a:off x="206375" y="4341813"/>
            <a:ext cx="1222375" cy="649287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Maintenance </a:t>
            </a:r>
          </a:p>
          <a:p>
            <a:pPr>
              <a:defRPr/>
            </a:pPr>
            <a:r>
              <a:rPr lang="en-US" sz="20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&amp; Road data </a:t>
            </a:r>
          </a:p>
          <a:p>
            <a:pPr>
              <a:defRPr/>
            </a:pP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43" name="ลูกศรเชื่อมต่อแบบตรง 142"/>
          <p:cNvCxnSpPr/>
          <p:nvPr/>
        </p:nvCxnSpPr>
        <p:spPr>
          <a:xfrm rot="5400000">
            <a:off x="1249363" y="164147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ลูกศรเชื่อมต่อแบบตรง 145"/>
          <p:cNvCxnSpPr/>
          <p:nvPr/>
        </p:nvCxnSpPr>
        <p:spPr>
          <a:xfrm rot="5400000">
            <a:off x="1284288" y="3751263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รูปร่าง 148"/>
          <p:cNvCxnSpPr>
            <a:endCxn id="25646" idx="1"/>
          </p:cNvCxnSpPr>
          <p:nvPr/>
        </p:nvCxnSpPr>
        <p:spPr>
          <a:xfrm rot="16200000" flipH="1">
            <a:off x="927894" y="5666582"/>
            <a:ext cx="285750" cy="873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รูปร่าง 150"/>
          <p:cNvCxnSpPr>
            <a:endCxn id="25647" idx="1"/>
          </p:cNvCxnSpPr>
          <p:nvPr/>
        </p:nvCxnSpPr>
        <p:spPr>
          <a:xfrm rot="16200000" flipH="1">
            <a:off x="669132" y="5831681"/>
            <a:ext cx="585788" cy="666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รูปร่าง 172"/>
          <p:cNvCxnSpPr>
            <a:endCxn id="25648" idx="1"/>
          </p:cNvCxnSpPr>
          <p:nvPr/>
        </p:nvCxnSpPr>
        <p:spPr>
          <a:xfrm rot="16200000" flipH="1">
            <a:off x="441326" y="5916612"/>
            <a:ext cx="857250" cy="1682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ลูกศรเชื่อมต่อแบบตรง 174"/>
          <p:cNvCxnSpPr/>
          <p:nvPr/>
        </p:nvCxnSpPr>
        <p:spPr>
          <a:xfrm>
            <a:off x="2143125" y="228600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ตัวเชื่อมต่อหักมุม 176"/>
          <p:cNvCxnSpPr>
            <a:stCxn id="25646" idx="3"/>
          </p:cNvCxnSpPr>
          <p:nvPr/>
        </p:nvCxnSpPr>
        <p:spPr>
          <a:xfrm flipV="1">
            <a:off x="3355975" y="2857500"/>
            <a:ext cx="119063" cy="29956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ตัวเชื่อมต่อหักมุม 179"/>
          <p:cNvCxnSpPr/>
          <p:nvPr/>
        </p:nvCxnSpPr>
        <p:spPr>
          <a:xfrm rot="5400000" flipH="1" flipV="1">
            <a:off x="1432719" y="3996531"/>
            <a:ext cx="3286125" cy="1008063"/>
          </a:xfrm>
          <a:prstGeom prst="bentConnector3">
            <a:avLst>
              <a:gd name="adj1" fmla="val -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ตัวเชื่อมต่อตรง 186"/>
          <p:cNvCxnSpPr/>
          <p:nvPr/>
        </p:nvCxnSpPr>
        <p:spPr>
          <a:xfrm>
            <a:off x="2143125" y="3506788"/>
            <a:ext cx="1214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ลูกศรเชื่อมต่อแบบตรง 188"/>
          <p:cNvCxnSpPr/>
          <p:nvPr/>
        </p:nvCxnSpPr>
        <p:spPr>
          <a:xfrm rot="10800000" flipH="1" flipV="1">
            <a:off x="3643313" y="3476625"/>
            <a:ext cx="28575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1" name="Text Box 12"/>
          <p:cNvSpPr txBox="1">
            <a:spLocks noChangeArrowheads="1"/>
          </p:cNvSpPr>
          <p:nvPr/>
        </p:nvSpPr>
        <p:spPr bwMode="auto">
          <a:xfrm>
            <a:off x="2286000" y="3143250"/>
            <a:ext cx="8572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Budget</a:t>
            </a:r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209" name="ตัวเชื่อมต่อหักมุม 208"/>
          <p:cNvCxnSpPr/>
          <p:nvPr/>
        </p:nvCxnSpPr>
        <p:spPr>
          <a:xfrm rot="5400000" flipH="1" flipV="1">
            <a:off x="2264569" y="4979194"/>
            <a:ext cx="2786062" cy="114300"/>
          </a:xfrm>
          <a:prstGeom prst="bentConnector3">
            <a:avLst>
              <a:gd name="adj1" fmla="val 3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ลูกศรเชื่อมต่อแบบตรง 222"/>
          <p:cNvCxnSpPr/>
          <p:nvPr/>
        </p:nvCxnSpPr>
        <p:spPr>
          <a:xfrm>
            <a:off x="3695700" y="362743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ตัวเชื่อมต่อหักมุม 224"/>
          <p:cNvCxnSpPr/>
          <p:nvPr/>
        </p:nvCxnSpPr>
        <p:spPr>
          <a:xfrm rot="10800000">
            <a:off x="2420938" y="1370013"/>
            <a:ext cx="650875" cy="1444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รูปร่าง 228"/>
          <p:cNvCxnSpPr/>
          <p:nvPr/>
        </p:nvCxnSpPr>
        <p:spPr>
          <a:xfrm rot="10800000" flipV="1">
            <a:off x="1393825" y="1017588"/>
            <a:ext cx="1677988" cy="1920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รูปร่าง 231"/>
          <p:cNvCxnSpPr/>
          <p:nvPr/>
        </p:nvCxnSpPr>
        <p:spPr>
          <a:xfrm rot="5400000" flipH="1" flipV="1">
            <a:off x="5250656" y="354807"/>
            <a:ext cx="117475" cy="34591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รูปร่าง 233"/>
          <p:cNvCxnSpPr/>
          <p:nvPr/>
        </p:nvCxnSpPr>
        <p:spPr>
          <a:xfrm>
            <a:off x="4230688" y="2500313"/>
            <a:ext cx="1406525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รูปร่าง 242"/>
          <p:cNvCxnSpPr/>
          <p:nvPr/>
        </p:nvCxnSpPr>
        <p:spPr>
          <a:xfrm rot="16200000" flipH="1">
            <a:off x="6822282" y="4250531"/>
            <a:ext cx="2071688" cy="1000125"/>
          </a:xfrm>
          <a:prstGeom prst="bentConnector3">
            <a:avLst>
              <a:gd name="adj1" fmla="val -6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 Box 54"/>
          <p:cNvSpPr txBox="1">
            <a:spLocks noChangeArrowheads="1"/>
          </p:cNvSpPr>
          <p:nvPr/>
        </p:nvSpPr>
        <p:spPr bwMode="auto">
          <a:xfrm>
            <a:off x="7423150" y="3929063"/>
            <a:ext cx="1214438" cy="1609725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20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Maintenance plan in year t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  <a:p>
            <a:pPr algn="r">
              <a:defRPr/>
            </a:pPr>
            <a:r>
              <a:rPr lang="en-US" sz="20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and</a:t>
            </a:r>
          </a:p>
          <a:p>
            <a:pPr algn="r">
              <a:defRPr/>
            </a:pPr>
            <a:r>
              <a:rPr lang="en-US" sz="20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Maintenance cost in year t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47" name="ตัวเชื่อมต่อหักมุม 246"/>
          <p:cNvCxnSpPr/>
          <p:nvPr/>
        </p:nvCxnSpPr>
        <p:spPr>
          <a:xfrm>
            <a:off x="8439150" y="2051050"/>
            <a:ext cx="312738" cy="37607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71" name="Text Box 68"/>
          <p:cNvSpPr txBox="1">
            <a:spLocks noChangeArrowheads="1"/>
          </p:cNvSpPr>
          <p:nvPr/>
        </p:nvSpPr>
        <p:spPr bwMode="auto">
          <a:xfrm>
            <a:off x="7646988" y="2551113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Emission</a:t>
            </a:r>
          </a:p>
          <a:p>
            <a:pPr algn="r"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and </a:t>
            </a:r>
          </a:p>
          <a:p>
            <a:pPr algn="r" eaLnBrk="1" hangingPunct="1"/>
            <a:r>
              <a:rPr lang="en-US" sz="2000" b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Used energy </a:t>
            </a:r>
            <a:endParaRPr lang="th-TH" sz="2000" b="1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265" name="ตัวเชื่อมต่อตรง 264"/>
          <p:cNvCxnSpPr>
            <a:endCxn id="25642" idx="0"/>
          </p:cNvCxnSpPr>
          <p:nvPr/>
        </p:nvCxnSpPr>
        <p:spPr>
          <a:xfrm rot="16200000" flipV="1">
            <a:off x="6360318" y="2288382"/>
            <a:ext cx="423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ตัวเชื่อมต่อหักมุม 268"/>
          <p:cNvCxnSpPr/>
          <p:nvPr/>
        </p:nvCxnSpPr>
        <p:spPr>
          <a:xfrm rot="10800000">
            <a:off x="5111750" y="1514475"/>
            <a:ext cx="1460500" cy="414338"/>
          </a:xfrm>
          <a:prstGeom prst="bentConnector3">
            <a:avLst>
              <a:gd name="adj1" fmla="val 4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50"/>
          <p:cNvSpPr>
            <a:spLocks noChangeArrowheads="1"/>
          </p:cNvSpPr>
          <p:nvPr/>
        </p:nvSpPr>
        <p:spPr bwMode="auto">
          <a:xfrm>
            <a:off x="3916363" y="4143375"/>
            <a:ext cx="1441450" cy="2071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  Select Max. net benefit 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2  Maximize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∑</a:t>
            </a: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benefit   </a:t>
            </a:r>
          </a:p>
          <a:p>
            <a:pPr>
              <a:spcBef>
                <a:spcPts val="6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; where </a:t>
            </a:r>
          </a:p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benefit/cost &gt; 0</a:t>
            </a:r>
          </a:p>
        </p:txBody>
      </p:sp>
      <p:sp>
        <p:nvSpPr>
          <p:cNvPr id="290" name="Rectangle 51"/>
          <p:cNvSpPr>
            <a:spLocks noChangeArrowheads="1"/>
          </p:cNvSpPr>
          <p:nvPr/>
        </p:nvSpPr>
        <p:spPr bwMode="auto">
          <a:xfrm>
            <a:off x="5357813" y="4143375"/>
            <a:ext cx="2000250" cy="2071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   Select Max. benefit/cost</a:t>
            </a:r>
          </a:p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2    Maximize ∑ benefit   </a:t>
            </a:r>
          </a:p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; where </a:t>
            </a:r>
          </a:p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rPr>
              <a:t>∑ Maintenance cost in year t  ≤  Budget in year t</a:t>
            </a:r>
          </a:p>
          <a:p>
            <a:pPr>
              <a:defRPr/>
            </a:pPr>
            <a:endParaRPr lang="th-TH" sz="1800" b="1">
              <a:solidFill>
                <a:srgbClr val="000000"/>
              </a:solidFill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301" name="ตัวเชื่อมต่อหักมุม 300"/>
          <p:cNvCxnSpPr/>
          <p:nvPr/>
        </p:nvCxnSpPr>
        <p:spPr>
          <a:xfrm flipH="1" flipV="1">
            <a:off x="6572250" y="2214563"/>
            <a:ext cx="785813" cy="1374775"/>
          </a:xfrm>
          <a:prstGeom prst="bentConnector4">
            <a:avLst>
              <a:gd name="adj1" fmla="val -29091"/>
              <a:gd name="adj2" fmla="val 76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 Box 59"/>
          <p:cNvSpPr txBox="1">
            <a:spLocks noChangeArrowheads="1"/>
          </p:cNvSpPr>
          <p:nvPr/>
        </p:nvSpPr>
        <p:spPr bwMode="auto">
          <a:xfrm>
            <a:off x="4233863" y="2584450"/>
            <a:ext cx="3214687" cy="642938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800" b="1" dirty="0" err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Road_user</a:t>
            </a:r>
            <a:r>
              <a:rPr lang="en-US" sz="18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_ cost_1  (Routine maintenance)</a:t>
            </a:r>
          </a:p>
          <a:p>
            <a:pPr>
              <a:defRPr/>
            </a:pPr>
            <a:r>
              <a:rPr lang="en-US" sz="1800" b="1" dirty="0" err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Road_user</a:t>
            </a:r>
            <a:r>
              <a:rPr lang="en-US" sz="18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_ cost_2  (perform j maintenance)</a:t>
            </a:r>
            <a:endParaRPr lang="th-TH" sz="1800" b="1" dirty="0"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endParaRPr lang="th-TH" sz="1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9" name="Text Box 60"/>
          <p:cNvSpPr txBox="1">
            <a:spLocks noChangeArrowheads="1"/>
          </p:cNvSpPr>
          <p:nvPr/>
        </p:nvSpPr>
        <p:spPr bwMode="auto">
          <a:xfrm>
            <a:off x="4441825" y="1779588"/>
            <a:ext cx="1844675" cy="623887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18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Vehicle speed, Fuel, oil,</a:t>
            </a:r>
          </a:p>
          <a:p>
            <a:pPr>
              <a:spcAft>
                <a:spcPts val="0"/>
              </a:spcAft>
              <a:defRPr/>
            </a:pPr>
            <a:r>
              <a:rPr lang="en-US" sz="18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part, </a:t>
            </a:r>
            <a:r>
              <a:rPr lang="en-US" sz="1800" b="1" dirty="0" err="1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tyre</a:t>
            </a:r>
            <a:r>
              <a:rPr lang="en-US" sz="18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consumption</a:t>
            </a:r>
            <a:endParaRPr lang="th-TH" sz="1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 bwMode="auto">
          <a:xfrm>
            <a:off x="1463095" y="4683221"/>
            <a:ext cx="1357322" cy="35719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MR&amp;R criterion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75" name="ลูกศรเชื่อมต่อแบบตรง 74"/>
          <p:cNvCxnSpPr/>
          <p:nvPr/>
        </p:nvCxnSpPr>
        <p:spPr>
          <a:xfrm rot="5400000">
            <a:off x="1591469" y="442991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ลูกศรเชื่อมต่อแบบตรง 76"/>
          <p:cNvCxnSpPr/>
          <p:nvPr/>
        </p:nvCxnSpPr>
        <p:spPr>
          <a:xfrm rot="5400000">
            <a:off x="1745456" y="5131594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153AF-4768-478F-BC40-7CF466DA86F3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00063" y="428625"/>
            <a:ext cx="371475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สภาพทาง + </a:t>
            </a:r>
            <a:r>
              <a:rPr lang="en-US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Road Inventory</a:t>
            </a:r>
            <a:endParaRPr lang="th-TH" b="1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5000625" y="428625"/>
            <a:ext cx="3571875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ปริมาณจราจร และข้อมูลอื่นๆ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1714500"/>
            <a:ext cx="1143000" cy="52387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solidFill>
                  <a:schemeClr val="bg1"/>
                </a:solidFill>
              </a:rPr>
              <a:t>ไม่ซ่อม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3313" y="1714500"/>
            <a:ext cx="1643062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/>
              <a:t>ซ่อมแบบที่ 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29438" y="1714500"/>
            <a:ext cx="1643062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/>
              <a:t>ซ่อมแบบที่ 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071813"/>
            <a:ext cx="2643188" cy="9540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สภาพทาง + สภาพการใช้งาน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0" y="3071813"/>
            <a:ext cx="2714625" cy="9540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สภาพทาง + สภาพการใช้งาน 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00813" y="3071813"/>
            <a:ext cx="2643187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สภาพทาง + สภาพการใช้งาน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286250"/>
            <a:ext cx="2643188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ค่าใช้จ่ายของผู้ใช้ทาง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7563" y="5500688"/>
            <a:ext cx="2357437" cy="9540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สรุปงบประมาณและผลตอบแทน 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43250" y="4286250"/>
            <a:ext cx="2714625" cy="5238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ค่าใช้จ่ายของผู้ใช้ทาง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29375" y="4286250"/>
            <a:ext cx="2714625" cy="5238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ค่าใช้จ่ายของผู้ใช้ทาง2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50" y="5500688"/>
            <a:ext cx="257175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สรุปงบประมาณและผลตอบแทน 2</a:t>
            </a:r>
          </a:p>
        </p:txBody>
      </p:sp>
      <p:sp>
        <p:nvSpPr>
          <p:cNvPr id="23" name="Down Arrow 22"/>
          <p:cNvSpPr>
            <a:spLocks noChangeArrowheads="1"/>
          </p:cNvSpPr>
          <p:nvPr/>
        </p:nvSpPr>
        <p:spPr bwMode="auto">
          <a:xfrm>
            <a:off x="4429125" y="1071563"/>
            <a:ext cx="357188" cy="50006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>
            <a:off x="857250" y="2357438"/>
            <a:ext cx="357188" cy="50006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>
            <a:off x="4429125" y="2357438"/>
            <a:ext cx="357188" cy="50006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Down Arrow 25"/>
          <p:cNvSpPr>
            <a:spLocks noChangeArrowheads="1"/>
          </p:cNvSpPr>
          <p:nvPr/>
        </p:nvSpPr>
        <p:spPr bwMode="auto">
          <a:xfrm>
            <a:off x="7572375" y="2357438"/>
            <a:ext cx="357188" cy="50006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7572375" y="4929188"/>
            <a:ext cx="357188" cy="50006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4429125" y="4929188"/>
            <a:ext cx="357188" cy="500062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หัวข้อการนำเสนอ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th-TH" sz="4400" b="1" smtClean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แนวทางการวิเคราะห์วิธีการซ่อมบำรุงที่เหมาะสม</a:t>
            </a:r>
            <a:endParaRPr lang="en-US" sz="4400" b="1" smtClean="0">
              <a:solidFill>
                <a:srgbClr val="FFFF99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รายละเอียดของระบบ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TPMS 2009</a:t>
            </a:r>
            <a:endParaRPr lang="th-TH" sz="440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การใช้งานโปรแกรม </a:t>
            </a: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สรุป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9FB8-BD68-441C-A663-86CD29BF9897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74142" y="118138"/>
            <a:ext cx="828684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ข้อมูลนำเข้า 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Input Data)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2910" y="1857364"/>
            <a:ext cx="224933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ea typeface="Angsana New" pitchFamily="18" charset="-34"/>
                <a:cs typeface="Cordia New" pitchFamily="34" charset="-34"/>
              </a:rPr>
              <a:t>Condition data </a:t>
            </a:r>
            <a:endParaRPr lang="th-TH" sz="360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500694" y="1857364"/>
            <a:ext cx="219803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Inventory data </a:t>
            </a:r>
            <a:endParaRPr lang="th-TH" sz="360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57224" y="5397601"/>
            <a:ext cx="764386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สืบค้นและเรียกข้อมูลโดยอัตโนมัติจากระบบฐานข้อมูลกลาง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กรณีที่ไม่มีข้อมูลการสำรวจสภาพความเสียหายในปีปัจจุบัน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    โปรแกรมจะทำนายให้อัตโนมัติโดยใช้แบบจำลองการเสื่อมสภาพ</a:t>
            </a:r>
            <a:endParaRPr lang="th-TH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 rot="15310736">
            <a:off x="5693569" y="90408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pSp>
        <p:nvGrpSpPr>
          <p:cNvPr id="27655" name="Group 22"/>
          <p:cNvGrpSpPr>
            <a:grpSpLocks/>
          </p:cNvGrpSpPr>
          <p:nvPr/>
        </p:nvGrpSpPr>
        <p:grpSpPr bwMode="auto">
          <a:xfrm>
            <a:off x="2932113" y="839788"/>
            <a:ext cx="2357437" cy="1285875"/>
            <a:chOff x="1920" y="1026"/>
            <a:chExt cx="1889" cy="1009"/>
          </a:xfrm>
        </p:grpSpPr>
        <p:grpSp>
          <p:nvGrpSpPr>
            <p:cNvPr id="27671" name="Group 10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27673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27676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Century Gothic" pitchFamily="34" charset="0"/>
                  <a:cs typeface="DilleniaUPC" pitchFamily="18" charset="-34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</p:grp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031" y="1108"/>
              <a:ext cx="1617" cy="5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Road data </a:t>
              </a:r>
            </a:p>
          </p:txBody>
        </p:sp>
      </p:grpSp>
      <p:sp>
        <p:nvSpPr>
          <p:cNvPr id="23" name="Freeform 9"/>
          <p:cNvSpPr>
            <a:spLocks/>
          </p:cNvSpPr>
          <p:nvPr/>
        </p:nvSpPr>
        <p:spPr bwMode="gray">
          <a:xfrm rot="6246594" flipH="1">
            <a:off x="1618457" y="89773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27657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69361D93-474B-473A-8A17-47EFB3E7EBBA}" type="slidenum">
              <a:rPr lang="en-US" sz="2000" b="1">
                <a:latin typeface="Cordia New" pitchFamily="34" charset="-34"/>
                <a:cs typeface="Cordia New" pitchFamily="34" charset="-34"/>
              </a:rPr>
              <a:pPr algn="ctr" eaLnBrk="1" hangingPunct="1"/>
              <a:t>20</a:t>
            </a:fld>
            <a:endParaRPr lang="th-TH" sz="2000" b="1"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7658" name="กลุ่ม 38"/>
          <p:cNvGrpSpPr>
            <a:grpSpLocks/>
          </p:cNvGrpSpPr>
          <p:nvPr/>
        </p:nvGrpSpPr>
        <p:grpSpPr bwMode="auto">
          <a:xfrm>
            <a:off x="142875" y="2571750"/>
            <a:ext cx="4500563" cy="2571750"/>
            <a:chOff x="0" y="3214686"/>
            <a:chExt cx="3103723" cy="1618360"/>
          </a:xfrm>
        </p:grpSpPr>
        <p:pic>
          <p:nvPicPr>
            <p:cNvPr id="25" name="รูปภาพ 24" descr="pothole.jp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>
            <a:xfrm>
              <a:off x="1571604" y="3214686"/>
              <a:ext cx="1500198" cy="77001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7" name="Picture 6" descr="รูปภาพ4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571604" y="4047228"/>
              <a:ext cx="1532119" cy="7858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30" name="รูปภาพ 29" descr="P1090022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>
            <a:xfrm>
              <a:off x="1" y="4071942"/>
              <a:ext cx="1500166" cy="757753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3" name="Picture 10" descr="จระเข้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3214686"/>
              <a:ext cx="1500166" cy="785818"/>
            </a:xfrm>
            <a:prstGeom prst="rect">
              <a:avLst/>
            </a:prstGeom>
            <a:ln w="285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6" descr="Spring 2004 030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28662" y="3643314"/>
              <a:ext cx="1285884" cy="7973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40" name="สี่เหลี่ยมผืนผ้า 39"/>
          <p:cNvSpPr/>
          <p:nvPr/>
        </p:nvSpPr>
        <p:spPr>
          <a:xfrm>
            <a:off x="3071802" y="2643182"/>
            <a:ext cx="1415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ea typeface="Angsana New" pitchFamily="18" charset="-34"/>
                <a:cs typeface="Cordia New" pitchFamily="34" charset="-34"/>
              </a:rPr>
              <a:t>Pothole</a:t>
            </a:r>
            <a:endParaRPr lang="th-TH" sz="44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3357554" y="3857628"/>
            <a:ext cx="1354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Rutting</a:t>
            </a:r>
            <a:endParaRPr lang="th-TH" sz="44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14282" y="4357694"/>
            <a:ext cx="1702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Ravelling</a:t>
            </a:r>
            <a:endParaRPr lang="th-TH" sz="44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214282" y="2643182"/>
            <a:ext cx="1683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Cracking</a:t>
            </a:r>
            <a:endParaRPr lang="th-TH" sz="44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024946" y="3554111"/>
            <a:ext cx="6367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IRI</a:t>
            </a:r>
            <a:endParaRPr lang="th-TH" sz="44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31" name="Picture 20" descr="road1"/>
          <p:cNvPicPr preferRelativeResize="0">
            <a:picLocks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lum bright="-20000"/>
          </a:blip>
          <a:stretch>
            <a:fillRect/>
          </a:stretch>
        </p:blipFill>
        <p:spPr bwMode="auto">
          <a:xfrm>
            <a:off x="4857752" y="2571744"/>
            <a:ext cx="4107943" cy="25717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สี่เหลี่ยมผืนผ้า 31"/>
          <p:cNvSpPr/>
          <p:nvPr/>
        </p:nvSpPr>
        <p:spPr>
          <a:xfrm>
            <a:off x="4842691" y="2643182"/>
            <a:ext cx="421481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หมายเลขทางหลวง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ชนิดผิวทาง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จำนวนช่องจราจร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ทิศทางจราจร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</a:t>
            </a:r>
            <a:endParaRPr lang="th-TH" sz="32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อายุ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ค่าการยุบตัว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ความลาดชัน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ความกว้างผิวจราจร</a:t>
            </a:r>
            <a:r>
              <a:rPr lang="en-US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ปริมาณจราจร เป็นต้น</a:t>
            </a:r>
            <a:endParaRPr lang="th-TH" sz="32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74142" y="118138"/>
            <a:ext cx="828684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ข้อมูลนำเข้า 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Input Data)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85370" y="2203360"/>
            <a:ext cx="189827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ea typeface="Angsana New" pitchFamily="18" charset="-34"/>
                <a:cs typeface="Cordia New" pitchFamily="34" charset="-34"/>
              </a:rPr>
              <a:t>Vehicle Data</a:t>
            </a:r>
            <a:endParaRPr lang="th-TH" sz="360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2776" y="2184054"/>
            <a:ext cx="191530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ea typeface="Angsana New" pitchFamily="18" charset="-34"/>
                <a:cs typeface="Cordia New" pitchFamily="34" charset="-34"/>
              </a:rPr>
              <a:t>Unit Cost</a:t>
            </a:r>
            <a:endParaRPr lang="th-TH" sz="360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034" y="3033198"/>
            <a:ext cx="364333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น้ำหนัก กำลังเครื่องยนต์ สัมประสิทธิ์แรงต้านต่างๆ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อายุการใช้งาน 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Speed parameter</a:t>
            </a:r>
            <a:endParaRPr lang="th-TH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85322" y="5357826"/>
            <a:ext cx="607223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สามารถปรับแก้ค่าได้จากหน้าจอโปรแกรม</a:t>
            </a:r>
            <a:endParaRPr lang="th-TH" sz="32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429124" y="3071810"/>
            <a:ext cx="421484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ราคาพาหนะ ราคาน้ำมัน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ราคาน้ำมันเครื่อง ค่าแรงซ่อม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ราคายาง มูลค่าเวลาในการเดินทาง</a:t>
            </a: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 rot="15310736">
            <a:off x="5663407" y="123269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grpSp>
        <p:nvGrpSpPr>
          <p:cNvPr id="28681" name="Group 22"/>
          <p:cNvGrpSpPr>
            <a:grpSpLocks/>
          </p:cNvGrpSpPr>
          <p:nvPr/>
        </p:nvGrpSpPr>
        <p:grpSpPr bwMode="auto">
          <a:xfrm>
            <a:off x="2906713" y="1000125"/>
            <a:ext cx="2357437" cy="1285875"/>
            <a:chOff x="1920" y="1026"/>
            <a:chExt cx="1889" cy="1009"/>
          </a:xfrm>
        </p:grpSpPr>
        <p:grpSp>
          <p:nvGrpSpPr>
            <p:cNvPr id="28686" name="Group 10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28688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28691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Century Gothic" pitchFamily="34" charset="0"/>
                  <a:cs typeface="DilleniaUPC" pitchFamily="18" charset="-34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1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</p:grp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031" y="1108"/>
              <a:ext cx="1617" cy="5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Vehicle data </a:t>
              </a:r>
            </a:p>
          </p:txBody>
        </p:sp>
      </p:grpSp>
      <p:sp>
        <p:nvSpPr>
          <p:cNvPr id="23" name="Freeform 9"/>
          <p:cNvSpPr>
            <a:spLocks/>
          </p:cNvSpPr>
          <p:nvPr/>
        </p:nvSpPr>
        <p:spPr bwMode="gray">
          <a:xfrm rot="6246594" flipH="1">
            <a:off x="1561307" y="126603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28683" name="สี่เหลี่ยมผืนผ้า 23"/>
          <p:cNvSpPr>
            <a:spLocks noChangeArrowheads="1"/>
          </p:cNvSpPr>
          <p:nvPr/>
        </p:nvSpPr>
        <p:spPr bwMode="auto">
          <a:xfrm>
            <a:off x="4071938" y="2928938"/>
            <a:ext cx="4786312" cy="1714500"/>
          </a:xfrm>
          <a:prstGeom prst="rect">
            <a:avLst/>
          </a:prstGeom>
          <a:noFill/>
          <a:ln w="38100" algn="ctr">
            <a:solidFill>
              <a:srgbClr val="FF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84" name="ลูกศรลง 25"/>
          <p:cNvSpPr>
            <a:spLocks noChangeArrowheads="1"/>
          </p:cNvSpPr>
          <p:nvPr/>
        </p:nvSpPr>
        <p:spPr bwMode="auto">
          <a:xfrm>
            <a:off x="6138863" y="4857750"/>
            <a:ext cx="57150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85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9F27EBE4-40D7-4528-8159-F63098D45C36}" type="slidenum">
              <a:rPr lang="en-US" sz="2000" b="1">
                <a:latin typeface="Cordia New" pitchFamily="34" charset="-34"/>
                <a:cs typeface="Cordia New" pitchFamily="34" charset="-34"/>
              </a:rPr>
              <a:pPr algn="ctr" eaLnBrk="1" hangingPunct="1"/>
              <a:t>21</a:t>
            </a:fld>
            <a:endParaRPr lang="th-TH" sz="20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74142" y="118138"/>
            <a:ext cx="828684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ข้อมูลนำเข้า 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Input Data)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9699" name="Group 22"/>
          <p:cNvGrpSpPr>
            <a:grpSpLocks/>
          </p:cNvGrpSpPr>
          <p:nvPr/>
        </p:nvGrpSpPr>
        <p:grpSpPr bwMode="auto">
          <a:xfrm>
            <a:off x="2813050" y="1333500"/>
            <a:ext cx="2722563" cy="1666875"/>
            <a:chOff x="1920" y="1026"/>
            <a:chExt cx="1889" cy="1024"/>
          </a:xfrm>
        </p:grpSpPr>
        <p:grpSp>
          <p:nvGrpSpPr>
            <p:cNvPr id="29728" name="Group 10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29730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29733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Century Gothic" pitchFamily="34" charset="0"/>
                  <a:cs typeface="DilleniaUPC" pitchFamily="18" charset="-34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79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</p:grp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031" y="1108"/>
              <a:ext cx="1615" cy="9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Maintenance data </a:t>
              </a: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1500166" y="5429264"/>
            <a:ext cx="607223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สามารถปรับแก้ค่าได้จากหน้าจอโปรแกรม</a:t>
            </a:r>
            <a:endParaRPr lang="th-TH" sz="320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701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F32C9263-2476-4FD2-813B-EDC8CC85016C}" type="slidenum">
              <a:rPr lang="en-US" sz="2000" b="1">
                <a:latin typeface="Cordia New" pitchFamily="34" charset="-34"/>
                <a:cs typeface="Cordia New" pitchFamily="34" charset="-34"/>
              </a:rPr>
              <a:pPr algn="ctr" eaLnBrk="1" hangingPunct="1"/>
              <a:t>22</a:t>
            </a:fld>
            <a:endParaRPr lang="th-TH" sz="2000" b="1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5" name="รูปภาพ 24" descr="333333333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357188" y="3143250"/>
            <a:ext cx="3135312" cy="1966913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39000"/>
              </a:srgbClr>
            </a:outerShdw>
          </a:effectLst>
        </p:spPr>
      </p:pic>
      <p:sp>
        <p:nvSpPr>
          <p:cNvPr id="26" name="Freeform 9"/>
          <p:cNvSpPr>
            <a:spLocks/>
          </p:cNvSpPr>
          <p:nvPr/>
        </p:nvSpPr>
        <p:spPr bwMode="gray">
          <a:xfrm rot="6246594" flipH="1">
            <a:off x="1689894" y="225504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285720" y="3571876"/>
            <a:ext cx="3286148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เกณฑ์การตัดสินใจ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ในการซ่อม</a:t>
            </a:r>
          </a:p>
        </p:txBody>
      </p:sp>
      <p:sp>
        <p:nvSpPr>
          <p:cNvPr id="28" name="Freeform 9"/>
          <p:cNvSpPr>
            <a:spLocks/>
          </p:cNvSpPr>
          <p:nvPr/>
        </p:nvSpPr>
        <p:spPr bwMode="gray">
          <a:xfrm rot="688615" flipH="1">
            <a:off x="971550" y="50069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pic>
        <p:nvPicPr>
          <p:cNvPr id="23" name="Picture 15" descr="MVC-895S"/>
          <p:cNvPicPr>
            <a:picLocks noChangeAspect="1" noChangeArrowheads="1"/>
          </p:cNvPicPr>
          <p:nvPr/>
        </p:nvPicPr>
        <p:blipFill>
          <a:blip r:embed="rId3" cstate="screen">
            <a:lum bright="30000" contrast="8000"/>
          </a:blip>
          <a:srcRect/>
          <a:stretch>
            <a:fillRect/>
          </a:stretch>
        </p:blipFill>
        <p:spPr bwMode="auto">
          <a:xfrm>
            <a:off x="6877984" y="3571876"/>
            <a:ext cx="2266016" cy="160541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14" descr="MVC-904S"/>
          <p:cNvPicPr>
            <a:picLocks noChangeAspect="1" noChangeArrowheads="1"/>
          </p:cNvPicPr>
          <p:nvPr/>
        </p:nvPicPr>
        <p:blipFill>
          <a:blip r:embed="rId4" cstate="screen">
            <a:lum bright="30000" contrast="8000"/>
          </a:blip>
          <a:srcRect/>
          <a:stretch>
            <a:fillRect/>
          </a:stretch>
        </p:blipFill>
        <p:spPr bwMode="auto">
          <a:xfrm>
            <a:off x="4643438" y="3143248"/>
            <a:ext cx="2417845" cy="181367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9708" name="กลุ่ม 29"/>
          <p:cNvGrpSpPr>
            <a:grpSpLocks/>
          </p:cNvGrpSpPr>
          <p:nvPr/>
        </p:nvGrpSpPr>
        <p:grpSpPr bwMode="auto">
          <a:xfrm>
            <a:off x="7215188" y="2214563"/>
            <a:ext cx="1928812" cy="1446212"/>
            <a:chOff x="2857488" y="4429132"/>
            <a:chExt cx="1928826" cy="1446550"/>
          </a:xfrm>
        </p:grpSpPr>
        <p:sp>
          <p:nvSpPr>
            <p:cNvPr id="32" name="แผนผังลำดับงาน: ดิสก์แม่เหล็ก 31"/>
            <p:cNvSpPr/>
            <p:nvPr/>
          </p:nvSpPr>
          <p:spPr>
            <a:xfrm>
              <a:off x="2857488" y="5214950"/>
              <a:ext cx="1000132" cy="35719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3" name="แผนผังลำดับงาน: ดิสก์แม่เหล็ก 32"/>
            <p:cNvSpPr/>
            <p:nvPr/>
          </p:nvSpPr>
          <p:spPr>
            <a:xfrm>
              <a:off x="2857488" y="5072074"/>
              <a:ext cx="1000132" cy="35719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5" name="แผนผังลำดับงาน: ดิสก์แม่เหล็ก 34"/>
            <p:cNvSpPr/>
            <p:nvPr/>
          </p:nvSpPr>
          <p:spPr>
            <a:xfrm>
              <a:off x="3428992" y="5357826"/>
              <a:ext cx="1000132" cy="35719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7" name="แผนผังลำดับงาน: ดิสก์แม่เหล็ก 36"/>
            <p:cNvSpPr/>
            <p:nvPr/>
          </p:nvSpPr>
          <p:spPr>
            <a:xfrm>
              <a:off x="2857488" y="4929198"/>
              <a:ext cx="1000132" cy="35719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3500430" y="4429132"/>
              <a:ext cx="1285884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8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฿</a:t>
              </a:r>
            </a:p>
          </p:txBody>
        </p:sp>
      </p:grpSp>
      <p:sp>
        <p:nvSpPr>
          <p:cNvPr id="22541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 bwMode="auto">
          <a:xfrm>
            <a:off x="6345238" y="2693988"/>
            <a:ext cx="503237" cy="303212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FD0FE-7D77-4BA9-939B-042128052EF2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h-TH" smtClean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4887874" y="3571876"/>
            <a:ext cx="4071934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ราคาซ่อมบำรุงสายทาง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ของแต่ละหน่วยงาน</a:t>
            </a:r>
          </a:p>
        </p:txBody>
      </p:sp>
      <p:sp>
        <p:nvSpPr>
          <p:cNvPr id="41" name="Freeform 7"/>
          <p:cNvSpPr>
            <a:spLocks/>
          </p:cNvSpPr>
          <p:nvPr/>
        </p:nvSpPr>
        <p:spPr bwMode="gray">
          <a:xfrm rot="15310736">
            <a:off x="5907519" y="218923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2" name="Freeform 7"/>
          <p:cNvSpPr>
            <a:spLocks/>
          </p:cNvSpPr>
          <p:nvPr/>
        </p:nvSpPr>
        <p:spPr bwMode="gray">
          <a:xfrm rot="20883851">
            <a:off x="7262813" y="50450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007057"/>
          <a:ext cx="8643997" cy="535865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643338"/>
                <a:gridCol w="5000659"/>
              </a:tblGrid>
              <a:tr h="49094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วิธีการซ่อมบำรุง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72000">
                          <a:srgbClr val="FFFF00"/>
                        </a:gs>
                        <a:gs pos="100000">
                          <a:schemeClr val="accent1">
                            <a:lumMod val="90000"/>
                            <a:alpha val="76000"/>
                          </a:schemeClr>
                        </a:gs>
                        <a:gs pos="100000">
                          <a:schemeClr val="bg2">
                            <a:tint val="85000"/>
                            <a:satMod val="40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เงื่อนไขการซ่อมบำรุง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72000">
                          <a:srgbClr val="FFFF00"/>
                        </a:gs>
                        <a:gs pos="100000">
                          <a:schemeClr val="accent1">
                            <a:lumMod val="90000"/>
                            <a:alpha val="76000"/>
                          </a:schemeClr>
                        </a:gs>
                        <a:gs pos="100000">
                          <a:schemeClr val="bg2">
                            <a:tint val="85000"/>
                            <a:satMod val="40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58885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งานบำรุงปกติ </a:t>
                      </a:r>
                      <a:b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Routine Maintenance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วิเคราะห์ทุกกรณี</a:t>
                      </a:r>
                      <a:endParaRPr lang="en-US" sz="2000" b="1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งานฉาบผิวทาง </a:t>
                      </a:r>
                      <a:r>
                        <a:rPr lang="en-US" sz="2000" b="1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Slurry Seal Type II</a:t>
                      </a:r>
                      <a:endParaRPr lang="en-US" sz="2000" b="1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10%  </a:t>
                      </a:r>
                      <a:r>
                        <a:rPr lang="en-US" sz="1800" b="0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≤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 cracking area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≤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30% 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2.0 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≤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IRI 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≤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5.0 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/>
                      </a:r>
                      <a:b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</a:b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(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Overlay 4 cm.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IRI  </a:t>
                      </a:r>
                      <a:r>
                        <a:rPr lang="en-US" sz="1800" b="0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3.0 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Rutting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25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mm. 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Cracking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30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%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/>
                      </a:r>
                      <a:b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</a:b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Overlay 5 cm.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IRI 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3.0 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Rutting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25 mm.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Cracking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30 %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/>
                      </a:r>
                      <a:b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</a:b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Overlay 8 cm.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IRI 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3.0  </a:t>
                      </a:r>
                      <a:r>
                        <a:rPr lang="th-TH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Rutting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25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mm. </a:t>
                      </a:r>
                      <a:r>
                        <a:rPr lang="th-TH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Cracking </a:t>
                      </a:r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&gt;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%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/>
                      </a:r>
                      <a:b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</a:b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Overlay 10 cm.)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IRI 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3.0  </a:t>
                      </a:r>
                      <a:r>
                        <a:rPr lang="th-TH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Rutting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25 mm. </a:t>
                      </a:r>
                      <a:r>
                        <a:rPr lang="th-TH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Cracking </a:t>
                      </a:r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&gt;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30 %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งานบูรณะทางผิวแอสฟัลต์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Rehabilitation)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 smtClean="0">
                        <a:solidFill>
                          <a:schemeClr val="bg2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IRI 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4.0 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Rutting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50 mm. 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หรือ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Cracking </a:t>
                      </a:r>
                      <a:r>
                        <a:rPr lang="en-US" sz="2000" b="0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≥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50 %</a:t>
                      </a:r>
                      <a:r>
                        <a:rPr lang="th-TH" sz="2000" b="1" dirty="0">
                          <a:solidFill>
                            <a:schemeClr val="bg2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endParaRPr lang="en-US" sz="2000" b="1" dirty="0" smtClean="0">
                        <a:solidFill>
                          <a:schemeClr val="bg2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2000" b="1" dirty="0">
                        <a:solidFill>
                          <a:schemeClr val="bg2"/>
                        </a:solidFill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428596" y="214290"/>
            <a:ext cx="8286840" cy="73660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เกณฑ์การตัดสินใจในการซ่อม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24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132ED8D1-B364-41C0-901A-B119779F704E}" type="slidenum">
              <a:rPr lang="en-US" sz="2000" b="1">
                <a:latin typeface="Cordia New" pitchFamily="34" charset="-34"/>
                <a:cs typeface="Cordia New" pitchFamily="34" charset="-34"/>
              </a:rPr>
              <a:pPr algn="ctr" eaLnBrk="1" hangingPunct="1"/>
              <a:t>23</a:t>
            </a:fld>
            <a:endParaRPr lang="th-TH" sz="20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>
              <a:latin typeface="Century Gothic" pitchFamily="34" charset="0"/>
              <a:cs typeface="DilleniaUPC" pitchFamily="18" charset="-34"/>
            </a:endParaRPr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/>
        </p:nvGraphicFramePr>
        <p:xfrm>
          <a:off x="0" y="0"/>
          <a:ext cx="3305175" cy="238125"/>
        </p:xfrm>
        <a:graphic>
          <a:graphicData uri="http://schemas.openxmlformats.org/presentationml/2006/ole">
            <p:oleObj spid="_x0000_s31759" name="Equation" r:id="rId3" imgW="3302000" imgH="241300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>
              <a:latin typeface="Century Gothic" pitchFamily="34" charset="0"/>
              <a:cs typeface="DilleniaUPC" pitchFamily="18" charset="-34"/>
            </a:endParaRPr>
          </a:p>
        </p:txBody>
      </p:sp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0" y="0"/>
          <a:ext cx="3305175" cy="238125"/>
        </p:xfrm>
        <a:graphic>
          <a:graphicData uri="http://schemas.openxmlformats.org/presentationml/2006/ole">
            <p:oleObj spid="_x0000_s31760" name="Equation" r:id="rId4" imgW="3302000" imgH="241300" progId="Equation.3">
              <p:embed/>
            </p:oleObj>
          </a:graphicData>
        </a:graphic>
      </p:graphicFrame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285720" y="214290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แบบจำลองการเสื่อมสภาพ 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Deterioration Model)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142976" y="2000240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อ้างอิงแบบจำลองจาก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Road Network Evaluation Tools, 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The World Bank, 2007 </a:t>
            </a:r>
            <a:endParaRPr lang="th-TH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rdia New" pitchFamily="34" charset="-34"/>
              <a:cs typeface="Cordia New" pitchFamily="34" charset="-34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ปรับแก้ค่าโดยใช้ข้อมูล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ของกรมทางหลวง 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284211" y="1142984"/>
            <a:ext cx="3430533" cy="71438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IRI Prediction Model</a:t>
            </a:r>
            <a:endParaRPr lang="th-TH" sz="3600" b="1" dirty="0">
              <a:ln w="50800"/>
              <a:solidFill>
                <a:schemeClr val="bg1">
                  <a:shade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53" name="ลูกศรขวา 11"/>
          <p:cNvSpPr>
            <a:spLocks noChangeArrowheads="1"/>
          </p:cNvSpPr>
          <p:nvPr/>
        </p:nvSpPr>
        <p:spPr bwMode="auto">
          <a:xfrm>
            <a:off x="642938" y="2071688"/>
            <a:ext cx="500062" cy="35718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54" name="ลูกศรขวา 13"/>
          <p:cNvSpPr>
            <a:spLocks noChangeArrowheads="1"/>
          </p:cNvSpPr>
          <p:nvPr/>
        </p:nvSpPr>
        <p:spPr bwMode="auto">
          <a:xfrm>
            <a:off x="642938" y="3071813"/>
            <a:ext cx="500062" cy="35718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ชื่อเรื่องรอง 2"/>
          <p:cNvSpPr txBox="1">
            <a:spLocks/>
          </p:cNvSpPr>
          <p:nvPr/>
        </p:nvSpPr>
        <p:spPr>
          <a:xfrm>
            <a:off x="285720" y="3786190"/>
            <a:ext cx="5214974" cy="71438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Cracking &amp; Rutting Prediction Model</a:t>
            </a:r>
            <a:endParaRPr lang="th-TH" sz="3600" b="1" dirty="0">
              <a:ln w="50800"/>
              <a:solidFill>
                <a:schemeClr val="bg1">
                  <a:shade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ชื่อเรื่องรอง 2"/>
          <p:cNvSpPr txBox="1">
            <a:spLocks/>
          </p:cNvSpPr>
          <p:nvPr/>
        </p:nvSpPr>
        <p:spPr>
          <a:xfrm>
            <a:off x="1214414" y="4714884"/>
            <a:ext cx="8858280" cy="714380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อ้างอิงแบบจำลองจาก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dia New" pitchFamily="34" charset="-34"/>
                <a:cs typeface="Cordia New" pitchFamily="34" charset="-34"/>
              </a:rPr>
              <a:t>HDM-4</a:t>
            </a:r>
            <a:endParaRPr lang="th-TH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57" name="ลูกศรขวา 16"/>
          <p:cNvSpPr>
            <a:spLocks noChangeArrowheads="1"/>
          </p:cNvSpPr>
          <p:nvPr/>
        </p:nvSpPr>
        <p:spPr bwMode="auto">
          <a:xfrm>
            <a:off x="642938" y="4714875"/>
            <a:ext cx="500062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5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368A5D-6C70-43CB-B0B4-288D4A48DC08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CF9EB-5690-4DA6-BA6C-90A69B62566F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  <p:pic>
        <p:nvPicPr>
          <p:cNvPr id="32771" name="Chart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0188"/>
            <a:ext cx="7572375" cy="4929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1" name="ชื่อเรื่องรอง 2"/>
          <p:cNvSpPr txBox="1">
            <a:spLocks/>
          </p:cNvSpPr>
          <p:nvPr/>
        </p:nvSpPr>
        <p:spPr>
          <a:xfrm>
            <a:off x="285720" y="428604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แบบจำลองการเสื่อมสภาพ 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Deterioration Model)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C17B9-6959-4F60-8358-DFBA66BB1059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  <p:sp>
        <p:nvSpPr>
          <p:cNvPr id="31" name="ชื่อเรื่องรอง 2"/>
          <p:cNvSpPr txBox="1">
            <a:spLocks/>
          </p:cNvSpPr>
          <p:nvPr/>
        </p:nvSpPr>
        <p:spPr>
          <a:xfrm>
            <a:off x="285720" y="428604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แบบจำลองการเสื่อมสภาพ 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Deterioration Model)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379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0"/>
            <a:ext cx="7529512" cy="4786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>
              <a:latin typeface="Century Gothic" pitchFamily="34" charset="0"/>
              <a:cs typeface="DilleniaUPC" pitchFamily="18" charset="-34"/>
            </a:endParaRPr>
          </a:p>
        </p:txBody>
      </p:sp>
      <p:graphicFrame>
        <p:nvGraphicFramePr>
          <p:cNvPr id="34819" name="Object 2"/>
          <p:cNvGraphicFramePr>
            <a:graphicFrameLocks noChangeAspect="1"/>
          </p:cNvGraphicFramePr>
          <p:nvPr/>
        </p:nvGraphicFramePr>
        <p:xfrm>
          <a:off x="0" y="0"/>
          <a:ext cx="3305175" cy="238125"/>
        </p:xfrm>
        <a:graphic>
          <a:graphicData uri="http://schemas.openxmlformats.org/presentationml/2006/ole">
            <p:oleObj spid="_x0000_s34835" name="Equation" r:id="rId3" imgW="3302000" imgH="241300" progId="Equation.3">
              <p:embed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>
              <a:latin typeface="Century Gothic" pitchFamily="34" charset="0"/>
              <a:cs typeface="DilleniaUPC" pitchFamily="18" charset="-34"/>
            </a:endParaRPr>
          </a:p>
        </p:txBody>
      </p:sp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0" y="0"/>
          <a:ext cx="3305175" cy="238125"/>
        </p:xfrm>
        <a:graphic>
          <a:graphicData uri="http://schemas.openxmlformats.org/presentationml/2006/ole">
            <p:oleObj spid="_x0000_s34836" name="Equation" r:id="rId4" imgW="3302000" imgH="241300" progId="Equation.3">
              <p:embed/>
            </p:oleObj>
          </a:graphicData>
        </a:graphic>
      </p:graphicFrame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285720" y="115434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แบบจำลองการผลกระทบหลังการซ่อม </a:t>
            </a:r>
          </a:p>
          <a:p>
            <a:pPr marL="448056" indent="-384048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(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Road Work Effect Model)</a:t>
            </a: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ชื่อเรื่องรอง 2"/>
          <p:cNvSpPr txBox="1">
            <a:spLocks/>
          </p:cNvSpPr>
          <p:nvPr/>
        </p:nvSpPr>
        <p:spPr>
          <a:xfrm>
            <a:off x="428596" y="5429264"/>
            <a:ext cx="4740785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ค่า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หลังการบูรณะผิวทางลาดยาง</a:t>
            </a:r>
          </a:p>
        </p:txBody>
      </p:sp>
      <p:sp>
        <p:nvSpPr>
          <p:cNvPr id="34824" name="ลูกศรขวา 13"/>
          <p:cNvSpPr>
            <a:spLocks noChangeArrowheads="1"/>
          </p:cNvSpPr>
          <p:nvPr/>
        </p:nvSpPr>
        <p:spPr bwMode="auto">
          <a:xfrm>
            <a:off x="5429250" y="2786063"/>
            <a:ext cx="315913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วงรี 15"/>
          <p:cNvSpPr/>
          <p:nvPr/>
        </p:nvSpPr>
        <p:spPr bwMode="auto">
          <a:xfrm>
            <a:off x="5786438" y="5214938"/>
            <a:ext cx="2574925" cy="1000125"/>
          </a:xfrm>
          <a:prstGeom prst="ellipse">
            <a:avLst/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IRI = 1.5 m/km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826" name="สี่เหลี่ยมผืนผ้า 16"/>
          <p:cNvSpPr>
            <a:spLocks noChangeArrowheads="1"/>
          </p:cNvSpPr>
          <p:nvPr/>
        </p:nvSpPr>
        <p:spPr bwMode="auto">
          <a:xfrm>
            <a:off x="134938" y="2000250"/>
            <a:ext cx="5151437" cy="214312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ชื่อเรื่องรอง 2"/>
          <p:cNvSpPr txBox="1">
            <a:spLocks/>
          </p:cNvSpPr>
          <p:nvPr/>
        </p:nvSpPr>
        <p:spPr>
          <a:xfrm>
            <a:off x="355995" y="2500306"/>
            <a:ext cx="4740785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ค่า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หลังการฉาบผิวทางลาดยาง</a:t>
            </a:r>
          </a:p>
        </p:txBody>
      </p:sp>
      <p:sp>
        <p:nvSpPr>
          <p:cNvPr id="19" name="ชื่อเรื่องรอง 2"/>
          <p:cNvSpPr txBox="1">
            <a:spLocks/>
          </p:cNvSpPr>
          <p:nvPr/>
        </p:nvSpPr>
        <p:spPr>
          <a:xfrm>
            <a:off x="321628" y="3214686"/>
            <a:ext cx="4740785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ค่า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3200" b="1" dirty="0">
                <a:ln w="50800"/>
                <a:solidFill>
                  <a:schemeClr val="bg1">
                    <a:shade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หลังการเสริมผิวทางลาดยาง</a:t>
            </a:r>
          </a:p>
        </p:txBody>
      </p:sp>
      <p:sp>
        <p:nvSpPr>
          <p:cNvPr id="20" name="สี่เหลี่ยมมุมมน 19"/>
          <p:cNvSpPr/>
          <p:nvPr/>
        </p:nvSpPr>
        <p:spPr bwMode="auto">
          <a:xfrm>
            <a:off x="1048365" y="1667764"/>
            <a:ext cx="3214710" cy="571504"/>
          </a:xfrm>
          <a:prstGeom prst="roundRect">
            <a:avLst/>
          </a:prstGeom>
          <a:solidFill>
            <a:srgbClr val="FFFF66"/>
          </a:solidFill>
          <a:ln w="3810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อ้างอิงแบบจำลอง </a:t>
            </a:r>
            <a:r>
              <a:rPr lang="en-US" sz="2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HDM-4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832" name="ลูกศรขวา 20"/>
          <p:cNvSpPr>
            <a:spLocks noChangeArrowheads="1"/>
          </p:cNvSpPr>
          <p:nvPr/>
        </p:nvSpPr>
        <p:spPr bwMode="auto">
          <a:xfrm>
            <a:off x="5286375" y="5607050"/>
            <a:ext cx="315913" cy="214313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833" name="TextBox 21"/>
          <p:cNvSpPr txBox="1">
            <a:spLocks noChangeArrowheads="1"/>
          </p:cNvSpPr>
          <p:nvPr/>
        </p:nvSpPr>
        <p:spPr bwMode="auto">
          <a:xfrm>
            <a:off x="5929313" y="1785938"/>
            <a:ext cx="3214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th-TH" sz="2400" b="1">
                <a:latin typeface="Cordia New" pitchFamily="34" charset="-34"/>
                <a:cs typeface="Cordia New" pitchFamily="34" charset="-34"/>
              </a:rPr>
              <a:t> กรณีค่า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2400" b="1" baseline="-25000">
                <a:latin typeface="Cordia New" pitchFamily="34" charset="-34"/>
                <a:cs typeface="Cordia New" pitchFamily="34" charset="-34"/>
              </a:rPr>
              <a:t>ก่อนซ่อม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&gt; 1.5 </a:t>
            </a:r>
          </a:p>
          <a:p>
            <a:pPr eaLnBrk="1" hangingPunct="1"/>
            <a:r>
              <a:rPr lang="th-TH" sz="2400" b="1">
                <a:latin typeface="Cordia New" pitchFamily="34" charset="-34"/>
                <a:cs typeface="Cordia New" pitchFamily="34" charset="-34"/>
              </a:rPr>
              <a:t>กำหนดค่า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หลังการซ่อมต่ำสุด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1.5 m/km </a:t>
            </a:r>
            <a:endParaRPr lang="th-TH" sz="2400" b="1"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endParaRPr lang="th-TH" sz="2400" b="1"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th-TH" sz="2400" b="1">
                <a:latin typeface="Cordia New" pitchFamily="34" charset="-34"/>
                <a:cs typeface="Cordia New" pitchFamily="34" charset="-34"/>
              </a:rPr>
              <a:t> กรณีค่า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2400" b="1" baseline="-25000">
                <a:latin typeface="Cordia New" pitchFamily="34" charset="-34"/>
                <a:cs typeface="Cordia New" pitchFamily="34" charset="-34"/>
              </a:rPr>
              <a:t>ก่อนซ่อม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&lt; 1.5 </a:t>
            </a:r>
          </a:p>
          <a:p>
            <a:pPr eaLnBrk="1" hangingPunct="1"/>
            <a:r>
              <a:rPr lang="th-TH" sz="2400" b="1">
                <a:latin typeface="Cordia New" pitchFamily="34" charset="-34"/>
                <a:cs typeface="Cordia New" pitchFamily="34" charset="-34"/>
              </a:rPr>
              <a:t>กำหนดค่า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หลังการซ่อมไม่ต่ำกว่าค่า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2400" b="1" baseline="-25000">
                <a:latin typeface="Cordia New" pitchFamily="34" charset="-34"/>
                <a:cs typeface="Cordia New" pitchFamily="34" charset="-34"/>
              </a:rPr>
              <a:t>ก่อนซ่อม</a:t>
            </a:r>
            <a:r>
              <a:rPr lang="en-US" sz="2400" b="1" baseline="-25000"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baseline="-25000"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endParaRPr lang="en-US" sz="2400" b="1"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endParaRPr lang="en-US" sz="2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83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0F9965-E7F0-4078-9F67-44513A269FE9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lip_8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8215312" cy="52149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-357222" y="90720"/>
            <a:ext cx="10072758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กราฟความสัมพันธ์ระหว่างค่า </a:t>
            </a:r>
            <a:r>
              <a:rPr lang="en-US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ก่อนและหลัง</a:t>
            </a:r>
            <a:b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การเสริมผิวทางลาดยาง </a:t>
            </a:r>
            <a:r>
              <a:rPr lang="en-US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cm.</a:t>
            </a:r>
            <a:endParaRPr lang="th-TH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844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B2D53094-85D6-45C3-9E66-E9D16007FE54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28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กราฟความสัมพันธ์ระหว่าง</a:t>
            </a:r>
            <a:b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ค่า </a:t>
            </a:r>
            <a:r>
              <a:rPr lang="en-US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ก่อนและหลังการฉาบผิวทาง</a:t>
            </a:r>
            <a:endParaRPr lang="th-TH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785786" y="1428736"/>
          <a:ext cx="7572428" cy="471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57188" y="1571625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หลัง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7143750" y="5572125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latin typeface="Cordia New" pitchFamily="34" charset="-34"/>
                <a:cs typeface="Cordia New" pitchFamily="34" charset="-34"/>
              </a:rPr>
              <a:t>IRI 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ก่อน</a:t>
            </a:r>
          </a:p>
        </p:txBody>
      </p:sp>
      <p:sp>
        <p:nvSpPr>
          <p:cNvPr id="36870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3A298D80-452C-43C2-A4D6-C4A07A6D152B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29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การเลือกวิธีการซ่อมบำรุงที่เหมาะสม </a:t>
            </a:r>
            <a:r>
              <a:rPr lang="en-US" sz="4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????</a:t>
            </a:r>
            <a:endParaRPr lang="th-TH" sz="4400" b="1" dirty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7204A-CFC7-42FF-93B9-BA2D4653DD7F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000625" y="2571750"/>
            <a:ext cx="41433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ADT &lt; 3,000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คันต่อวัน</a:t>
            </a:r>
          </a:p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Crack area  15 %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ผิวเดิมเป็น </a:t>
            </a:r>
            <a:r>
              <a:rPr lang="en-US" sz="3600" b="1">
                <a:latin typeface="Browallia New" pitchFamily="34" charset="-34"/>
                <a:cs typeface="Browallia New" pitchFamily="34" charset="-34"/>
              </a:rPr>
              <a:t>AC 5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ซม.</a:t>
            </a:r>
          </a:p>
        </p:txBody>
      </p:sp>
      <p:pic>
        <p:nvPicPr>
          <p:cNvPr id="10245" name="Picture 4" descr="19"/>
          <p:cNvPicPr preferRelativeResize="0">
            <a:picLocks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4786313" cy="36433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แผนภูมิ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8143875" cy="5286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285720" y="285728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ตัวอย่างค่าใช้จ่ายของผู้ใช้ทาง ณ ค่า </a:t>
            </a:r>
            <a:r>
              <a:rPr lang="en-US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IRI </a:t>
            </a: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ต่างๆ</a:t>
            </a:r>
          </a:p>
        </p:txBody>
      </p:sp>
      <p:sp>
        <p:nvSpPr>
          <p:cNvPr id="37892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A9F9E72A-B053-4005-98D7-8807CA8DE46D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30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714375" y="214313"/>
            <a:ext cx="7643813" cy="619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2479" tIns="41239" rIns="82479" bIns="41239"/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Road User Benefit &amp; Net Benefit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14282" y="1000108"/>
            <a:ext cx="8715436" cy="464347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38918" name="กลุ่ม 36"/>
          <p:cNvGrpSpPr>
            <a:grpSpLocks/>
          </p:cNvGrpSpPr>
          <p:nvPr/>
        </p:nvGrpSpPr>
        <p:grpSpPr bwMode="auto">
          <a:xfrm>
            <a:off x="285750" y="1603375"/>
            <a:ext cx="8286750" cy="3786188"/>
            <a:chOff x="285720" y="1142985"/>
            <a:chExt cx="8705119" cy="5267854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85720" y="1142985"/>
              <a:ext cx="2264665" cy="7134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Fuel &amp; Oil Cost</a:t>
              </a: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285720" y="2304784"/>
              <a:ext cx="2264665" cy="6272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Tire Cost </a:t>
              </a:r>
              <a:endParaRPr lang="en-US" sz="2400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315738" y="3327433"/>
              <a:ext cx="2266333" cy="67366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Part &amp; Repair Cost</a:t>
              </a:r>
            </a:p>
          </p:txBody>
        </p:sp>
        <p:sp>
          <p:nvSpPr>
            <p:cNvPr id="38929" name="Rectangle 19"/>
            <p:cNvSpPr>
              <a:spLocks noChangeArrowheads="1"/>
            </p:cNvSpPr>
            <p:nvPr/>
          </p:nvSpPr>
          <p:spPr bwMode="auto">
            <a:xfrm>
              <a:off x="320340" y="4462506"/>
              <a:ext cx="2260975" cy="609048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Depreciation</a:t>
              </a:r>
              <a:r>
                <a:rPr lang="th-TH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Cost</a:t>
              </a:r>
            </a:p>
          </p:txBody>
        </p:sp>
        <p:sp>
          <p:nvSpPr>
            <p:cNvPr id="38930" name="Rounded Rectangle 28"/>
            <p:cNvSpPr>
              <a:spLocks noChangeArrowheads="1"/>
            </p:cNvSpPr>
            <p:nvPr/>
          </p:nvSpPr>
          <p:spPr bwMode="auto">
            <a:xfrm>
              <a:off x="3405046" y="2259224"/>
              <a:ext cx="2677130" cy="1032788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Road User Cost</a:t>
              </a:r>
            </a:p>
            <a:p>
              <a:pPr algn="ctr"/>
              <a:r>
                <a:rPr lang="en-US" sz="2400" b="1" u="sng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Before</a:t>
              </a:r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Maintenance</a:t>
              </a:r>
            </a:p>
            <a:p>
              <a:pPr algn="ctr"/>
              <a:endParaRPr lang="en-US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8931" name="Rectangle 46"/>
            <p:cNvSpPr>
              <a:spLocks noChangeArrowheads="1"/>
            </p:cNvSpPr>
            <p:nvPr/>
          </p:nvSpPr>
          <p:spPr bwMode="auto">
            <a:xfrm>
              <a:off x="6562687" y="3292013"/>
              <a:ext cx="2428152" cy="550820"/>
            </a:xfrm>
            <a:prstGeom prst="rect">
              <a:avLst/>
            </a:prstGeom>
            <a:solidFill>
              <a:srgbClr val="CC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RUC</a:t>
              </a:r>
              <a:r>
                <a:rPr lang="en-US" sz="2400" b="1" baseline="-2500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before</a:t>
              </a:r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- RUC</a:t>
              </a:r>
              <a:r>
                <a:rPr lang="en-US" sz="2400" b="1" baseline="-25000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after</a:t>
              </a:r>
            </a:p>
          </p:txBody>
        </p:sp>
        <p:sp>
          <p:nvSpPr>
            <p:cNvPr id="38932" name="Down Arrow 49"/>
            <p:cNvSpPr>
              <a:spLocks noChangeArrowheads="1"/>
            </p:cNvSpPr>
            <p:nvPr/>
          </p:nvSpPr>
          <p:spPr bwMode="auto">
            <a:xfrm>
              <a:off x="7455063" y="4049390"/>
              <a:ext cx="549155" cy="41311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endParaRPr lang="th-TH" sz="24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45" name="Rectangle 50"/>
            <p:cNvSpPr/>
            <p:nvPr/>
          </p:nvSpPr>
          <p:spPr bwMode="auto">
            <a:xfrm>
              <a:off x="6768621" y="4669062"/>
              <a:ext cx="1922042" cy="1399544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82479" tIns="41239" rIns="82479" bIns="41239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Road User Benefit</a:t>
              </a:r>
              <a:endPara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8936" name="Rectangle 17"/>
            <p:cNvSpPr>
              <a:spLocks noChangeArrowheads="1"/>
            </p:cNvSpPr>
            <p:nvPr/>
          </p:nvSpPr>
          <p:spPr bwMode="auto">
            <a:xfrm>
              <a:off x="316050" y="5714760"/>
              <a:ext cx="2250964" cy="696079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Travel Time Cost</a:t>
              </a:r>
            </a:p>
          </p:txBody>
        </p:sp>
        <p:cxnSp>
          <p:nvCxnSpPr>
            <p:cNvPr id="38937" name="Shape 26"/>
            <p:cNvCxnSpPr>
              <a:cxnSpLocks noChangeShapeType="1"/>
              <a:stCxn id="38" idx="3"/>
              <a:endCxn id="38936" idx="3"/>
            </p:cNvCxnSpPr>
            <p:nvPr/>
          </p:nvCxnSpPr>
          <p:spPr bwMode="auto">
            <a:xfrm>
              <a:off x="2550984" y="1500128"/>
              <a:ext cx="16030" cy="4562672"/>
            </a:xfrm>
            <a:prstGeom prst="bentConnector3">
              <a:avLst>
                <a:gd name="adj1" fmla="val 1598032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38" name="Elbow Connector 30"/>
            <p:cNvCxnSpPr>
              <a:cxnSpLocks noChangeShapeType="1"/>
              <a:stCxn id="39" idx="3"/>
              <a:endCxn id="38929" idx="3"/>
            </p:cNvCxnSpPr>
            <p:nvPr/>
          </p:nvCxnSpPr>
          <p:spPr bwMode="auto">
            <a:xfrm>
              <a:off x="2550984" y="2618178"/>
              <a:ext cx="30330" cy="2148852"/>
            </a:xfrm>
            <a:prstGeom prst="bentConnector3">
              <a:avLst>
                <a:gd name="adj1" fmla="val 89174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939" name="Rounded Rectangle 28"/>
            <p:cNvSpPr>
              <a:spLocks noChangeArrowheads="1"/>
            </p:cNvSpPr>
            <p:nvPr/>
          </p:nvSpPr>
          <p:spPr bwMode="auto">
            <a:xfrm>
              <a:off x="3405046" y="4187095"/>
              <a:ext cx="2677130" cy="103278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479" tIns="41239" rIns="82479" bIns="41239"/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Road User Cost</a:t>
              </a:r>
            </a:p>
            <a:p>
              <a:pPr algn="ctr"/>
              <a:r>
                <a:rPr lang="en-US" sz="2400" b="1" u="sng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After</a:t>
              </a:r>
              <a:r>
                <a:rPr lang="en-US" sz="2400" b="1">
                  <a:solidFill>
                    <a:schemeClr val="bg1"/>
                  </a:solidFill>
                  <a:latin typeface="Cordia New" pitchFamily="34" charset="-34"/>
                  <a:cs typeface="Cordia New" pitchFamily="34" charset="-34"/>
                </a:rPr>
                <a:t> Maintenance</a:t>
              </a:r>
            </a:p>
            <a:p>
              <a:pPr algn="ctr"/>
              <a:endParaRPr lang="en-US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cxnSp>
          <p:nvCxnSpPr>
            <p:cNvPr id="50" name="ตัวเชื่อมต่อหักมุม 49"/>
            <p:cNvCxnSpPr>
              <a:stCxn id="40" idx="3"/>
              <a:endCxn id="38930" idx="1"/>
            </p:cNvCxnSpPr>
            <p:nvPr/>
          </p:nvCxnSpPr>
          <p:spPr>
            <a:xfrm flipV="1">
              <a:off x="2582071" y="2775247"/>
              <a:ext cx="822150" cy="88791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หักมุม 51"/>
            <p:cNvCxnSpPr>
              <a:stCxn id="40" idx="3"/>
              <a:endCxn id="38939" idx="1"/>
            </p:cNvCxnSpPr>
            <p:nvPr/>
          </p:nvCxnSpPr>
          <p:spPr>
            <a:xfrm>
              <a:off x="2582071" y="3663162"/>
              <a:ext cx="822150" cy="104031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หักมุม 53"/>
            <p:cNvCxnSpPr>
              <a:stCxn id="38930" idx="3"/>
              <a:endCxn id="38931" idx="1"/>
            </p:cNvCxnSpPr>
            <p:nvPr/>
          </p:nvCxnSpPr>
          <p:spPr>
            <a:xfrm>
              <a:off x="6082462" y="2775247"/>
              <a:ext cx="480282" cy="79293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หักมุม 55"/>
            <p:cNvCxnSpPr>
              <a:stCxn id="38939" idx="3"/>
              <a:endCxn id="38931" idx="1"/>
            </p:cNvCxnSpPr>
            <p:nvPr/>
          </p:nvCxnSpPr>
          <p:spPr>
            <a:xfrm flipV="1">
              <a:off x="6082462" y="3568185"/>
              <a:ext cx="480282" cy="11352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สี่เหลี่ยมผืนผ้า 57"/>
          <p:cNvSpPr/>
          <p:nvPr/>
        </p:nvSpPr>
        <p:spPr>
          <a:xfrm>
            <a:off x="201925" y="5767253"/>
            <a:ext cx="8715436" cy="7953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0" name="Rectangle 50"/>
          <p:cNvSpPr/>
          <p:nvPr/>
        </p:nvSpPr>
        <p:spPr bwMode="auto">
          <a:xfrm>
            <a:off x="1571604" y="5929330"/>
            <a:ext cx="5643602" cy="500066"/>
          </a:xfrm>
          <a:prstGeom prst="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2479" tIns="41239" rIns="82479" bIns="41239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Net Benefit </a:t>
            </a:r>
            <a:r>
              <a:rPr lang="en-US" sz="2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= Road User Benefit – </a:t>
            </a:r>
            <a:r>
              <a:rPr lang="en-US" sz="2400" b="1" dirty="0" err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Cost</a:t>
            </a:r>
            <a:r>
              <a:rPr lang="en-US" sz="2400" b="1" baseline="-25000" dirty="0" err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Maintenance</a:t>
            </a:r>
            <a:endParaRPr lang="th-TH" sz="2400" b="1" baseline="-25000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92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AAB32F-491D-4460-97B3-E01863BC6690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59164" y="179923"/>
            <a:ext cx="8858312" cy="92869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การพิจารณาระยะเวลาที่ได้รับผลประโยชน์หลังการซ่อม</a:t>
            </a:r>
            <a:b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Benefit Time)</a:t>
            </a:r>
            <a:endParaRPr lang="th-TH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9939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881856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1F8FEB40-4D5F-471A-8F06-F785891CFF85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32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127EE-37E8-4E0C-BFE2-EC34E6CC22D0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th-TH" smtClean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642910" y="1857364"/>
          <a:ext cx="7786742" cy="40005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94080"/>
                <a:gridCol w="3592662"/>
              </a:tblGrid>
              <a:tr h="77692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b="1" dirty="0">
                          <a:latin typeface="Cordia New" pitchFamily="34" charset="-34"/>
                          <a:cs typeface="Cordia New" pitchFamily="34" charset="-34"/>
                        </a:rPr>
                        <a:t>วิธีการซ่อมบำรุง</a:t>
                      </a:r>
                      <a:endParaRPr lang="en-US" sz="28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b="1" baseline="0" dirty="0" smtClean="0">
                          <a:latin typeface="Cordia New" pitchFamily="34" charset="-34"/>
                          <a:ea typeface="Cordia New"/>
                          <a:cs typeface="Cordia New" pitchFamily="34" charset="-34"/>
                        </a:rPr>
                        <a:t>Benefit Time</a:t>
                      </a:r>
                      <a:endParaRPr lang="en-US" sz="28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latin typeface="Cordia New" pitchFamily="34" charset="-34"/>
                          <a:cs typeface="Cordia New" pitchFamily="34" charset="-34"/>
                        </a:rPr>
                        <a:t>งานฉาบผิวทาง </a:t>
                      </a:r>
                      <a:r>
                        <a:rPr lang="en-US" sz="2400" b="1" dirty="0">
                          <a:latin typeface="Cordia New" pitchFamily="34" charset="-34"/>
                          <a:cs typeface="Cordia New" pitchFamily="34" charset="-34"/>
                        </a:rPr>
                        <a:t>Slurry Seal Type II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en-US" sz="24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60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en-US" sz="24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52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en-US" sz="24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87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  <a:endParaRPr lang="en-US" sz="24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52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latin typeface="Cordia New" pitchFamily="34" charset="-34"/>
                          <a:cs typeface="Cordia New" pitchFamily="34" charset="-34"/>
                        </a:rPr>
                        <a:t>งานเสริมผิวทาง 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  <a:endParaRPr lang="en-US" sz="2400" b="1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17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latin typeface="Cordia New" pitchFamily="34" charset="-34"/>
                          <a:cs typeface="Cordia New" pitchFamily="34" charset="-34"/>
                        </a:rPr>
                        <a:t>งานบูรณะทางผิวแอสฟัลต์ 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  <a:endParaRPr lang="en-US" sz="2400" b="1" dirty="0">
                        <a:latin typeface="Cordia New" pitchFamily="34" charset="-34"/>
                        <a:ea typeface="Cordia New"/>
                        <a:cs typeface="Cordia New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-142908" y="357166"/>
            <a:ext cx="8858312" cy="928694"/>
          </a:xfrm>
          <a:prstGeom prst="rect">
            <a:avLst/>
          </a:prstGeom>
        </p:spPr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h-TH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ระยะเวลาที่ได้รับผลประโยชน์หลังการซ่อม (</a:t>
            </a:r>
            <a:r>
              <a:rPr lang="en-US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Benefit Time) </a:t>
            </a:r>
            <a:endParaRPr lang="th-TH" sz="3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rdia New" pitchFamily="34" charset="-34"/>
              <a:ea typeface="+mj-ea"/>
              <a:cs typeface="Cordia New" pitchFamily="34" charset="-34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th-TH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ของวิธีการซ่อมประเภทต่างๆ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6"/>
          <p:cNvGrpSpPr>
            <a:grpSpLocks/>
          </p:cNvGrpSpPr>
          <p:nvPr/>
        </p:nvGrpSpPr>
        <p:grpSpPr bwMode="auto">
          <a:xfrm>
            <a:off x="500063" y="1500188"/>
            <a:ext cx="8286750" cy="4429125"/>
            <a:chOff x="845" y="1105"/>
            <a:chExt cx="5184" cy="2822"/>
          </a:xfrm>
        </p:grpSpPr>
        <p:sp>
          <p:nvSpPr>
            <p:cNvPr id="41991" name="Rectangle 5"/>
            <p:cNvSpPr>
              <a:spLocks noChangeArrowheads="1"/>
            </p:cNvSpPr>
            <p:nvPr/>
          </p:nvSpPr>
          <p:spPr bwMode="auto">
            <a:xfrm>
              <a:off x="845" y="1105"/>
              <a:ext cx="5184" cy="282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th-TH" sz="2400" b="1">
                <a:solidFill>
                  <a:schemeClr val="bg1"/>
                </a:solidFill>
                <a:latin typeface="Cordia New" pitchFamily="34" charset="-34"/>
                <a:cs typeface="DilleniaUPC" pitchFamily="18" charset="-34"/>
              </a:endParaRPr>
            </a:p>
          </p:txBody>
        </p:sp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989" y="1527"/>
              <a:ext cx="1516" cy="76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Instantaneous Fuel Consumption, IFC (ml/s) from RUE Model</a:t>
              </a:r>
              <a:endParaRPr lang="th-TH" sz="2400" b="1">
                <a:solidFill>
                  <a:schemeClr val="bg1"/>
                </a:solidFill>
                <a:latin typeface="Cordia New" pitchFamily="34" charset="-34"/>
                <a:ea typeface="MS Mincho" pitchFamily="49" charset="-128"/>
                <a:cs typeface="DilleniaUPC" pitchFamily="18" charset="-34"/>
              </a:endParaRPr>
            </a:p>
          </p:txBody>
        </p:sp>
        <p:sp>
          <p:nvSpPr>
            <p:cNvPr id="41993" name="Rectangle 7"/>
            <p:cNvSpPr>
              <a:spLocks noChangeArrowheads="1"/>
            </p:cNvSpPr>
            <p:nvPr/>
          </p:nvSpPr>
          <p:spPr bwMode="auto">
            <a:xfrm>
              <a:off x="1022" y="2679"/>
              <a:ext cx="1516" cy="71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Traffic-influenced Speed, SQ (m/s) from RUE Model</a:t>
              </a:r>
              <a:endParaRPr lang="th-TH" sz="2400" b="1">
                <a:solidFill>
                  <a:schemeClr val="bg1"/>
                </a:solidFill>
                <a:latin typeface="Cordia New" pitchFamily="34" charset="-34"/>
                <a:ea typeface="MS Mincho" pitchFamily="49" charset="-128"/>
                <a:cs typeface="DilleniaUPC" pitchFamily="18" charset="-34"/>
              </a:endParaRPr>
            </a:p>
          </p:txBody>
        </p:sp>
        <p:sp>
          <p:nvSpPr>
            <p:cNvPr id="41994" name="Rectangle 8"/>
            <p:cNvSpPr>
              <a:spLocks noChangeArrowheads="1"/>
            </p:cNvSpPr>
            <p:nvPr/>
          </p:nvSpPr>
          <p:spPr bwMode="auto">
            <a:xfrm>
              <a:off x="2757" y="1301"/>
              <a:ext cx="1736" cy="246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Emission Model</a:t>
              </a:r>
            </a:p>
            <a:p>
              <a:pPr algn="ctr"/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(7 types)</a:t>
              </a:r>
            </a:p>
            <a:p>
              <a:pPr algn="ctr"/>
              <a:endParaRPr lang="en-US" altLang="ja-JP" sz="2400" b="1">
                <a:solidFill>
                  <a:schemeClr val="bg1"/>
                </a:solidFill>
                <a:latin typeface="Cordia New" pitchFamily="34" charset="-34"/>
                <a:ea typeface="MS Mincho" pitchFamily="49" charset="-128"/>
                <a:cs typeface="DilleniaUPC" pitchFamily="18" charset="-34"/>
              </a:endParaRPr>
            </a:p>
            <a:p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ไฮโดรคาร์บอน (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HC)</a:t>
              </a:r>
            </a:p>
            <a:p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คาร์บอนมอนนอกไซด์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 (CO)</a:t>
              </a:r>
            </a:p>
            <a:p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คาร์บอนไดออกไซด์ (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CO</a:t>
              </a:r>
              <a:r>
                <a:rPr lang="en-US" altLang="ja-JP" sz="2400" b="1" baseline="-25000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2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)</a:t>
              </a:r>
            </a:p>
            <a:p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ไนโตรเจนออกไซด์ (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NO</a:t>
              </a:r>
              <a:r>
                <a:rPr lang="en-US" altLang="ja-JP" sz="2400" b="1" baseline="-25000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X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) </a:t>
              </a:r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ซัลเฟอร์ไดออกไซด์ (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SO</a:t>
              </a:r>
              <a:r>
                <a:rPr lang="en-US" altLang="ja-JP" sz="2400" b="1" baseline="-25000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2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)</a:t>
              </a:r>
            </a:p>
            <a:p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สารตะกั่ว (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Pb)</a:t>
              </a:r>
            </a:p>
            <a:p>
              <a:r>
                <a:rPr lang="th-TH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ฝุ่นละอองขนาดเล็ก (</a:t>
              </a:r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PM)</a:t>
              </a:r>
              <a:endParaRPr lang="th-TH" sz="2400" b="1">
                <a:solidFill>
                  <a:schemeClr val="bg1"/>
                </a:solidFill>
                <a:latin typeface="Cordia New" pitchFamily="34" charset="-34"/>
                <a:ea typeface="MS Mincho" pitchFamily="49" charset="-128"/>
                <a:cs typeface="DilleniaUPC" pitchFamily="18" charset="-34"/>
              </a:endParaRPr>
            </a:p>
          </p:txBody>
        </p:sp>
        <p:sp>
          <p:nvSpPr>
            <p:cNvPr id="41995" name="Rectangle 9"/>
            <p:cNvSpPr>
              <a:spLocks noChangeArrowheads="1"/>
            </p:cNvSpPr>
            <p:nvPr/>
          </p:nvSpPr>
          <p:spPr bwMode="auto">
            <a:xfrm>
              <a:off x="4685" y="2266"/>
              <a:ext cx="1248" cy="528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Emission Quantities</a:t>
              </a:r>
            </a:p>
            <a:p>
              <a:pPr algn="ctr"/>
              <a:r>
                <a:rPr lang="en-US" altLang="ja-JP" sz="2400" b="1">
                  <a:solidFill>
                    <a:schemeClr val="bg1"/>
                  </a:solidFill>
                  <a:latin typeface="Cordia New" pitchFamily="34" charset="-34"/>
                  <a:ea typeface="MS Mincho" pitchFamily="49" charset="-128"/>
                  <a:cs typeface="DilleniaUPC" pitchFamily="18" charset="-34"/>
                </a:rPr>
                <a:t>(g/km.)</a:t>
              </a:r>
              <a:endParaRPr lang="th-TH" sz="2400" b="1">
                <a:solidFill>
                  <a:schemeClr val="bg1"/>
                </a:solidFill>
                <a:latin typeface="Cordia New" pitchFamily="34" charset="-34"/>
                <a:ea typeface="MS Mincho" pitchFamily="49" charset="-128"/>
                <a:cs typeface="DilleniaUPC" pitchFamily="18" charset="-34"/>
              </a:endParaRPr>
            </a:p>
          </p:txBody>
        </p:sp>
        <p:sp>
          <p:nvSpPr>
            <p:cNvPr id="41996" name="Line 10"/>
            <p:cNvSpPr>
              <a:spLocks noChangeShapeType="1"/>
            </p:cNvSpPr>
            <p:nvPr/>
          </p:nvSpPr>
          <p:spPr bwMode="auto">
            <a:xfrm>
              <a:off x="2540" y="2077"/>
              <a:ext cx="2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1997" name="Line 11"/>
            <p:cNvSpPr>
              <a:spLocks noChangeShapeType="1"/>
            </p:cNvSpPr>
            <p:nvPr/>
          </p:nvSpPr>
          <p:spPr bwMode="auto">
            <a:xfrm>
              <a:off x="2540" y="3067"/>
              <a:ext cx="2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1987" name="Rectangle 41"/>
          <p:cNvSpPr>
            <a:spLocks noChangeArrowheads="1"/>
          </p:cNvSpPr>
          <p:nvPr/>
        </p:nvSpPr>
        <p:spPr bwMode="auto">
          <a:xfrm>
            <a:off x="1928813" y="6032500"/>
            <a:ext cx="56975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 anchor="ctr"/>
          <a:lstStyle/>
          <a:p>
            <a:pPr algn="ctr"/>
            <a:r>
              <a:rPr lang="en-US" sz="4300" b="1">
                <a:solidFill>
                  <a:schemeClr val="tx2"/>
                </a:solidFill>
                <a:latin typeface="Cordia New" pitchFamily="34" charset="-34"/>
                <a:cs typeface="DilleniaUPC" pitchFamily="18" charset="-34"/>
              </a:rPr>
              <a:t>Emission</a:t>
            </a:r>
            <a:r>
              <a:rPr lang="th-TH" sz="4300" b="1">
                <a:solidFill>
                  <a:schemeClr val="tx2"/>
                </a:solidFill>
                <a:latin typeface="Cordia New" pitchFamily="34" charset="-34"/>
                <a:cs typeface="DilleniaUPC" pitchFamily="18" charset="-34"/>
              </a:rPr>
              <a:t> </a:t>
            </a:r>
            <a:r>
              <a:rPr lang="en-US" sz="4300" b="1">
                <a:solidFill>
                  <a:schemeClr val="tx2"/>
                </a:solidFill>
                <a:latin typeface="Cordia New" pitchFamily="34" charset="-34"/>
                <a:cs typeface="DilleniaUPC" pitchFamily="18" charset="-34"/>
              </a:rPr>
              <a:t>Model </a:t>
            </a:r>
            <a:r>
              <a:rPr lang="th-TH" b="1">
                <a:solidFill>
                  <a:srgbClr val="FFFFFF"/>
                </a:solidFill>
                <a:latin typeface="Cordia New" pitchFamily="34" charset="-34"/>
                <a:cs typeface="DilleniaUPC" pitchFamily="18" charset="-34"/>
              </a:rPr>
              <a:t>(อ้างอิงจากแบบจำลอง </a:t>
            </a:r>
            <a:r>
              <a:rPr lang="en-US" b="1">
                <a:solidFill>
                  <a:srgbClr val="FFFFFF"/>
                </a:solidFill>
                <a:latin typeface="Cordia New" pitchFamily="34" charset="-34"/>
                <a:cs typeface="DilleniaUPC" pitchFamily="18" charset="-34"/>
              </a:rPr>
              <a:t>HDM-4)</a:t>
            </a:r>
            <a:r>
              <a:rPr lang="en-US" sz="4300" b="1">
                <a:solidFill>
                  <a:schemeClr val="tx2"/>
                </a:solidFill>
                <a:latin typeface="Cordia New" pitchFamily="34" charset="-34"/>
                <a:cs typeface="DilleniaUPC" pitchFamily="18" charset="-34"/>
              </a:rPr>
              <a:t> </a:t>
            </a:r>
            <a:endParaRPr lang="th-TH" sz="4300" b="1">
              <a:solidFill>
                <a:schemeClr val="tx2"/>
              </a:solidFill>
              <a:latin typeface="Cordia New" pitchFamily="34" charset="-34"/>
              <a:cs typeface="DilleniaUPC" pitchFamily="18" charset="-34"/>
            </a:endParaRPr>
          </a:p>
        </p:txBody>
      </p:sp>
      <p:cxnSp>
        <p:nvCxnSpPr>
          <p:cNvPr id="41988" name="Straight Arrow Connector 17"/>
          <p:cNvCxnSpPr>
            <a:cxnSpLocks noChangeShapeType="1"/>
            <a:stCxn id="41994" idx="3"/>
            <a:endCxn id="41995" idx="1"/>
          </p:cNvCxnSpPr>
          <p:nvPr/>
        </p:nvCxnSpPr>
        <p:spPr bwMode="auto">
          <a:xfrm flipV="1">
            <a:off x="6330950" y="3736975"/>
            <a:ext cx="3079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ชื่อเรื่องรอง 2"/>
          <p:cNvSpPr txBox="1">
            <a:spLocks/>
          </p:cNvSpPr>
          <p:nvPr/>
        </p:nvSpPr>
        <p:spPr>
          <a:xfrm>
            <a:off x="642910" y="357166"/>
            <a:ext cx="8858280" cy="1093794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แบบจำลองทางด้านสังคมและสิ่งแวดล้อม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th-TH" sz="44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99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4B6B74-322D-4122-AF53-A81C3B2F9FDE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กลุ่ม 10"/>
          <p:cNvGrpSpPr>
            <a:grpSpLocks/>
          </p:cNvGrpSpPr>
          <p:nvPr/>
        </p:nvGrpSpPr>
        <p:grpSpPr bwMode="auto">
          <a:xfrm>
            <a:off x="284163" y="428625"/>
            <a:ext cx="8502650" cy="6000750"/>
            <a:chOff x="3767629" y="3299629"/>
            <a:chExt cx="3531113" cy="2915454"/>
          </a:xfrm>
        </p:grpSpPr>
        <p:sp>
          <p:nvSpPr>
            <p:cNvPr id="6" name="Rectangle 49"/>
            <p:cNvSpPr>
              <a:spLocks noChangeArrowheads="1"/>
            </p:cNvSpPr>
            <p:nvPr/>
          </p:nvSpPr>
          <p:spPr bwMode="auto">
            <a:xfrm>
              <a:off x="3768008" y="3299629"/>
              <a:ext cx="3530734" cy="46274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marL="448056" indent="-384048" algn="ctr" fontAlgn="auto"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Pct val="80000"/>
                <a:defRPr/>
              </a:pPr>
              <a:r>
                <a:rPr lang="en-US" sz="4800" b="1" dirty="0">
                  <a:ln w="127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itchFamily="34" charset="-34"/>
                  <a:ea typeface="Cordia New"/>
                  <a:cs typeface="Cordia New" pitchFamily="34" charset="-34"/>
                </a:rPr>
                <a:t>Optimization Model</a:t>
              </a:r>
              <a:endParaRPr lang="th-TH" sz="48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endParaRPr>
            </a:p>
          </p:txBody>
        </p:sp>
        <p:sp>
          <p:nvSpPr>
            <p:cNvPr id="7" name="Rectangle 50"/>
            <p:cNvSpPr>
              <a:spLocks noChangeArrowheads="1"/>
            </p:cNvSpPr>
            <p:nvPr/>
          </p:nvSpPr>
          <p:spPr bwMode="auto">
            <a:xfrm>
              <a:off x="3767629" y="3786190"/>
              <a:ext cx="1590189" cy="277010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/>
            <a:lstStyle/>
            <a:p>
              <a:pPr algn="ctr">
                <a:defRPr/>
              </a:pPr>
              <a:r>
                <a:rPr lang="en-US" sz="3200" b="1" dirty="0">
                  <a:solidFill>
                    <a:sysClr val="windowText" lastClr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Unlimited budget</a:t>
              </a:r>
              <a:endParaRPr lang="th-TH" sz="3200" b="1" dirty="0">
                <a:solidFill>
                  <a:sysClr val="windowText" lastClr="00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8" name="Rectangle 51"/>
            <p:cNvSpPr>
              <a:spLocks noChangeArrowheads="1"/>
            </p:cNvSpPr>
            <p:nvPr/>
          </p:nvSpPr>
          <p:spPr bwMode="auto">
            <a:xfrm>
              <a:off x="5357818" y="3786190"/>
              <a:ext cx="1940924" cy="277010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/>
            <a:lstStyle/>
            <a:p>
              <a:pPr algn="ctr">
                <a:defRPr/>
              </a:pPr>
              <a:r>
                <a:rPr lang="en-US" sz="3200" b="1" dirty="0">
                  <a:solidFill>
                    <a:sysClr val="windowText" lastClr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Limited budget</a:t>
              </a:r>
              <a:endParaRPr lang="th-TH" sz="3200" b="1" dirty="0">
                <a:solidFill>
                  <a:sysClr val="windowText" lastClr="00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3768288" y="4083254"/>
              <a:ext cx="1589528" cy="21318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ts val="600"/>
                </a:spcBef>
                <a:buFont typeface="Century Gothic" pitchFamily="34" charset="0"/>
                <a:buAutoNum type="arabicPeriod"/>
                <a:defRPr/>
              </a:pPr>
              <a:r>
                <a:rPr lang="th-TH" sz="2400" b="1" u="sng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ขั้นตอนการเลือกวิธีการซ่อมในแต่ละช่วงสายทาง </a:t>
              </a:r>
              <a:endParaRPr lang="en-US" sz="2400" b="1" u="sng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342900" indent="-342900">
                <a:spcBef>
                  <a:spcPts val="6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         </a:t>
              </a: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เลือกวิธีการซ่อมที่ให้ผลประโยชน์สุทธิสูงที่สุด</a:t>
              </a:r>
            </a:p>
            <a:p>
              <a:pPr marL="342900" indent="-342900">
                <a:spcBef>
                  <a:spcPts val="600"/>
                </a:spcBef>
                <a:defRPr/>
              </a:pP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               </a:t>
              </a:r>
              <a:r>
                <a:rPr lang="en-US" sz="2000" b="1">
                  <a:solidFill>
                    <a:schemeClr val="bg2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Select Max. net benefit</a:t>
              </a:r>
            </a:p>
            <a:p>
              <a:pPr marL="342900" indent="-342900">
                <a:spcBef>
                  <a:spcPts val="600"/>
                </a:spcBef>
                <a:buFontTx/>
                <a:buAutoNum type="arabicPeriod" startAt="2"/>
                <a:defRPr/>
              </a:pPr>
              <a:r>
                <a:rPr lang="th-TH" sz="2400" b="1" u="sng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ขั้นตอนการเลือกแผนงานซ่อมทั้งโครงข่าย</a:t>
              </a:r>
              <a:endParaRPr lang="en-US" sz="2400" b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marL="342900" indent="-342900">
                <a:spcBef>
                  <a:spcPts val="6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        </a:t>
              </a: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ซ่อมบำรุงทุกสายทางด้วยวิธีที่ให้ </a:t>
              </a: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Max. Net</a:t>
              </a: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</a:t>
              </a: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benefit </a:t>
              </a: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โดยที่ค่า </a:t>
              </a: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B/C </a:t>
              </a: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ของช่วงสายทางนั้นมากว่าศูนย์</a:t>
              </a:r>
            </a:p>
            <a:p>
              <a:pPr marL="342900" indent="-342900">
                <a:spcBef>
                  <a:spcPts val="6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latin typeface="Cordia New" pitchFamily="34" charset="-34"/>
                  <a:cs typeface="Cordia New" pitchFamily="34" charset="-34"/>
                </a:rPr>
                <a:t>               </a:t>
              </a:r>
              <a:r>
                <a:rPr lang="en-US" sz="2000" b="1">
                  <a:solidFill>
                    <a:schemeClr val="bg2"/>
                  </a:solidFill>
                  <a:latin typeface="Cordia New" pitchFamily="34" charset="-34"/>
                  <a:cs typeface="Cordia New" pitchFamily="34" charset="-34"/>
                </a:rPr>
                <a:t>Maximize ∑ benefit   </a:t>
              </a:r>
            </a:p>
            <a:p>
              <a:pPr marL="342900" indent="-342900">
                <a:spcBef>
                  <a:spcPts val="600"/>
                </a:spcBef>
                <a:defRPr/>
              </a:pPr>
              <a:r>
                <a:rPr lang="en-US" sz="2000" b="1">
                  <a:solidFill>
                    <a:schemeClr val="bg2"/>
                  </a:solidFill>
                  <a:latin typeface="Cordia New" pitchFamily="34" charset="-34"/>
                  <a:cs typeface="Cordia New" pitchFamily="34" charset="-34"/>
                </a:rPr>
                <a:t>              ; where benefit/cost &gt; 0</a:t>
              </a:r>
            </a:p>
            <a:p>
              <a:pPr marL="342900" indent="-342900">
                <a:spcBef>
                  <a:spcPts val="600"/>
                </a:spcBef>
                <a:defRPr/>
              </a:pPr>
              <a:endParaRPr lang="en-US" sz="1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5357817" y="4083254"/>
              <a:ext cx="1940925" cy="21318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ts val="600"/>
                </a:spcBef>
                <a:buFont typeface="Century Gothic" pitchFamily="34" charset="0"/>
                <a:buAutoNum type="arabicPeriod"/>
                <a:defRPr/>
              </a:pPr>
              <a:r>
                <a:rPr lang="th-TH" sz="2400" b="1" u="sng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ขั้นตอนการเลือกวิธีการซ่อมในแต่ละช่วงสายทาง </a:t>
              </a:r>
              <a:endParaRPr lang="en-US" sz="2400" b="1" u="sng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342900" indent="-342900">
                <a:spcAft>
                  <a:spcPts val="1200"/>
                </a:spcAft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</a:t>
              </a: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         เลือกวิธีการซ่อมที่ให้อัตราผลประโยชน์ต่อต้นทุนสูงที่สุด</a:t>
              </a:r>
              <a:endParaRPr lang="en-US" sz="1800" b="1">
                <a:solidFill>
                  <a:srgbClr val="000000"/>
                </a:solidFill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342900" indent="-342900">
                <a:spcAft>
                  <a:spcPts val="1200"/>
                </a:spcAft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                </a:t>
              </a:r>
              <a:r>
                <a:rPr lang="en-US" sz="2000" b="1">
                  <a:solidFill>
                    <a:schemeClr val="bg2"/>
                  </a:solidFill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Select Max. benefit/cost</a:t>
              </a:r>
              <a:endParaRPr lang="en-US" sz="2000" b="1">
                <a:solidFill>
                  <a:schemeClr val="bg2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marL="342900" indent="-342900">
                <a:spcBef>
                  <a:spcPts val="600"/>
                </a:spcBef>
                <a:buFontTx/>
                <a:buAutoNum type="arabicPeriod" startAt="2"/>
                <a:defRPr/>
              </a:pPr>
              <a:r>
                <a:rPr lang="th-TH" sz="2400" b="1" u="sng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ขั้นตอนการเลือกแผนงานซ่อมทั้งโครงข่าย</a:t>
              </a:r>
              <a:endParaRPr lang="en-US" sz="2400" b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marL="342900" indent="-342900">
                <a:defRPr/>
              </a:pPr>
              <a:r>
                <a:rPr lang="th-TH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       เลือกแผนการซ่อมในที่ให้ผลรวมของผลประโยชน์ในปีนั้นสูงที่สุด ภายใต้งบประมาณที่จำกัดในแต่ละปี</a:t>
              </a:r>
              <a:endParaRPr lang="en-US" sz="1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marL="342900" indent="-342900">
                <a:defRPr/>
              </a:pPr>
              <a:endParaRPr lang="en-US" sz="1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endParaRPr>
            </a:p>
            <a:p>
              <a:pPr marL="342900" indent="-342900"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             Maximize ∑ benefit   </a:t>
              </a:r>
            </a:p>
            <a:p>
              <a:pPr marL="342900" indent="-342900"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             ; where </a:t>
              </a:r>
            </a:p>
            <a:p>
              <a:pPr marL="342900" indent="-342900">
                <a:defRPr/>
              </a:pPr>
              <a:r>
                <a:rPr lang="en-US" sz="1800" b="1">
                  <a:solidFill>
                    <a:srgbClr val="000000"/>
                  </a:solidFill>
                  <a:latin typeface="Cordia New" pitchFamily="34" charset="-34"/>
                  <a:cs typeface="Cordia New" pitchFamily="34" charset="-34"/>
                </a:rPr>
                <a:t>              ∑ Maintenance cost in year t  ≤  Budget in year t</a:t>
              </a:r>
            </a:p>
            <a:p>
              <a:pPr marL="342900" indent="-342900">
                <a:defRPr/>
              </a:pPr>
              <a:endParaRPr lang="th-TH" sz="1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43011" name="สี่เหลี่ยมผืนผ้า 11"/>
          <p:cNvSpPr>
            <a:spLocks noChangeArrowheads="1"/>
          </p:cNvSpPr>
          <p:nvPr/>
        </p:nvSpPr>
        <p:spPr bwMode="auto">
          <a:xfrm>
            <a:off x="1071563" y="3189288"/>
            <a:ext cx="2071687" cy="428625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012" name="สี่เหลี่ยมผืนผ้า 12"/>
          <p:cNvSpPr>
            <a:spLocks noChangeArrowheads="1"/>
          </p:cNvSpPr>
          <p:nvPr/>
        </p:nvSpPr>
        <p:spPr bwMode="auto">
          <a:xfrm>
            <a:off x="4932363" y="3214688"/>
            <a:ext cx="2071687" cy="428625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013" name="สี่เหลี่ยมผืนผ้า 14"/>
          <p:cNvSpPr>
            <a:spLocks noChangeArrowheads="1"/>
          </p:cNvSpPr>
          <p:nvPr/>
        </p:nvSpPr>
        <p:spPr bwMode="auto">
          <a:xfrm>
            <a:off x="928688" y="5286375"/>
            <a:ext cx="2143125" cy="785813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014" name="สี่เหลี่ยมผืนผ้า 15"/>
          <p:cNvSpPr>
            <a:spLocks noChangeArrowheads="1"/>
          </p:cNvSpPr>
          <p:nvPr/>
        </p:nvSpPr>
        <p:spPr bwMode="auto">
          <a:xfrm>
            <a:off x="4572000" y="4857750"/>
            <a:ext cx="3857625" cy="1071563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3015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A39113BA-8F54-46DB-A540-2D03CEC3B8D4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35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สี่เหลี่ยมผืนผ้า 42"/>
          <p:cNvSpPr/>
          <p:nvPr/>
        </p:nvSpPr>
        <p:spPr>
          <a:xfrm>
            <a:off x="125382" y="537237"/>
            <a:ext cx="8901174" cy="20345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115826" y="2684458"/>
            <a:ext cx="8901174" cy="4094190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482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4FEB1-CB4F-4015-8852-108EC97BBFE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h-TH" smtClean="0"/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857224" y="3211510"/>
            <a:ext cx="1957387" cy="35719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ข้อมูลสายทาง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197256" y="3198564"/>
            <a:ext cx="2679700" cy="35719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ข้อมูลมาตรฐานการซ่อมบำรุง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245256" y="3185864"/>
            <a:ext cx="2590800" cy="35719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ข้อมูลตัวแทนยานพาหนะ</a:t>
            </a:r>
          </a:p>
        </p:txBody>
      </p:sp>
      <p:sp>
        <p:nvSpPr>
          <p:cNvPr id="44050" name="Line 24"/>
          <p:cNvSpPr>
            <a:spLocks noChangeShapeType="1"/>
          </p:cNvSpPr>
          <p:nvPr/>
        </p:nvSpPr>
        <p:spPr bwMode="auto">
          <a:xfrm>
            <a:off x="4344988" y="1958975"/>
            <a:ext cx="0" cy="2047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3286116" y="5849954"/>
            <a:ext cx="3238496" cy="37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Optimization &amp; Prioritization</a:t>
            </a: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cxnSp>
        <p:nvCxnSpPr>
          <p:cNvPr id="44054" name="AutoShape 6"/>
          <p:cNvCxnSpPr>
            <a:cxnSpLocks noChangeShapeType="1"/>
          </p:cNvCxnSpPr>
          <p:nvPr/>
        </p:nvCxnSpPr>
        <p:spPr bwMode="auto">
          <a:xfrm>
            <a:off x="4630738" y="1560513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4846216" y="2750891"/>
            <a:ext cx="2679700" cy="357193"/>
          </a:xfrm>
          <a:prstGeom prst="rect">
            <a:avLst/>
          </a:prstGeom>
          <a:solidFill>
            <a:srgbClr val="4FD1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ระบบฐานข้อมูล </a:t>
            </a: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TPMS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159654" y="3875090"/>
            <a:ext cx="4500562" cy="42862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วิเคราะห์แผนกิจกรรมบำรุงรักษาเชิงกลยุทธ์ (แผน </a:t>
            </a: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1-5 </a:t>
            </a: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ปี)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5143504" y="6286520"/>
            <a:ext cx="3810000" cy="376221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ผลการวิเคราะห์และแผนงบประมาณซ่อมบำรุง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928662" y="5068898"/>
            <a:ext cx="3643338" cy="669236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กำหนดเงื่อนไขงบประมาณ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ไม่จำกัดงบประมาณ</a:t>
            </a: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2. </a:t>
            </a: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จำกัดงบประมาณ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248280" y="4428666"/>
            <a:ext cx="3216752" cy="357175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จัดกลุ่มสายทาง 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5248280" y="4899022"/>
            <a:ext cx="3245780" cy="357190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เลือกวิธีการซ่อมในแต่ละกลุ่ม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5538794" y="642918"/>
            <a:ext cx="3376610" cy="35719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การเก็บข้อมูลสำรวจภาคสนาม</a:t>
            </a:r>
            <a:endParaRPr lang="th-TH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3309910" y="1259096"/>
            <a:ext cx="2133600" cy="65880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ประเมินสภาพความเสียหายของสายทาง</a:t>
            </a: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5519710" y="1259096"/>
            <a:ext cx="3411537" cy="65880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เก็บข้อมูลบัญชีสายทางเพื่อปรับปรุงให้ตรงกับสภาพในปัจจุบัน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642910" y="1259096"/>
            <a:ext cx="2533650" cy="65880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ข้อมูลบัญชีสายทาง</a:t>
            </a:r>
            <a:endParaRPr lang="en-US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กรมทางหลวง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3038464" y="2122928"/>
            <a:ext cx="2679700" cy="357193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ระบบฐานข้อมูลกลาง</a:t>
            </a: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1285852" y="4514856"/>
            <a:ext cx="2743672" cy="3571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เลือกโครงข่ายทาง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786314" y="3875090"/>
            <a:ext cx="4143404" cy="428628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วิเคราะห์แผนกิจกรรมบำรุงรักษาประจำปี (แผน</a:t>
            </a: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1</a:t>
            </a:r>
            <a:r>
              <a:rPr lang="th-TH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ปี)</a:t>
            </a:r>
          </a:p>
        </p:txBody>
      </p:sp>
      <p:cxnSp>
        <p:nvCxnSpPr>
          <p:cNvPr id="67" name="ตัวเชื่อมต่อหักมุม 66"/>
          <p:cNvCxnSpPr/>
          <p:nvPr/>
        </p:nvCxnSpPr>
        <p:spPr>
          <a:xfrm rot="5400000" flipH="1" flipV="1">
            <a:off x="4634707" y="1651794"/>
            <a:ext cx="1587" cy="4448175"/>
          </a:xfrm>
          <a:prstGeom prst="bentConnector3">
            <a:avLst>
              <a:gd name="adj1" fmla="val 11196351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ตัวเชื่อมต่อหักมุม 83"/>
          <p:cNvCxnSpPr/>
          <p:nvPr/>
        </p:nvCxnSpPr>
        <p:spPr>
          <a:xfrm rot="5400000">
            <a:off x="7123906" y="3277394"/>
            <a:ext cx="150813" cy="68262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87"/>
          <p:cNvCxnSpPr/>
          <p:nvPr/>
        </p:nvCxnSpPr>
        <p:spPr>
          <a:xfrm rot="16200000" flipH="1">
            <a:off x="2069306" y="3334544"/>
            <a:ext cx="125413" cy="59372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หักมุม 94"/>
          <p:cNvCxnSpPr/>
          <p:nvPr/>
        </p:nvCxnSpPr>
        <p:spPr>
          <a:xfrm rot="5400000">
            <a:off x="4378325" y="3535363"/>
            <a:ext cx="138113" cy="179387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หักมุม 98"/>
          <p:cNvCxnSpPr/>
          <p:nvPr/>
        </p:nvCxnSpPr>
        <p:spPr>
          <a:xfrm rot="10800000" flipV="1">
            <a:off x="4537075" y="2928938"/>
            <a:ext cx="309563" cy="2698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รูปร่าง 71"/>
          <p:cNvCxnSpPr/>
          <p:nvPr/>
        </p:nvCxnSpPr>
        <p:spPr>
          <a:xfrm>
            <a:off x="7526338" y="2928938"/>
            <a:ext cx="188912" cy="3079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หักมุม 72"/>
          <p:cNvCxnSpPr/>
          <p:nvPr/>
        </p:nvCxnSpPr>
        <p:spPr>
          <a:xfrm rot="5400000">
            <a:off x="7096919" y="1127919"/>
            <a:ext cx="258763" cy="3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หักมุม 73"/>
          <p:cNvCxnSpPr/>
          <p:nvPr/>
        </p:nvCxnSpPr>
        <p:spPr>
          <a:xfrm rot="5400000">
            <a:off x="5672931" y="-296068"/>
            <a:ext cx="258763" cy="285115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หักมุม 113"/>
          <p:cNvCxnSpPr/>
          <p:nvPr/>
        </p:nvCxnSpPr>
        <p:spPr>
          <a:xfrm rot="16200000" flipH="1">
            <a:off x="2282031" y="1545432"/>
            <a:ext cx="384175" cy="112871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หักมุม 75"/>
          <p:cNvCxnSpPr/>
          <p:nvPr/>
        </p:nvCxnSpPr>
        <p:spPr>
          <a:xfrm rot="16200000" flipH="1">
            <a:off x="4275138" y="2019300"/>
            <a:ext cx="204788" cy="158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หักมุม 121"/>
          <p:cNvCxnSpPr/>
          <p:nvPr/>
        </p:nvCxnSpPr>
        <p:spPr>
          <a:xfrm rot="5400000">
            <a:off x="6279356" y="1356519"/>
            <a:ext cx="384175" cy="150653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หักมุม 77"/>
          <p:cNvCxnSpPr/>
          <p:nvPr/>
        </p:nvCxnSpPr>
        <p:spPr>
          <a:xfrm rot="16200000" flipH="1">
            <a:off x="2428081" y="4285457"/>
            <a:ext cx="211137" cy="24765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หักมุม 78"/>
          <p:cNvCxnSpPr/>
          <p:nvPr/>
        </p:nvCxnSpPr>
        <p:spPr>
          <a:xfrm flipH="1">
            <a:off x="2749550" y="4694238"/>
            <a:ext cx="1279525" cy="374650"/>
          </a:xfrm>
          <a:prstGeom prst="bentConnector4">
            <a:avLst>
              <a:gd name="adj1" fmla="val -17871"/>
              <a:gd name="adj2" fmla="val 7378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/>
          <p:cNvCxnSpPr/>
          <p:nvPr/>
        </p:nvCxnSpPr>
        <p:spPr>
          <a:xfrm rot="5400000">
            <a:off x="6794501" y="4365625"/>
            <a:ext cx="125412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หักมุม 80"/>
          <p:cNvCxnSpPr/>
          <p:nvPr/>
        </p:nvCxnSpPr>
        <p:spPr>
          <a:xfrm rot="16200000" flipH="1">
            <a:off x="6807201" y="4835525"/>
            <a:ext cx="112712" cy="1428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หักมุม 146"/>
          <p:cNvCxnSpPr/>
          <p:nvPr/>
        </p:nvCxnSpPr>
        <p:spPr>
          <a:xfrm rot="16200000" flipH="1">
            <a:off x="2886869" y="5601494"/>
            <a:ext cx="261937" cy="5365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หักมุม 149"/>
          <p:cNvCxnSpPr/>
          <p:nvPr/>
        </p:nvCxnSpPr>
        <p:spPr>
          <a:xfrm rot="16200000" flipH="1">
            <a:off x="4899819" y="6231731"/>
            <a:ext cx="249238" cy="23812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ชื่อเรื่องรอง 2"/>
          <p:cNvSpPr txBox="1">
            <a:spLocks/>
          </p:cNvSpPr>
          <p:nvPr/>
        </p:nvSpPr>
        <p:spPr>
          <a:xfrm>
            <a:off x="500034" y="2466"/>
            <a:ext cx="8286840" cy="2466322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ขั้นตอนการวิเคราะห์ของ </a:t>
            </a:r>
            <a:r>
              <a:rPr lang="en-US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TPMS 2009</a:t>
            </a:r>
            <a:endParaRPr lang="th-TH" sz="40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87" name="ตัวเชื่อมต่อหักมุม 86"/>
          <p:cNvCxnSpPr>
            <a:stCxn id="86" idx="2"/>
          </p:cNvCxnSpPr>
          <p:nvPr/>
        </p:nvCxnSpPr>
        <p:spPr>
          <a:xfrm rot="5400000">
            <a:off x="2867819" y="1435894"/>
            <a:ext cx="742950" cy="28082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หักมุม 90"/>
          <p:cNvCxnSpPr/>
          <p:nvPr/>
        </p:nvCxnSpPr>
        <p:spPr>
          <a:xfrm rot="10800000" flipV="1">
            <a:off x="4572000" y="5076825"/>
            <a:ext cx="676275" cy="35242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วงรี 91"/>
          <p:cNvSpPr/>
          <p:nvPr/>
        </p:nvSpPr>
        <p:spPr bwMode="auto">
          <a:xfrm>
            <a:off x="214282" y="642918"/>
            <a:ext cx="928694" cy="357190"/>
          </a:xfrm>
          <a:prstGeom prst="ellipse">
            <a:avLst/>
          </a:prstGeom>
          <a:solidFill>
            <a:srgbClr val="FFFF66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CRD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3" name="วงรี 92"/>
          <p:cNvSpPr/>
          <p:nvPr/>
        </p:nvSpPr>
        <p:spPr bwMode="auto">
          <a:xfrm>
            <a:off x="214282" y="2714620"/>
            <a:ext cx="928694" cy="357190"/>
          </a:xfrm>
          <a:prstGeom prst="ellipse">
            <a:avLst/>
          </a:prstGeom>
          <a:solidFill>
            <a:srgbClr val="FFFF66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TPMS</a:t>
            </a:r>
            <a:endParaRPr lang="th-TH" sz="2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4120" name="ตัวยึดหมายเลขภาพนิ่ง 3"/>
          <p:cNvSpPr txBox="1">
            <a:spLocks/>
          </p:cNvSpPr>
          <p:nvPr/>
        </p:nvSpPr>
        <p:spPr bwMode="auto">
          <a:xfrm>
            <a:off x="0" y="6556375"/>
            <a:ext cx="5032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0748C6A8-AC0B-4A56-B807-D6191F8207E8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36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หัวข้อการนำเสนอ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แนวทางการวิเคราะห์วิธีการซ่อมบำรุงที่เหมาะสม</a:t>
            </a:r>
            <a:endParaRPr lang="en-US" sz="440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รายละเอียดของระบบ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TPMS 2009</a:t>
            </a:r>
            <a:endParaRPr lang="th-TH" sz="440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การใช้งานโปรแกรม </a:t>
            </a: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สรุป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7185D-BDB8-475C-8A85-B1D7DB61E1C7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61785" y="928670"/>
            <a:ext cx="8858312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6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ตัวอย่างการใช้งานโปรแกรม </a:t>
            </a:r>
            <a:r>
              <a:rPr lang="en-US" sz="6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TPMS 2009</a:t>
            </a:r>
            <a:endParaRPr lang="th-TH" sz="66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pic>
        <p:nvPicPr>
          <p:cNvPr id="46083" name="รูปภาพ 5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286125"/>
            <a:ext cx="485775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B58803DB-7DEE-49DC-85ED-A0F39444375F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38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0" y="214290"/>
            <a:ext cx="8858312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หน้าจอแรกของการใช้งานโปรแกรม 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TPMS 2009</a:t>
            </a:r>
            <a:endParaRPr lang="th-TH" sz="44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pic>
        <p:nvPicPr>
          <p:cNvPr id="47107" name="รูปภาพ 5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85875"/>
            <a:ext cx="6929437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1000125" y="5643563"/>
            <a:ext cx="757237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เป็นหน้าจอสำหรับเลือกการเข้าสู่ระบบ 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TPMS </a:t>
            </a:r>
            <a:r>
              <a:rPr lang="th-TH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โดยต้องใส่ชื่อและรหัสผ่าน</a:t>
            </a:r>
          </a:p>
        </p:txBody>
      </p:sp>
      <p:sp>
        <p:nvSpPr>
          <p:cNvPr id="47109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A138FA33-8FAC-43B8-AD31-A9DAC2721277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39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การเลือกวิธีการซ่อมบำรุงที่เหมาะสม </a:t>
            </a:r>
            <a:r>
              <a:rPr lang="en-US" sz="4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????</a:t>
            </a:r>
            <a:endParaRPr lang="th-TH" sz="4400" b="1" dirty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2E28-D7B6-467B-9576-64112806C89D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42875" y="2000250"/>
          <a:ext cx="4827588" cy="4000500"/>
        </p:xfrm>
        <a:graphic>
          <a:graphicData uri="http://schemas.openxmlformats.org/presentationml/2006/ole">
            <p:oleObj spid="_x0000_s11270" name="Picture" r:id="rId3" imgW="3732850" imgH="2803248" progId="Word.Picture.8">
              <p:embed/>
            </p:oleObj>
          </a:graphicData>
        </a:graphic>
      </p:graphicFrame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000625" y="2571750"/>
            <a:ext cx="4143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ADT &lt; 3,000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คันต่อวัน</a:t>
            </a:r>
          </a:p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Crack area  15 %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หลุมบ่อเป็นจำนวนมาก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ผิวเดิมเป็น </a:t>
            </a:r>
            <a:r>
              <a:rPr lang="en-US" sz="3600" b="1">
                <a:latin typeface="Browallia New" pitchFamily="34" charset="-34"/>
                <a:cs typeface="Browallia New" pitchFamily="34" charset="-34"/>
              </a:rPr>
              <a:t>DBS</a:t>
            </a:r>
            <a:endParaRPr lang="th-TH" sz="3600" b="1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0" y="214290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หน้าจอสำหรับเลือกการวิเคราะห์แผนงาน</a:t>
            </a:r>
          </a:p>
        </p:txBody>
      </p:sp>
      <p:pic>
        <p:nvPicPr>
          <p:cNvPr id="48132" name="รูปภาพ 5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8556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ลูกศรขวา 8"/>
          <p:cNvSpPr>
            <a:spLocks noChangeArrowheads="1"/>
          </p:cNvSpPr>
          <p:nvPr/>
        </p:nvSpPr>
        <p:spPr bwMode="auto">
          <a:xfrm rot="13964864" flipV="1">
            <a:off x="6801644" y="3640932"/>
            <a:ext cx="611187" cy="520700"/>
          </a:xfrm>
          <a:prstGeom prst="rightArrow">
            <a:avLst>
              <a:gd name="adj1" fmla="val 50000"/>
              <a:gd name="adj2" fmla="val 6422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8134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6D670DD1-C520-4D2C-A446-1BCDDEA8DB72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40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98856" y="160403"/>
            <a:ext cx="8858312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หน้าจอการกำหนดเงื่อนไขงบประมาณในการวิเคราะห์</a:t>
            </a:r>
          </a:p>
        </p:txBody>
      </p:sp>
      <p:pic>
        <p:nvPicPr>
          <p:cNvPr id="4915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57250"/>
            <a:ext cx="55721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ลูกศรขวา 6"/>
          <p:cNvSpPr>
            <a:spLocks noChangeArrowheads="1"/>
          </p:cNvSpPr>
          <p:nvPr/>
        </p:nvSpPr>
        <p:spPr bwMode="auto">
          <a:xfrm rot="10800000" flipV="1">
            <a:off x="4781550" y="1862138"/>
            <a:ext cx="368300" cy="344487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158" name="ลูกศรขวา 7"/>
          <p:cNvSpPr>
            <a:spLocks noChangeArrowheads="1"/>
          </p:cNvSpPr>
          <p:nvPr/>
        </p:nvSpPr>
        <p:spPr bwMode="auto">
          <a:xfrm rot="9317409" flipV="1">
            <a:off x="3127375" y="2776538"/>
            <a:ext cx="369888" cy="344487"/>
          </a:xfrm>
          <a:prstGeom prst="rightArrow">
            <a:avLst>
              <a:gd name="adj1" fmla="val 50000"/>
              <a:gd name="adj2" fmla="val 64593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159" name="ลูกศรขวา 8"/>
          <p:cNvSpPr>
            <a:spLocks noChangeArrowheads="1"/>
          </p:cNvSpPr>
          <p:nvPr/>
        </p:nvSpPr>
        <p:spPr bwMode="auto">
          <a:xfrm rot="8555707" flipV="1">
            <a:off x="6256338" y="2830513"/>
            <a:ext cx="368300" cy="344487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160" name="ลูกศรขวา 10"/>
          <p:cNvSpPr>
            <a:spLocks noChangeArrowheads="1"/>
          </p:cNvSpPr>
          <p:nvPr/>
        </p:nvSpPr>
        <p:spPr bwMode="auto">
          <a:xfrm rot="9292888" flipV="1">
            <a:off x="3556000" y="5634038"/>
            <a:ext cx="368300" cy="344487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9161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0B5F5225-A7D1-41D0-9A6D-74FBC123C806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41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0" y="252390"/>
            <a:ext cx="8858312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หน้าจอแสดงผลการวิเคราะห์ ระหว่างค่า </a:t>
            </a:r>
            <a:r>
              <a:rPr lang="en-US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IRI </a:t>
            </a:r>
            <a:r>
              <a:rPr lang="th-TH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กับเงินงบประมาณ</a:t>
            </a:r>
          </a:p>
        </p:txBody>
      </p:sp>
      <p:pic>
        <p:nvPicPr>
          <p:cNvPr id="50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928688"/>
            <a:ext cx="8001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6D1571D0-888B-4B8A-A3A0-55C8A117EA30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42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357166"/>
            <a:ext cx="8858312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ตารางแสดงงบประมาณซ่อมบำรุงและค่า 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IRI</a:t>
            </a:r>
            <a:endParaRPr lang="th-TH" sz="44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91F7BA26-0ECA-468A-9C5C-B88DB266ED58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43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FC38F-DF92-4789-9692-8976AC194CF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th-TH" smtClean="0"/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0" y="214290"/>
            <a:ext cx="8858312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ตารางสรุปปริมาณงานซ่อมแต่ละประเภท</a:t>
            </a: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142852"/>
            <a:ext cx="9144000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ตารางแสดงแผนการซ่อมบำรุงแต่ละสายทางเรียงตามปี</a:t>
            </a:r>
          </a:p>
        </p:txBody>
      </p:sp>
      <p:pic>
        <p:nvPicPr>
          <p:cNvPr id="532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B5412F45-AA87-436A-B72E-67D352778173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45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142852"/>
            <a:ext cx="9144000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ตารางแสดงแผนการซ่อมบำรุงแต่ละสายทาง เรียงตามรหัสสายทาง</a:t>
            </a:r>
          </a:p>
        </p:txBody>
      </p:sp>
      <p:pic>
        <p:nvPicPr>
          <p:cNvPr id="542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4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04BA0013-FF6B-4C9D-B450-68627642D67F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46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142852"/>
            <a:ext cx="9144000" cy="1042994"/>
          </a:xfrm>
          <a:prstGeom prst="rect">
            <a:avLst/>
          </a:prstGeom>
        </p:spPr>
        <p:txBody>
          <a:bodyPr/>
          <a:lstStyle/>
          <a:p>
            <a:pPr marL="448056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ตารางแสดงผลกระทบต่อสังคมและสิ่งแวดล้อม</a:t>
            </a:r>
          </a:p>
        </p:txBody>
      </p:sp>
      <p:grpSp>
        <p:nvGrpSpPr>
          <p:cNvPr id="55299" name="กลุ่ม 10"/>
          <p:cNvGrpSpPr>
            <a:grpSpLocks/>
          </p:cNvGrpSpPr>
          <p:nvPr/>
        </p:nvGrpSpPr>
        <p:grpSpPr bwMode="auto">
          <a:xfrm>
            <a:off x="0" y="1204913"/>
            <a:ext cx="9144000" cy="4640262"/>
            <a:chOff x="0" y="586541"/>
            <a:chExt cx="9144000" cy="4640766"/>
          </a:xfrm>
        </p:grpSpPr>
        <p:pic>
          <p:nvPicPr>
            <p:cNvPr id="5530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1225"/>
              <a:ext cx="9144000" cy="278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6541"/>
              <a:ext cx="9144000" cy="25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3E97B9-2E8C-4FA7-A947-8EED93C2A2B6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0" y="214290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กรณีต้องการวิเคราะห์แผนกิจกรรมบำรุงรักษาประจำปี</a:t>
            </a:r>
          </a:p>
        </p:txBody>
      </p:sp>
      <p:pic>
        <p:nvPicPr>
          <p:cNvPr id="56324" name="รูปภาพ 5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8556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ลูกศรขวา 8"/>
          <p:cNvSpPr>
            <a:spLocks noChangeArrowheads="1"/>
          </p:cNvSpPr>
          <p:nvPr/>
        </p:nvSpPr>
        <p:spPr bwMode="auto">
          <a:xfrm rot="12253092" flipV="1">
            <a:off x="3800475" y="3570288"/>
            <a:ext cx="612775" cy="519112"/>
          </a:xfrm>
          <a:prstGeom prst="rightArrow">
            <a:avLst>
              <a:gd name="adj1" fmla="val 50000"/>
              <a:gd name="adj2" fmla="val 64590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6C8BEA-1058-4E3B-9775-526E703DE2C9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รูปภาพ 4" descr="f3f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-431800" y="203200"/>
            <a:ext cx="10072726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หน้าจอการจัดกลุ่มสายทาง การเลือกวิธีซ่อม และกำหนดเงื่อนไขงบประมาณ</a:t>
            </a:r>
          </a:p>
        </p:txBody>
      </p:sp>
      <p:sp>
        <p:nvSpPr>
          <p:cNvPr id="57348" name="ลูกศรขวา 6"/>
          <p:cNvSpPr>
            <a:spLocks noChangeArrowheads="1"/>
          </p:cNvSpPr>
          <p:nvPr/>
        </p:nvSpPr>
        <p:spPr bwMode="auto">
          <a:xfrm rot="11734803" flipV="1">
            <a:off x="6040438" y="1471613"/>
            <a:ext cx="368300" cy="344487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49" name="ลูกศรขวา 7"/>
          <p:cNvSpPr>
            <a:spLocks noChangeArrowheads="1"/>
          </p:cNvSpPr>
          <p:nvPr/>
        </p:nvSpPr>
        <p:spPr bwMode="auto">
          <a:xfrm rot="11944283" flipV="1">
            <a:off x="617538" y="2479675"/>
            <a:ext cx="369887" cy="344488"/>
          </a:xfrm>
          <a:prstGeom prst="rightArrow">
            <a:avLst>
              <a:gd name="adj1" fmla="val 50000"/>
              <a:gd name="adj2" fmla="val 64593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0" name="ลูกศรขวา 8"/>
          <p:cNvSpPr>
            <a:spLocks noChangeArrowheads="1"/>
          </p:cNvSpPr>
          <p:nvPr/>
        </p:nvSpPr>
        <p:spPr bwMode="auto">
          <a:xfrm rot="12236740" flipV="1">
            <a:off x="482600" y="3346450"/>
            <a:ext cx="368300" cy="344488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214313" y="5657850"/>
            <a:ext cx="8501062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สำหรับการวิเคราะห์แผนซ่อมบำรุงประจำปีนั้น ก่อนการจัดกลุ่มสายทางและเลือกวิธีซ่อม ควรจัดกลุ่มสายทางทุกๆ </a:t>
            </a:r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 </a:t>
            </a:r>
            <a:r>
              <a:rPr lang="th-TH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กม กำหนดให้โปรแกรมเลือกวิธีการซ่อมอัตโนมัติ และกำหนดให้วิเคราะห์แบบไม่จำกัดงบประมาณ เพื่อดูแผนการซ่อมที่โปรแกรมแนะนำสำหรับใช้ประกอบการพิจารณาในการจัดกลุ่มและกำหนดวิธีการซ่อม</a:t>
            </a:r>
          </a:p>
        </p:txBody>
      </p:sp>
      <p:sp>
        <p:nvSpPr>
          <p:cNvPr id="57352" name="ลูกศรขวา 10"/>
          <p:cNvSpPr>
            <a:spLocks noChangeArrowheads="1"/>
          </p:cNvSpPr>
          <p:nvPr/>
        </p:nvSpPr>
        <p:spPr bwMode="auto">
          <a:xfrm rot="10800000" flipV="1">
            <a:off x="1339850" y="4632325"/>
            <a:ext cx="368300" cy="344488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7353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DB21B1-FFF5-493B-9530-EFDDF407B92A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การเลือกวิธีการซ่อมบำรุงที่เหมาะสม </a:t>
            </a:r>
            <a:r>
              <a:rPr lang="en-US" sz="4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????</a:t>
            </a:r>
            <a:endParaRPr lang="th-TH" sz="4400" b="1" dirty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31DA6-9921-4C10-909D-EFE8636A3F71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000625" y="2571750"/>
            <a:ext cx="4143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ADT 3,000 – 8,000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คันต่อวัน</a:t>
            </a:r>
          </a:p>
          <a:p>
            <a:pPr eaLnBrk="1" hangingPunct="1"/>
            <a:r>
              <a:rPr lang="en-US" sz="3600" b="1">
                <a:latin typeface="Browallia New" pitchFamily="34" charset="-34"/>
                <a:cs typeface="Browallia New" pitchFamily="34" charset="-34"/>
              </a:rPr>
              <a:t>Crack area  30 %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มีร่องล้อลึกมาก</a:t>
            </a:r>
          </a:p>
          <a:p>
            <a:pPr eaLnBrk="1" hangingPunct="1"/>
            <a:r>
              <a:rPr lang="th-TH" sz="3600" b="1">
                <a:latin typeface="Browallia New" pitchFamily="34" charset="-34"/>
                <a:cs typeface="Browallia New" pitchFamily="34" charset="-34"/>
              </a:rPr>
              <a:t>ผิวเดิมเป็น </a:t>
            </a:r>
            <a:r>
              <a:rPr lang="en-US" sz="3600" b="1">
                <a:latin typeface="Browallia New" pitchFamily="34" charset="-34"/>
                <a:cs typeface="Browallia New" pitchFamily="34" charset="-34"/>
              </a:rPr>
              <a:t>AC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10 ซม.</a:t>
            </a:r>
          </a:p>
        </p:txBody>
      </p:sp>
      <p:pic>
        <p:nvPicPr>
          <p:cNvPr id="12293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4786312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รูปภาพ 4" descr="sq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90011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214290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ผลการวิเคราะห์โดยเป็นแผนที่โปรแกรมแนะนำ</a:t>
            </a:r>
          </a:p>
        </p:txBody>
      </p:sp>
      <p:sp>
        <p:nvSpPr>
          <p:cNvPr id="58372" name="ตัวยึดหมายเลขภาพนิ่ง 3"/>
          <p:cNvSpPr txBox="1">
            <a:spLocks/>
          </p:cNvSpPr>
          <p:nvPr/>
        </p:nvSpPr>
        <p:spPr bwMode="auto">
          <a:xfrm>
            <a:off x="8640763" y="6605588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1F94EE52-1F3C-42C8-99C4-4561A56DD29B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50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รูปภาพ 4" descr="sdad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87290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หลังจากที่พิจารณาผลการวิเคราะห์ที่โปรแกรมแนะนำแล้ว ผู้ใช้สามารถจัดกลุ่มสายทางเองได้ดังนี้</a:t>
            </a:r>
          </a:p>
        </p:txBody>
      </p:sp>
      <p:sp>
        <p:nvSpPr>
          <p:cNvPr id="59396" name="ลูกศรขวา 6"/>
          <p:cNvSpPr>
            <a:spLocks noChangeArrowheads="1"/>
          </p:cNvSpPr>
          <p:nvPr/>
        </p:nvSpPr>
        <p:spPr bwMode="auto">
          <a:xfrm rot="9329242" flipV="1">
            <a:off x="1643063" y="2714625"/>
            <a:ext cx="368300" cy="344488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397" name="ลูกศรขวา 7"/>
          <p:cNvSpPr>
            <a:spLocks noChangeArrowheads="1"/>
          </p:cNvSpPr>
          <p:nvPr/>
        </p:nvSpPr>
        <p:spPr bwMode="auto">
          <a:xfrm rot="9329242" flipV="1">
            <a:off x="8413750" y="2632075"/>
            <a:ext cx="368300" cy="344488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39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BF5107-F920-431C-AA11-71C885998FA0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3B0D9-07E7-4518-988E-6691A320ABD0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th-TH" smtClean="0"/>
          </a:p>
        </p:txBody>
      </p:sp>
      <p:pic>
        <p:nvPicPr>
          <p:cNvPr id="60419" name="รูปภาพ 4" descr="aefewq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87450"/>
            <a:ext cx="74803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ลูกศรขวา 5"/>
          <p:cNvSpPr>
            <a:spLocks noChangeArrowheads="1"/>
          </p:cNvSpPr>
          <p:nvPr/>
        </p:nvSpPr>
        <p:spPr bwMode="auto">
          <a:xfrm rot="12267223" flipV="1">
            <a:off x="2546350" y="3033713"/>
            <a:ext cx="369888" cy="344487"/>
          </a:xfrm>
          <a:prstGeom prst="rightArrow">
            <a:avLst>
              <a:gd name="adj1" fmla="val 50000"/>
              <a:gd name="adj2" fmla="val 64593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0421" name="วงรี 6"/>
          <p:cNvSpPr>
            <a:spLocks noChangeArrowheads="1"/>
          </p:cNvSpPr>
          <p:nvPr/>
        </p:nvSpPr>
        <p:spPr bwMode="auto">
          <a:xfrm>
            <a:off x="1643063" y="2259013"/>
            <a:ext cx="928687" cy="14287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0422" name="ลูกศรขวา 7"/>
          <p:cNvSpPr>
            <a:spLocks noChangeArrowheads="1"/>
          </p:cNvSpPr>
          <p:nvPr/>
        </p:nvSpPr>
        <p:spPr bwMode="auto">
          <a:xfrm rot="8805492" flipV="1">
            <a:off x="4421188" y="6118225"/>
            <a:ext cx="369887" cy="344488"/>
          </a:xfrm>
          <a:prstGeom prst="rightArrow">
            <a:avLst>
              <a:gd name="adj1" fmla="val 50000"/>
              <a:gd name="adj2" fmla="val 64593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0" y="285728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หน้าจอการเลือกสายทาง เพื่อจัดกลุ่ม</a:t>
            </a:r>
          </a:p>
        </p:txBody>
      </p:sp>
      <p:sp>
        <p:nvSpPr>
          <p:cNvPr id="60424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3B005DB4-255B-420C-AAAD-AE6128578B1D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52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รูปภาพ 6" descr="fegrhtj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0" y="285728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หลังจากเลือกสายทางต่างๆ แล้วกด ตกลง โปรแกรมจะแสดงสายทางที่ถูกจัดกลุ่ม ดังรูป และหากต้องการเพิ่มกลุ่มอีกให้กด </a:t>
            </a:r>
            <a:r>
              <a:rPr lang="en-US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“</a:t>
            </a:r>
            <a:r>
              <a:rPr lang="th-TH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เพิ่มกลุ่ม</a:t>
            </a:r>
            <a:r>
              <a:rPr lang="en-US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”</a:t>
            </a:r>
            <a:endParaRPr lang="th-TH" sz="32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sp>
        <p:nvSpPr>
          <p:cNvPr id="61444" name="ลูกศรขวา 8"/>
          <p:cNvSpPr>
            <a:spLocks noChangeArrowheads="1"/>
          </p:cNvSpPr>
          <p:nvPr/>
        </p:nvSpPr>
        <p:spPr bwMode="auto">
          <a:xfrm rot="7702755" flipV="1">
            <a:off x="8341519" y="2847181"/>
            <a:ext cx="368300" cy="344488"/>
          </a:xfrm>
          <a:prstGeom prst="rightArrow">
            <a:avLst>
              <a:gd name="adj1" fmla="val 50000"/>
              <a:gd name="adj2" fmla="val 64316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1445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5DB6FB97-979B-41C0-9B08-E52A5B9427A5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53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รูปภาพ 6" descr="aa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0" y="285728"/>
            <a:ext cx="9144000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เมื่อจัดกลุ่มครบตามที่ต้องการแล้ว การเลือกวิธีซ่อมสามารถให้โปรแกรมวิเคราะห์เพื่อแนะนำแผนการซ่อมบำรุงก่อนการกำหนดวิธีการซ่อมเองได้ โดยเลือกวิธีการซ่อมอัตโนมัติ</a:t>
            </a:r>
          </a:p>
        </p:txBody>
      </p:sp>
      <p:sp>
        <p:nvSpPr>
          <p:cNvPr id="62468" name="ลูกศรขวา 8"/>
          <p:cNvSpPr>
            <a:spLocks noChangeArrowheads="1"/>
          </p:cNvSpPr>
          <p:nvPr/>
        </p:nvSpPr>
        <p:spPr bwMode="auto">
          <a:xfrm rot="12267223" flipV="1">
            <a:off x="625475" y="4346575"/>
            <a:ext cx="369888" cy="344488"/>
          </a:xfrm>
          <a:prstGeom prst="rightArrow">
            <a:avLst>
              <a:gd name="adj1" fmla="val 50000"/>
              <a:gd name="adj2" fmla="val 64593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2469" name="วงรี 9"/>
          <p:cNvSpPr>
            <a:spLocks noChangeArrowheads="1"/>
          </p:cNvSpPr>
          <p:nvPr/>
        </p:nvSpPr>
        <p:spPr bwMode="auto">
          <a:xfrm>
            <a:off x="7358063" y="3357563"/>
            <a:ext cx="928687" cy="14287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2470" name="ลูกศรขวา 10"/>
          <p:cNvSpPr>
            <a:spLocks noChangeArrowheads="1"/>
          </p:cNvSpPr>
          <p:nvPr/>
        </p:nvSpPr>
        <p:spPr bwMode="auto">
          <a:xfrm rot="10242109" flipV="1">
            <a:off x="1524000" y="5651500"/>
            <a:ext cx="620713" cy="344488"/>
          </a:xfrm>
          <a:prstGeom prst="rightArrow">
            <a:avLst>
              <a:gd name="adj1" fmla="val 50000"/>
              <a:gd name="adj2" fmla="val 64408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2471" name="TextBox 11"/>
          <p:cNvSpPr txBox="1">
            <a:spLocks noChangeArrowheads="1"/>
          </p:cNvSpPr>
          <p:nvPr/>
        </p:nvSpPr>
        <p:spPr bwMode="auto">
          <a:xfrm>
            <a:off x="2214563" y="4857750"/>
            <a:ext cx="6429375" cy="9540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จากนั้นจึงเลือกไม่จำกัดงบประมาณ เพื่อให้โปรแกรมแนะนำแผนการซ่อมบำรุง โดยกดปุ่ม 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“</a:t>
            </a:r>
            <a:r>
              <a:rPr lang="th-TH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เริ่มวิเคราะห์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”</a:t>
            </a:r>
            <a:endParaRPr lang="th-TH" b="1">
              <a:solidFill>
                <a:schemeClr val="bg1"/>
              </a:solidFill>
              <a:latin typeface="Century Gothic" pitchFamily="34" charset="0"/>
              <a:cs typeface="DilleniaUPC" pitchFamily="18" charset="-34"/>
            </a:endParaRPr>
          </a:p>
        </p:txBody>
      </p:sp>
      <p:sp>
        <p:nvSpPr>
          <p:cNvPr id="62472" name="ลูกศรขวา 12"/>
          <p:cNvSpPr>
            <a:spLocks noChangeArrowheads="1"/>
          </p:cNvSpPr>
          <p:nvPr/>
        </p:nvSpPr>
        <p:spPr bwMode="auto">
          <a:xfrm rot="9243180" flipV="1">
            <a:off x="6973888" y="5548313"/>
            <a:ext cx="620712" cy="344487"/>
          </a:xfrm>
          <a:prstGeom prst="rightArrow">
            <a:avLst>
              <a:gd name="adj1" fmla="val 50000"/>
              <a:gd name="adj2" fmla="val 64408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2473" name="ตัวยึดหมายเลขภาพนิ่ง 3"/>
          <p:cNvSpPr txBox="1">
            <a:spLocks/>
          </p:cNvSpPr>
          <p:nvPr/>
        </p:nvSpPr>
        <p:spPr bwMode="auto">
          <a:xfrm>
            <a:off x="8640763" y="6605588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6482AC88-2254-4F23-9147-435760CDD671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54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รูปภาพ 4" descr="xxxx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6325"/>
            <a:ext cx="9001125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107928"/>
            <a:ext cx="9144000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ผลการวิเคราะห์แผนการซ่อมบำรุงที่แนะนำโดยโปรแกรม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ซึ่งผู้ใช้เป็นผู้จัดกลุ่มสายทางเอง</a:t>
            </a:r>
          </a:p>
        </p:txBody>
      </p:sp>
      <p:sp>
        <p:nvSpPr>
          <p:cNvPr id="63492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903665EC-6693-468D-AD37-29874A4C196F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55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0" y="107928"/>
            <a:ext cx="9144000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กรณีที่ผู้ใช้ต้องการกำหนดวิธีการซ่อมบำรุงเอง เพื่อจัดทำแผนปฏิบัติงานซ่อมที่เหมาะสมที่สุด ภายใต้งบประมาณที่จำกัด</a:t>
            </a:r>
          </a:p>
        </p:txBody>
      </p:sp>
      <p:pic>
        <p:nvPicPr>
          <p:cNvPr id="64515" name="รูปภาพ 10" descr="tttttttt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ลูกศรขวา 11"/>
          <p:cNvSpPr>
            <a:spLocks noChangeArrowheads="1"/>
          </p:cNvSpPr>
          <p:nvPr/>
        </p:nvSpPr>
        <p:spPr bwMode="auto">
          <a:xfrm rot="9280856" flipV="1">
            <a:off x="1681163" y="3046413"/>
            <a:ext cx="620712" cy="344487"/>
          </a:xfrm>
          <a:prstGeom prst="rightArrow">
            <a:avLst>
              <a:gd name="adj1" fmla="val 50000"/>
              <a:gd name="adj2" fmla="val 64408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1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4517" name="ลูกศรขวา 12"/>
          <p:cNvSpPr>
            <a:spLocks noChangeArrowheads="1"/>
          </p:cNvSpPr>
          <p:nvPr/>
        </p:nvSpPr>
        <p:spPr bwMode="auto">
          <a:xfrm rot="9532821" flipV="1">
            <a:off x="1595438" y="3863975"/>
            <a:ext cx="620712" cy="344488"/>
          </a:xfrm>
          <a:prstGeom prst="rightArrow">
            <a:avLst>
              <a:gd name="adj1" fmla="val 50000"/>
              <a:gd name="adj2" fmla="val 64407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2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4518" name="ลูกศรขวา 13"/>
          <p:cNvSpPr>
            <a:spLocks noChangeArrowheads="1"/>
          </p:cNvSpPr>
          <p:nvPr/>
        </p:nvSpPr>
        <p:spPr bwMode="auto">
          <a:xfrm rot="9252115" flipV="1">
            <a:off x="7759700" y="4151313"/>
            <a:ext cx="620713" cy="344487"/>
          </a:xfrm>
          <a:prstGeom prst="rightArrow">
            <a:avLst>
              <a:gd name="adj1" fmla="val 50000"/>
              <a:gd name="adj2" fmla="val 64408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4519" name="ลูกศรขวา 15"/>
          <p:cNvSpPr>
            <a:spLocks noChangeArrowheads="1"/>
          </p:cNvSpPr>
          <p:nvPr/>
        </p:nvSpPr>
        <p:spPr bwMode="auto">
          <a:xfrm rot="8396699" flipV="1">
            <a:off x="2235200" y="5422900"/>
            <a:ext cx="773113" cy="344488"/>
          </a:xfrm>
          <a:prstGeom prst="rightArrow">
            <a:avLst>
              <a:gd name="adj1" fmla="val 50000"/>
              <a:gd name="adj2" fmla="val 64439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4520" name="TextBox 16"/>
          <p:cNvSpPr txBox="1">
            <a:spLocks noChangeArrowheads="1"/>
          </p:cNvSpPr>
          <p:nvPr/>
        </p:nvSpPr>
        <p:spPr bwMode="auto">
          <a:xfrm>
            <a:off x="2357438" y="4786313"/>
            <a:ext cx="3500437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จำกัดงบประมาณ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15 </a:t>
            </a:r>
            <a:r>
              <a:rPr lang="th-TH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ล้านบาท</a:t>
            </a:r>
          </a:p>
        </p:txBody>
      </p:sp>
      <p:sp>
        <p:nvSpPr>
          <p:cNvPr id="64521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8640763" y="6556375"/>
            <a:ext cx="503237" cy="3016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520997-5D67-471F-9BE8-92E263C844AE}" type="slidenum">
              <a:rPr lang="en-US" sz="1800" b="1" smtClean="0">
                <a:latin typeface="Cordia New" pitchFamily="34" charset="-34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th-TH" sz="1800" b="1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23570"/>
            <a:ext cx="8229600" cy="139903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แผนการซ่อมบำรุงโดยเรียงค่า 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B/C</a:t>
            </a:r>
            <a:r>
              <a:rPr lang="th-TH" sz="4400" b="1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 ภายใต้การจำกัดงบประมาณ 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15 </a:t>
            </a:r>
            <a:r>
              <a:rPr lang="th-TH" sz="4400" b="1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ล้านบาท</a:t>
            </a:r>
            <a:endParaRPr lang="th-TH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5299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2A3D9-CCD0-40FE-A7F4-B96ADC3A7E34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th-TH" smtClean="0"/>
          </a:p>
        </p:txBody>
      </p:sp>
      <p:pic>
        <p:nvPicPr>
          <p:cNvPr id="65540" name="รูปภาพ 4" descr="rrrrrrrrr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85900"/>
            <a:ext cx="835818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71507693-2342-4BAD-887B-9B080E38F509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57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83581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87290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ผู้ใช้สามารถกำหนดแผนการซ่อมเพื่อวิเคราะห์ใหม่ได้ หลังจากที่ได้พิจารณาผลการวิเคราะห์จากโปรแกรมแล้ว</a:t>
            </a:r>
          </a:p>
        </p:txBody>
      </p:sp>
      <p:sp>
        <p:nvSpPr>
          <p:cNvPr id="66564" name="วงรี 6"/>
          <p:cNvSpPr>
            <a:spLocks noChangeArrowheads="1"/>
          </p:cNvSpPr>
          <p:nvPr/>
        </p:nvSpPr>
        <p:spPr bwMode="auto">
          <a:xfrm>
            <a:off x="3286125" y="2000250"/>
            <a:ext cx="2928938" cy="21431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357188" y="4286250"/>
            <a:ext cx="7572375" cy="1384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bg1"/>
                </a:solidFill>
                <a:latin typeface="Century Gothic" pitchFamily="34" charset="0"/>
                <a:cs typeface="DilleniaUPC" pitchFamily="18" charset="-34"/>
              </a:rPr>
              <a:t>เนื่องจากการวางแผนปฏิบัติงานซ่อมบำรุงจริง จะต้องตรวจสภาพความเสียหายหน้างานจริง ดังนั้นโปรแกรมจึงออกแบบให้ผู้วิเคราะห์ สามารกำหนดแผนการซ่อมได้เองในการวิเคราะห์ </a:t>
            </a:r>
          </a:p>
        </p:txBody>
      </p:sp>
      <p:sp>
        <p:nvSpPr>
          <p:cNvPr id="66566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935D1BC5-5BD4-446B-AB3A-EA6F0C521758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58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844BA-9735-4EF0-85F2-5F136ACC1FB8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th-TH" smtClean="0"/>
          </a:p>
        </p:txBody>
      </p:sp>
      <p:pic>
        <p:nvPicPr>
          <p:cNvPr id="67587" name="รูปภาพ 5" descr="uuuuu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22375"/>
            <a:ext cx="8572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ลูกศรขวา 6"/>
          <p:cNvSpPr>
            <a:spLocks noChangeArrowheads="1"/>
          </p:cNvSpPr>
          <p:nvPr/>
        </p:nvSpPr>
        <p:spPr bwMode="auto">
          <a:xfrm rot="8227126" flipV="1">
            <a:off x="7107238" y="1736725"/>
            <a:ext cx="620712" cy="344488"/>
          </a:xfrm>
          <a:prstGeom prst="rightArrow">
            <a:avLst>
              <a:gd name="adj1" fmla="val 50000"/>
              <a:gd name="adj2" fmla="val 64407"/>
            </a:avLst>
          </a:prstGeom>
          <a:solidFill>
            <a:srgbClr val="FFFF66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0" y="373042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ผลการวิเคราะห์ครั้งใหม่ เมื่อผู้ใช้กำหนดแผนการซ่อมบำรุงเอง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  </a:t>
            </a:r>
            <a:endParaRPr lang="th-TH" sz="36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785813" y="3929063"/>
            <a:ext cx="6357937" cy="8302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การโปรแกรมจะคำนวณค่าซ่อมบำรุง</a:t>
            </a:r>
            <a:r>
              <a:rPr lang="en-US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B/C, IRI </a:t>
            </a:r>
            <a:r>
              <a:rPr lang="th-TH" sz="24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เพื่อเป็นข้อมูลช่วยตัดสินใจในการวางแผนซ่อมบำรุง</a:t>
            </a:r>
            <a:endParaRPr lang="th-TH" sz="2400" b="1">
              <a:solidFill>
                <a:schemeClr val="bg1"/>
              </a:solidFill>
              <a:latin typeface="Century Gothic" pitchFamily="34" charset="0"/>
              <a:cs typeface="DilleniaUPC" pitchFamily="18" charset="-34"/>
            </a:endParaRPr>
          </a:p>
        </p:txBody>
      </p:sp>
      <p:sp>
        <p:nvSpPr>
          <p:cNvPr id="67591" name="วงรี 9"/>
          <p:cNvSpPr>
            <a:spLocks noChangeArrowheads="1"/>
          </p:cNvSpPr>
          <p:nvPr/>
        </p:nvSpPr>
        <p:spPr bwMode="auto">
          <a:xfrm>
            <a:off x="4429125" y="2143125"/>
            <a:ext cx="3714750" cy="10001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7592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C9DE0D6D-B72D-4320-A5A1-C943BE90E8B1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59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99032"/>
          </a:xfrm>
        </p:spPr>
        <p:txBody>
          <a:bodyPr/>
          <a:lstStyle/>
          <a:p>
            <a:pPr>
              <a:defRPr/>
            </a:pPr>
            <a:r>
              <a:rPr lang="th-TH" b="1" dirty="0" smtClean="0">
                <a:solidFill>
                  <a:srgbClr val="FFFF00"/>
                </a:solidFill>
              </a:rPr>
              <a:t>หลักการวิเคราะห์วิธีการซ่อมบำรุงที่เหมาะสม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th-TH" sz="4000" smtClean="0"/>
              <a:t>ความเหมาะสมด้านวิศวกรรม </a:t>
            </a:r>
          </a:p>
          <a:p>
            <a:pPr>
              <a:buFont typeface="Wingdings 2" pitchFamily="18" charset="2"/>
              <a:buNone/>
            </a:pPr>
            <a:r>
              <a:rPr lang="th-TH" sz="4000" smtClean="0"/>
              <a:t>	(การวิเคราะห์ทางเลือกที่เป็นไปได้ โดยการกำหนดเงื่อนไขทางวิศวกรรม)</a:t>
            </a:r>
          </a:p>
          <a:p>
            <a:r>
              <a:rPr lang="th-TH" sz="4000" smtClean="0"/>
              <a:t>ความเหมาะสมทางเศรษฐศาสตร์ </a:t>
            </a:r>
          </a:p>
          <a:p>
            <a:pPr>
              <a:buFont typeface="Wingdings 2" pitchFamily="18" charset="2"/>
              <a:buNone/>
            </a:pPr>
            <a:r>
              <a:rPr lang="th-TH" sz="4000" smtClean="0"/>
              <a:t>	(การวิเคราะห์ทางเลือกที่ดีที่สุด ภายใต้งบประมาณที่จำกัดและไม่จำกัด</a:t>
            </a:r>
            <a:r>
              <a:rPr lang="th-TH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2F651-B591-4A7D-A816-E08E742A679E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2063" y="1857375"/>
            <a:ext cx="3133725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>
                <a:solidFill>
                  <a:srgbClr val="0000CC"/>
                </a:solidFill>
              </a:rPr>
              <a:t>ต้องพิจารณาเป็นลำดับแรก</a:t>
            </a:r>
            <a:endParaRPr lang="en-US" sz="32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รูปภาพ 6" descr="zxzxzxzx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0" y="373042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จัดแสดงผลการวิเคราะห์ในรูปแบบรายงานดังรูป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  </a:t>
            </a:r>
            <a:endParaRPr lang="th-TH" sz="44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sp>
        <p:nvSpPr>
          <p:cNvPr id="68612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23B19DEB-5826-4055-8518-0BFA6073E963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60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0" y="212401"/>
            <a:ext cx="8858312" cy="10429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จัดแสดงผลการวิเคราะห์ในรูปแบบ </a:t>
            </a:r>
            <a:r>
              <a:rPr lang="en-US" sz="44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Cordia New"/>
                <a:cs typeface="Cordia New" pitchFamily="34" charset="-34"/>
              </a:rPr>
              <a:t>GIS</a:t>
            </a:r>
            <a:endParaRPr lang="th-TH" sz="44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ea typeface="Cordia New"/>
              <a:cs typeface="Cordia New" pitchFamily="34" charset="-34"/>
            </a:endParaRPr>
          </a:p>
        </p:txBody>
      </p:sp>
      <p:pic>
        <p:nvPicPr>
          <p:cNvPr id="69635" name="รูปภาพ 5" descr="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ตัวยึดหมายเลขภาพนิ่ง 3"/>
          <p:cNvSpPr txBox="1">
            <a:spLocks/>
          </p:cNvSpPr>
          <p:nvPr/>
        </p:nvSpPr>
        <p:spPr bwMode="auto">
          <a:xfrm>
            <a:off x="8640763" y="6556375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fld id="{B338D6EE-F798-44A1-9920-2ABD65C7027C}" type="slidenum">
              <a:rPr lang="en-US" sz="1800" b="1">
                <a:latin typeface="Cordia New" pitchFamily="34" charset="-34"/>
                <a:cs typeface="Cordia New" pitchFamily="34" charset="-34"/>
              </a:rPr>
              <a:pPr algn="ctr" eaLnBrk="1" hangingPunct="1"/>
              <a:t>61</a:t>
            </a:fld>
            <a:endParaRPr lang="th-TH" sz="1800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หัวข้อการนำเสนอ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แนวทางการวิเคราะห์วิธีการซ่อมบำรุงที่เหมาะสม</a:t>
            </a:r>
            <a:endParaRPr lang="en-US" sz="440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รายละเอียดของระบบ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TPMS 2009</a:t>
            </a:r>
            <a:endParaRPr lang="th-TH" sz="440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การใช้งานโปรแกรม </a:t>
            </a:r>
          </a:p>
          <a:p>
            <a:r>
              <a:rPr lang="th-TH" sz="4400" b="1" smtClean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สรุป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92D32-350F-4A6E-9EAB-19252A1725E9}" type="slidenum">
              <a:rPr lang="th-TH" smtClean="0"/>
              <a:pPr>
                <a:defRPr/>
              </a:pPr>
              <a:t>62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สรุป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72000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TPMS 2009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เป็นโปรแกรมช่วยในการประมวลผลข้อมูลด้านวิศวกรรมและเศรษฐศาสตร์ในการกำหนดวิธีการซ่อมบำรุงทาง หรือแผนการซ่อมบำรุงทางทั้งในระยะสั้นและระยะยาว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ค่า 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IRI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เป็นตัวแทนสภาพการใช้งานที่มีส่วนสะท้อนถึงสภาพความเสียหายของโครงสร้างทาง แต่ไม่สามารถกำหนดวิธีการซ่อมบำรุงที่ถูกต้องจากค่า 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IRI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เพียงอย่างเดียวได้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สภาพความเสียหายของโครงสร้างทางจากค่า 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Cracked area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ร่องล้อ รวมทั้งผลการทดสอบความแข็งแรงของโครงสร้างทางและ การทดสอบวัสดุ จะทำให้การระบุวิธีการซ่อมบำรุงที่เหมาะสมทางวิศวกรรมมีความถูกต้อง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AF551-4A66-45F2-84A9-AA6DFD477236}" type="slidenum">
              <a:rPr lang="th-TH" smtClean="0"/>
              <a:pPr>
                <a:defRPr/>
              </a:pPr>
              <a:t>63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สรุป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72000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TPMS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2009 สามารถช่วยคัดเลือกหาวิธีการซ่อมบำรุงที่คุ้มค่าทางเศรษฐศาสตร์ที่สุดได้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TPMS 2009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อนุญาตให้ผู้ใช้สามารถกำหนดวิธีการซ่อมบำรุงที่เห็นว่าถูกต้องและ ช่วยคำนวณหาความคุ้มค่าของวิธีซ่อมนั้นได้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TPMS 2009</a:t>
            </a:r>
            <a:r>
              <a:rPr lang="th-TH" sz="320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จัดทำแผนงานบำรุงรักษา โดยแสดงผลการวิเคราะห์ได้ในรูปแบบรายงาน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และรูปแบบของระบบ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 GIS</a:t>
            </a:r>
            <a:endParaRPr lang="th-TH" sz="3200" b="1" smtClean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299A7-5C2E-4079-B824-92C225F2369E}" type="slidenum">
              <a:rPr lang="th-TH" smtClean="0"/>
              <a:pPr>
                <a:defRPr/>
              </a:pPr>
              <a:t>64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00"/>
                </a:solidFill>
              </a:rPr>
              <a:t>ปัญหาจากการใช้งาน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72000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ต้องเลือกสายทางในการวิเคราะห์แบบกำหนดเองโดยการคลิกเลือกทีละ 1 กม.</a:t>
            </a:r>
            <a:endParaRPr lang="en-US" sz="3200" b="1" smtClean="0">
              <a:latin typeface="CordiaUPC" pitchFamily="34" charset="-34"/>
              <a:cs typeface="CordiaUPC" pitchFamily="34" charset="-34"/>
            </a:endParaRP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TPMS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2009 ไม่สามารถ 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Save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โครงการซ่อมบำรุงเพื่อกลับมาวิเคราะห์ต่อภายหลังได้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ต้องมีการปรับปรุง </a:t>
            </a:r>
            <a:r>
              <a:rPr lang="en-US" sz="3200" b="1" smtClean="0">
                <a:latin typeface="CordiaUPC" pitchFamily="34" charset="-34"/>
                <a:cs typeface="CordiaUPC" pitchFamily="34" charset="-34"/>
              </a:rPr>
              <a:t>Model </a:t>
            </a:r>
            <a:r>
              <a:rPr lang="th-TH" sz="3200" b="1" smtClean="0">
                <a:latin typeface="CordiaUPC" pitchFamily="34" charset="-34"/>
                <a:cs typeface="CordiaUPC" pitchFamily="34" charset="-34"/>
              </a:rPr>
              <a:t>การวิเคราะห์สภาพความเสียหาย และผลจากการซ่อมบำรุงจากข้อมูลผลการสำรวจล่าสุดทุกๆปี เพื่อให้มีความแม่นยำ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D6F-1A7A-48FC-A6CE-52F42435B6C7}" type="slidenum">
              <a:rPr lang="th-TH" smtClean="0"/>
              <a:pPr>
                <a:defRPr/>
              </a:pPr>
              <a:t>65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h-TH" b="1" dirty="0" smtClean="0">
                <a:solidFill>
                  <a:srgbClr val="FFFF00"/>
                </a:solidFill>
              </a:rPr>
              <a:t>การดูแลระบบ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77850" indent="-514350"/>
            <a:r>
              <a:rPr lang="th-TH" sz="3600" b="1" smtClean="0">
                <a:latin typeface="CordiaUPC" pitchFamily="34" charset="-34"/>
                <a:cs typeface="CordiaUPC" pitchFamily="34" charset="-34"/>
              </a:rPr>
              <a:t>ต้อง </a:t>
            </a:r>
            <a:r>
              <a:rPr lang="en-US" sz="3600" b="1" smtClean="0">
                <a:latin typeface="CordiaUPC" pitchFamily="34" charset="-34"/>
                <a:cs typeface="CordiaUPC" pitchFamily="34" charset="-34"/>
              </a:rPr>
              <a:t>Update </a:t>
            </a:r>
            <a:r>
              <a:rPr lang="th-TH" sz="3600" b="1" smtClean="0">
                <a:latin typeface="CordiaUPC" pitchFamily="34" charset="-34"/>
                <a:cs typeface="CordiaUPC" pitchFamily="34" charset="-34"/>
              </a:rPr>
              <a:t>ข้อมูลต่างๆในการวิเคราะห์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th-TH" sz="3600" b="1" smtClean="0">
                <a:latin typeface="CordiaUPC" pitchFamily="34" charset="-34"/>
                <a:cs typeface="CordiaUPC" pitchFamily="34" charset="-34"/>
              </a:rPr>
              <a:t>สภาพสายทาง ปริมาณจราจรและประวัติการบำรุงทาง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th-TH" sz="3600" b="1" smtClean="0">
                <a:latin typeface="CordiaUPC" pitchFamily="34" charset="-34"/>
                <a:cs typeface="CordiaUPC" pitchFamily="34" charset="-34"/>
              </a:rPr>
              <a:t>ข้อมูลราคาค่าก่อสร้าง และ ข้อมูลด้านเศรษฐกิจอื่นๆ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en-US" sz="3600" b="1" smtClean="0">
                <a:latin typeface="CordiaUPC" pitchFamily="34" charset="-34"/>
                <a:cs typeface="CordiaUPC" pitchFamily="34" charset="-34"/>
              </a:rPr>
              <a:t>Model </a:t>
            </a:r>
            <a:r>
              <a:rPr lang="th-TH" sz="3600" b="1" smtClean="0">
                <a:latin typeface="CordiaUPC" pitchFamily="34" charset="-34"/>
                <a:cs typeface="CordiaUPC" pitchFamily="34" charset="-34"/>
              </a:rPr>
              <a:t>การพยากรณ์ความเสียหายและผลการซ่อมบำรุง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D0B0D-6B3F-4039-AEB9-4B83FA466808}" type="slidenum">
              <a:rPr lang="th-TH" smtClean="0"/>
              <a:pPr>
                <a:defRPr/>
              </a:pPr>
              <a:t>66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5A342-1049-482F-9715-4A5A5C84795B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th-TH" smtClean="0"/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214313" y="55563"/>
            <a:ext cx="87153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800" b="1">
                <a:solidFill>
                  <a:srgbClr val="FFFF00"/>
                </a:solidFill>
                <a:latin typeface="CordiaUPC" pitchFamily="34" charset="-34"/>
                <a:cs typeface="CordiaUPC" pitchFamily="34" charset="-34"/>
              </a:rPr>
              <a:t>ขอให้ทุกท่านประสบความสำเร็จในการใช้งานระบบ </a:t>
            </a:r>
            <a:r>
              <a:rPr lang="en-US" sz="4800" b="1">
                <a:solidFill>
                  <a:srgbClr val="FFFF00"/>
                </a:solidFill>
                <a:latin typeface="CordiaUPC" pitchFamily="34" charset="-34"/>
                <a:cs typeface="CordiaUPC" pitchFamily="34" charset="-34"/>
              </a:rPr>
              <a:t>TPMS 2009</a:t>
            </a:r>
          </a:p>
          <a:p>
            <a:pPr algn="ctr" eaLnBrk="1" hangingPunct="1"/>
            <a:endParaRPr lang="en-US" sz="4400" b="1">
              <a:latin typeface="CordiaUPC" pitchFamily="34" charset="-34"/>
              <a:cs typeface="CordiaUPC" pitchFamily="34" charset="-34"/>
            </a:endParaRPr>
          </a:p>
          <a:p>
            <a:pPr algn="ctr" eaLnBrk="1" hangingPunct="1"/>
            <a:r>
              <a:rPr lang="th-TH" sz="4000" b="1">
                <a:solidFill>
                  <a:srgbClr val="FFFF99"/>
                </a:solidFill>
                <a:latin typeface="CordiaUPC" pitchFamily="34" charset="-34"/>
                <a:cs typeface="CordiaUPC" pitchFamily="34" charset="-34"/>
              </a:rPr>
              <a:t>มีปัญหาหรือมีข้อแนะนำในการใช้งาน</a:t>
            </a:r>
          </a:p>
          <a:p>
            <a:pPr algn="ctr" eaLnBrk="1" hangingPunct="1"/>
            <a:r>
              <a:rPr lang="th-TH" sz="4000" b="1">
                <a:solidFill>
                  <a:srgbClr val="FFFF99"/>
                </a:solidFill>
                <a:latin typeface="CordiaUPC" pitchFamily="34" charset="-34"/>
                <a:cs typeface="CordiaUPC" pitchFamily="34" charset="-34"/>
              </a:rPr>
              <a:t>กรุณาติดต่อ</a:t>
            </a:r>
          </a:p>
          <a:p>
            <a:pPr algn="ctr" eaLnBrk="1" hangingPunct="1"/>
            <a:r>
              <a:rPr lang="th-TH" sz="4000" b="1">
                <a:solidFill>
                  <a:srgbClr val="FFFF99"/>
                </a:solidFill>
                <a:latin typeface="CordiaUPC" pitchFamily="34" charset="-34"/>
                <a:cs typeface="CordiaUPC" pitchFamily="34" charset="-34"/>
              </a:rPr>
              <a:t>กลุ่มพัฒนาระบบงานบำรุงทาง </a:t>
            </a:r>
          </a:p>
          <a:p>
            <a:pPr algn="ctr" eaLnBrk="1" hangingPunct="1"/>
            <a:r>
              <a:rPr lang="th-TH" sz="4000" b="1">
                <a:solidFill>
                  <a:srgbClr val="FFFF99"/>
                </a:solidFill>
                <a:latin typeface="CordiaUPC" pitchFamily="34" charset="-34"/>
                <a:cs typeface="CordiaUPC" pitchFamily="34" charset="-34"/>
              </a:rPr>
              <a:t>สำนักบริหารบำรุงทาง</a:t>
            </a:r>
          </a:p>
          <a:p>
            <a:pPr algn="ctr" eaLnBrk="1" hangingPunct="1"/>
            <a:endParaRPr lang="th-TH" sz="4000" b="1">
              <a:solidFill>
                <a:srgbClr val="FFFF99"/>
              </a:solidFill>
              <a:latin typeface="CordiaUPC" pitchFamily="34" charset="-34"/>
              <a:cs typeface="CordiaUPC" pitchFamily="34" charset="-34"/>
            </a:endParaRPr>
          </a:p>
          <a:p>
            <a:pPr algn="ctr" eaLnBrk="1" hangingPunct="1"/>
            <a:r>
              <a:rPr lang="th-TH" sz="4000" b="1">
                <a:latin typeface="CordiaUPC" pitchFamily="34" charset="-34"/>
                <a:cs typeface="CordiaUPC" pitchFamily="34" charset="-34"/>
              </a:rPr>
              <a:t>ธันวิน สวัสดิศานต์ / ภัทริน ศรุติพันธ์ </a:t>
            </a:r>
            <a:endParaRPr lang="en-US" sz="4000" b="1">
              <a:latin typeface="CordiaUPC" pitchFamily="34" charset="-34"/>
              <a:cs typeface="CordiaUPC" pitchFamily="34" charset="-34"/>
            </a:endParaRPr>
          </a:p>
          <a:p>
            <a:pPr algn="ctr" eaLnBrk="1" hangingPunct="1"/>
            <a:r>
              <a:rPr lang="th-TH" sz="4000" b="1">
                <a:latin typeface="CordiaUPC" pitchFamily="34" charset="-34"/>
                <a:cs typeface="CordiaUPC" pitchFamily="34" charset="-34"/>
              </a:rPr>
              <a:t>เบอร์ภายใน </a:t>
            </a:r>
            <a:r>
              <a:rPr lang="en-US" sz="4000" b="1">
                <a:latin typeface="CordiaUPC" pitchFamily="34" charset="-34"/>
                <a:cs typeface="CordiaUPC" pitchFamily="34" charset="-34"/>
              </a:rPr>
              <a:t>2916, 2906</a:t>
            </a:r>
          </a:p>
          <a:p>
            <a:pPr algn="ctr" eaLnBrk="1" hangingPunct="1"/>
            <a:endParaRPr lang="th-TH" sz="4000" b="1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8900"/>
            <a:ext cx="8229600" cy="1252538"/>
          </a:xfrm>
        </p:spPr>
        <p:txBody>
          <a:bodyPr bIns="91440"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ความถูกต้องตามหลักวิศวกรรม</a:t>
            </a:r>
          </a:p>
        </p:txBody>
      </p:sp>
      <p:sp>
        <p:nvSpPr>
          <p:cNvPr id="11267" name="Rectangle 62"/>
          <p:cNvSpPr>
            <a:spLocks noGrp="1" noChangeArrowheads="1"/>
          </p:cNvSpPr>
          <p:nvPr>
            <p:ph sz="quarter" idx="4294967295"/>
          </p:nvPr>
        </p:nvSpPr>
        <p:spPr>
          <a:xfrm>
            <a:off x="250825" y="1557338"/>
            <a:ext cx="8893175" cy="1150937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85000"/>
              <a:buFont typeface="Wingdings" pitchFamily="2" charset="2"/>
              <a:buNone/>
              <a:defRPr/>
            </a:pPr>
            <a:r>
              <a:rPr lang="th-TH" sz="3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เลือก </a:t>
            </a:r>
            <a:r>
              <a:rPr lang="th-TH" sz="3600" b="1" u="sng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เวลาและวิธีบำรุงรักษา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h-TH" sz="3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ที่เหมาะสม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85000"/>
              <a:buFont typeface="Wingdings" pitchFamily="2" charset="2"/>
              <a:buNone/>
              <a:defRPr/>
            </a:pPr>
            <a:r>
              <a:rPr lang="th-TH" sz="3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				สอดคล้องกับสภาพและลักษณะ</a:t>
            </a:r>
            <a:r>
              <a:rPr lang="th-TH" sz="3600" b="1" u="sng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ความเสียหาย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SzPct val="85000"/>
              <a:buFont typeface="Wingdings" pitchFamily="2" charset="2"/>
              <a:buNone/>
              <a:defRPr/>
            </a:pPr>
            <a:endParaRPr lang="th-TH" sz="3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250825" y="2965450"/>
            <a:ext cx="1298575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เรียบ</a:t>
            </a:r>
            <a:endParaRPr lang="th-TH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เริ่มขรุขระ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ควร</a:t>
            </a:r>
            <a:r>
              <a:rPr lang="th-TH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ปรับปรุง</a:t>
            </a:r>
          </a:p>
        </p:txBody>
      </p:sp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7348538" y="3048000"/>
            <a:ext cx="1800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>
                <a:solidFill>
                  <a:srgbClr val="92D050"/>
                </a:solidFill>
                <a:latin typeface="Verdana" pitchFamily="34" charset="0"/>
              </a:rPr>
              <a:t>งานบำรุง</a:t>
            </a:r>
            <a:endParaRPr lang="en-US" sz="3200" b="1">
              <a:solidFill>
                <a:srgbClr val="92D05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h-TH" sz="3200" b="1">
                <a:solidFill>
                  <a:srgbClr val="92D050"/>
                </a:solidFill>
                <a:latin typeface="Verdana" pitchFamily="34" charset="0"/>
              </a:rPr>
              <a:t>เชิงป้องกัน</a:t>
            </a:r>
          </a:p>
        </p:txBody>
      </p:sp>
      <p:sp>
        <p:nvSpPr>
          <p:cNvPr id="14342" name="AutoShape 23"/>
          <p:cNvSpPr>
            <a:spLocks/>
          </p:cNvSpPr>
          <p:nvPr/>
        </p:nvSpPr>
        <p:spPr bwMode="auto">
          <a:xfrm>
            <a:off x="7019925" y="3197225"/>
            <a:ext cx="215900" cy="1081088"/>
          </a:xfrm>
          <a:prstGeom prst="rightBrace">
            <a:avLst>
              <a:gd name="adj1" fmla="val 41728"/>
              <a:gd name="adj2" fmla="val 50074"/>
            </a:avLst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entury Gothic" pitchFamily="34" charset="0"/>
            </a:endParaRPr>
          </a:p>
        </p:txBody>
      </p:sp>
      <p:sp>
        <p:nvSpPr>
          <p:cNvPr id="14343" name="Text Box 24"/>
          <p:cNvSpPr txBox="1">
            <a:spLocks noChangeArrowheads="1"/>
          </p:cNvSpPr>
          <p:nvPr/>
        </p:nvSpPr>
        <p:spPr bwMode="auto">
          <a:xfrm>
            <a:off x="7361238" y="4619625"/>
            <a:ext cx="1747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>
                <a:solidFill>
                  <a:srgbClr val="CC0000"/>
                </a:solidFill>
                <a:latin typeface="Verdana" pitchFamily="34" charset="0"/>
              </a:rPr>
              <a:t>งานบำรุง</a:t>
            </a:r>
            <a:endParaRPr lang="en-US" sz="3200">
              <a:solidFill>
                <a:srgbClr val="CC00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h-TH" sz="3200">
                <a:solidFill>
                  <a:srgbClr val="CC0000"/>
                </a:solidFill>
                <a:latin typeface="Verdana" pitchFamily="34" charset="0"/>
              </a:rPr>
              <a:t>เชิงแก้ไข</a:t>
            </a:r>
          </a:p>
        </p:txBody>
      </p:sp>
      <p:sp>
        <p:nvSpPr>
          <p:cNvPr id="14344" name="AutoShape 25"/>
          <p:cNvSpPr>
            <a:spLocks/>
          </p:cNvSpPr>
          <p:nvPr/>
        </p:nvSpPr>
        <p:spPr bwMode="auto">
          <a:xfrm>
            <a:off x="7019925" y="4262438"/>
            <a:ext cx="209550" cy="2016125"/>
          </a:xfrm>
          <a:prstGeom prst="rightBrace">
            <a:avLst>
              <a:gd name="adj1" fmla="val 80177"/>
              <a:gd name="adj2" fmla="val 50074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entury Gothic" pitchFamily="34" charset="0"/>
            </a:endParaRPr>
          </a:p>
        </p:txBody>
      </p:sp>
      <p:sp>
        <p:nvSpPr>
          <p:cNvPr id="14345" name="Text Box 57"/>
          <p:cNvSpPr txBox="1">
            <a:spLocks noChangeArrowheads="1"/>
          </p:cNvSpPr>
          <p:nvPr/>
        </p:nvSpPr>
        <p:spPr bwMode="auto">
          <a:xfrm>
            <a:off x="7178675" y="607853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>
                <a:solidFill>
                  <a:schemeClr val="accent2"/>
                </a:solidFill>
                <a:latin typeface="Verdana" pitchFamily="34" charset="0"/>
              </a:rPr>
              <a:t>อายุบริการ</a:t>
            </a:r>
          </a:p>
        </p:txBody>
      </p:sp>
      <p:sp>
        <p:nvSpPr>
          <p:cNvPr id="17419" name="Text Box 58"/>
          <p:cNvSpPr txBox="1">
            <a:spLocks noChangeArrowheads="1"/>
          </p:cNvSpPr>
          <p:nvPr/>
        </p:nvSpPr>
        <p:spPr bwMode="auto">
          <a:xfrm>
            <a:off x="611188" y="2362200"/>
            <a:ext cx="213201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สภาพให้บริการ</a:t>
            </a:r>
          </a:p>
        </p:txBody>
      </p:sp>
      <p:sp>
        <p:nvSpPr>
          <p:cNvPr id="14347" name="Line 64"/>
          <p:cNvSpPr>
            <a:spLocks noChangeShapeType="1"/>
          </p:cNvSpPr>
          <p:nvPr/>
        </p:nvSpPr>
        <p:spPr bwMode="auto">
          <a:xfrm>
            <a:off x="5638800" y="3810000"/>
            <a:ext cx="109696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8" name="Line 65"/>
          <p:cNvSpPr>
            <a:spLocks noChangeShapeType="1"/>
          </p:cNvSpPr>
          <p:nvPr/>
        </p:nvSpPr>
        <p:spPr bwMode="auto">
          <a:xfrm flipV="1">
            <a:off x="2922588" y="4203700"/>
            <a:ext cx="2193925" cy="14288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49" name="Line 66"/>
          <p:cNvSpPr>
            <a:spLocks noChangeShapeType="1"/>
          </p:cNvSpPr>
          <p:nvPr/>
        </p:nvSpPr>
        <p:spPr bwMode="auto">
          <a:xfrm>
            <a:off x="5638800" y="4876800"/>
            <a:ext cx="14636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50" name="Line 67"/>
          <p:cNvSpPr>
            <a:spLocks noChangeShapeType="1"/>
          </p:cNvSpPr>
          <p:nvPr/>
        </p:nvSpPr>
        <p:spPr bwMode="auto">
          <a:xfrm>
            <a:off x="6356350" y="5965825"/>
            <a:ext cx="576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14351" name="Group 4"/>
          <p:cNvGrpSpPr>
            <a:grpSpLocks noChangeAspect="1"/>
          </p:cNvGrpSpPr>
          <p:nvPr/>
        </p:nvGrpSpPr>
        <p:grpSpPr bwMode="auto">
          <a:xfrm>
            <a:off x="1187450" y="2894013"/>
            <a:ext cx="6134100" cy="3519487"/>
            <a:chOff x="748" y="1823"/>
            <a:chExt cx="3864" cy="2217"/>
          </a:xfrm>
        </p:grpSpPr>
        <p:sp>
          <p:nvSpPr>
            <p:cNvPr id="143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8" y="1823"/>
              <a:ext cx="3864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54" name="Freeform 5"/>
            <p:cNvSpPr>
              <a:spLocks noEditPoints="1"/>
            </p:cNvSpPr>
            <p:nvPr/>
          </p:nvSpPr>
          <p:spPr bwMode="auto">
            <a:xfrm>
              <a:off x="959" y="1830"/>
              <a:ext cx="39" cy="2177"/>
            </a:xfrm>
            <a:custGeom>
              <a:avLst/>
              <a:gdLst>
                <a:gd name="T0" fmla="*/ 2 w 78"/>
                <a:gd name="T1" fmla="*/ 273 h 4353"/>
                <a:gd name="T2" fmla="*/ 2 w 78"/>
                <a:gd name="T3" fmla="*/ 5 h 4353"/>
                <a:gd name="T4" fmla="*/ 3 w 78"/>
                <a:gd name="T5" fmla="*/ 5 h 4353"/>
                <a:gd name="T6" fmla="*/ 3 w 78"/>
                <a:gd name="T7" fmla="*/ 273 h 4353"/>
                <a:gd name="T8" fmla="*/ 2 w 78"/>
                <a:gd name="T9" fmla="*/ 273 h 4353"/>
                <a:gd name="T10" fmla="*/ 0 w 78"/>
                <a:gd name="T11" fmla="*/ 5 h 4353"/>
                <a:gd name="T12" fmla="*/ 3 w 78"/>
                <a:gd name="T13" fmla="*/ 0 h 4353"/>
                <a:gd name="T14" fmla="*/ 5 w 78"/>
                <a:gd name="T15" fmla="*/ 5 h 4353"/>
                <a:gd name="T16" fmla="*/ 0 w 78"/>
                <a:gd name="T17" fmla="*/ 5 h 4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353"/>
                <a:gd name="T29" fmla="*/ 78 w 78"/>
                <a:gd name="T30" fmla="*/ 4353 h 4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353">
                  <a:moveTo>
                    <a:pt x="26" y="4353"/>
                  </a:moveTo>
                  <a:lnTo>
                    <a:pt x="26" y="66"/>
                  </a:lnTo>
                  <a:lnTo>
                    <a:pt x="53" y="66"/>
                  </a:lnTo>
                  <a:lnTo>
                    <a:pt x="53" y="4353"/>
                  </a:lnTo>
                  <a:lnTo>
                    <a:pt x="26" y="4353"/>
                  </a:lnTo>
                  <a:close/>
                  <a:moveTo>
                    <a:pt x="0" y="78"/>
                  </a:moveTo>
                  <a:lnTo>
                    <a:pt x="39" y="0"/>
                  </a:lnTo>
                  <a:lnTo>
                    <a:pt x="78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5" name="Freeform 6"/>
            <p:cNvSpPr>
              <a:spLocks noEditPoints="1"/>
            </p:cNvSpPr>
            <p:nvPr/>
          </p:nvSpPr>
          <p:spPr bwMode="auto">
            <a:xfrm>
              <a:off x="979" y="3987"/>
              <a:ext cx="3429" cy="39"/>
            </a:xfrm>
            <a:custGeom>
              <a:avLst/>
              <a:gdLst>
                <a:gd name="T0" fmla="*/ 0 w 6857"/>
                <a:gd name="T1" fmla="*/ 2 h 78"/>
                <a:gd name="T2" fmla="*/ 425 w 6857"/>
                <a:gd name="T3" fmla="*/ 2 h 78"/>
                <a:gd name="T4" fmla="*/ 425 w 6857"/>
                <a:gd name="T5" fmla="*/ 3 h 78"/>
                <a:gd name="T6" fmla="*/ 0 w 6857"/>
                <a:gd name="T7" fmla="*/ 3 h 78"/>
                <a:gd name="T8" fmla="*/ 0 w 6857"/>
                <a:gd name="T9" fmla="*/ 2 h 78"/>
                <a:gd name="T10" fmla="*/ 424 w 6857"/>
                <a:gd name="T11" fmla="*/ 0 h 78"/>
                <a:gd name="T12" fmla="*/ 429 w 6857"/>
                <a:gd name="T13" fmla="*/ 3 h 78"/>
                <a:gd name="T14" fmla="*/ 424 w 6857"/>
                <a:gd name="T15" fmla="*/ 5 h 78"/>
                <a:gd name="T16" fmla="*/ 424 w 6857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57"/>
                <a:gd name="T28" fmla="*/ 0 h 78"/>
                <a:gd name="T29" fmla="*/ 6857 w 685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57" h="78">
                  <a:moveTo>
                    <a:pt x="0" y="25"/>
                  </a:moveTo>
                  <a:lnTo>
                    <a:pt x="6792" y="25"/>
                  </a:lnTo>
                  <a:lnTo>
                    <a:pt x="6792" y="52"/>
                  </a:lnTo>
                  <a:lnTo>
                    <a:pt x="0" y="52"/>
                  </a:lnTo>
                  <a:lnTo>
                    <a:pt x="0" y="25"/>
                  </a:lnTo>
                  <a:close/>
                  <a:moveTo>
                    <a:pt x="6779" y="0"/>
                  </a:moveTo>
                  <a:lnTo>
                    <a:pt x="6857" y="39"/>
                  </a:lnTo>
                  <a:lnTo>
                    <a:pt x="6779" y="78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6" name="Freeform 7"/>
            <p:cNvSpPr>
              <a:spLocks noEditPoints="1"/>
            </p:cNvSpPr>
            <p:nvPr/>
          </p:nvSpPr>
          <p:spPr bwMode="auto">
            <a:xfrm>
              <a:off x="979" y="2023"/>
              <a:ext cx="3209" cy="9"/>
            </a:xfrm>
            <a:custGeom>
              <a:avLst/>
              <a:gdLst>
                <a:gd name="T0" fmla="*/ 0 w 6419"/>
                <a:gd name="T1" fmla="*/ 0 h 18"/>
                <a:gd name="T2" fmla="*/ 7 w 6419"/>
                <a:gd name="T3" fmla="*/ 0 h 18"/>
                <a:gd name="T4" fmla="*/ 15 w 6419"/>
                <a:gd name="T5" fmla="*/ 0 h 18"/>
                <a:gd name="T6" fmla="*/ 22 w 6419"/>
                <a:gd name="T7" fmla="*/ 0 h 18"/>
                <a:gd name="T8" fmla="*/ 30 w 6419"/>
                <a:gd name="T9" fmla="*/ 0 h 18"/>
                <a:gd name="T10" fmla="*/ 38 w 6419"/>
                <a:gd name="T11" fmla="*/ 0 h 18"/>
                <a:gd name="T12" fmla="*/ 45 w 6419"/>
                <a:gd name="T13" fmla="*/ 0 h 18"/>
                <a:gd name="T14" fmla="*/ 53 w 6419"/>
                <a:gd name="T15" fmla="*/ 0 h 18"/>
                <a:gd name="T16" fmla="*/ 61 w 6419"/>
                <a:gd name="T17" fmla="*/ 0 h 18"/>
                <a:gd name="T18" fmla="*/ 68 w 6419"/>
                <a:gd name="T19" fmla="*/ 0 h 18"/>
                <a:gd name="T20" fmla="*/ 76 w 6419"/>
                <a:gd name="T21" fmla="*/ 0 h 18"/>
                <a:gd name="T22" fmla="*/ 84 w 6419"/>
                <a:gd name="T23" fmla="*/ 0 h 18"/>
                <a:gd name="T24" fmla="*/ 91 w 6419"/>
                <a:gd name="T25" fmla="*/ 0 h 18"/>
                <a:gd name="T26" fmla="*/ 99 w 6419"/>
                <a:gd name="T27" fmla="*/ 0 h 18"/>
                <a:gd name="T28" fmla="*/ 106 w 6419"/>
                <a:gd name="T29" fmla="*/ 0 h 18"/>
                <a:gd name="T30" fmla="*/ 114 w 6419"/>
                <a:gd name="T31" fmla="*/ 0 h 18"/>
                <a:gd name="T32" fmla="*/ 122 w 6419"/>
                <a:gd name="T33" fmla="*/ 0 h 18"/>
                <a:gd name="T34" fmla="*/ 129 w 6419"/>
                <a:gd name="T35" fmla="*/ 0 h 18"/>
                <a:gd name="T36" fmla="*/ 137 w 6419"/>
                <a:gd name="T37" fmla="*/ 0 h 18"/>
                <a:gd name="T38" fmla="*/ 145 w 6419"/>
                <a:gd name="T39" fmla="*/ 0 h 18"/>
                <a:gd name="T40" fmla="*/ 152 w 6419"/>
                <a:gd name="T41" fmla="*/ 0 h 18"/>
                <a:gd name="T42" fmla="*/ 160 w 6419"/>
                <a:gd name="T43" fmla="*/ 0 h 18"/>
                <a:gd name="T44" fmla="*/ 167 w 6419"/>
                <a:gd name="T45" fmla="*/ 0 h 18"/>
                <a:gd name="T46" fmla="*/ 175 w 6419"/>
                <a:gd name="T47" fmla="*/ 0 h 18"/>
                <a:gd name="T48" fmla="*/ 183 w 6419"/>
                <a:gd name="T49" fmla="*/ 0 h 18"/>
                <a:gd name="T50" fmla="*/ 190 w 6419"/>
                <a:gd name="T51" fmla="*/ 0 h 18"/>
                <a:gd name="T52" fmla="*/ 198 w 6419"/>
                <a:gd name="T53" fmla="*/ 0 h 18"/>
                <a:gd name="T54" fmla="*/ 206 w 6419"/>
                <a:gd name="T55" fmla="*/ 0 h 18"/>
                <a:gd name="T56" fmla="*/ 213 w 6419"/>
                <a:gd name="T57" fmla="*/ 0 h 18"/>
                <a:gd name="T58" fmla="*/ 221 w 6419"/>
                <a:gd name="T59" fmla="*/ 0 h 18"/>
                <a:gd name="T60" fmla="*/ 228 w 6419"/>
                <a:gd name="T61" fmla="*/ 0 h 18"/>
                <a:gd name="T62" fmla="*/ 236 w 6419"/>
                <a:gd name="T63" fmla="*/ 0 h 18"/>
                <a:gd name="T64" fmla="*/ 244 w 6419"/>
                <a:gd name="T65" fmla="*/ 0 h 18"/>
                <a:gd name="T66" fmla="*/ 251 w 6419"/>
                <a:gd name="T67" fmla="*/ 0 h 18"/>
                <a:gd name="T68" fmla="*/ 259 w 6419"/>
                <a:gd name="T69" fmla="*/ 0 h 18"/>
                <a:gd name="T70" fmla="*/ 267 w 6419"/>
                <a:gd name="T71" fmla="*/ 0 h 18"/>
                <a:gd name="T72" fmla="*/ 274 w 6419"/>
                <a:gd name="T73" fmla="*/ 0 h 18"/>
                <a:gd name="T74" fmla="*/ 282 w 6419"/>
                <a:gd name="T75" fmla="*/ 0 h 18"/>
                <a:gd name="T76" fmla="*/ 290 w 6419"/>
                <a:gd name="T77" fmla="*/ 0 h 18"/>
                <a:gd name="T78" fmla="*/ 297 w 6419"/>
                <a:gd name="T79" fmla="*/ 0 h 18"/>
                <a:gd name="T80" fmla="*/ 305 w 6419"/>
                <a:gd name="T81" fmla="*/ 0 h 18"/>
                <a:gd name="T82" fmla="*/ 312 w 6419"/>
                <a:gd name="T83" fmla="*/ 0 h 18"/>
                <a:gd name="T84" fmla="*/ 320 w 6419"/>
                <a:gd name="T85" fmla="*/ 0 h 18"/>
                <a:gd name="T86" fmla="*/ 328 w 6419"/>
                <a:gd name="T87" fmla="*/ 0 h 18"/>
                <a:gd name="T88" fmla="*/ 335 w 6419"/>
                <a:gd name="T89" fmla="*/ 0 h 18"/>
                <a:gd name="T90" fmla="*/ 343 w 6419"/>
                <a:gd name="T91" fmla="*/ 0 h 18"/>
                <a:gd name="T92" fmla="*/ 351 w 6419"/>
                <a:gd name="T93" fmla="*/ 0 h 18"/>
                <a:gd name="T94" fmla="*/ 358 w 6419"/>
                <a:gd name="T95" fmla="*/ 0 h 18"/>
                <a:gd name="T96" fmla="*/ 366 w 6419"/>
                <a:gd name="T97" fmla="*/ 0 h 18"/>
                <a:gd name="T98" fmla="*/ 374 w 6419"/>
                <a:gd name="T99" fmla="*/ 0 h 18"/>
                <a:gd name="T100" fmla="*/ 381 w 6419"/>
                <a:gd name="T101" fmla="*/ 0 h 18"/>
                <a:gd name="T102" fmla="*/ 389 w 6419"/>
                <a:gd name="T103" fmla="*/ 0 h 18"/>
                <a:gd name="T104" fmla="*/ 396 w 6419"/>
                <a:gd name="T105" fmla="*/ 0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19"/>
                <a:gd name="T160" fmla="*/ 0 h 18"/>
                <a:gd name="T161" fmla="*/ 6419 w 641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19" h="18">
                  <a:moveTo>
                    <a:pt x="0" y="0"/>
                  </a:moveTo>
                  <a:lnTo>
                    <a:pt x="70" y="0"/>
                  </a:lnTo>
                  <a:lnTo>
                    <a:pt x="70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123" y="0"/>
                  </a:moveTo>
                  <a:lnTo>
                    <a:pt x="192" y="0"/>
                  </a:lnTo>
                  <a:lnTo>
                    <a:pt x="192" y="18"/>
                  </a:lnTo>
                  <a:lnTo>
                    <a:pt x="123" y="18"/>
                  </a:lnTo>
                  <a:lnTo>
                    <a:pt x="123" y="0"/>
                  </a:lnTo>
                  <a:close/>
                  <a:moveTo>
                    <a:pt x="244" y="0"/>
                  </a:moveTo>
                  <a:lnTo>
                    <a:pt x="314" y="0"/>
                  </a:lnTo>
                  <a:lnTo>
                    <a:pt x="314" y="18"/>
                  </a:lnTo>
                  <a:lnTo>
                    <a:pt x="244" y="18"/>
                  </a:lnTo>
                  <a:lnTo>
                    <a:pt x="244" y="0"/>
                  </a:lnTo>
                  <a:close/>
                  <a:moveTo>
                    <a:pt x="367" y="0"/>
                  </a:moveTo>
                  <a:lnTo>
                    <a:pt x="437" y="0"/>
                  </a:lnTo>
                  <a:lnTo>
                    <a:pt x="437" y="18"/>
                  </a:lnTo>
                  <a:lnTo>
                    <a:pt x="367" y="18"/>
                  </a:lnTo>
                  <a:lnTo>
                    <a:pt x="367" y="0"/>
                  </a:lnTo>
                  <a:close/>
                  <a:moveTo>
                    <a:pt x="488" y="0"/>
                  </a:moveTo>
                  <a:lnTo>
                    <a:pt x="558" y="0"/>
                  </a:lnTo>
                  <a:lnTo>
                    <a:pt x="558" y="18"/>
                  </a:lnTo>
                  <a:lnTo>
                    <a:pt x="488" y="18"/>
                  </a:lnTo>
                  <a:lnTo>
                    <a:pt x="488" y="0"/>
                  </a:lnTo>
                  <a:close/>
                  <a:moveTo>
                    <a:pt x="611" y="0"/>
                  </a:moveTo>
                  <a:lnTo>
                    <a:pt x="681" y="0"/>
                  </a:lnTo>
                  <a:lnTo>
                    <a:pt x="681" y="18"/>
                  </a:lnTo>
                  <a:lnTo>
                    <a:pt x="611" y="18"/>
                  </a:lnTo>
                  <a:lnTo>
                    <a:pt x="61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18"/>
                  </a:lnTo>
                  <a:lnTo>
                    <a:pt x="733" y="18"/>
                  </a:lnTo>
                  <a:lnTo>
                    <a:pt x="733" y="0"/>
                  </a:lnTo>
                  <a:close/>
                  <a:moveTo>
                    <a:pt x="855" y="0"/>
                  </a:moveTo>
                  <a:lnTo>
                    <a:pt x="925" y="0"/>
                  </a:lnTo>
                  <a:lnTo>
                    <a:pt x="925" y="18"/>
                  </a:lnTo>
                  <a:lnTo>
                    <a:pt x="855" y="18"/>
                  </a:lnTo>
                  <a:lnTo>
                    <a:pt x="855" y="0"/>
                  </a:lnTo>
                  <a:close/>
                  <a:moveTo>
                    <a:pt x="977" y="0"/>
                  </a:moveTo>
                  <a:lnTo>
                    <a:pt x="1046" y="0"/>
                  </a:lnTo>
                  <a:lnTo>
                    <a:pt x="1046" y="18"/>
                  </a:lnTo>
                  <a:lnTo>
                    <a:pt x="977" y="18"/>
                  </a:lnTo>
                  <a:lnTo>
                    <a:pt x="977" y="0"/>
                  </a:lnTo>
                  <a:close/>
                  <a:moveTo>
                    <a:pt x="1100" y="0"/>
                  </a:moveTo>
                  <a:lnTo>
                    <a:pt x="1169" y="0"/>
                  </a:lnTo>
                  <a:lnTo>
                    <a:pt x="1169" y="18"/>
                  </a:lnTo>
                  <a:lnTo>
                    <a:pt x="1100" y="18"/>
                  </a:lnTo>
                  <a:lnTo>
                    <a:pt x="1100" y="0"/>
                  </a:lnTo>
                  <a:close/>
                  <a:moveTo>
                    <a:pt x="1221" y="0"/>
                  </a:moveTo>
                  <a:lnTo>
                    <a:pt x="1291" y="0"/>
                  </a:lnTo>
                  <a:lnTo>
                    <a:pt x="1291" y="18"/>
                  </a:lnTo>
                  <a:lnTo>
                    <a:pt x="1221" y="18"/>
                  </a:lnTo>
                  <a:lnTo>
                    <a:pt x="1221" y="0"/>
                  </a:lnTo>
                  <a:close/>
                  <a:moveTo>
                    <a:pt x="1344" y="0"/>
                  </a:moveTo>
                  <a:lnTo>
                    <a:pt x="1413" y="0"/>
                  </a:lnTo>
                  <a:lnTo>
                    <a:pt x="1413" y="18"/>
                  </a:lnTo>
                  <a:lnTo>
                    <a:pt x="1344" y="18"/>
                  </a:lnTo>
                  <a:lnTo>
                    <a:pt x="1344" y="0"/>
                  </a:lnTo>
                  <a:close/>
                  <a:moveTo>
                    <a:pt x="1465" y="0"/>
                  </a:moveTo>
                  <a:lnTo>
                    <a:pt x="1535" y="0"/>
                  </a:lnTo>
                  <a:lnTo>
                    <a:pt x="1535" y="18"/>
                  </a:lnTo>
                  <a:lnTo>
                    <a:pt x="1465" y="18"/>
                  </a:lnTo>
                  <a:lnTo>
                    <a:pt x="1465" y="0"/>
                  </a:lnTo>
                  <a:close/>
                  <a:moveTo>
                    <a:pt x="1588" y="0"/>
                  </a:moveTo>
                  <a:lnTo>
                    <a:pt x="1658" y="0"/>
                  </a:lnTo>
                  <a:lnTo>
                    <a:pt x="1658" y="18"/>
                  </a:lnTo>
                  <a:lnTo>
                    <a:pt x="1588" y="18"/>
                  </a:lnTo>
                  <a:lnTo>
                    <a:pt x="1588" y="0"/>
                  </a:lnTo>
                  <a:close/>
                  <a:moveTo>
                    <a:pt x="1709" y="0"/>
                  </a:moveTo>
                  <a:lnTo>
                    <a:pt x="1779" y="0"/>
                  </a:lnTo>
                  <a:lnTo>
                    <a:pt x="1779" y="18"/>
                  </a:lnTo>
                  <a:lnTo>
                    <a:pt x="1709" y="18"/>
                  </a:lnTo>
                  <a:lnTo>
                    <a:pt x="1709" y="0"/>
                  </a:lnTo>
                  <a:close/>
                  <a:moveTo>
                    <a:pt x="1832" y="0"/>
                  </a:moveTo>
                  <a:lnTo>
                    <a:pt x="1902" y="0"/>
                  </a:lnTo>
                  <a:lnTo>
                    <a:pt x="1902" y="18"/>
                  </a:lnTo>
                  <a:lnTo>
                    <a:pt x="1832" y="18"/>
                  </a:lnTo>
                  <a:lnTo>
                    <a:pt x="1832" y="0"/>
                  </a:lnTo>
                  <a:close/>
                  <a:moveTo>
                    <a:pt x="1954" y="0"/>
                  </a:moveTo>
                  <a:lnTo>
                    <a:pt x="2023" y="0"/>
                  </a:lnTo>
                  <a:lnTo>
                    <a:pt x="2023" y="18"/>
                  </a:lnTo>
                  <a:lnTo>
                    <a:pt x="1954" y="18"/>
                  </a:lnTo>
                  <a:lnTo>
                    <a:pt x="1954" y="0"/>
                  </a:lnTo>
                  <a:close/>
                  <a:moveTo>
                    <a:pt x="2076" y="0"/>
                  </a:moveTo>
                  <a:lnTo>
                    <a:pt x="2146" y="0"/>
                  </a:lnTo>
                  <a:lnTo>
                    <a:pt x="2146" y="18"/>
                  </a:lnTo>
                  <a:lnTo>
                    <a:pt x="2076" y="18"/>
                  </a:lnTo>
                  <a:lnTo>
                    <a:pt x="2076" y="0"/>
                  </a:lnTo>
                  <a:close/>
                  <a:moveTo>
                    <a:pt x="2198" y="0"/>
                  </a:moveTo>
                  <a:lnTo>
                    <a:pt x="2267" y="0"/>
                  </a:lnTo>
                  <a:lnTo>
                    <a:pt x="2267" y="18"/>
                  </a:lnTo>
                  <a:lnTo>
                    <a:pt x="2198" y="18"/>
                  </a:lnTo>
                  <a:lnTo>
                    <a:pt x="2198" y="0"/>
                  </a:lnTo>
                  <a:close/>
                  <a:moveTo>
                    <a:pt x="2321" y="0"/>
                  </a:moveTo>
                  <a:lnTo>
                    <a:pt x="2390" y="0"/>
                  </a:lnTo>
                  <a:lnTo>
                    <a:pt x="2390" y="18"/>
                  </a:lnTo>
                  <a:lnTo>
                    <a:pt x="2321" y="18"/>
                  </a:lnTo>
                  <a:lnTo>
                    <a:pt x="2321" y="0"/>
                  </a:lnTo>
                  <a:close/>
                  <a:moveTo>
                    <a:pt x="2442" y="0"/>
                  </a:moveTo>
                  <a:lnTo>
                    <a:pt x="2512" y="0"/>
                  </a:lnTo>
                  <a:lnTo>
                    <a:pt x="2512" y="18"/>
                  </a:lnTo>
                  <a:lnTo>
                    <a:pt x="2442" y="18"/>
                  </a:lnTo>
                  <a:lnTo>
                    <a:pt x="2442" y="0"/>
                  </a:lnTo>
                  <a:close/>
                  <a:moveTo>
                    <a:pt x="2565" y="0"/>
                  </a:moveTo>
                  <a:lnTo>
                    <a:pt x="2635" y="0"/>
                  </a:lnTo>
                  <a:lnTo>
                    <a:pt x="2635" y="18"/>
                  </a:lnTo>
                  <a:lnTo>
                    <a:pt x="2565" y="18"/>
                  </a:lnTo>
                  <a:lnTo>
                    <a:pt x="2565" y="0"/>
                  </a:lnTo>
                  <a:close/>
                  <a:moveTo>
                    <a:pt x="2686" y="0"/>
                  </a:moveTo>
                  <a:lnTo>
                    <a:pt x="2756" y="0"/>
                  </a:lnTo>
                  <a:lnTo>
                    <a:pt x="2756" y="18"/>
                  </a:lnTo>
                  <a:lnTo>
                    <a:pt x="2686" y="18"/>
                  </a:lnTo>
                  <a:lnTo>
                    <a:pt x="2686" y="0"/>
                  </a:lnTo>
                  <a:close/>
                  <a:moveTo>
                    <a:pt x="2809" y="0"/>
                  </a:moveTo>
                  <a:lnTo>
                    <a:pt x="2879" y="0"/>
                  </a:lnTo>
                  <a:lnTo>
                    <a:pt x="2879" y="18"/>
                  </a:lnTo>
                  <a:lnTo>
                    <a:pt x="2809" y="18"/>
                  </a:lnTo>
                  <a:lnTo>
                    <a:pt x="2809" y="0"/>
                  </a:lnTo>
                  <a:close/>
                  <a:moveTo>
                    <a:pt x="2930" y="0"/>
                  </a:moveTo>
                  <a:lnTo>
                    <a:pt x="3000" y="0"/>
                  </a:lnTo>
                  <a:lnTo>
                    <a:pt x="3000" y="18"/>
                  </a:lnTo>
                  <a:lnTo>
                    <a:pt x="2930" y="18"/>
                  </a:lnTo>
                  <a:lnTo>
                    <a:pt x="2930" y="0"/>
                  </a:lnTo>
                  <a:close/>
                  <a:moveTo>
                    <a:pt x="3053" y="0"/>
                  </a:moveTo>
                  <a:lnTo>
                    <a:pt x="3123" y="0"/>
                  </a:lnTo>
                  <a:lnTo>
                    <a:pt x="3123" y="18"/>
                  </a:lnTo>
                  <a:lnTo>
                    <a:pt x="3053" y="18"/>
                  </a:lnTo>
                  <a:lnTo>
                    <a:pt x="3053" y="0"/>
                  </a:lnTo>
                  <a:close/>
                  <a:moveTo>
                    <a:pt x="3175" y="0"/>
                  </a:moveTo>
                  <a:lnTo>
                    <a:pt x="3244" y="0"/>
                  </a:lnTo>
                  <a:lnTo>
                    <a:pt x="3244" y="18"/>
                  </a:lnTo>
                  <a:lnTo>
                    <a:pt x="3175" y="18"/>
                  </a:lnTo>
                  <a:lnTo>
                    <a:pt x="3175" y="0"/>
                  </a:lnTo>
                  <a:close/>
                  <a:moveTo>
                    <a:pt x="3297" y="0"/>
                  </a:moveTo>
                  <a:lnTo>
                    <a:pt x="3367" y="0"/>
                  </a:lnTo>
                  <a:lnTo>
                    <a:pt x="3367" y="18"/>
                  </a:lnTo>
                  <a:lnTo>
                    <a:pt x="3297" y="18"/>
                  </a:lnTo>
                  <a:lnTo>
                    <a:pt x="3297" y="0"/>
                  </a:lnTo>
                  <a:close/>
                  <a:moveTo>
                    <a:pt x="3419" y="0"/>
                  </a:moveTo>
                  <a:lnTo>
                    <a:pt x="3489" y="0"/>
                  </a:lnTo>
                  <a:lnTo>
                    <a:pt x="3489" y="18"/>
                  </a:lnTo>
                  <a:lnTo>
                    <a:pt x="3419" y="18"/>
                  </a:lnTo>
                  <a:lnTo>
                    <a:pt x="3419" y="0"/>
                  </a:lnTo>
                  <a:close/>
                  <a:moveTo>
                    <a:pt x="3542" y="0"/>
                  </a:moveTo>
                  <a:lnTo>
                    <a:pt x="3611" y="0"/>
                  </a:lnTo>
                  <a:lnTo>
                    <a:pt x="3611" y="18"/>
                  </a:lnTo>
                  <a:lnTo>
                    <a:pt x="3542" y="18"/>
                  </a:lnTo>
                  <a:lnTo>
                    <a:pt x="3542" y="0"/>
                  </a:lnTo>
                  <a:close/>
                  <a:moveTo>
                    <a:pt x="3663" y="0"/>
                  </a:moveTo>
                  <a:lnTo>
                    <a:pt x="3733" y="0"/>
                  </a:lnTo>
                  <a:lnTo>
                    <a:pt x="3733" y="18"/>
                  </a:lnTo>
                  <a:lnTo>
                    <a:pt x="3663" y="18"/>
                  </a:lnTo>
                  <a:lnTo>
                    <a:pt x="3663" y="0"/>
                  </a:lnTo>
                  <a:close/>
                  <a:moveTo>
                    <a:pt x="3786" y="0"/>
                  </a:moveTo>
                  <a:lnTo>
                    <a:pt x="3856" y="0"/>
                  </a:lnTo>
                  <a:lnTo>
                    <a:pt x="3856" y="18"/>
                  </a:lnTo>
                  <a:lnTo>
                    <a:pt x="3786" y="18"/>
                  </a:lnTo>
                  <a:lnTo>
                    <a:pt x="3786" y="0"/>
                  </a:lnTo>
                  <a:close/>
                  <a:moveTo>
                    <a:pt x="3907" y="0"/>
                  </a:moveTo>
                  <a:lnTo>
                    <a:pt x="3977" y="0"/>
                  </a:lnTo>
                  <a:lnTo>
                    <a:pt x="3977" y="18"/>
                  </a:lnTo>
                  <a:lnTo>
                    <a:pt x="3907" y="18"/>
                  </a:lnTo>
                  <a:lnTo>
                    <a:pt x="3907" y="0"/>
                  </a:lnTo>
                  <a:close/>
                  <a:moveTo>
                    <a:pt x="4030" y="0"/>
                  </a:moveTo>
                  <a:lnTo>
                    <a:pt x="4100" y="0"/>
                  </a:lnTo>
                  <a:lnTo>
                    <a:pt x="4100" y="18"/>
                  </a:lnTo>
                  <a:lnTo>
                    <a:pt x="4030" y="18"/>
                  </a:lnTo>
                  <a:lnTo>
                    <a:pt x="4030" y="0"/>
                  </a:lnTo>
                  <a:close/>
                  <a:moveTo>
                    <a:pt x="4151" y="0"/>
                  </a:moveTo>
                  <a:lnTo>
                    <a:pt x="4221" y="0"/>
                  </a:lnTo>
                  <a:lnTo>
                    <a:pt x="4221" y="18"/>
                  </a:lnTo>
                  <a:lnTo>
                    <a:pt x="4151" y="18"/>
                  </a:lnTo>
                  <a:lnTo>
                    <a:pt x="4151" y="0"/>
                  </a:lnTo>
                  <a:close/>
                  <a:moveTo>
                    <a:pt x="4274" y="0"/>
                  </a:moveTo>
                  <a:lnTo>
                    <a:pt x="4344" y="0"/>
                  </a:lnTo>
                  <a:lnTo>
                    <a:pt x="4344" y="18"/>
                  </a:lnTo>
                  <a:lnTo>
                    <a:pt x="4274" y="18"/>
                  </a:lnTo>
                  <a:lnTo>
                    <a:pt x="4274" y="0"/>
                  </a:lnTo>
                  <a:close/>
                  <a:moveTo>
                    <a:pt x="4396" y="0"/>
                  </a:moveTo>
                  <a:lnTo>
                    <a:pt x="4465" y="0"/>
                  </a:lnTo>
                  <a:lnTo>
                    <a:pt x="4465" y="18"/>
                  </a:lnTo>
                  <a:lnTo>
                    <a:pt x="4396" y="18"/>
                  </a:lnTo>
                  <a:lnTo>
                    <a:pt x="4396" y="0"/>
                  </a:lnTo>
                  <a:close/>
                  <a:moveTo>
                    <a:pt x="4518" y="0"/>
                  </a:moveTo>
                  <a:lnTo>
                    <a:pt x="4588" y="0"/>
                  </a:lnTo>
                  <a:lnTo>
                    <a:pt x="4588" y="18"/>
                  </a:lnTo>
                  <a:lnTo>
                    <a:pt x="4518" y="18"/>
                  </a:lnTo>
                  <a:lnTo>
                    <a:pt x="4518" y="0"/>
                  </a:lnTo>
                  <a:close/>
                  <a:moveTo>
                    <a:pt x="4640" y="0"/>
                  </a:moveTo>
                  <a:lnTo>
                    <a:pt x="4710" y="0"/>
                  </a:lnTo>
                  <a:lnTo>
                    <a:pt x="4710" y="18"/>
                  </a:lnTo>
                  <a:lnTo>
                    <a:pt x="4640" y="18"/>
                  </a:lnTo>
                  <a:lnTo>
                    <a:pt x="4640" y="0"/>
                  </a:lnTo>
                  <a:close/>
                  <a:moveTo>
                    <a:pt x="4763" y="0"/>
                  </a:moveTo>
                  <a:lnTo>
                    <a:pt x="4832" y="0"/>
                  </a:lnTo>
                  <a:lnTo>
                    <a:pt x="4832" y="18"/>
                  </a:lnTo>
                  <a:lnTo>
                    <a:pt x="4763" y="18"/>
                  </a:lnTo>
                  <a:lnTo>
                    <a:pt x="4763" y="0"/>
                  </a:lnTo>
                  <a:close/>
                  <a:moveTo>
                    <a:pt x="4884" y="0"/>
                  </a:moveTo>
                  <a:lnTo>
                    <a:pt x="4954" y="0"/>
                  </a:lnTo>
                  <a:lnTo>
                    <a:pt x="4954" y="18"/>
                  </a:lnTo>
                  <a:lnTo>
                    <a:pt x="4884" y="18"/>
                  </a:lnTo>
                  <a:lnTo>
                    <a:pt x="4884" y="0"/>
                  </a:lnTo>
                  <a:close/>
                  <a:moveTo>
                    <a:pt x="5007" y="0"/>
                  </a:moveTo>
                  <a:lnTo>
                    <a:pt x="5077" y="0"/>
                  </a:lnTo>
                  <a:lnTo>
                    <a:pt x="5077" y="18"/>
                  </a:lnTo>
                  <a:lnTo>
                    <a:pt x="5007" y="18"/>
                  </a:lnTo>
                  <a:lnTo>
                    <a:pt x="5007" y="0"/>
                  </a:lnTo>
                  <a:close/>
                  <a:moveTo>
                    <a:pt x="5128" y="0"/>
                  </a:moveTo>
                  <a:lnTo>
                    <a:pt x="5198" y="0"/>
                  </a:lnTo>
                  <a:lnTo>
                    <a:pt x="5198" y="18"/>
                  </a:lnTo>
                  <a:lnTo>
                    <a:pt x="5128" y="18"/>
                  </a:lnTo>
                  <a:lnTo>
                    <a:pt x="5128" y="0"/>
                  </a:lnTo>
                  <a:close/>
                  <a:moveTo>
                    <a:pt x="5251" y="0"/>
                  </a:moveTo>
                  <a:lnTo>
                    <a:pt x="5321" y="0"/>
                  </a:lnTo>
                  <a:lnTo>
                    <a:pt x="5321" y="18"/>
                  </a:lnTo>
                  <a:lnTo>
                    <a:pt x="5251" y="18"/>
                  </a:lnTo>
                  <a:lnTo>
                    <a:pt x="5251" y="0"/>
                  </a:lnTo>
                  <a:close/>
                  <a:moveTo>
                    <a:pt x="5372" y="0"/>
                  </a:moveTo>
                  <a:lnTo>
                    <a:pt x="5442" y="0"/>
                  </a:lnTo>
                  <a:lnTo>
                    <a:pt x="5442" y="18"/>
                  </a:lnTo>
                  <a:lnTo>
                    <a:pt x="5372" y="18"/>
                  </a:lnTo>
                  <a:lnTo>
                    <a:pt x="5372" y="0"/>
                  </a:lnTo>
                  <a:close/>
                  <a:moveTo>
                    <a:pt x="5495" y="0"/>
                  </a:moveTo>
                  <a:lnTo>
                    <a:pt x="5565" y="0"/>
                  </a:lnTo>
                  <a:lnTo>
                    <a:pt x="5565" y="18"/>
                  </a:lnTo>
                  <a:lnTo>
                    <a:pt x="5495" y="18"/>
                  </a:lnTo>
                  <a:lnTo>
                    <a:pt x="5495" y="0"/>
                  </a:lnTo>
                  <a:close/>
                  <a:moveTo>
                    <a:pt x="5617" y="0"/>
                  </a:moveTo>
                  <a:lnTo>
                    <a:pt x="5686" y="0"/>
                  </a:lnTo>
                  <a:lnTo>
                    <a:pt x="5686" y="18"/>
                  </a:lnTo>
                  <a:lnTo>
                    <a:pt x="5617" y="18"/>
                  </a:lnTo>
                  <a:lnTo>
                    <a:pt x="5617" y="0"/>
                  </a:lnTo>
                  <a:close/>
                  <a:moveTo>
                    <a:pt x="5739" y="0"/>
                  </a:moveTo>
                  <a:lnTo>
                    <a:pt x="5809" y="0"/>
                  </a:lnTo>
                  <a:lnTo>
                    <a:pt x="5809" y="18"/>
                  </a:lnTo>
                  <a:lnTo>
                    <a:pt x="5739" y="18"/>
                  </a:lnTo>
                  <a:lnTo>
                    <a:pt x="5739" y="0"/>
                  </a:lnTo>
                  <a:close/>
                  <a:moveTo>
                    <a:pt x="5861" y="0"/>
                  </a:moveTo>
                  <a:lnTo>
                    <a:pt x="5931" y="0"/>
                  </a:lnTo>
                  <a:lnTo>
                    <a:pt x="5931" y="18"/>
                  </a:lnTo>
                  <a:lnTo>
                    <a:pt x="5861" y="18"/>
                  </a:lnTo>
                  <a:lnTo>
                    <a:pt x="5861" y="0"/>
                  </a:lnTo>
                  <a:close/>
                  <a:moveTo>
                    <a:pt x="5984" y="0"/>
                  </a:moveTo>
                  <a:lnTo>
                    <a:pt x="6053" y="0"/>
                  </a:lnTo>
                  <a:lnTo>
                    <a:pt x="6053" y="18"/>
                  </a:lnTo>
                  <a:lnTo>
                    <a:pt x="5984" y="18"/>
                  </a:lnTo>
                  <a:lnTo>
                    <a:pt x="5984" y="0"/>
                  </a:lnTo>
                  <a:close/>
                  <a:moveTo>
                    <a:pt x="6105" y="0"/>
                  </a:moveTo>
                  <a:lnTo>
                    <a:pt x="6175" y="0"/>
                  </a:lnTo>
                  <a:lnTo>
                    <a:pt x="6175" y="18"/>
                  </a:lnTo>
                  <a:lnTo>
                    <a:pt x="6105" y="18"/>
                  </a:lnTo>
                  <a:lnTo>
                    <a:pt x="6105" y="0"/>
                  </a:lnTo>
                  <a:close/>
                  <a:moveTo>
                    <a:pt x="6228" y="0"/>
                  </a:moveTo>
                  <a:lnTo>
                    <a:pt x="6298" y="0"/>
                  </a:lnTo>
                  <a:lnTo>
                    <a:pt x="6298" y="18"/>
                  </a:lnTo>
                  <a:lnTo>
                    <a:pt x="6228" y="18"/>
                  </a:lnTo>
                  <a:lnTo>
                    <a:pt x="6228" y="0"/>
                  </a:lnTo>
                  <a:close/>
                  <a:moveTo>
                    <a:pt x="6349" y="0"/>
                  </a:moveTo>
                  <a:lnTo>
                    <a:pt x="6419" y="0"/>
                  </a:lnTo>
                  <a:lnTo>
                    <a:pt x="6419" y="18"/>
                  </a:lnTo>
                  <a:lnTo>
                    <a:pt x="6349" y="18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7" name="Freeform 8"/>
            <p:cNvSpPr>
              <a:spLocks noEditPoints="1"/>
            </p:cNvSpPr>
            <p:nvPr/>
          </p:nvSpPr>
          <p:spPr bwMode="auto">
            <a:xfrm>
              <a:off x="979" y="3376"/>
              <a:ext cx="3209" cy="8"/>
            </a:xfrm>
            <a:custGeom>
              <a:avLst/>
              <a:gdLst>
                <a:gd name="T0" fmla="*/ 0 w 6419"/>
                <a:gd name="T1" fmla="*/ 0 h 17"/>
                <a:gd name="T2" fmla="*/ 7 w 6419"/>
                <a:gd name="T3" fmla="*/ 0 h 17"/>
                <a:gd name="T4" fmla="*/ 15 w 6419"/>
                <a:gd name="T5" fmla="*/ 0 h 17"/>
                <a:gd name="T6" fmla="*/ 22 w 6419"/>
                <a:gd name="T7" fmla="*/ 0 h 17"/>
                <a:gd name="T8" fmla="*/ 30 w 6419"/>
                <a:gd name="T9" fmla="*/ 0 h 17"/>
                <a:gd name="T10" fmla="*/ 38 w 6419"/>
                <a:gd name="T11" fmla="*/ 0 h 17"/>
                <a:gd name="T12" fmla="*/ 45 w 6419"/>
                <a:gd name="T13" fmla="*/ 0 h 17"/>
                <a:gd name="T14" fmla="*/ 53 w 6419"/>
                <a:gd name="T15" fmla="*/ 0 h 17"/>
                <a:gd name="T16" fmla="*/ 61 w 6419"/>
                <a:gd name="T17" fmla="*/ 0 h 17"/>
                <a:gd name="T18" fmla="*/ 68 w 6419"/>
                <a:gd name="T19" fmla="*/ 0 h 17"/>
                <a:gd name="T20" fmla="*/ 76 w 6419"/>
                <a:gd name="T21" fmla="*/ 0 h 17"/>
                <a:gd name="T22" fmla="*/ 84 w 6419"/>
                <a:gd name="T23" fmla="*/ 0 h 17"/>
                <a:gd name="T24" fmla="*/ 91 w 6419"/>
                <a:gd name="T25" fmla="*/ 0 h 17"/>
                <a:gd name="T26" fmla="*/ 99 w 6419"/>
                <a:gd name="T27" fmla="*/ 0 h 17"/>
                <a:gd name="T28" fmla="*/ 106 w 6419"/>
                <a:gd name="T29" fmla="*/ 0 h 17"/>
                <a:gd name="T30" fmla="*/ 114 w 6419"/>
                <a:gd name="T31" fmla="*/ 0 h 17"/>
                <a:gd name="T32" fmla="*/ 122 w 6419"/>
                <a:gd name="T33" fmla="*/ 0 h 17"/>
                <a:gd name="T34" fmla="*/ 129 w 6419"/>
                <a:gd name="T35" fmla="*/ 0 h 17"/>
                <a:gd name="T36" fmla="*/ 137 w 6419"/>
                <a:gd name="T37" fmla="*/ 0 h 17"/>
                <a:gd name="T38" fmla="*/ 145 w 6419"/>
                <a:gd name="T39" fmla="*/ 0 h 17"/>
                <a:gd name="T40" fmla="*/ 152 w 6419"/>
                <a:gd name="T41" fmla="*/ 0 h 17"/>
                <a:gd name="T42" fmla="*/ 160 w 6419"/>
                <a:gd name="T43" fmla="*/ 0 h 17"/>
                <a:gd name="T44" fmla="*/ 167 w 6419"/>
                <a:gd name="T45" fmla="*/ 0 h 17"/>
                <a:gd name="T46" fmla="*/ 175 w 6419"/>
                <a:gd name="T47" fmla="*/ 0 h 17"/>
                <a:gd name="T48" fmla="*/ 183 w 6419"/>
                <a:gd name="T49" fmla="*/ 0 h 17"/>
                <a:gd name="T50" fmla="*/ 190 w 6419"/>
                <a:gd name="T51" fmla="*/ 0 h 17"/>
                <a:gd name="T52" fmla="*/ 198 w 6419"/>
                <a:gd name="T53" fmla="*/ 0 h 17"/>
                <a:gd name="T54" fmla="*/ 206 w 6419"/>
                <a:gd name="T55" fmla="*/ 0 h 17"/>
                <a:gd name="T56" fmla="*/ 213 w 6419"/>
                <a:gd name="T57" fmla="*/ 0 h 17"/>
                <a:gd name="T58" fmla="*/ 221 w 6419"/>
                <a:gd name="T59" fmla="*/ 0 h 17"/>
                <a:gd name="T60" fmla="*/ 228 w 6419"/>
                <a:gd name="T61" fmla="*/ 0 h 17"/>
                <a:gd name="T62" fmla="*/ 236 w 6419"/>
                <a:gd name="T63" fmla="*/ 0 h 17"/>
                <a:gd name="T64" fmla="*/ 244 w 6419"/>
                <a:gd name="T65" fmla="*/ 0 h 17"/>
                <a:gd name="T66" fmla="*/ 251 w 6419"/>
                <a:gd name="T67" fmla="*/ 0 h 17"/>
                <a:gd name="T68" fmla="*/ 259 w 6419"/>
                <a:gd name="T69" fmla="*/ 0 h 17"/>
                <a:gd name="T70" fmla="*/ 267 w 6419"/>
                <a:gd name="T71" fmla="*/ 0 h 17"/>
                <a:gd name="T72" fmla="*/ 274 w 6419"/>
                <a:gd name="T73" fmla="*/ 0 h 17"/>
                <a:gd name="T74" fmla="*/ 282 w 6419"/>
                <a:gd name="T75" fmla="*/ 0 h 17"/>
                <a:gd name="T76" fmla="*/ 290 w 6419"/>
                <a:gd name="T77" fmla="*/ 0 h 17"/>
                <a:gd name="T78" fmla="*/ 297 w 6419"/>
                <a:gd name="T79" fmla="*/ 0 h 17"/>
                <a:gd name="T80" fmla="*/ 305 w 6419"/>
                <a:gd name="T81" fmla="*/ 0 h 17"/>
                <a:gd name="T82" fmla="*/ 312 w 6419"/>
                <a:gd name="T83" fmla="*/ 0 h 17"/>
                <a:gd name="T84" fmla="*/ 320 w 6419"/>
                <a:gd name="T85" fmla="*/ 0 h 17"/>
                <a:gd name="T86" fmla="*/ 328 w 6419"/>
                <a:gd name="T87" fmla="*/ 0 h 17"/>
                <a:gd name="T88" fmla="*/ 335 w 6419"/>
                <a:gd name="T89" fmla="*/ 0 h 17"/>
                <a:gd name="T90" fmla="*/ 343 w 6419"/>
                <a:gd name="T91" fmla="*/ 0 h 17"/>
                <a:gd name="T92" fmla="*/ 351 w 6419"/>
                <a:gd name="T93" fmla="*/ 0 h 17"/>
                <a:gd name="T94" fmla="*/ 358 w 6419"/>
                <a:gd name="T95" fmla="*/ 0 h 17"/>
                <a:gd name="T96" fmla="*/ 366 w 6419"/>
                <a:gd name="T97" fmla="*/ 0 h 17"/>
                <a:gd name="T98" fmla="*/ 374 w 6419"/>
                <a:gd name="T99" fmla="*/ 0 h 17"/>
                <a:gd name="T100" fmla="*/ 381 w 6419"/>
                <a:gd name="T101" fmla="*/ 0 h 17"/>
                <a:gd name="T102" fmla="*/ 389 w 6419"/>
                <a:gd name="T103" fmla="*/ 0 h 17"/>
                <a:gd name="T104" fmla="*/ 396 w 6419"/>
                <a:gd name="T105" fmla="*/ 0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19"/>
                <a:gd name="T160" fmla="*/ 0 h 17"/>
                <a:gd name="T161" fmla="*/ 6419 w 6419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19" h="17">
                  <a:moveTo>
                    <a:pt x="0" y="0"/>
                  </a:moveTo>
                  <a:lnTo>
                    <a:pt x="70" y="0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123" y="0"/>
                  </a:moveTo>
                  <a:lnTo>
                    <a:pt x="192" y="0"/>
                  </a:lnTo>
                  <a:lnTo>
                    <a:pt x="192" y="17"/>
                  </a:lnTo>
                  <a:lnTo>
                    <a:pt x="123" y="17"/>
                  </a:lnTo>
                  <a:lnTo>
                    <a:pt x="123" y="0"/>
                  </a:lnTo>
                  <a:close/>
                  <a:moveTo>
                    <a:pt x="244" y="0"/>
                  </a:moveTo>
                  <a:lnTo>
                    <a:pt x="314" y="0"/>
                  </a:lnTo>
                  <a:lnTo>
                    <a:pt x="314" y="17"/>
                  </a:lnTo>
                  <a:lnTo>
                    <a:pt x="244" y="17"/>
                  </a:lnTo>
                  <a:lnTo>
                    <a:pt x="244" y="0"/>
                  </a:lnTo>
                  <a:close/>
                  <a:moveTo>
                    <a:pt x="367" y="0"/>
                  </a:moveTo>
                  <a:lnTo>
                    <a:pt x="437" y="0"/>
                  </a:lnTo>
                  <a:lnTo>
                    <a:pt x="437" y="17"/>
                  </a:lnTo>
                  <a:lnTo>
                    <a:pt x="367" y="17"/>
                  </a:lnTo>
                  <a:lnTo>
                    <a:pt x="367" y="0"/>
                  </a:lnTo>
                  <a:close/>
                  <a:moveTo>
                    <a:pt x="488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488" y="17"/>
                  </a:lnTo>
                  <a:lnTo>
                    <a:pt x="488" y="0"/>
                  </a:lnTo>
                  <a:close/>
                  <a:moveTo>
                    <a:pt x="611" y="0"/>
                  </a:moveTo>
                  <a:lnTo>
                    <a:pt x="681" y="0"/>
                  </a:lnTo>
                  <a:lnTo>
                    <a:pt x="681" y="17"/>
                  </a:lnTo>
                  <a:lnTo>
                    <a:pt x="611" y="17"/>
                  </a:lnTo>
                  <a:lnTo>
                    <a:pt x="61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17"/>
                  </a:lnTo>
                  <a:lnTo>
                    <a:pt x="733" y="17"/>
                  </a:lnTo>
                  <a:lnTo>
                    <a:pt x="733" y="0"/>
                  </a:lnTo>
                  <a:close/>
                  <a:moveTo>
                    <a:pt x="855" y="0"/>
                  </a:moveTo>
                  <a:lnTo>
                    <a:pt x="925" y="0"/>
                  </a:lnTo>
                  <a:lnTo>
                    <a:pt x="925" y="17"/>
                  </a:lnTo>
                  <a:lnTo>
                    <a:pt x="855" y="17"/>
                  </a:lnTo>
                  <a:lnTo>
                    <a:pt x="855" y="0"/>
                  </a:lnTo>
                  <a:close/>
                  <a:moveTo>
                    <a:pt x="977" y="0"/>
                  </a:moveTo>
                  <a:lnTo>
                    <a:pt x="1046" y="0"/>
                  </a:lnTo>
                  <a:lnTo>
                    <a:pt x="1046" y="17"/>
                  </a:lnTo>
                  <a:lnTo>
                    <a:pt x="977" y="17"/>
                  </a:lnTo>
                  <a:lnTo>
                    <a:pt x="977" y="0"/>
                  </a:lnTo>
                  <a:close/>
                  <a:moveTo>
                    <a:pt x="1100" y="0"/>
                  </a:moveTo>
                  <a:lnTo>
                    <a:pt x="1169" y="0"/>
                  </a:lnTo>
                  <a:lnTo>
                    <a:pt x="1169" y="17"/>
                  </a:lnTo>
                  <a:lnTo>
                    <a:pt x="1100" y="17"/>
                  </a:lnTo>
                  <a:lnTo>
                    <a:pt x="1100" y="0"/>
                  </a:lnTo>
                  <a:close/>
                  <a:moveTo>
                    <a:pt x="1221" y="0"/>
                  </a:moveTo>
                  <a:lnTo>
                    <a:pt x="1291" y="0"/>
                  </a:lnTo>
                  <a:lnTo>
                    <a:pt x="1291" y="17"/>
                  </a:lnTo>
                  <a:lnTo>
                    <a:pt x="1221" y="17"/>
                  </a:lnTo>
                  <a:lnTo>
                    <a:pt x="1221" y="0"/>
                  </a:lnTo>
                  <a:close/>
                  <a:moveTo>
                    <a:pt x="1344" y="0"/>
                  </a:moveTo>
                  <a:lnTo>
                    <a:pt x="1413" y="0"/>
                  </a:lnTo>
                  <a:lnTo>
                    <a:pt x="1413" y="17"/>
                  </a:lnTo>
                  <a:lnTo>
                    <a:pt x="1344" y="17"/>
                  </a:lnTo>
                  <a:lnTo>
                    <a:pt x="1344" y="0"/>
                  </a:lnTo>
                  <a:close/>
                  <a:moveTo>
                    <a:pt x="1465" y="0"/>
                  </a:moveTo>
                  <a:lnTo>
                    <a:pt x="1535" y="0"/>
                  </a:lnTo>
                  <a:lnTo>
                    <a:pt x="1535" y="17"/>
                  </a:lnTo>
                  <a:lnTo>
                    <a:pt x="1465" y="17"/>
                  </a:lnTo>
                  <a:lnTo>
                    <a:pt x="1465" y="0"/>
                  </a:lnTo>
                  <a:close/>
                  <a:moveTo>
                    <a:pt x="1588" y="0"/>
                  </a:moveTo>
                  <a:lnTo>
                    <a:pt x="1658" y="0"/>
                  </a:lnTo>
                  <a:lnTo>
                    <a:pt x="1658" y="17"/>
                  </a:lnTo>
                  <a:lnTo>
                    <a:pt x="1588" y="17"/>
                  </a:lnTo>
                  <a:lnTo>
                    <a:pt x="1588" y="0"/>
                  </a:lnTo>
                  <a:close/>
                  <a:moveTo>
                    <a:pt x="1709" y="0"/>
                  </a:moveTo>
                  <a:lnTo>
                    <a:pt x="1779" y="0"/>
                  </a:lnTo>
                  <a:lnTo>
                    <a:pt x="1779" y="17"/>
                  </a:lnTo>
                  <a:lnTo>
                    <a:pt x="1709" y="17"/>
                  </a:lnTo>
                  <a:lnTo>
                    <a:pt x="1709" y="0"/>
                  </a:lnTo>
                  <a:close/>
                  <a:moveTo>
                    <a:pt x="1832" y="0"/>
                  </a:moveTo>
                  <a:lnTo>
                    <a:pt x="1902" y="0"/>
                  </a:lnTo>
                  <a:lnTo>
                    <a:pt x="1902" y="17"/>
                  </a:lnTo>
                  <a:lnTo>
                    <a:pt x="1832" y="17"/>
                  </a:lnTo>
                  <a:lnTo>
                    <a:pt x="1832" y="0"/>
                  </a:lnTo>
                  <a:close/>
                  <a:moveTo>
                    <a:pt x="1954" y="0"/>
                  </a:moveTo>
                  <a:lnTo>
                    <a:pt x="2023" y="0"/>
                  </a:lnTo>
                  <a:lnTo>
                    <a:pt x="2023" y="17"/>
                  </a:lnTo>
                  <a:lnTo>
                    <a:pt x="1954" y="17"/>
                  </a:lnTo>
                  <a:lnTo>
                    <a:pt x="1954" y="0"/>
                  </a:lnTo>
                  <a:close/>
                  <a:moveTo>
                    <a:pt x="2076" y="0"/>
                  </a:moveTo>
                  <a:lnTo>
                    <a:pt x="2146" y="0"/>
                  </a:lnTo>
                  <a:lnTo>
                    <a:pt x="2146" y="17"/>
                  </a:lnTo>
                  <a:lnTo>
                    <a:pt x="2076" y="17"/>
                  </a:lnTo>
                  <a:lnTo>
                    <a:pt x="2076" y="0"/>
                  </a:lnTo>
                  <a:close/>
                  <a:moveTo>
                    <a:pt x="2198" y="0"/>
                  </a:moveTo>
                  <a:lnTo>
                    <a:pt x="2267" y="0"/>
                  </a:lnTo>
                  <a:lnTo>
                    <a:pt x="2267" y="17"/>
                  </a:lnTo>
                  <a:lnTo>
                    <a:pt x="2198" y="17"/>
                  </a:lnTo>
                  <a:lnTo>
                    <a:pt x="2198" y="0"/>
                  </a:lnTo>
                  <a:close/>
                  <a:moveTo>
                    <a:pt x="2321" y="0"/>
                  </a:moveTo>
                  <a:lnTo>
                    <a:pt x="2390" y="0"/>
                  </a:lnTo>
                  <a:lnTo>
                    <a:pt x="2390" y="17"/>
                  </a:lnTo>
                  <a:lnTo>
                    <a:pt x="2321" y="17"/>
                  </a:lnTo>
                  <a:lnTo>
                    <a:pt x="2321" y="0"/>
                  </a:lnTo>
                  <a:close/>
                  <a:moveTo>
                    <a:pt x="2442" y="0"/>
                  </a:moveTo>
                  <a:lnTo>
                    <a:pt x="2512" y="0"/>
                  </a:lnTo>
                  <a:lnTo>
                    <a:pt x="2512" y="17"/>
                  </a:lnTo>
                  <a:lnTo>
                    <a:pt x="2442" y="17"/>
                  </a:lnTo>
                  <a:lnTo>
                    <a:pt x="2442" y="0"/>
                  </a:lnTo>
                  <a:close/>
                  <a:moveTo>
                    <a:pt x="2565" y="0"/>
                  </a:moveTo>
                  <a:lnTo>
                    <a:pt x="2635" y="0"/>
                  </a:lnTo>
                  <a:lnTo>
                    <a:pt x="2635" y="17"/>
                  </a:lnTo>
                  <a:lnTo>
                    <a:pt x="2565" y="17"/>
                  </a:lnTo>
                  <a:lnTo>
                    <a:pt x="2565" y="0"/>
                  </a:lnTo>
                  <a:close/>
                  <a:moveTo>
                    <a:pt x="2686" y="0"/>
                  </a:moveTo>
                  <a:lnTo>
                    <a:pt x="2756" y="0"/>
                  </a:lnTo>
                  <a:lnTo>
                    <a:pt x="2756" y="17"/>
                  </a:lnTo>
                  <a:lnTo>
                    <a:pt x="2686" y="17"/>
                  </a:lnTo>
                  <a:lnTo>
                    <a:pt x="2686" y="0"/>
                  </a:lnTo>
                  <a:close/>
                  <a:moveTo>
                    <a:pt x="2809" y="0"/>
                  </a:moveTo>
                  <a:lnTo>
                    <a:pt x="2879" y="0"/>
                  </a:lnTo>
                  <a:lnTo>
                    <a:pt x="2879" y="17"/>
                  </a:lnTo>
                  <a:lnTo>
                    <a:pt x="2809" y="17"/>
                  </a:lnTo>
                  <a:lnTo>
                    <a:pt x="2809" y="0"/>
                  </a:lnTo>
                  <a:close/>
                  <a:moveTo>
                    <a:pt x="2930" y="0"/>
                  </a:moveTo>
                  <a:lnTo>
                    <a:pt x="3000" y="0"/>
                  </a:lnTo>
                  <a:lnTo>
                    <a:pt x="3000" y="17"/>
                  </a:lnTo>
                  <a:lnTo>
                    <a:pt x="2930" y="17"/>
                  </a:lnTo>
                  <a:lnTo>
                    <a:pt x="2930" y="0"/>
                  </a:lnTo>
                  <a:close/>
                  <a:moveTo>
                    <a:pt x="3053" y="0"/>
                  </a:moveTo>
                  <a:lnTo>
                    <a:pt x="3123" y="0"/>
                  </a:lnTo>
                  <a:lnTo>
                    <a:pt x="3123" y="17"/>
                  </a:lnTo>
                  <a:lnTo>
                    <a:pt x="3053" y="17"/>
                  </a:lnTo>
                  <a:lnTo>
                    <a:pt x="3053" y="0"/>
                  </a:lnTo>
                  <a:close/>
                  <a:moveTo>
                    <a:pt x="3175" y="0"/>
                  </a:moveTo>
                  <a:lnTo>
                    <a:pt x="3244" y="0"/>
                  </a:lnTo>
                  <a:lnTo>
                    <a:pt x="3244" y="17"/>
                  </a:lnTo>
                  <a:lnTo>
                    <a:pt x="3175" y="17"/>
                  </a:lnTo>
                  <a:lnTo>
                    <a:pt x="3175" y="0"/>
                  </a:lnTo>
                  <a:close/>
                  <a:moveTo>
                    <a:pt x="3297" y="0"/>
                  </a:moveTo>
                  <a:lnTo>
                    <a:pt x="3367" y="0"/>
                  </a:lnTo>
                  <a:lnTo>
                    <a:pt x="3367" y="17"/>
                  </a:lnTo>
                  <a:lnTo>
                    <a:pt x="3297" y="17"/>
                  </a:lnTo>
                  <a:lnTo>
                    <a:pt x="3297" y="0"/>
                  </a:lnTo>
                  <a:close/>
                  <a:moveTo>
                    <a:pt x="3419" y="0"/>
                  </a:moveTo>
                  <a:lnTo>
                    <a:pt x="3489" y="0"/>
                  </a:lnTo>
                  <a:lnTo>
                    <a:pt x="3489" y="17"/>
                  </a:lnTo>
                  <a:lnTo>
                    <a:pt x="3419" y="17"/>
                  </a:lnTo>
                  <a:lnTo>
                    <a:pt x="3419" y="0"/>
                  </a:lnTo>
                  <a:close/>
                  <a:moveTo>
                    <a:pt x="3542" y="0"/>
                  </a:moveTo>
                  <a:lnTo>
                    <a:pt x="3611" y="0"/>
                  </a:lnTo>
                  <a:lnTo>
                    <a:pt x="3611" y="17"/>
                  </a:lnTo>
                  <a:lnTo>
                    <a:pt x="3542" y="17"/>
                  </a:lnTo>
                  <a:lnTo>
                    <a:pt x="3542" y="0"/>
                  </a:lnTo>
                  <a:close/>
                  <a:moveTo>
                    <a:pt x="3663" y="0"/>
                  </a:moveTo>
                  <a:lnTo>
                    <a:pt x="3733" y="0"/>
                  </a:lnTo>
                  <a:lnTo>
                    <a:pt x="3733" y="17"/>
                  </a:lnTo>
                  <a:lnTo>
                    <a:pt x="3663" y="17"/>
                  </a:lnTo>
                  <a:lnTo>
                    <a:pt x="3663" y="0"/>
                  </a:lnTo>
                  <a:close/>
                  <a:moveTo>
                    <a:pt x="3786" y="0"/>
                  </a:moveTo>
                  <a:lnTo>
                    <a:pt x="3856" y="0"/>
                  </a:lnTo>
                  <a:lnTo>
                    <a:pt x="3856" y="17"/>
                  </a:lnTo>
                  <a:lnTo>
                    <a:pt x="3786" y="17"/>
                  </a:lnTo>
                  <a:lnTo>
                    <a:pt x="3786" y="0"/>
                  </a:lnTo>
                  <a:close/>
                  <a:moveTo>
                    <a:pt x="3907" y="0"/>
                  </a:moveTo>
                  <a:lnTo>
                    <a:pt x="3977" y="0"/>
                  </a:lnTo>
                  <a:lnTo>
                    <a:pt x="3977" y="17"/>
                  </a:lnTo>
                  <a:lnTo>
                    <a:pt x="3907" y="17"/>
                  </a:lnTo>
                  <a:lnTo>
                    <a:pt x="3907" y="0"/>
                  </a:lnTo>
                  <a:close/>
                  <a:moveTo>
                    <a:pt x="4030" y="0"/>
                  </a:moveTo>
                  <a:lnTo>
                    <a:pt x="4100" y="0"/>
                  </a:lnTo>
                  <a:lnTo>
                    <a:pt x="4100" y="17"/>
                  </a:lnTo>
                  <a:lnTo>
                    <a:pt x="4030" y="17"/>
                  </a:lnTo>
                  <a:lnTo>
                    <a:pt x="4030" y="0"/>
                  </a:lnTo>
                  <a:close/>
                  <a:moveTo>
                    <a:pt x="4151" y="0"/>
                  </a:moveTo>
                  <a:lnTo>
                    <a:pt x="4221" y="0"/>
                  </a:lnTo>
                  <a:lnTo>
                    <a:pt x="4221" y="17"/>
                  </a:lnTo>
                  <a:lnTo>
                    <a:pt x="4151" y="17"/>
                  </a:lnTo>
                  <a:lnTo>
                    <a:pt x="4151" y="0"/>
                  </a:lnTo>
                  <a:close/>
                  <a:moveTo>
                    <a:pt x="4274" y="0"/>
                  </a:moveTo>
                  <a:lnTo>
                    <a:pt x="4344" y="0"/>
                  </a:lnTo>
                  <a:lnTo>
                    <a:pt x="4344" y="17"/>
                  </a:lnTo>
                  <a:lnTo>
                    <a:pt x="4274" y="17"/>
                  </a:lnTo>
                  <a:lnTo>
                    <a:pt x="4274" y="0"/>
                  </a:lnTo>
                  <a:close/>
                  <a:moveTo>
                    <a:pt x="4396" y="0"/>
                  </a:moveTo>
                  <a:lnTo>
                    <a:pt x="4465" y="0"/>
                  </a:lnTo>
                  <a:lnTo>
                    <a:pt x="4465" y="17"/>
                  </a:lnTo>
                  <a:lnTo>
                    <a:pt x="4396" y="17"/>
                  </a:lnTo>
                  <a:lnTo>
                    <a:pt x="4396" y="0"/>
                  </a:lnTo>
                  <a:close/>
                  <a:moveTo>
                    <a:pt x="4518" y="0"/>
                  </a:moveTo>
                  <a:lnTo>
                    <a:pt x="4588" y="0"/>
                  </a:lnTo>
                  <a:lnTo>
                    <a:pt x="4588" y="17"/>
                  </a:lnTo>
                  <a:lnTo>
                    <a:pt x="4518" y="17"/>
                  </a:lnTo>
                  <a:lnTo>
                    <a:pt x="4518" y="0"/>
                  </a:lnTo>
                  <a:close/>
                  <a:moveTo>
                    <a:pt x="4640" y="0"/>
                  </a:moveTo>
                  <a:lnTo>
                    <a:pt x="4710" y="0"/>
                  </a:lnTo>
                  <a:lnTo>
                    <a:pt x="4710" y="17"/>
                  </a:lnTo>
                  <a:lnTo>
                    <a:pt x="4640" y="17"/>
                  </a:lnTo>
                  <a:lnTo>
                    <a:pt x="4640" y="0"/>
                  </a:lnTo>
                  <a:close/>
                  <a:moveTo>
                    <a:pt x="4763" y="0"/>
                  </a:moveTo>
                  <a:lnTo>
                    <a:pt x="4832" y="0"/>
                  </a:lnTo>
                  <a:lnTo>
                    <a:pt x="4832" y="17"/>
                  </a:lnTo>
                  <a:lnTo>
                    <a:pt x="4763" y="17"/>
                  </a:lnTo>
                  <a:lnTo>
                    <a:pt x="4763" y="0"/>
                  </a:lnTo>
                  <a:close/>
                  <a:moveTo>
                    <a:pt x="4884" y="0"/>
                  </a:moveTo>
                  <a:lnTo>
                    <a:pt x="4954" y="0"/>
                  </a:lnTo>
                  <a:lnTo>
                    <a:pt x="4954" y="17"/>
                  </a:lnTo>
                  <a:lnTo>
                    <a:pt x="4884" y="17"/>
                  </a:lnTo>
                  <a:lnTo>
                    <a:pt x="4884" y="0"/>
                  </a:lnTo>
                  <a:close/>
                  <a:moveTo>
                    <a:pt x="5007" y="0"/>
                  </a:moveTo>
                  <a:lnTo>
                    <a:pt x="5077" y="0"/>
                  </a:lnTo>
                  <a:lnTo>
                    <a:pt x="5077" y="17"/>
                  </a:lnTo>
                  <a:lnTo>
                    <a:pt x="5007" y="17"/>
                  </a:lnTo>
                  <a:lnTo>
                    <a:pt x="5007" y="0"/>
                  </a:lnTo>
                  <a:close/>
                  <a:moveTo>
                    <a:pt x="5128" y="0"/>
                  </a:moveTo>
                  <a:lnTo>
                    <a:pt x="5198" y="0"/>
                  </a:lnTo>
                  <a:lnTo>
                    <a:pt x="5198" y="17"/>
                  </a:lnTo>
                  <a:lnTo>
                    <a:pt x="5128" y="17"/>
                  </a:lnTo>
                  <a:lnTo>
                    <a:pt x="5128" y="0"/>
                  </a:lnTo>
                  <a:close/>
                  <a:moveTo>
                    <a:pt x="5251" y="0"/>
                  </a:moveTo>
                  <a:lnTo>
                    <a:pt x="5321" y="0"/>
                  </a:lnTo>
                  <a:lnTo>
                    <a:pt x="5321" y="17"/>
                  </a:lnTo>
                  <a:lnTo>
                    <a:pt x="5251" y="17"/>
                  </a:lnTo>
                  <a:lnTo>
                    <a:pt x="5251" y="0"/>
                  </a:lnTo>
                  <a:close/>
                  <a:moveTo>
                    <a:pt x="5372" y="0"/>
                  </a:moveTo>
                  <a:lnTo>
                    <a:pt x="5442" y="0"/>
                  </a:lnTo>
                  <a:lnTo>
                    <a:pt x="5442" y="17"/>
                  </a:lnTo>
                  <a:lnTo>
                    <a:pt x="5372" y="17"/>
                  </a:lnTo>
                  <a:lnTo>
                    <a:pt x="5372" y="0"/>
                  </a:lnTo>
                  <a:close/>
                  <a:moveTo>
                    <a:pt x="5495" y="0"/>
                  </a:moveTo>
                  <a:lnTo>
                    <a:pt x="5565" y="0"/>
                  </a:lnTo>
                  <a:lnTo>
                    <a:pt x="5565" y="17"/>
                  </a:lnTo>
                  <a:lnTo>
                    <a:pt x="5495" y="17"/>
                  </a:lnTo>
                  <a:lnTo>
                    <a:pt x="5495" y="0"/>
                  </a:lnTo>
                  <a:close/>
                  <a:moveTo>
                    <a:pt x="5617" y="0"/>
                  </a:moveTo>
                  <a:lnTo>
                    <a:pt x="5686" y="0"/>
                  </a:lnTo>
                  <a:lnTo>
                    <a:pt x="5686" y="17"/>
                  </a:lnTo>
                  <a:lnTo>
                    <a:pt x="5617" y="17"/>
                  </a:lnTo>
                  <a:lnTo>
                    <a:pt x="5617" y="0"/>
                  </a:lnTo>
                  <a:close/>
                  <a:moveTo>
                    <a:pt x="5739" y="0"/>
                  </a:moveTo>
                  <a:lnTo>
                    <a:pt x="5809" y="0"/>
                  </a:lnTo>
                  <a:lnTo>
                    <a:pt x="5809" y="17"/>
                  </a:lnTo>
                  <a:lnTo>
                    <a:pt x="5739" y="17"/>
                  </a:lnTo>
                  <a:lnTo>
                    <a:pt x="5739" y="0"/>
                  </a:lnTo>
                  <a:close/>
                  <a:moveTo>
                    <a:pt x="5861" y="0"/>
                  </a:moveTo>
                  <a:lnTo>
                    <a:pt x="5931" y="0"/>
                  </a:lnTo>
                  <a:lnTo>
                    <a:pt x="5931" y="17"/>
                  </a:lnTo>
                  <a:lnTo>
                    <a:pt x="5861" y="17"/>
                  </a:lnTo>
                  <a:lnTo>
                    <a:pt x="5861" y="0"/>
                  </a:lnTo>
                  <a:close/>
                  <a:moveTo>
                    <a:pt x="5984" y="0"/>
                  </a:moveTo>
                  <a:lnTo>
                    <a:pt x="6053" y="0"/>
                  </a:lnTo>
                  <a:lnTo>
                    <a:pt x="6053" y="17"/>
                  </a:lnTo>
                  <a:lnTo>
                    <a:pt x="5984" y="17"/>
                  </a:lnTo>
                  <a:lnTo>
                    <a:pt x="5984" y="0"/>
                  </a:lnTo>
                  <a:close/>
                  <a:moveTo>
                    <a:pt x="6105" y="0"/>
                  </a:moveTo>
                  <a:lnTo>
                    <a:pt x="6175" y="0"/>
                  </a:lnTo>
                  <a:lnTo>
                    <a:pt x="6175" y="17"/>
                  </a:lnTo>
                  <a:lnTo>
                    <a:pt x="6105" y="17"/>
                  </a:lnTo>
                  <a:lnTo>
                    <a:pt x="6105" y="0"/>
                  </a:lnTo>
                  <a:close/>
                  <a:moveTo>
                    <a:pt x="6228" y="0"/>
                  </a:moveTo>
                  <a:lnTo>
                    <a:pt x="6298" y="0"/>
                  </a:lnTo>
                  <a:lnTo>
                    <a:pt x="6298" y="17"/>
                  </a:lnTo>
                  <a:lnTo>
                    <a:pt x="6228" y="17"/>
                  </a:lnTo>
                  <a:lnTo>
                    <a:pt x="6228" y="0"/>
                  </a:lnTo>
                  <a:close/>
                  <a:moveTo>
                    <a:pt x="6349" y="0"/>
                  </a:moveTo>
                  <a:lnTo>
                    <a:pt x="6419" y="0"/>
                  </a:lnTo>
                  <a:lnTo>
                    <a:pt x="6419" y="17"/>
                  </a:lnTo>
                  <a:lnTo>
                    <a:pt x="6349" y="17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8" name="Freeform 9"/>
            <p:cNvSpPr>
              <a:spLocks noEditPoints="1"/>
            </p:cNvSpPr>
            <p:nvPr/>
          </p:nvSpPr>
          <p:spPr bwMode="auto">
            <a:xfrm>
              <a:off x="979" y="2683"/>
              <a:ext cx="3209" cy="9"/>
            </a:xfrm>
            <a:custGeom>
              <a:avLst/>
              <a:gdLst>
                <a:gd name="T0" fmla="*/ 0 w 6419"/>
                <a:gd name="T1" fmla="*/ 0 h 17"/>
                <a:gd name="T2" fmla="*/ 7 w 6419"/>
                <a:gd name="T3" fmla="*/ 0 h 17"/>
                <a:gd name="T4" fmla="*/ 15 w 6419"/>
                <a:gd name="T5" fmla="*/ 0 h 17"/>
                <a:gd name="T6" fmla="*/ 22 w 6419"/>
                <a:gd name="T7" fmla="*/ 0 h 17"/>
                <a:gd name="T8" fmla="*/ 30 w 6419"/>
                <a:gd name="T9" fmla="*/ 0 h 17"/>
                <a:gd name="T10" fmla="*/ 38 w 6419"/>
                <a:gd name="T11" fmla="*/ 0 h 17"/>
                <a:gd name="T12" fmla="*/ 45 w 6419"/>
                <a:gd name="T13" fmla="*/ 0 h 17"/>
                <a:gd name="T14" fmla="*/ 53 w 6419"/>
                <a:gd name="T15" fmla="*/ 0 h 17"/>
                <a:gd name="T16" fmla="*/ 61 w 6419"/>
                <a:gd name="T17" fmla="*/ 0 h 17"/>
                <a:gd name="T18" fmla="*/ 68 w 6419"/>
                <a:gd name="T19" fmla="*/ 0 h 17"/>
                <a:gd name="T20" fmla="*/ 76 w 6419"/>
                <a:gd name="T21" fmla="*/ 0 h 17"/>
                <a:gd name="T22" fmla="*/ 84 w 6419"/>
                <a:gd name="T23" fmla="*/ 0 h 17"/>
                <a:gd name="T24" fmla="*/ 91 w 6419"/>
                <a:gd name="T25" fmla="*/ 0 h 17"/>
                <a:gd name="T26" fmla="*/ 99 w 6419"/>
                <a:gd name="T27" fmla="*/ 0 h 17"/>
                <a:gd name="T28" fmla="*/ 106 w 6419"/>
                <a:gd name="T29" fmla="*/ 0 h 17"/>
                <a:gd name="T30" fmla="*/ 114 w 6419"/>
                <a:gd name="T31" fmla="*/ 0 h 17"/>
                <a:gd name="T32" fmla="*/ 122 w 6419"/>
                <a:gd name="T33" fmla="*/ 0 h 17"/>
                <a:gd name="T34" fmla="*/ 129 w 6419"/>
                <a:gd name="T35" fmla="*/ 0 h 17"/>
                <a:gd name="T36" fmla="*/ 137 w 6419"/>
                <a:gd name="T37" fmla="*/ 0 h 17"/>
                <a:gd name="T38" fmla="*/ 145 w 6419"/>
                <a:gd name="T39" fmla="*/ 0 h 17"/>
                <a:gd name="T40" fmla="*/ 152 w 6419"/>
                <a:gd name="T41" fmla="*/ 0 h 17"/>
                <a:gd name="T42" fmla="*/ 160 w 6419"/>
                <a:gd name="T43" fmla="*/ 0 h 17"/>
                <a:gd name="T44" fmla="*/ 167 w 6419"/>
                <a:gd name="T45" fmla="*/ 0 h 17"/>
                <a:gd name="T46" fmla="*/ 175 w 6419"/>
                <a:gd name="T47" fmla="*/ 0 h 17"/>
                <a:gd name="T48" fmla="*/ 183 w 6419"/>
                <a:gd name="T49" fmla="*/ 0 h 17"/>
                <a:gd name="T50" fmla="*/ 190 w 6419"/>
                <a:gd name="T51" fmla="*/ 0 h 17"/>
                <a:gd name="T52" fmla="*/ 198 w 6419"/>
                <a:gd name="T53" fmla="*/ 0 h 17"/>
                <a:gd name="T54" fmla="*/ 206 w 6419"/>
                <a:gd name="T55" fmla="*/ 0 h 17"/>
                <a:gd name="T56" fmla="*/ 213 w 6419"/>
                <a:gd name="T57" fmla="*/ 0 h 17"/>
                <a:gd name="T58" fmla="*/ 221 w 6419"/>
                <a:gd name="T59" fmla="*/ 0 h 17"/>
                <a:gd name="T60" fmla="*/ 228 w 6419"/>
                <a:gd name="T61" fmla="*/ 0 h 17"/>
                <a:gd name="T62" fmla="*/ 236 w 6419"/>
                <a:gd name="T63" fmla="*/ 0 h 17"/>
                <a:gd name="T64" fmla="*/ 244 w 6419"/>
                <a:gd name="T65" fmla="*/ 0 h 17"/>
                <a:gd name="T66" fmla="*/ 251 w 6419"/>
                <a:gd name="T67" fmla="*/ 0 h 17"/>
                <a:gd name="T68" fmla="*/ 259 w 6419"/>
                <a:gd name="T69" fmla="*/ 0 h 17"/>
                <a:gd name="T70" fmla="*/ 267 w 6419"/>
                <a:gd name="T71" fmla="*/ 0 h 17"/>
                <a:gd name="T72" fmla="*/ 274 w 6419"/>
                <a:gd name="T73" fmla="*/ 0 h 17"/>
                <a:gd name="T74" fmla="*/ 282 w 6419"/>
                <a:gd name="T75" fmla="*/ 0 h 17"/>
                <a:gd name="T76" fmla="*/ 290 w 6419"/>
                <a:gd name="T77" fmla="*/ 0 h 17"/>
                <a:gd name="T78" fmla="*/ 297 w 6419"/>
                <a:gd name="T79" fmla="*/ 0 h 17"/>
                <a:gd name="T80" fmla="*/ 305 w 6419"/>
                <a:gd name="T81" fmla="*/ 0 h 17"/>
                <a:gd name="T82" fmla="*/ 312 w 6419"/>
                <a:gd name="T83" fmla="*/ 0 h 17"/>
                <a:gd name="T84" fmla="*/ 320 w 6419"/>
                <a:gd name="T85" fmla="*/ 0 h 17"/>
                <a:gd name="T86" fmla="*/ 328 w 6419"/>
                <a:gd name="T87" fmla="*/ 0 h 17"/>
                <a:gd name="T88" fmla="*/ 335 w 6419"/>
                <a:gd name="T89" fmla="*/ 0 h 17"/>
                <a:gd name="T90" fmla="*/ 343 w 6419"/>
                <a:gd name="T91" fmla="*/ 0 h 17"/>
                <a:gd name="T92" fmla="*/ 351 w 6419"/>
                <a:gd name="T93" fmla="*/ 0 h 17"/>
                <a:gd name="T94" fmla="*/ 358 w 6419"/>
                <a:gd name="T95" fmla="*/ 0 h 17"/>
                <a:gd name="T96" fmla="*/ 366 w 6419"/>
                <a:gd name="T97" fmla="*/ 0 h 17"/>
                <a:gd name="T98" fmla="*/ 374 w 6419"/>
                <a:gd name="T99" fmla="*/ 0 h 17"/>
                <a:gd name="T100" fmla="*/ 381 w 6419"/>
                <a:gd name="T101" fmla="*/ 0 h 17"/>
                <a:gd name="T102" fmla="*/ 389 w 6419"/>
                <a:gd name="T103" fmla="*/ 0 h 17"/>
                <a:gd name="T104" fmla="*/ 396 w 6419"/>
                <a:gd name="T105" fmla="*/ 0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19"/>
                <a:gd name="T160" fmla="*/ 0 h 17"/>
                <a:gd name="T161" fmla="*/ 6419 w 6419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19" h="17">
                  <a:moveTo>
                    <a:pt x="0" y="0"/>
                  </a:moveTo>
                  <a:lnTo>
                    <a:pt x="70" y="0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123" y="0"/>
                  </a:moveTo>
                  <a:lnTo>
                    <a:pt x="192" y="0"/>
                  </a:lnTo>
                  <a:lnTo>
                    <a:pt x="192" y="17"/>
                  </a:lnTo>
                  <a:lnTo>
                    <a:pt x="123" y="17"/>
                  </a:lnTo>
                  <a:lnTo>
                    <a:pt x="123" y="0"/>
                  </a:lnTo>
                  <a:close/>
                  <a:moveTo>
                    <a:pt x="244" y="0"/>
                  </a:moveTo>
                  <a:lnTo>
                    <a:pt x="314" y="0"/>
                  </a:lnTo>
                  <a:lnTo>
                    <a:pt x="314" y="17"/>
                  </a:lnTo>
                  <a:lnTo>
                    <a:pt x="244" y="17"/>
                  </a:lnTo>
                  <a:lnTo>
                    <a:pt x="244" y="0"/>
                  </a:lnTo>
                  <a:close/>
                  <a:moveTo>
                    <a:pt x="367" y="0"/>
                  </a:moveTo>
                  <a:lnTo>
                    <a:pt x="437" y="0"/>
                  </a:lnTo>
                  <a:lnTo>
                    <a:pt x="437" y="17"/>
                  </a:lnTo>
                  <a:lnTo>
                    <a:pt x="367" y="17"/>
                  </a:lnTo>
                  <a:lnTo>
                    <a:pt x="367" y="0"/>
                  </a:lnTo>
                  <a:close/>
                  <a:moveTo>
                    <a:pt x="488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488" y="17"/>
                  </a:lnTo>
                  <a:lnTo>
                    <a:pt x="488" y="0"/>
                  </a:lnTo>
                  <a:close/>
                  <a:moveTo>
                    <a:pt x="611" y="0"/>
                  </a:moveTo>
                  <a:lnTo>
                    <a:pt x="681" y="0"/>
                  </a:lnTo>
                  <a:lnTo>
                    <a:pt x="681" y="17"/>
                  </a:lnTo>
                  <a:lnTo>
                    <a:pt x="611" y="17"/>
                  </a:lnTo>
                  <a:lnTo>
                    <a:pt x="61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17"/>
                  </a:lnTo>
                  <a:lnTo>
                    <a:pt x="733" y="17"/>
                  </a:lnTo>
                  <a:lnTo>
                    <a:pt x="733" y="0"/>
                  </a:lnTo>
                  <a:close/>
                  <a:moveTo>
                    <a:pt x="855" y="0"/>
                  </a:moveTo>
                  <a:lnTo>
                    <a:pt x="925" y="0"/>
                  </a:lnTo>
                  <a:lnTo>
                    <a:pt x="925" y="17"/>
                  </a:lnTo>
                  <a:lnTo>
                    <a:pt x="855" y="17"/>
                  </a:lnTo>
                  <a:lnTo>
                    <a:pt x="855" y="0"/>
                  </a:lnTo>
                  <a:close/>
                  <a:moveTo>
                    <a:pt x="977" y="0"/>
                  </a:moveTo>
                  <a:lnTo>
                    <a:pt x="1046" y="0"/>
                  </a:lnTo>
                  <a:lnTo>
                    <a:pt x="1046" y="17"/>
                  </a:lnTo>
                  <a:lnTo>
                    <a:pt x="977" y="17"/>
                  </a:lnTo>
                  <a:lnTo>
                    <a:pt x="977" y="0"/>
                  </a:lnTo>
                  <a:close/>
                  <a:moveTo>
                    <a:pt x="1100" y="0"/>
                  </a:moveTo>
                  <a:lnTo>
                    <a:pt x="1169" y="0"/>
                  </a:lnTo>
                  <a:lnTo>
                    <a:pt x="1169" y="17"/>
                  </a:lnTo>
                  <a:lnTo>
                    <a:pt x="1100" y="17"/>
                  </a:lnTo>
                  <a:lnTo>
                    <a:pt x="1100" y="0"/>
                  </a:lnTo>
                  <a:close/>
                  <a:moveTo>
                    <a:pt x="1221" y="0"/>
                  </a:moveTo>
                  <a:lnTo>
                    <a:pt x="1291" y="0"/>
                  </a:lnTo>
                  <a:lnTo>
                    <a:pt x="1291" y="17"/>
                  </a:lnTo>
                  <a:lnTo>
                    <a:pt x="1221" y="17"/>
                  </a:lnTo>
                  <a:lnTo>
                    <a:pt x="1221" y="0"/>
                  </a:lnTo>
                  <a:close/>
                  <a:moveTo>
                    <a:pt x="1344" y="0"/>
                  </a:moveTo>
                  <a:lnTo>
                    <a:pt x="1413" y="0"/>
                  </a:lnTo>
                  <a:lnTo>
                    <a:pt x="1413" y="17"/>
                  </a:lnTo>
                  <a:lnTo>
                    <a:pt x="1344" y="17"/>
                  </a:lnTo>
                  <a:lnTo>
                    <a:pt x="1344" y="0"/>
                  </a:lnTo>
                  <a:close/>
                  <a:moveTo>
                    <a:pt x="1465" y="0"/>
                  </a:moveTo>
                  <a:lnTo>
                    <a:pt x="1535" y="0"/>
                  </a:lnTo>
                  <a:lnTo>
                    <a:pt x="1535" y="17"/>
                  </a:lnTo>
                  <a:lnTo>
                    <a:pt x="1465" y="17"/>
                  </a:lnTo>
                  <a:lnTo>
                    <a:pt x="1465" y="0"/>
                  </a:lnTo>
                  <a:close/>
                  <a:moveTo>
                    <a:pt x="1588" y="0"/>
                  </a:moveTo>
                  <a:lnTo>
                    <a:pt x="1658" y="0"/>
                  </a:lnTo>
                  <a:lnTo>
                    <a:pt x="1658" y="17"/>
                  </a:lnTo>
                  <a:lnTo>
                    <a:pt x="1588" y="17"/>
                  </a:lnTo>
                  <a:lnTo>
                    <a:pt x="1588" y="0"/>
                  </a:lnTo>
                  <a:close/>
                  <a:moveTo>
                    <a:pt x="1709" y="0"/>
                  </a:moveTo>
                  <a:lnTo>
                    <a:pt x="1779" y="0"/>
                  </a:lnTo>
                  <a:lnTo>
                    <a:pt x="1779" y="17"/>
                  </a:lnTo>
                  <a:lnTo>
                    <a:pt x="1709" y="17"/>
                  </a:lnTo>
                  <a:lnTo>
                    <a:pt x="1709" y="0"/>
                  </a:lnTo>
                  <a:close/>
                  <a:moveTo>
                    <a:pt x="1832" y="0"/>
                  </a:moveTo>
                  <a:lnTo>
                    <a:pt x="1902" y="0"/>
                  </a:lnTo>
                  <a:lnTo>
                    <a:pt x="1902" y="17"/>
                  </a:lnTo>
                  <a:lnTo>
                    <a:pt x="1832" y="17"/>
                  </a:lnTo>
                  <a:lnTo>
                    <a:pt x="1832" y="0"/>
                  </a:lnTo>
                  <a:close/>
                  <a:moveTo>
                    <a:pt x="1954" y="0"/>
                  </a:moveTo>
                  <a:lnTo>
                    <a:pt x="2023" y="0"/>
                  </a:lnTo>
                  <a:lnTo>
                    <a:pt x="2023" y="17"/>
                  </a:lnTo>
                  <a:lnTo>
                    <a:pt x="1954" y="17"/>
                  </a:lnTo>
                  <a:lnTo>
                    <a:pt x="1954" y="0"/>
                  </a:lnTo>
                  <a:close/>
                  <a:moveTo>
                    <a:pt x="2076" y="0"/>
                  </a:moveTo>
                  <a:lnTo>
                    <a:pt x="2146" y="0"/>
                  </a:lnTo>
                  <a:lnTo>
                    <a:pt x="2146" y="17"/>
                  </a:lnTo>
                  <a:lnTo>
                    <a:pt x="2076" y="17"/>
                  </a:lnTo>
                  <a:lnTo>
                    <a:pt x="2076" y="0"/>
                  </a:lnTo>
                  <a:close/>
                  <a:moveTo>
                    <a:pt x="2198" y="0"/>
                  </a:moveTo>
                  <a:lnTo>
                    <a:pt x="2267" y="0"/>
                  </a:lnTo>
                  <a:lnTo>
                    <a:pt x="2267" y="17"/>
                  </a:lnTo>
                  <a:lnTo>
                    <a:pt x="2198" y="17"/>
                  </a:lnTo>
                  <a:lnTo>
                    <a:pt x="2198" y="0"/>
                  </a:lnTo>
                  <a:close/>
                  <a:moveTo>
                    <a:pt x="2321" y="0"/>
                  </a:moveTo>
                  <a:lnTo>
                    <a:pt x="2390" y="0"/>
                  </a:lnTo>
                  <a:lnTo>
                    <a:pt x="2390" y="17"/>
                  </a:lnTo>
                  <a:lnTo>
                    <a:pt x="2321" y="17"/>
                  </a:lnTo>
                  <a:lnTo>
                    <a:pt x="2321" y="0"/>
                  </a:lnTo>
                  <a:close/>
                  <a:moveTo>
                    <a:pt x="2442" y="0"/>
                  </a:moveTo>
                  <a:lnTo>
                    <a:pt x="2512" y="0"/>
                  </a:lnTo>
                  <a:lnTo>
                    <a:pt x="2512" y="17"/>
                  </a:lnTo>
                  <a:lnTo>
                    <a:pt x="2442" y="17"/>
                  </a:lnTo>
                  <a:lnTo>
                    <a:pt x="2442" y="0"/>
                  </a:lnTo>
                  <a:close/>
                  <a:moveTo>
                    <a:pt x="2565" y="0"/>
                  </a:moveTo>
                  <a:lnTo>
                    <a:pt x="2635" y="0"/>
                  </a:lnTo>
                  <a:lnTo>
                    <a:pt x="2635" y="17"/>
                  </a:lnTo>
                  <a:lnTo>
                    <a:pt x="2565" y="17"/>
                  </a:lnTo>
                  <a:lnTo>
                    <a:pt x="2565" y="0"/>
                  </a:lnTo>
                  <a:close/>
                  <a:moveTo>
                    <a:pt x="2686" y="0"/>
                  </a:moveTo>
                  <a:lnTo>
                    <a:pt x="2756" y="0"/>
                  </a:lnTo>
                  <a:lnTo>
                    <a:pt x="2756" y="17"/>
                  </a:lnTo>
                  <a:lnTo>
                    <a:pt x="2686" y="17"/>
                  </a:lnTo>
                  <a:lnTo>
                    <a:pt x="2686" y="0"/>
                  </a:lnTo>
                  <a:close/>
                  <a:moveTo>
                    <a:pt x="2809" y="0"/>
                  </a:moveTo>
                  <a:lnTo>
                    <a:pt x="2879" y="0"/>
                  </a:lnTo>
                  <a:lnTo>
                    <a:pt x="2879" y="17"/>
                  </a:lnTo>
                  <a:lnTo>
                    <a:pt x="2809" y="17"/>
                  </a:lnTo>
                  <a:lnTo>
                    <a:pt x="2809" y="0"/>
                  </a:lnTo>
                  <a:close/>
                  <a:moveTo>
                    <a:pt x="2930" y="0"/>
                  </a:moveTo>
                  <a:lnTo>
                    <a:pt x="3000" y="0"/>
                  </a:lnTo>
                  <a:lnTo>
                    <a:pt x="3000" y="17"/>
                  </a:lnTo>
                  <a:lnTo>
                    <a:pt x="2930" y="17"/>
                  </a:lnTo>
                  <a:lnTo>
                    <a:pt x="2930" y="0"/>
                  </a:lnTo>
                  <a:close/>
                  <a:moveTo>
                    <a:pt x="3053" y="0"/>
                  </a:moveTo>
                  <a:lnTo>
                    <a:pt x="3123" y="0"/>
                  </a:lnTo>
                  <a:lnTo>
                    <a:pt x="3123" y="17"/>
                  </a:lnTo>
                  <a:lnTo>
                    <a:pt x="3053" y="17"/>
                  </a:lnTo>
                  <a:lnTo>
                    <a:pt x="3053" y="0"/>
                  </a:lnTo>
                  <a:close/>
                  <a:moveTo>
                    <a:pt x="3175" y="0"/>
                  </a:moveTo>
                  <a:lnTo>
                    <a:pt x="3244" y="0"/>
                  </a:lnTo>
                  <a:lnTo>
                    <a:pt x="3244" y="17"/>
                  </a:lnTo>
                  <a:lnTo>
                    <a:pt x="3175" y="17"/>
                  </a:lnTo>
                  <a:lnTo>
                    <a:pt x="3175" y="0"/>
                  </a:lnTo>
                  <a:close/>
                  <a:moveTo>
                    <a:pt x="3297" y="0"/>
                  </a:moveTo>
                  <a:lnTo>
                    <a:pt x="3367" y="0"/>
                  </a:lnTo>
                  <a:lnTo>
                    <a:pt x="3367" y="17"/>
                  </a:lnTo>
                  <a:lnTo>
                    <a:pt x="3297" y="17"/>
                  </a:lnTo>
                  <a:lnTo>
                    <a:pt x="3297" y="0"/>
                  </a:lnTo>
                  <a:close/>
                  <a:moveTo>
                    <a:pt x="3419" y="0"/>
                  </a:moveTo>
                  <a:lnTo>
                    <a:pt x="3489" y="0"/>
                  </a:lnTo>
                  <a:lnTo>
                    <a:pt x="3489" y="17"/>
                  </a:lnTo>
                  <a:lnTo>
                    <a:pt x="3419" y="17"/>
                  </a:lnTo>
                  <a:lnTo>
                    <a:pt x="3419" y="0"/>
                  </a:lnTo>
                  <a:close/>
                  <a:moveTo>
                    <a:pt x="3542" y="0"/>
                  </a:moveTo>
                  <a:lnTo>
                    <a:pt x="3611" y="0"/>
                  </a:lnTo>
                  <a:lnTo>
                    <a:pt x="3611" y="17"/>
                  </a:lnTo>
                  <a:lnTo>
                    <a:pt x="3542" y="17"/>
                  </a:lnTo>
                  <a:lnTo>
                    <a:pt x="3542" y="0"/>
                  </a:lnTo>
                  <a:close/>
                  <a:moveTo>
                    <a:pt x="3663" y="0"/>
                  </a:moveTo>
                  <a:lnTo>
                    <a:pt x="3733" y="0"/>
                  </a:lnTo>
                  <a:lnTo>
                    <a:pt x="3733" y="17"/>
                  </a:lnTo>
                  <a:lnTo>
                    <a:pt x="3663" y="17"/>
                  </a:lnTo>
                  <a:lnTo>
                    <a:pt x="3663" y="0"/>
                  </a:lnTo>
                  <a:close/>
                  <a:moveTo>
                    <a:pt x="3786" y="0"/>
                  </a:moveTo>
                  <a:lnTo>
                    <a:pt x="3856" y="0"/>
                  </a:lnTo>
                  <a:lnTo>
                    <a:pt x="3856" y="17"/>
                  </a:lnTo>
                  <a:lnTo>
                    <a:pt x="3786" y="17"/>
                  </a:lnTo>
                  <a:lnTo>
                    <a:pt x="3786" y="0"/>
                  </a:lnTo>
                  <a:close/>
                  <a:moveTo>
                    <a:pt x="3907" y="0"/>
                  </a:moveTo>
                  <a:lnTo>
                    <a:pt x="3977" y="0"/>
                  </a:lnTo>
                  <a:lnTo>
                    <a:pt x="3977" y="17"/>
                  </a:lnTo>
                  <a:lnTo>
                    <a:pt x="3907" y="17"/>
                  </a:lnTo>
                  <a:lnTo>
                    <a:pt x="3907" y="0"/>
                  </a:lnTo>
                  <a:close/>
                  <a:moveTo>
                    <a:pt x="4030" y="0"/>
                  </a:moveTo>
                  <a:lnTo>
                    <a:pt x="4100" y="0"/>
                  </a:lnTo>
                  <a:lnTo>
                    <a:pt x="4100" y="17"/>
                  </a:lnTo>
                  <a:lnTo>
                    <a:pt x="4030" y="17"/>
                  </a:lnTo>
                  <a:lnTo>
                    <a:pt x="4030" y="0"/>
                  </a:lnTo>
                  <a:close/>
                  <a:moveTo>
                    <a:pt x="4151" y="0"/>
                  </a:moveTo>
                  <a:lnTo>
                    <a:pt x="4221" y="0"/>
                  </a:lnTo>
                  <a:lnTo>
                    <a:pt x="4221" y="17"/>
                  </a:lnTo>
                  <a:lnTo>
                    <a:pt x="4151" y="17"/>
                  </a:lnTo>
                  <a:lnTo>
                    <a:pt x="4151" y="0"/>
                  </a:lnTo>
                  <a:close/>
                  <a:moveTo>
                    <a:pt x="4274" y="0"/>
                  </a:moveTo>
                  <a:lnTo>
                    <a:pt x="4344" y="0"/>
                  </a:lnTo>
                  <a:lnTo>
                    <a:pt x="4344" y="17"/>
                  </a:lnTo>
                  <a:lnTo>
                    <a:pt x="4274" y="17"/>
                  </a:lnTo>
                  <a:lnTo>
                    <a:pt x="4274" y="0"/>
                  </a:lnTo>
                  <a:close/>
                  <a:moveTo>
                    <a:pt x="4396" y="0"/>
                  </a:moveTo>
                  <a:lnTo>
                    <a:pt x="4465" y="0"/>
                  </a:lnTo>
                  <a:lnTo>
                    <a:pt x="4465" y="17"/>
                  </a:lnTo>
                  <a:lnTo>
                    <a:pt x="4396" y="17"/>
                  </a:lnTo>
                  <a:lnTo>
                    <a:pt x="4396" y="0"/>
                  </a:lnTo>
                  <a:close/>
                  <a:moveTo>
                    <a:pt x="4518" y="0"/>
                  </a:moveTo>
                  <a:lnTo>
                    <a:pt x="4588" y="0"/>
                  </a:lnTo>
                  <a:lnTo>
                    <a:pt x="4588" y="17"/>
                  </a:lnTo>
                  <a:lnTo>
                    <a:pt x="4518" y="17"/>
                  </a:lnTo>
                  <a:lnTo>
                    <a:pt x="4518" y="0"/>
                  </a:lnTo>
                  <a:close/>
                  <a:moveTo>
                    <a:pt x="4640" y="0"/>
                  </a:moveTo>
                  <a:lnTo>
                    <a:pt x="4710" y="0"/>
                  </a:lnTo>
                  <a:lnTo>
                    <a:pt x="4710" y="17"/>
                  </a:lnTo>
                  <a:lnTo>
                    <a:pt x="4640" y="17"/>
                  </a:lnTo>
                  <a:lnTo>
                    <a:pt x="4640" y="0"/>
                  </a:lnTo>
                  <a:close/>
                  <a:moveTo>
                    <a:pt x="4763" y="0"/>
                  </a:moveTo>
                  <a:lnTo>
                    <a:pt x="4832" y="0"/>
                  </a:lnTo>
                  <a:lnTo>
                    <a:pt x="4832" y="17"/>
                  </a:lnTo>
                  <a:lnTo>
                    <a:pt x="4763" y="17"/>
                  </a:lnTo>
                  <a:lnTo>
                    <a:pt x="4763" y="0"/>
                  </a:lnTo>
                  <a:close/>
                  <a:moveTo>
                    <a:pt x="4884" y="0"/>
                  </a:moveTo>
                  <a:lnTo>
                    <a:pt x="4954" y="0"/>
                  </a:lnTo>
                  <a:lnTo>
                    <a:pt x="4954" y="17"/>
                  </a:lnTo>
                  <a:lnTo>
                    <a:pt x="4884" y="17"/>
                  </a:lnTo>
                  <a:lnTo>
                    <a:pt x="4884" y="0"/>
                  </a:lnTo>
                  <a:close/>
                  <a:moveTo>
                    <a:pt x="5007" y="0"/>
                  </a:moveTo>
                  <a:lnTo>
                    <a:pt x="5077" y="0"/>
                  </a:lnTo>
                  <a:lnTo>
                    <a:pt x="5077" y="17"/>
                  </a:lnTo>
                  <a:lnTo>
                    <a:pt x="5007" y="17"/>
                  </a:lnTo>
                  <a:lnTo>
                    <a:pt x="5007" y="0"/>
                  </a:lnTo>
                  <a:close/>
                  <a:moveTo>
                    <a:pt x="5128" y="0"/>
                  </a:moveTo>
                  <a:lnTo>
                    <a:pt x="5198" y="0"/>
                  </a:lnTo>
                  <a:lnTo>
                    <a:pt x="5198" y="17"/>
                  </a:lnTo>
                  <a:lnTo>
                    <a:pt x="5128" y="17"/>
                  </a:lnTo>
                  <a:lnTo>
                    <a:pt x="5128" y="0"/>
                  </a:lnTo>
                  <a:close/>
                  <a:moveTo>
                    <a:pt x="5251" y="0"/>
                  </a:moveTo>
                  <a:lnTo>
                    <a:pt x="5321" y="0"/>
                  </a:lnTo>
                  <a:lnTo>
                    <a:pt x="5321" y="17"/>
                  </a:lnTo>
                  <a:lnTo>
                    <a:pt x="5251" y="17"/>
                  </a:lnTo>
                  <a:lnTo>
                    <a:pt x="5251" y="0"/>
                  </a:lnTo>
                  <a:close/>
                  <a:moveTo>
                    <a:pt x="5372" y="0"/>
                  </a:moveTo>
                  <a:lnTo>
                    <a:pt x="5442" y="0"/>
                  </a:lnTo>
                  <a:lnTo>
                    <a:pt x="5442" y="17"/>
                  </a:lnTo>
                  <a:lnTo>
                    <a:pt x="5372" y="17"/>
                  </a:lnTo>
                  <a:lnTo>
                    <a:pt x="5372" y="0"/>
                  </a:lnTo>
                  <a:close/>
                  <a:moveTo>
                    <a:pt x="5495" y="0"/>
                  </a:moveTo>
                  <a:lnTo>
                    <a:pt x="5565" y="0"/>
                  </a:lnTo>
                  <a:lnTo>
                    <a:pt x="5565" y="17"/>
                  </a:lnTo>
                  <a:lnTo>
                    <a:pt x="5495" y="17"/>
                  </a:lnTo>
                  <a:lnTo>
                    <a:pt x="5495" y="0"/>
                  </a:lnTo>
                  <a:close/>
                  <a:moveTo>
                    <a:pt x="5617" y="0"/>
                  </a:moveTo>
                  <a:lnTo>
                    <a:pt x="5686" y="0"/>
                  </a:lnTo>
                  <a:lnTo>
                    <a:pt x="5686" y="17"/>
                  </a:lnTo>
                  <a:lnTo>
                    <a:pt x="5617" y="17"/>
                  </a:lnTo>
                  <a:lnTo>
                    <a:pt x="5617" y="0"/>
                  </a:lnTo>
                  <a:close/>
                  <a:moveTo>
                    <a:pt x="5739" y="0"/>
                  </a:moveTo>
                  <a:lnTo>
                    <a:pt x="5809" y="0"/>
                  </a:lnTo>
                  <a:lnTo>
                    <a:pt x="5809" y="17"/>
                  </a:lnTo>
                  <a:lnTo>
                    <a:pt x="5739" y="17"/>
                  </a:lnTo>
                  <a:lnTo>
                    <a:pt x="5739" y="0"/>
                  </a:lnTo>
                  <a:close/>
                  <a:moveTo>
                    <a:pt x="5861" y="0"/>
                  </a:moveTo>
                  <a:lnTo>
                    <a:pt x="5931" y="0"/>
                  </a:lnTo>
                  <a:lnTo>
                    <a:pt x="5931" y="17"/>
                  </a:lnTo>
                  <a:lnTo>
                    <a:pt x="5861" y="17"/>
                  </a:lnTo>
                  <a:lnTo>
                    <a:pt x="5861" y="0"/>
                  </a:lnTo>
                  <a:close/>
                  <a:moveTo>
                    <a:pt x="5984" y="0"/>
                  </a:moveTo>
                  <a:lnTo>
                    <a:pt x="6053" y="0"/>
                  </a:lnTo>
                  <a:lnTo>
                    <a:pt x="6053" y="17"/>
                  </a:lnTo>
                  <a:lnTo>
                    <a:pt x="5984" y="17"/>
                  </a:lnTo>
                  <a:lnTo>
                    <a:pt x="5984" y="0"/>
                  </a:lnTo>
                  <a:close/>
                  <a:moveTo>
                    <a:pt x="6105" y="0"/>
                  </a:moveTo>
                  <a:lnTo>
                    <a:pt x="6175" y="0"/>
                  </a:lnTo>
                  <a:lnTo>
                    <a:pt x="6175" y="17"/>
                  </a:lnTo>
                  <a:lnTo>
                    <a:pt x="6105" y="17"/>
                  </a:lnTo>
                  <a:lnTo>
                    <a:pt x="6105" y="0"/>
                  </a:lnTo>
                  <a:close/>
                  <a:moveTo>
                    <a:pt x="6228" y="0"/>
                  </a:moveTo>
                  <a:lnTo>
                    <a:pt x="6298" y="0"/>
                  </a:lnTo>
                  <a:lnTo>
                    <a:pt x="6298" y="17"/>
                  </a:lnTo>
                  <a:lnTo>
                    <a:pt x="6228" y="17"/>
                  </a:lnTo>
                  <a:lnTo>
                    <a:pt x="6228" y="0"/>
                  </a:lnTo>
                  <a:close/>
                  <a:moveTo>
                    <a:pt x="6349" y="0"/>
                  </a:moveTo>
                  <a:lnTo>
                    <a:pt x="6419" y="0"/>
                  </a:lnTo>
                  <a:lnTo>
                    <a:pt x="6419" y="17"/>
                  </a:lnTo>
                  <a:lnTo>
                    <a:pt x="6349" y="17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9" name="Freeform 10"/>
            <p:cNvSpPr>
              <a:spLocks/>
            </p:cNvSpPr>
            <p:nvPr/>
          </p:nvSpPr>
          <p:spPr bwMode="auto">
            <a:xfrm>
              <a:off x="979" y="2027"/>
              <a:ext cx="3066" cy="1818"/>
            </a:xfrm>
            <a:custGeom>
              <a:avLst/>
              <a:gdLst>
                <a:gd name="T0" fmla="*/ 13 w 6131"/>
                <a:gd name="T1" fmla="*/ 1 h 3634"/>
                <a:gd name="T2" fmla="*/ 39 w 6131"/>
                <a:gd name="T3" fmla="*/ 3 h 3634"/>
                <a:gd name="T4" fmla="*/ 65 w 6131"/>
                <a:gd name="T5" fmla="*/ 5 h 3634"/>
                <a:gd name="T6" fmla="*/ 77 w 6131"/>
                <a:gd name="T7" fmla="*/ 6 h 3634"/>
                <a:gd name="T8" fmla="*/ 89 w 6131"/>
                <a:gd name="T9" fmla="*/ 8 h 3634"/>
                <a:gd name="T10" fmla="*/ 101 w 6131"/>
                <a:gd name="T11" fmla="*/ 9 h 3634"/>
                <a:gd name="T12" fmla="*/ 113 w 6131"/>
                <a:gd name="T13" fmla="*/ 11 h 3634"/>
                <a:gd name="T14" fmla="*/ 124 w 6131"/>
                <a:gd name="T15" fmla="*/ 13 h 3634"/>
                <a:gd name="T16" fmla="*/ 135 w 6131"/>
                <a:gd name="T17" fmla="*/ 15 h 3634"/>
                <a:gd name="T18" fmla="*/ 145 w 6131"/>
                <a:gd name="T19" fmla="*/ 17 h 3634"/>
                <a:gd name="T20" fmla="*/ 155 w 6131"/>
                <a:gd name="T21" fmla="*/ 20 h 3634"/>
                <a:gd name="T22" fmla="*/ 165 w 6131"/>
                <a:gd name="T23" fmla="*/ 23 h 3634"/>
                <a:gd name="T24" fmla="*/ 173 w 6131"/>
                <a:gd name="T25" fmla="*/ 26 h 3634"/>
                <a:gd name="T26" fmla="*/ 182 w 6131"/>
                <a:gd name="T27" fmla="*/ 29 h 3634"/>
                <a:gd name="T28" fmla="*/ 189 w 6131"/>
                <a:gd name="T29" fmla="*/ 33 h 3634"/>
                <a:gd name="T30" fmla="*/ 196 w 6131"/>
                <a:gd name="T31" fmla="*/ 38 h 3634"/>
                <a:gd name="T32" fmla="*/ 203 w 6131"/>
                <a:gd name="T33" fmla="*/ 43 h 3634"/>
                <a:gd name="T34" fmla="*/ 208 w 6131"/>
                <a:gd name="T35" fmla="*/ 48 h 3634"/>
                <a:gd name="T36" fmla="*/ 214 w 6131"/>
                <a:gd name="T37" fmla="*/ 53 h 3634"/>
                <a:gd name="T38" fmla="*/ 218 w 6131"/>
                <a:gd name="T39" fmla="*/ 59 h 3634"/>
                <a:gd name="T40" fmla="*/ 223 w 6131"/>
                <a:gd name="T41" fmla="*/ 65 h 3634"/>
                <a:gd name="T42" fmla="*/ 227 w 6131"/>
                <a:gd name="T43" fmla="*/ 71 h 3634"/>
                <a:gd name="T44" fmla="*/ 231 w 6131"/>
                <a:gd name="T45" fmla="*/ 77 h 3634"/>
                <a:gd name="T46" fmla="*/ 238 w 6131"/>
                <a:gd name="T47" fmla="*/ 90 h 3634"/>
                <a:gd name="T48" fmla="*/ 245 w 6131"/>
                <a:gd name="T49" fmla="*/ 102 h 3634"/>
                <a:gd name="T50" fmla="*/ 252 w 6131"/>
                <a:gd name="T51" fmla="*/ 114 h 3634"/>
                <a:gd name="T52" fmla="*/ 256 w 6131"/>
                <a:gd name="T53" fmla="*/ 120 h 3634"/>
                <a:gd name="T54" fmla="*/ 260 w 6131"/>
                <a:gd name="T55" fmla="*/ 126 h 3634"/>
                <a:gd name="T56" fmla="*/ 267 w 6131"/>
                <a:gd name="T57" fmla="*/ 138 h 3634"/>
                <a:gd name="T58" fmla="*/ 274 w 6131"/>
                <a:gd name="T59" fmla="*/ 150 h 3634"/>
                <a:gd name="T60" fmla="*/ 280 w 6131"/>
                <a:gd name="T61" fmla="*/ 162 h 3634"/>
                <a:gd name="T62" fmla="*/ 286 w 6131"/>
                <a:gd name="T63" fmla="*/ 174 h 3634"/>
                <a:gd name="T64" fmla="*/ 290 w 6131"/>
                <a:gd name="T65" fmla="*/ 182 h 3634"/>
                <a:gd name="T66" fmla="*/ 294 w 6131"/>
                <a:gd name="T67" fmla="*/ 187 h 3634"/>
                <a:gd name="T68" fmla="*/ 297 w 6131"/>
                <a:gd name="T69" fmla="*/ 192 h 3634"/>
                <a:gd name="T70" fmla="*/ 300 w 6131"/>
                <a:gd name="T71" fmla="*/ 197 h 3634"/>
                <a:gd name="T72" fmla="*/ 304 w 6131"/>
                <a:gd name="T73" fmla="*/ 201 h 3634"/>
                <a:gd name="T74" fmla="*/ 308 w 6131"/>
                <a:gd name="T75" fmla="*/ 205 h 3634"/>
                <a:gd name="T76" fmla="*/ 312 w 6131"/>
                <a:gd name="T77" fmla="*/ 208 h 3634"/>
                <a:gd name="T78" fmla="*/ 316 w 6131"/>
                <a:gd name="T79" fmla="*/ 211 h 3634"/>
                <a:gd name="T80" fmla="*/ 321 w 6131"/>
                <a:gd name="T81" fmla="*/ 214 h 3634"/>
                <a:gd name="T82" fmla="*/ 326 w 6131"/>
                <a:gd name="T83" fmla="*/ 217 h 3634"/>
                <a:gd name="T84" fmla="*/ 331 w 6131"/>
                <a:gd name="T85" fmla="*/ 219 h 3634"/>
                <a:gd name="T86" fmla="*/ 336 w 6131"/>
                <a:gd name="T87" fmla="*/ 221 h 3634"/>
                <a:gd name="T88" fmla="*/ 342 w 6131"/>
                <a:gd name="T89" fmla="*/ 222 h 3634"/>
                <a:gd name="T90" fmla="*/ 347 w 6131"/>
                <a:gd name="T91" fmla="*/ 224 h 3634"/>
                <a:gd name="T92" fmla="*/ 352 w 6131"/>
                <a:gd name="T93" fmla="*/ 225 h 3634"/>
                <a:gd name="T94" fmla="*/ 360 w 6131"/>
                <a:gd name="T95" fmla="*/ 226 h 3634"/>
                <a:gd name="T96" fmla="*/ 365 w 6131"/>
                <a:gd name="T97" fmla="*/ 227 h 3634"/>
                <a:gd name="T98" fmla="*/ 370 w 6131"/>
                <a:gd name="T99" fmla="*/ 227 h 3634"/>
                <a:gd name="T100" fmla="*/ 374 w 6131"/>
                <a:gd name="T101" fmla="*/ 228 h 3634"/>
                <a:gd name="T102" fmla="*/ 378 w 6131"/>
                <a:gd name="T103" fmla="*/ 228 h 3634"/>
                <a:gd name="T104" fmla="*/ 381 w 6131"/>
                <a:gd name="T105" fmla="*/ 228 h 3634"/>
                <a:gd name="T106" fmla="*/ 384 w 6131"/>
                <a:gd name="T107" fmla="*/ 227 h 36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31"/>
                <a:gd name="T163" fmla="*/ 0 h 3634"/>
                <a:gd name="T164" fmla="*/ 6131 w 6131"/>
                <a:gd name="T165" fmla="*/ 3634 h 36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31" h="3634">
                  <a:moveTo>
                    <a:pt x="0" y="0"/>
                  </a:moveTo>
                  <a:lnTo>
                    <a:pt x="208" y="14"/>
                  </a:lnTo>
                  <a:lnTo>
                    <a:pt x="416" y="28"/>
                  </a:lnTo>
                  <a:lnTo>
                    <a:pt x="621" y="42"/>
                  </a:lnTo>
                  <a:lnTo>
                    <a:pt x="826" y="57"/>
                  </a:lnTo>
                  <a:lnTo>
                    <a:pt x="1027" y="75"/>
                  </a:lnTo>
                  <a:lnTo>
                    <a:pt x="1126" y="84"/>
                  </a:lnTo>
                  <a:lnTo>
                    <a:pt x="1225" y="93"/>
                  </a:lnTo>
                  <a:lnTo>
                    <a:pt x="1323" y="105"/>
                  </a:lnTo>
                  <a:lnTo>
                    <a:pt x="1420" y="114"/>
                  </a:lnTo>
                  <a:lnTo>
                    <a:pt x="1515" y="127"/>
                  </a:lnTo>
                  <a:lnTo>
                    <a:pt x="1610" y="138"/>
                  </a:lnTo>
                  <a:lnTo>
                    <a:pt x="1704" y="152"/>
                  </a:lnTo>
                  <a:lnTo>
                    <a:pt x="1796" y="165"/>
                  </a:lnTo>
                  <a:lnTo>
                    <a:pt x="1887" y="180"/>
                  </a:lnTo>
                  <a:lnTo>
                    <a:pt x="1976" y="195"/>
                  </a:lnTo>
                  <a:lnTo>
                    <a:pt x="2062" y="211"/>
                  </a:lnTo>
                  <a:lnTo>
                    <a:pt x="2149" y="229"/>
                  </a:lnTo>
                  <a:lnTo>
                    <a:pt x="2233" y="247"/>
                  </a:lnTo>
                  <a:lnTo>
                    <a:pt x="2315" y="266"/>
                  </a:lnTo>
                  <a:lnTo>
                    <a:pt x="2396" y="286"/>
                  </a:lnTo>
                  <a:lnTo>
                    <a:pt x="2474" y="308"/>
                  </a:lnTo>
                  <a:lnTo>
                    <a:pt x="2551" y="331"/>
                  </a:lnTo>
                  <a:lnTo>
                    <a:pt x="2625" y="354"/>
                  </a:lnTo>
                  <a:lnTo>
                    <a:pt x="2697" y="380"/>
                  </a:lnTo>
                  <a:lnTo>
                    <a:pt x="2767" y="406"/>
                  </a:lnTo>
                  <a:lnTo>
                    <a:pt x="2835" y="434"/>
                  </a:lnTo>
                  <a:lnTo>
                    <a:pt x="2900" y="463"/>
                  </a:lnTo>
                  <a:lnTo>
                    <a:pt x="2962" y="494"/>
                  </a:lnTo>
                  <a:lnTo>
                    <a:pt x="3022" y="526"/>
                  </a:lnTo>
                  <a:lnTo>
                    <a:pt x="3078" y="561"/>
                  </a:lnTo>
                  <a:lnTo>
                    <a:pt x="3133" y="597"/>
                  </a:lnTo>
                  <a:lnTo>
                    <a:pt x="3184" y="635"/>
                  </a:lnTo>
                  <a:lnTo>
                    <a:pt x="3233" y="674"/>
                  </a:lnTo>
                  <a:lnTo>
                    <a:pt x="3281" y="715"/>
                  </a:lnTo>
                  <a:lnTo>
                    <a:pt x="3325" y="758"/>
                  </a:lnTo>
                  <a:lnTo>
                    <a:pt x="3369" y="801"/>
                  </a:lnTo>
                  <a:lnTo>
                    <a:pt x="3409" y="844"/>
                  </a:lnTo>
                  <a:lnTo>
                    <a:pt x="3448" y="890"/>
                  </a:lnTo>
                  <a:lnTo>
                    <a:pt x="3486" y="936"/>
                  </a:lnTo>
                  <a:lnTo>
                    <a:pt x="3522" y="984"/>
                  </a:lnTo>
                  <a:lnTo>
                    <a:pt x="3555" y="1033"/>
                  </a:lnTo>
                  <a:lnTo>
                    <a:pt x="3589" y="1082"/>
                  </a:lnTo>
                  <a:lnTo>
                    <a:pt x="3621" y="1130"/>
                  </a:lnTo>
                  <a:lnTo>
                    <a:pt x="3653" y="1179"/>
                  </a:lnTo>
                  <a:lnTo>
                    <a:pt x="3682" y="1230"/>
                  </a:lnTo>
                  <a:lnTo>
                    <a:pt x="3741" y="1330"/>
                  </a:lnTo>
                  <a:lnTo>
                    <a:pt x="3798" y="1432"/>
                  </a:lnTo>
                  <a:lnTo>
                    <a:pt x="3854" y="1532"/>
                  </a:lnTo>
                  <a:lnTo>
                    <a:pt x="3910" y="1631"/>
                  </a:lnTo>
                  <a:lnTo>
                    <a:pt x="3967" y="1729"/>
                  </a:lnTo>
                  <a:lnTo>
                    <a:pt x="4026" y="1823"/>
                  </a:lnTo>
                  <a:lnTo>
                    <a:pt x="4056" y="1869"/>
                  </a:lnTo>
                  <a:lnTo>
                    <a:pt x="4089" y="1913"/>
                  </a:lnTo>
                  <a:lnTo>
                    <a:pt x="4119" y="1958"/>
                  </a:lnTo>
                  <a:lnTo>
                    <a:pt x="4150" y="2004"/>
                  </a:lnTo>
                  <a:lnTo>
                    <a:pt x="4209" y="2096"/>
                  </a:lnTo>
                  <a:lnTo>
                    <a:pt x="4264" y="2193"/>
                  </a:lnTo>
                  <a:lnTo>
                    <a:pt x="4319" y="2289"/>
                  </a:lnTo>
                  <a:lnTo>
                    <a:pt x="4369" y="2386"/>
                  </a:lnTo>
                  <a:lnTo>
                    <a:pt x="4419" y="2483"/>
                  </a:lnTo>
                  <a:lnTo>
                    <a:pt x="4468" y="2580"/>
                  </a:lnTo>
                  <a:lnTo>
                    <a:pt x="4517" y="2675"/>
                  </a:lnTo>
                  <a:lnTo>
                    <a:pt x="4566" y="2768"/>
                  </a:lnTo>
                  <a:lnTo>
                    <a:pt x="4615" y="2858"/>
                  </a:lnTo>
                  <a:lnTo>
                    <a:pt x="4640" y="2901"/>
                  </a:lnTo>
                  <a:lnTo>
                    <a:pt x="4665" y="2945"/>
                  </a:lnTo>
                  <a:lnTo>
                    <a:pt x="4690" y="2987"/>
                  </a:lnTo>
                  <a:lnTo>
                    <a:pt x="4717" y="3027"/>
                  </a:lnTo>
                  <a:lnTo>
                    <a:pt x="4742" y="3066"/>
                  </a:lnTo>
                  <a:lnTo>
                    <a:pt x="4770" y="3104"/>
                  </a:lnTo>
                  <a:lnTo>
                    <a:pt x="4796" y="3140"/>
                  </a:lnTo>
                  <a:lnTo>
                    <a:pt x="4825" y="3175"/>
                  </a:lnTo>
                  <a:lnTo>
                    <a:pt x="4853" y="3209"/>
                  </a:lnTo>
                  <a:lnTo>
                    <a:pt x="4884" y="3241"/>
                  </a:lnTo>
                  <a:lnTo>
                    <a:pt x="4915" y="3270"/>
                  </a:lnTo>
                  <a:lnTo>
                    <a:pt x="4945" y="3298"/>
                  </a:lnTo>
                  <a:lnTo>
                    <a:pt x="4977" y="3324"/>
                  </a:lnTo>
                  <a:lnTo>
                    <a:pt x="5012" y="3350"/>
                  </a:lnTo>
                  <a:lnTo>
                    <a:pt x="5049" y="3373"/>
                  </a:lnTo>
                  <a:lnTo>
                    <a:pt x="5085" y="3396"/>
                  </a:lnTo>
                  <a:lnTo>
                    <a:pt x="5124" y="3416"/>
                  </a:lnTo>
                  <a:lnTo>
                    <a:pt x="5163" y="3437"/>
                  </a:lnTo>
                  <a:lnTo>
                    <a:pt x="5204" y="3457"/>
                  </a:lnTo>
                  <a:lnTo>
                    <a:pt x="5245" y="3475"/>
                  </a:lnTo>
                  <a:lnTo>
                    <a:pt x="5287" y="3492"/>
                  </a:lnTo>
                  <a:lnTo>
                    <a:pt x="5329" y="3507"/>
                  </a:lnTo>
                  <a:lnTo>
                    <a:pt x="5372" y="3523"/>
                  </a:lnTo>
                  <a:lnTo>
                    <a:pt x="5416" y="3537"/>
                  </a:lnTo>
                  <a:lnTo>
                    <a:pt x="5459" y="3549"/>
                  </a:lnTo>
                  <a:lnTo>
                    <a:pt x="5502" y="3562"/>
                  </a:lnTo>
                  <a:lnTo>
                    <a:pt x="5545" y="3573"/>
                  </a:lnTo>
                  <a:lnTo>
                    <a:pt x="5589" y="3583"/>
                  </a:lnTo>
                  <a:lnTo>
                    <a:pt x="5631" y="3591"/>
                  </a:lnTo>
                  <a:lnTo>
                    <a:pt x="5672" y="3599"/>
                  </a:lnTo>
                  <a:lnTo>
                    <a:pt x="5755" y="3613"/>
                  </a:lnTo>
                  <a:lnTo>
                    <a:pt x="5794" y="3619"/>
                  </a:lnTo>
                  <a:lnTo>
                    <a:pt x="5833" y="3623"/>
                  </a:lnTo>
                  <a:lnTo>
                    <a:pt x="5871" y="3627"/>
                  </a:lnTo>
                  <a:lnTo>
                    <a:pt x="5907" y="3630"/>
                  </a:lnTo>
                  <a:lnTo>
                    <a:pt x="5940" y="3633"/>
                  </a:lnTo>
                  <a:lnTo>
                    <a:pt x="5974" y="3634"/>
                  </a:lnTo>
                  <a:lnTo>
                    <a:pt x="6006" y="3634"/>
                  </a:lnTo>
                  <a:lnTo>
                    <a:pt x="6035" y="3634"/>
                  </a:lnTo>
                  <a:lnTo>
                    <a:pt x="6062" y="3634"/>
                  </a:lnTo>
                  <a:lnTo>
                    <a:pt x="6088" y="3633"/>
                  </a:lnTo>
                  <a:lnTo>
                    <a:pt x="6111" y="3630"/>
                  </a:lnTo>
                  <a:lnTo>
                    <a:pt x="6131" y="3627"/>
                  </a:lnTo>
                </a:path>
              </a:pathLst>
            </a:custGeom>
            <a:noFill/>
            <a:ln w="4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60" name="Freeform 11"/>
            <p:cNvSpPr>
              <a:spLocks noEditPoints="1"/>
            </p:cNvSpPr>
            <p:nvPr/>
          </p:nvSpPr>
          <p:spPr bwMode="auto">
            <a:xfrm>
              <a:off x="3434" y="2027"/>
              <a:ext cx="35" cy="661"/>
            </a:xfrm>
            <a:custGeom>
              <a:avLst/>
              <a:gdLst>
                <a:gd name="T0" fmla="*/ 3 w 70"/>
                <a:gd name="T1" fmla="*/ 4 h 1320"/>
                <a:gd name="T2" fmla="*/ 3 w 70"/>
                <a:gd name="T3" fmla="*/ 79 h 1320"/>
                <a:gd name="T4" fmla="*/ 3 w 70"/>
                <a:gd name="T5" fmla="*/ 80 h 1320"/>
                <a:gd name="T6" fmla="*/ 3 w 70"/>
                <a:gd name="T7" fmla="*/ 80 h 1320"/>
                <a:gd name="T8" fmla="*/ 2 w 70"/>
                <a:gd name="T9" fmla="*/ 80 h 1320"/>
                <a:gd name="T10" fmla="*/ 2 w 70"/>
                <a:gd name="T11" fmla="*/ 80 h 1320"/>
                <a:gd name="T12" fmla="*/ 2 w 70"/>
                <a:gd name="T13" fmla="*/ 80 h 1320"/>
                <a:gd name="T14" fmla="*/ 2 w 70"/>
                <a:gd name="T15" fmla="*/ 80 h 1320"/>
                <a:gd name="T16" fmla="*/ 2 w 70"/>
                <a:gd name="T17" fmla="*/ 80 h 1320"/>
                <a:gd name="T18" fmla="*/ 2 w 70"/>
                <a:gd name="T19" fmla="*/ 79 h 1320"/>
                <a:gd name="T20" fmla="*/ 2 w 70"/>
                <a:gd name="T21" fmla="*/ 4 h 1320"/>
                <a:gd name="T22" fmla="*/ 2 w 70"/>
                <a:gd name="T23" fmla="*/ 4 h 1320"/>
                <a:gd name="T24" fmla="*/ 2 w 70"/>
                <a:gd name="T25" fmla="*/ 4 h 1320"/>
                <a:gd name="T26" fmla="*/ 2 w 70"/>
                <a:gd name="T27" fmla="*/ 4 h 1320"/>
                <a:gd name="T28" fmla="*/ 2 w 70"/>
                <a:gd name="T29" fmla="*/ 4 h 1320"/>
                <a:gd name="T30" fmla="*/ 2 w 70"/>
                <a:gd name="T31" fmla="*/ 4 h 1320"/>
                <a:gd name="T32" fmla="*/ 3 w 70"/>
                <a:gd name="T33" fmla="*/ 4 h 1320"/>
                <a:gd name="T34" fmla="*/ 3 w 70"/>
                <a:gd name="T35" fmla="*/ 4 h 1320"/>
                <a:gd name="T36" fmla="*/ 3 w 70"/>
                <a:gd name="T37" fmla="*/ 4 h 1320"/>
                <a:gd name="T38" fmla="*/ 3 w 70"/>
                <a:gd name="T39" fmla="*/ 4 h 1320"/>
                <a:gd name="T40" fmla="*/ 0 w 70"/>
                <a:gd name="T41" fmla="*/ 5 h 1320"/>
                <a:gd name="T42" fmla="*/ 2 w 70"/>
                <a:gd name="T43" fmla="*/ 0 h 1320"/>
                <a:gd name="T44" fmla="*/ 5 w 70"/>
                <a:gd name="T45" fmla="*/ 5 h 1320"/>
                <a:gd name="T46" fmla="*/ 0 w 70"/>
                <a:gd name="T47" fmla="*/ 5 h 1320"/>
                <a:gd name="T48" fmla="*/ 5 w 70"/>
                <a:gd name="T49" fmla="*/ 79 h 1320"/>
                <a:gd name="T50" fmla="*/ 2 w 70"/>
                <a:gd name="T51" fmla="*/ 83 h 1320"/>
                <a:gd name="T52" fmla="*/ 0 w 70"/>
                <a:gd name="T53" fmla="*/ 79 h 1320"/>
                <a:gd name="T54" fmla="*/ 5 w 70"/>
                <a:gd name="T55" fmla="*/ 79 h 13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"/>
                <a:gd name="T85" fmla="*/ 0 h 1320"/>
                <a:gd name="T86" fmla="*/ 70 w 70"/>
                <a:gd name="T87" fmla="*/ 1320 h 13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" h="1320">
                  <a:moveTo>
                    <a:pt x="41" y="59"/>
                  </a:moveTo>
                  <a:lnTo>
                    <a:pt x="41" y="1263"/>
                  </a:lnTo>
                  <a:lnTo>
                    <a:pt x="41" y="1264"/>
                  </a:lnTo>
                  <a:lnTo>
                    <a:pt x="40" y="1266"/>
                  </a:lnTo>
                  <a:lnTo>
                    <a:pt x="38" y="1267"/>
                  </a:lnTo>
                  <a:lnTo>
                    <a:pt x="35" y="1269"/>
                  </a:lnTo>
                  <a:lnTo>
                    <a:pt x="33" y="1267"/>
                  </a:lnTo>
                  <a:lnTo>
                    <a:pt x="31" y="1266"/>
                  </a:lnTo>
                  <a:lnTo>
                    <a:pt x="30" y="1264"/>
                  </a:lnTo>
                  <a:lnTo>
                    <a:pt x="30" y="1263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1" y="54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3"/>
                  </a:lnTo>
                  <a:lnTo>
                    <a:pt x="40" y="54"/>
                  </a:lnTo>
                  <a:lnTo>
                    <a:pt x="41" y="56"/>
                  </a:lnTo>
                  <a:lnTo>
                    <a:pt x="41" y="59"/>
                  </a:lnTo>
                  <a:close/>
                  <a:moveTo>
                    <a:pt x="0" y="70"/>
                  </a:moveTo>
                  <a:lnTo>
                    <a:pt x="35" y="0"/>
                  </a:lnTo>
                  <a:lnTo>
                    <a:pt x="70" y="70"/>
                  </a:lnTo>
                  <a:lnTo>
                    <a:pt x="0" y="70"/>
                  </a:lnTo>
                  <a:close/>
                  <a:moveTo>
                    <a:pt x="70" y="1250"/>
                  </a:moveTo>
                  <a:lnTo>
                    <a:pt x="35" y="1320"/>
                  </a:lnTo>
                  <a:lnTo>
                    <a:pt x="0" y="1250"/>
                  </a:lnTo>
                  <a:lnTo>
                    <a:pt x="70" y="125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1" name="Freeform 12"/>
            <p:cNvSpPr>
              <a:spLocks noEditPoints="1"/>
            </p:cNvSpPr>
            <p:nvPr/>
          </p:nvSpPr>
          <p:spPr bwMode="auto">
            <a:xfrm>
              <a:off x="3434" y="2688"/>
              <a:ext cx="35" cy="692"/>
            </a:xfrm>
            <a:custGeom>
              <a:avLst/>
              <a:gdLst>
                <a:gd name="T0" fmla="*/ 3 w 70"/>
                <a:gd name="T1" fmla="*/ 3 h 1385"/>
                <a:gd name="T2" fmla="*/ 3 w 70"/>
                <a:gd name="T3" fmla="*/ 82 h 1385"/>
                <a:gd name="T4" fmla="*/ 3 w 70"/>
                <a:gd name="T5" fmla="*/ 83 h 1385"/>
                <a:gd name="T6" fmla="*/ 3 w 70"/>
                <a:gd name="T7" fmla="*/ 83 h 1385"/>
                <a:gd name="T8" fmla="*/ 2 w 70"/>
                <a:gd name="T9" fmla="*/ 83 h 1385"/>
                <a:gd name="T10" fmla="*/ 2 w 70"/>
                <a:gd name="T11" fmla="*/ 83 h 1385"/>
                <a:gd name="T12" fmla="*/ 2 w 70"/>
                <a:gd name="T13" fmla="*/ 83 h 1385"/>
                <a:gd name="T14" fmla="*/ 2 w 70"/>
                <a:gd name="T15" fmla="*/ 83 h 1385"/>
                <a:gd name="T16" fmla="*/ 2 w 70"/>
                <a:gd name="T17" fmla="*/ 83 h 1385"/>
                <a:gd name="T18" fmla="*/ 2 w 70"/>
                <a:gd name="T19" fmla="*/ 82 h 1385"/>
                <a:gd name="T20" fmla="*/ 2 w 70"/>
                <a:gd name="T21" fmla="*/ 3 h 1385"/>
                <a:gd name="T22" fmla="*/ 2 w 70"/>
                <a:gd name="T23" fmla="*/ 3 h 1385"/>
                <a:gd name="T24" fmla="*/ 2 w 70"/>
                <a:gd name="T25" fmla="*/ 3 h 1385"/>
                <a:gd name="T26" fmla="*/ 2 w 70"/>
                <a:gd name="T27" fmla="*/ 3 h 1385"/>
                <a:gd name="T28" fmla="*/ 2 w 70"/>
                <a:gd name="T29" fmla="*/ 3 h 1385"/>
                <a:gd name="T30" fmla="*/ 2 w 70"/>
                <a:gd name="T31" fmla="*/ 3 h 1385"/>
                <a:gd name="T32" fmla="*/ 3 w 70"/>
                <a:gd name="T33" fmla="*/ 3 h 1385"/>
                <a:gd name="T34" fmla="*/ 3 w 70"/>
                <a:gd name="T35" fmla="*/ 3 h 1385"/>
                <a:gd name="T36" fmla="*/ 3 w 70"/>
                <a:gd name="T37" fmla="*/ 3 h 1385"/>
                <a:gd name="T38" fmla="*/ 3 w 70"/>
                <a:gd name="T39" fmla="*/ 3 h 1385"/>
                <a:gd name="T40" fmla="*/ 0 w 70"/>
                <a:gd name="T41" fmla="*/ 4 h 1385"/>
                <a:gd name="T42" fmla="*/ 2 w 70"/>
                <a:gd name="T43" fmla="*/ 0 h 1385"/>
                <a:gd name="T44" fmla="*/ 5 w 70"/>
                <a:gd name="T45" fmla="*/ 4 h 1385"/>
                <a:gd name="T46" fmla="*/ 0 w 70"/>
                <a:gd name="T47" fmla="*/ 4 h 1385"/>
                <a:gd name="T48" fmla="*/ 5 w 70"/>
                <a:gd name="T49" fmla="*/ 82 h 1385"/>
                <a:gd name="T50" fmla="*/ 2 w 70"/>
                <a:gd name="T51" fmla="*/ 86 h 1385"/>
                <a:gd name="T52" fmla="*/ 0 w 70"/>
                <a:gd name="T53" fmla="*/ 82 h 1385"/>
                <a:gd name="T54" fmla="*/ 5 w 70"/>
                <a:gd name="T55" fmla="*/ 82 h 13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"/>
                <a:gd name="T85" fmla="*/ 0 h 1385"/>
                <a:gd name="T86" fmla="*/ 70 w 70"/>
                <a:gd name="T87" fmla="*/ 1385 h 13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" h="1385">
                  <a:moveTo>
                    <a:pt x="41" y="59"/>
                  </a:moveTo>
                  <a:lnTo>
                    <a:pt x="41" y="1326"/>
                  </a:lnTo>
                  <a:lnTo>
                    <a:pt x="41" y="1329"/>
                  </a:lnTo>
                  <a:lnTo>
                    <a:pt x="40" y="1330"/>
                  </a:lnTo>
                  <a:lnTo>
                    <a:pt x="38" y="1332"/>
                  </a:lnTo>
                  <a:lnTo>
                    <a:pt x="35" y="1332"/>
                  </a:lnTo>
                  <a:lnTo>
                    <a:pt x="33" y="1332"/>
                  </a:lnTo>
                  <a:lnTo>
                    <a:pt x="31" y="1330"/>
                  </a:lnTo>
                  <a:lnTo>
                    <a:pt x="30" y="1329"/>
                  </a:lnTo>
                  <a:lnTo>
                    <a:pt x="30" y="1326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3"/>
                  </a:lnTo>
                  <a:lnTo>
                    <a:pt x="40" y="55"/>
                  </a:lnTo>
                  <a:lnTo>
                    <a:pt x="41" y="56"/>
                  </a:lnTo>
                  <a:lnTo>
                    <a:pt x="41" y="59"/>
                  </a:lnTo>
                  <a:close/>
                  <a:moveTo>
                    <a:pt x="0" y="70"/>
                  </a:moveTo>
                  <a:lnTo>
                    <a:pt x="35" y="0"/>
                  </a:lnTo>
                  <a:lnTo>
                    <a:pt x="70" y="70"/>
                  </a:lnTo>
                  <a:lnTo>
                    <a:pt x="0" y="70"/>
                  </a:lnTo>
                  <a:close/>
                  <a:moveTo>
                    <a:pt x="70" y="1315"/>
                  </a:moveTo>
                  <a:lnTo>
                    <a:pt x="35" y="1385"/>
                  </a:lnTo>
                  <a:lnTo>
                    <a:pt x="0" y="1315"/>
                  </a:lnTo>
                  <a:lnTo>
                    <a:pt x="70" y="1315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2" name="Rectangle 14"/>
            <p:cNvSpPr>
              <a:spLocks noChangeArrowheads="1"/>
            </p:cNvSpPr>
            <p:nvPr/>
          </p:nvSpPr>
          <p:spPr bwMode="auto">
            <a:xfrm>
              <a:off x="1089" y="3018"/>
              <a:ext cx="246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th-TH" sz="4000" b="1">
                  <a:solidFill>
                    <a:srgbClr val="AEBAD5"/>
                  </a:solidFill>
                  <a:latin typeface="Angsana New" pitchFamily="18" charset="-34"/>
                </a:rPr>
                <a:t>  </a:t>
              </a:r>
              <a:r>
                <a:rPr lang="en-US" sz="4000" b="1">
                  <a:solidFill>
                    <a:srgbClr val="AEBAD5"/>
                  </a:solidFill>
                  <a:latin typeface="Angsana New" pitchFamily="18" charset="-34"/>
                </a:rPr>
                <a:t>บูรณะ</a:t>
              </a:r>
              <a:r>
                <a:rPr lang="th-TH" sz="4000" b="1">
                  <a:solidFill>
                    <a:srgbClr val="AEBAD5"/>
                  </a:solidFill>
                  <a:latin typeface="Angsana New" pitchFamily="18" charset="-34"/>
                </a:rPr>
                <a:t>หรือก่อสร้างใหม่</a:t>
              </a:r>
              <a:endParaRPr lang="en-US" sz="4800">
                <a:solidFill>
                  <a:srgbClr val="AEBAD5"/>
                </a:solidFill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552" y="2784"/>
              <a:ext cx="9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200" b="1" dirty="0" err="1">
                  <a:solidFill>
                    <a:schemeClr val="accent5"/>
                  </a:solidFill>
                  <a:latin typeface="Angsana New" pitchFamily="18" charset="-34"/>
                </a:rPr>
                <a:t>พิเศษ+บูรณะ</a:t>
              </a:r>
              <a:endParaRPr lang="en-US" sz="40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4364" name="Rectangle 17"/>
            <p:cNvSpPr>
              <a:spLocks noChangeArrowheads="1"/>
            </p:cNvSpPr>
            <p:nvPr/>
          </p:nvSpPr>
          <p:spPr bwMode="auto">
            <a:xfrm>
              <a:off x="3791" y="3618"/>
              <a:ext cx="6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CC"/>
                  </a:solidFill>
                  <a:latin typeface="Angsana New" pitchFamily="18" charset="-34"/>
                </a:rPr>
                <a:t>ทำการก่อสร้างใหม่</a:t>
              </a:r>
              <a:endParaRPr lang="en-US" sz="1800">
                <a:cs typeface="Arial" pitchFamily="34" charset="0"/>
              </a:endParaRPr>
            </a:p>
          </p:txBody>
        </p:sp>
        <p:sp>
          <p:nvSpPr>
            <p:cNvPr id="14365" name="Freeform 19"/>
            <p:cNvSpPr>
              <a:spLocks noEditPoints="1"/>
            </p:cNvSpPr>
            <p:nvPr/>
          </p:nvSpPr>
          <p:spPr bwMode="auto">
            <a:xfrm>
              <a:off x="959" y="1830"/>
              <a:ext cx="39" cy="2177"/>
            </a:xfrm>
            <a:custGeom>
              <a:avLst/>
              <a:gdLst>
                <a:gd name="T0" fmla="*/ 2 w 78"/>
                <a:gd name="T1" fmla="*/ 273 h 4353"/>
                <a:gd name="T2" fmla="*/ 2 w 78"/>
                <a:gd name="T3" fmla="*/ 5 h 4353"/>
                <a:gd name="T4" fmla="*/ 3 w 78"/>
                <a:gd name="T5" fmla="*/ 5 h 4353"/>
                <a:gd name="T6" fmla="*/ 3 w 78"/>
                <a:gd name="T7" fmla="*/ 273 h 4353"/>
                <a:gd name="T8" fmla="*/ 2 w 78"/>
                <a:gd name="T9" fmla="*/ 273 h 4353"/>
                <a:gd name="T10" fmla="*/ 0 w 78"/>
                <a:gd name="T11" fmla="*/ 5 h 4353"/>
                <a:gd name="T12" fmla="*/ 3 w 78"/>
                <a:gd name="T13" fmla="*/ 0 h 4353"/>
                <a:gd name="T14" fmla="*/ 5 w 78"/>
                <a:gd name="T15" fmla="*/ 5 h 4353"/>
                <a:gd name="T16" fmla="*/ 0 w 78"/>
                <a:gd name="T17" fmla="*/ 5 h 4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4353"/>
                <a:gd name="T29" fmla="*/ 78 w 78"/>
                <a:gd name="T30" fmla="*/ 4353 h 4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4353">
                  <a:moveTo>
                    <a:pt x="26" y="4353"/>
                  </a:moveTo>
                  <a:lnTo>
                    <a:pt x="26" y="66"/>
                  </a:lnTo>
                  <a:lnTo>
                    <a:pt x="53" y="66"/>
                  </a:lnTo>
                  <a:lnTo>
                    <a:pt x="53" y="4353"/>
                  </a:lnTo>
                  <a:lnTo>
                    <a:pt x="26" y="4353"/>
                  </a:lnTo>
                  <a:close/>
                  <a:moveTo>
                    <a:pt x="0" y="78"/>
                  </a:moveTo>
                  <a:lnTo>
                    <a:pt x="39" y="0"/>
                  </a:lnTo>
                  <a:lnTo>
                    <a:pt x="78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6" name="Freeform 20"/>
            <p:cNvSpPr>
              <a:spLocks noEditPoints="1"/>
            </p:cNvSpPr>
            <p:nvPr/>
          </p:nvSpPr>
          <p:spPr bwMode="auto">
            <a:xfrm>
              <a:off x="979" y="3987"/>
              <a:ext cx="3429" cy="39"/>
            </a:xfrm>
            <a:custGeom>
              <a:avLst/>
              <a:gdLst>
                <a:gd name="T0" fmla="*/ 0 w 6857"/>
                <a:gd name="T1" fmla="*/ 2 h 78"/>
                <a:gd name="T2" fmla="*/ 425 w 6857"/>
                <a:gd name="T3" fmla="*/ 2 h 78"/>
                <a:gd name="T4" fmla="*/ 425 w 6857"/>
                <a:gd name="T5" fmla="*/ 3 h 78"/>
                <a:gd name="T6" fmla="*/ 0 w 6857"/>
                <a:gd name="T7" fmla="*/ 3 h 78"/>
                <a:gd name="T8" fmla="*/ 0 w 6857"/>
                <a:gd name="T9" fmla="*/ 2 h 78"/>
                <a:gd name="T10" fmla="*/ 424 w 6857"/>
                <a:gd name="T11" fmla="*/ 0 h 78"/>
                <a:gd name="T12" fmla="*/ 429 w 6857"/>
                <a:gd name="T13" fmla="*/ 3 h 78"/>
                <a:gd name="T14" fmla="*/ 424 w 6857"/>
                <a:gd name="T15" fmla="*/ 5 h 78"/>
                <a:gd name="T16" fmla="*/ 424 w 6857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57"/>
                <a:gd name="T28" fmla="*/ 0 h 78"/>
                <a:gd name="T29" fmla="*/ 6857 w 685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57" h="78">
                  <a:moveTo>
                    <a:pt x="0" y="25"/>
                  </a:moveTo>
                  <a:lnTo>
                    <a:pt x="6792" y="25"/>
                  </a:lnTo>
                  <a:lnTo>
                    <a:pt x="6792" y="52"/>
                  </a:lnTo>
                  <a:lnTo>
                    <a:pt x="0" y="52"/>
                  </a:lnTo>
                  <a:lnTo>
                    <a:pt x="0" y="25"/>
                  </a:lnTo>
                  <a:close/>
                  <a:moveTo>
                    <a:pt x="6779" y="0"/>
                  </a:moveTo>
                  <a:lnTo>
                    <a:pt x="6857" y="39"/>
                  </a:lnTo>
                  <a:lnTo>
                    <a:pt x="6779" y="78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7" name="Freeform 21"/>
            <p:cNvSpPr>
              <a:spLocks noEditPoints="1"/>
            </p:cNvSpPr>
            <p:nvPr/>
          </p:nvSpPr>
          <p:spPr bwMode="auto">
            <a:xfrm>
              <a:off x="979" y="2023"/>
              <a:ext cx="3209" cy="9"/>
            </a:xfrm>
            <a:custGeom>
              <a:avLst/>
              <a:gdLst>
                <a:gd name="T0" fmla="*/ 0 w 6419"/>
                <a:gd name="T1" fmla="*/ 0 h 18"/>
                <a:gd name="T2" fmla="*/ 7 w 6419"/>
                <a:gd name="T3" fmla="*/ 0 h 18"/>
                <a:gd name="T4" fmla="*/ 15 w 6419"/>
                <a:gd name="T5" fmla="*/ 0 h 18"/>
                <a:gd name="T6" fmla="*/ 22 w 6419"/>
                <a:gd name="T7" fmla="*/ 0 h 18"/>
                <a:gd name="T8" fmla="*/ 30 w 6419"/>
                <a:gd name="T9" fmla="*/ 0 h 18"/>
                <a:gd name="T10" fmla="*/ 38 w 6419"/>
                <a:gd name="T11" fmla="*/ 0 h 18"/>
                <a:gd name="T12" fmla="*/ 45 w 6419"/>
                <a:gd name="T13" fmla="*/ 0 h 18"/>
                <a:gd name="T14" fmla="*/ 53 w 6419"/>
                <a:gd name="T15" fmla="*/ 0 h 18"/>
                <a:gd name="T16" fmla="*/ 61 w 6419"/>
                <a:gd name="T17" fmla="*/ 0 h 18"/>
                <a:gd name="T18" fmla="*/ 68 w 6419"/>
                <a:gd name="T19" fmla="*/ 0 h 18"/>
                <a:gd name="T20" fmla="*/ 76 w 6419"/>
                <a:gd name="T21" fmla="*/ 0 h 18"/>
                <a:gd name="T22" fmla="*/ 84 w 6419"/>
                <a:gd name="T23" fmla="*/ 0 h 18"/>
                <a:gd name="T24" fmla="*/ 91 w 6419"/>
                <a:gd name="T25" fmla="*/ 0 h 18"/>
                <a:gd name="T26" fmla="*/ 99 w 6419"/>
                <a:gd name="T27" fmla="*/ 0 h 18"/>
                <a:gd name="T28" fmla="*/ 106 w 6419"/>
                <a:gd name="T29" fmla="*/ 0 h 18"/>
                <a:gd name="T30" fmla="*/ 114 w 6419"/>
                <a:gd name="T31" fmla="*/ 0 h 18"/>
                <a:gd name="T32" fmla="*/ 122 w 6419"/>
                <a:gd name="T33" fmla="*/ 0 h 18"/>
                <a:gd name="T34" fmla="*/ 129 w 6419"/>
                <a:gd name="T35" fmla="*/ 0 h 18"/>
                <a:gd name="T36" fmla="*/ 137 w 6419"/>
                <a:gd name="T37" fmla="*/ 0 h 18"/>
                <a:gd name="T38" fmla="*/ 145 w 6419"/>
                <a:gd name="T39" fmla="*/ 0 h 18"/>
                <a:gd name="T40" fmla="*/ 152 w 6419"/>
                <a:gd name="T41" fmla="*/ 0 h 18"/>
                <a:gd name="T42" fmla="*/ 160 w 6419"/>
                <a:gd name="T43" fmla="*/ 0 h 18"/>
                <a:gd name="T44" fmla="*/ 167 w 6419"/>
                <a:gd name="T45" fmla="*/ 0 h 18"/>
                <a:gd name="T46" fmla="*/ 175 w 6419"/>
                <a:gd name="T47" fmla="*/ 0 h 18"/>
                <a:gd name="T48" fmla="*/ 183 w 6419"/>
                <a:gd name="T49" fmla="*/ 0 h 18"/>
                <a:gd name="T50" fmla="*/ 190 w 6419"/>
                <a:gd name="T51" fmla="*/ 0 h 18"/>
                <a:gd name="T52" fmla="*/ 198 w 6419"/>
                <a:gd name="T53" fmla="*/ 0 h 18"/>
                <a:gd name="T54" fmla="*/ 206 w 6419"/>
                <a:gd name="T55" fmla="*/ 0 h 18"/>
                <a:gd name="T56" fmla="*/ 213 w 6419"/>
                <a:gd name="T57" fmla="*/ 0 h 18"/>
                <a:gd name="T58" fmla="*/ 221 w 6419"/>
                <a:gd name="T59" fmla="*/ 0 h 18"/>
                <a:gd name="T60" fmla="*/ 228 w 6419"/>
                <a:gd name="T61" fmla="*/ 0 h 18"/>
                <a:gd name="T62" fmla="*/ 236 w 6419"/>
                <a:gd name="T63" fmla="*/ 0 h 18"/>
                <a:gd name="T64" fmla="*/ 244 w 6419"/>
                <a:gd name="T65" fmla="*/ 0 h 18"/>
                <a:gd name="T66" fmla="*/ 251 w 6419"/>
                <a:gd name="T67" fmla="*/ 0 h 18"/>
                <a:gd name="T68" fmla="*/ 259 w 6419"/>
                <a:gd name="T69" fmla="*/ 0 h 18"/>
                <a:gd name="T70" fmla="*/ 267 w 6419"/>
                <a:gd name="T71" fmla="*/ 0 h 18"/>
                <a:gd name="T72" fmla="*/ 274 w 6419"/>
                <a:gd name="T73" fmla="*/ 0 h 18"/>
                <a:gd name="T74" fmla="*/ 282 w 6419"/>
                <a:gd name="T75" fmla="*/ 0 h 18"/>
                <a:gd name="T76" fmla="*/ 290 w 6419"/>
                <a:gd name="T77" fmla="*/ 0 h 18"/>
                <a:gd name="T78" fmla="*/ 297 w 6419"/>
                <a:gd name="T79" fmla="*/ 0 h 18"/>
                <a:gd name="T80" fmla="*/ 305 w 6419"/>
                <a:gd name="T81" fmla="*/ 0 h 18"/>
                <a:gd name="T82" fmla="*/ 312 w 6419"/>
                <a:gd name="T83" fmla="*/ 0 h 18"/>
                <a:gd name="T84" fmla="*/ 320 w 6419"/>
                <a:gd name="T85" fmla="*/ 0 h 18"/>
                <a:gd name="T86" fmla="*/ 328 w 6419"/>
                <a:gd name="T87" fmla="*/ 0 h 18"/>
                <a:gd name="T88" fmla="*/ 335 w 6419"/>
                <a:gd name="T89" fmla="*/ 0 h 18"/>
                <a:gd name="T90" fmla="*/ 343 w 6419"/>
                <a:gd name="T91" fmla="*/ 0 h 18"/>
                <a:gd name="T92" fmla="*/ 351 w 6419"/>
                <a:gd name="T93" fmla="*/ 0 h 18"/>
                <a:gd name="T94" fmla="*/ 358 w 6419"/>
                <a:gd name="T95" fmla="*/ 0 h 18"/>
                <a:gd name="T96" fmla="*/ 366 w 6419"/>
                <a:gd name="T97" fmla="*/ 0 h 18"/>
                <a:gd name="T98" fmla="*/ 374 w 6419"/>
                <a:gd name="T99" fmla="*/ 0 h 18"/>
                <a:gd name="T100" fmla="*/ 381 w 6419"/>
                <a:gd name="T101" fmla="*/ 0 h 18"/>
                <a:gd name="T102" fmla="*/ 389 w 6419"/>
                <a:gd name="T103" fmla="*/ 0 h 18"/>
                <a:gd name="T104" fmla="*/ 396 w 6419"/>
                <a:gd name="T105" fmla="*/ 0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19"/>
                <a:gd name="T160" fmla="*/ 0 h 18"/>
                <a:gd name="T161" fmla="*/ 6419 w 641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19" h="18">
                  <a:moveTo>
                    <a:pt x="0" y="0"/>
                  </a:moveTo>
                  <a:lnTo>
                    <a:pt x="70" y="0"/>
                  </a:lnTo>
                  <a:lnTo>
                    <a:pt x="70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123" y="0"/>
                  </a:moveTo>
                  <a:lnTo>
                    <a:pt x="192" y="0"/>
                  </a:lnTo>
                  <a:lnTo>
                    <a:pt x="192" y="18"/>
                  </a:lnTo>
                  <a:lnTo>
                    <a:pt x="123" y="18"/>
                  </a:lnTo>
                  <a:lnTo>
                    <a:pt x="123" y="0"/>
                  </a:lnTo>
                  <a:close/>
                  <a:moveTo>
                    <a:pt x="244" y="0"/>
                  </a:moveTo>
                  <a:lnTo>
                    <a:pt x="314" y="0"/>
                  </a:lnTo>
                  <a:lnTo>
                    <a:pt x="314" y="18"/>
                  </a:lnTo>
                  <a:lnTo>
                    <a:pt x="244" y="18"/>
                  </a:lnTo>
                  <a:lnTo>
                    <a:pt x="244" y="0"/>
                  </a:lnTo>
                  <a:close/>
                  <a:moveTo>
                    <a:pt x="367" y="0"/>
                  </a:moveTo>
                  <a:lnTo>
                    <a:pt x="437" y="0"/>
                  </a:lnTo>
                  <a:lnTo>
                    <a:pt x="437" y="18"/>
                  </a:lnTo>
                  <a:lnTo>
                    <a:pt x="367" y="18"/>
                  </a:lnTo>
                  <a:lnTo>
                    <a:pt x="367" y="0"/>
                  </a:lnTo>
                  <a:close/>
                  <a:moveTo>
                    <a:pt x="488" y="0"/>
                  </a:moveTo>
                  <a:lnTo>
                    <a:pt x="558" y="0"/>
                  </a:lnTo>
                  <a:lnTo>
                    <a:pt x="558" y="18"/>
                  </a:lnTo>
                  <a:lnTo>
                    <a:pt x="488" y="18"/>
                  </a:lnTo>
                  <a:lnTo>
                    <a:pt x="488" y="0"/>
                  </a:lnTo>
                  <a:close/>
                  <a:moveTo>
                    <a:pt x="611" y="0"/>
                  </a:moveTo>
                  <a:lnTo>
                    <a:pt x="681" y="0"/>
                  </a:lnTo>
                  <a:lnTo>
                    <a:pt x="681" y="18"/>
                  </a:lnTo>
                  <a:lnTo>
                    <a:pt x="611" y="18"/>
                  </a:lnTo>
                  <a:lnTo>
                    <a:pt x="61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18"/>
                  </a:lnTo>
                  <a:lnTo>
                    <a:pt x="733" y="18"/>
                  </a:lnTo>
                  <a:lnTo>
                    <a:pt x="733" y="0"/>
                  </a:lnTo>
                  <a:close/>
                  <a:moveTo>
                    <a:pt x="855" y="0"/>
                  </a:moveTo>
                  <a:lnTo>
                    <a:pt x="925" y="0"/>
                  </a:lnTo>
                  <a:lnTo>
                    <a:pt x="925" y="18"/>
                  </a:lnTo>
                  <a:lnTo>
                    <a:pt x="855" y="18"/>
                  </a:lnTo>
                  <a:lnTo>
                    <a:pt x="855" y="0"/>
                  </a:lnTo>
                  <a:close/>
                  <a:moveTo>
                    <a:pt x="977" y="0"/>
                  </a:moveTo>
                  <a:lnTo>
                    <a:pt x="1046" y="0"/>
                  </a:lnTo>
                  <a:lnTo>
                    <a:pt x="1046" y="18"/>
                  </a:lnTo>
                  <a:lnTo>
                    <a:pt x="977" y="18"/>
                  </a:lnTo>
                  <a:lnTo>
                    <a:pt x="977" y="0"/>
                  </a:lnTo>
                  <a:close/>
                  <a:moveTo>
                    <a:pt x="1100" y="0"/>
                  </a:moveTo>
                  <a:lnTo>
                    <a:pt x="1169" y="0"/>
                  </a:lnTo>
                  <a:lnTo>
                    <a:pt x="1169" y="18"/>
                  </a:lnTo>
                  <a:lnTo>
                    <a:pt x="1100" y="18"/>
                  </a:lnTo>
                  <a:lnTo>
                    <a:pt x="1100" y="0"/>
                  </a:lnTo>
                  <a:close/>
                  <a:moveTo>
                    <a:pt x="1221" y="0"/>
                  </a:moveTo>
                  <a:lnTo>
                    <a:pt x="1291" y="0"/>
                  </a:lnTo>
                  <a:lnTo>
                    <a:pt x="1291" y="18"/>
                  </a:lnTo>
                  <a:lnTo>
                    <a:pt x="1221" y="18"/>
                  </a:lnTo>
                  <a:lnTo>
                    <a:pt x="1221" y="0"/>
                  </a:lnTo>
                  <a:close/>
                  <a:moveTo>
                    <a:pt x="1344" y="0"/>
                  </a:moveTo>
                  <a:lnTo>
                    <a:pt x="1413" y="0"/>
                  </a:lnTo>
                  <a:lnTo>
                    <a:pt x="1413" y="18"/>
                  </a:lnTo>
                  <a:lnTo>
                    <a:pt x="1344" y="18"/>
                  </a:lnTo>
                  <a:lnTo>
                    <a:pt x="1344" y="0"/>
                  </a:lnTo>
                  <a:close/>
                  <a:moveTo>
                    <a:pt x="1465" y="0"/>
                  </a:moveTo>
                  <a:lnTo>
                    <a:pt x="1535" y="0"/>
                  </a:lnTo>
                  <a:lnTo>
                    <a:pt x="1535" y="18"/>
                  </a:lnTo>
                  <a:lnTo>
                    <a:pt x="1465" y="18"/>
                  </a:lnTo>
                  <a:lnTo>
                    <a:pt x="1465" y="0"/>
                  </a:lnTo>
                  <a:close/>
                  <a:moveTo>
                    <a:pt x="1588" y="0"/>
                  </a:moveTo>
                  <a:lnTo>
                    <a:pt x="1658" y="0"/>
                  </a:lnTo>
                  <a:lnTo>
                    <a:pt x="1658" y="18"/>
                  </a:lnTo>
                  <a:lnTo>
                    <a:pt x="1588" y="18"/>
                  </a:lnTo>
                  <a:lnTo>
                    <a:pt x="1588" y="0"/>
                  </a:lnTo>
                  <a:close/>
                  <a:moveTo>
                    <a:pt x="1709" y="0"/>
                  </a:moveTo>
                  <a:lnTo>
                    <a:pt x="1779" y="0"/>
                  </a:lnTo>
                  <a:lnTo>
                    <a:pt x="1779" y="18"/>
                  </a:lnTo>
                  <a:lnTo>
                    <a:pt x="1709" y="18"/>
                  </a:lnTo>
                  <a:lnTo>
                    <a:pt x="1709" y="0"/>
                  </a:lnTo>
                  <a:close/>
                  <a:moveTo>
                    <a:pt x="1832" y="0"/>
                  </a:moveTo>
                  <a:lnTo>
                    <a:pt x="1902" y="0"/>
                  </a:lnTo>
                  <a:lnTo>
                    <a:pt x="1902" y="18"/>
                  </a:lnTo>
                  <a:lnTo>
                    <a:pt x="1832" y="18"/>
                  </a:lnTo>
                  <a:lnTo>
                    <a:pt x="1832" y="0"/>
                  </a:lnTo>
                  <a:close/>
                  <a:moveTo>
                    <a:pt x="1954" y="0"/>
                  </a:moveTo>
                  <a:lnTo>
                    <a:pt x="2023" y="0"/>
                  </a:lnTo>
                  <a:lnTo>
                    <a:pt x="2023" y="18"/>
                  </a:lnTo>
                  <a:lnTo>
                    <a:pt x="1954" y="18"/>
                  </a:lnTo>
                  <a:lnTo>
                    <a:pt x="1954" y="0"/>
                  </a:lnTo>
                  <a:close/>
                  <a:moveTo>
                    <a:pt x="2076" y="0"/>
                  </a:moveTo>
                  <a:lnTo>
                    <a:pt x="2146" y="0"/>
                  </a:lnTo>
                  <a:lnTo>
                    <a:pt x="2146" y="18"/>
                  </a:lnTo>
                  <a:lnTo>
                    <a:pt x="2076" y="18"/>
                  </a:lnTo>
                  <a:lnTo>
                    <a:pt x="2076" y="0"/>
                  </a:lnTo>
                  <a:close/>
                  <a:moveTo>
                    <a:pt x="2198" y="0"/>
                  </a:moveTo>
                  <a:lnTo>
                    <a:pt x="2267" y="0"/>
                  </a:lnTo>
                  <a:lnTo>
                    <a:pt x="2267" y="18"/>
                  </a:lnTo>
                  <a:lnTo>
                    <a:pt x="2198" y="18"/>
                  </a:lnTo>
                  <a:lnTo>
                    <a:pt x="2198" y="0"/>
                  </a:lnTo>
                  <a:close/>
                  <a:moveTo>
                    <a:pt x="2321" y="0"/>
                  </a:moveTo>
                  <a:lnTo>
                    <a:pt x="2390" y="0"/>
                  </a:lnTo>
                  <a:lnTo>
                    <a:pt x="2390" y="18"/>
                  </a:lnTo>
                  <a:lnTo>
                    <a:pt x="2321" y="18"/>
                  </a:lnTo>
                  <a:lnTo>
                    <a:pt x="2321" y="0"/>
                  </a:lnTo>
                  <a:close/>
                  <a:moveTo>
                    <a:pt x="2442" y="0"/>
                  </a:moveTo>
                  <a:lnTo>
                    <a:pt x="2512" y="0"/>
                  </a:lnTo>
                  <a:lnTo>
                    <a:pt x="2512" y="18"/>
                  </a:lnTo>
                  <a:lnTo>
                    <a:pt x="2442" y="18"/>
                  </a:lnTo>
                  <a:lnTo>
                    <a:pt x="2442" y="0"/>
                  </a:lnTo>
                  <a:close/>
                  <a:moveTo>
                    <a:pt x="2565" y="0"/>
                  </a:moveTo>
                  <a:lnTo>
                    <a:pt x="2635" y="0"/>
                  </a:lnTo>
                  <a:lnTo>
                    <a:pt x="2635" y="18"/>
                  </a:lnTo>
                  <a:lnTo>
                    <a:pt x="2565" y="18"/>
                  </a:lnTo>
                  <a:lnTo>
                    <a:pt x="2565" y="0"/>
                  </a:lnTo>
                  <a:close/>
                  <a:moveTo>
                    <a:pt x="2686" y="0"/>
                  </a:moveTo>
                  <a:lnTo>
                    <a:pt x="2756" y="0"/>
                  </a:lnTo>
                  <a:lnTo>
                    <a:pt x="2756" y="18"/>
                  </a:lnTo>
                  <a:lnTo>
                    <a:pt x="2686" y="18"/>
                  </a:lnTo>
                  <a:lnTo>
                    <a:pt x="2686" y="0"/>
                  </a:lnTo>
                  <a:close/>
                  <a:moveTo>
                    <a:pt x="2809" y="0"/>
                  </a:moveTo>
                  <a:lnTo>
                    <a:pt x="2879" y="0"/>
                  </a:lnTo>
                  <a:lnTo>
                    <a:pt x="2879" y="18"/>
                  </a:lnTo>
                  <a:lnTo>
                    <a:pt x="2809" y="18"/>
                  </a:lnTo>
                  <a:lnTo>
                    <a:pt x="2809" y="0"/>
                  </a:lnTo>
                  <a:close/>
                  <a:moveTo>
                    <a:pt x="2930" y="0"/>
                  </a:moveTo>
                  <a:lnTo>
                    <a:pt x="3000" y="0"/>
                  </a:lnTo>
                  <a:lnTo>
                    <a:pt x="3000" y="18"/>
                  </a:lnTo>
                  <a:lnTo>
                    <a:pt x="2930" y="18"/>
                  </a:lnTo>
                  <a:lnTo>
                    <a:pt x="2930" y="0"/>
                  </a:lnTo>
                  <a:close/>
                  <a:moveTo>
                    <a:pt x="3053" y="0"/>
                  </a:moveTo>
                  <a:lnTo>
                    <a:pt x="3123" y="0"/>
                  </a:lnTo>
                  <a:lnTo>
                    <a:pt x="3123" y="18"/>
                  </a:lnTo>
                  <a:lnTo>
                    <a:pt x="3053" y="18"/>
                  </a:lnTo>
                  <a:lnTo>
                    <a:pt x="3053" y="0"/>
                  </a:lnTo>
                  <a:close/>
                  <a:moveTo>
                    <a:pt x="3175" y="0"/>
                  </a:moveTo>
                  <a:lnTo>
                    <a:pt x="3244" y="0"/>
                  </a:lnTo>
                  <a:lnTo>
                    <a:pt x="3244" y="18"/>
                  </a:lnTo>
                  <a:lnTo>
                    <a:pt x="3175" y="18"/>
                  </a:lnTo>
                  <a:lnTo>
                    <a:pt x="3175" y="0"/>
                  </a:lnTo>
                  <a:close/>
                  <a:moveTo>
                    <a:pt x="3297" y="0"/>
                  </a:moveTo>
                  <a:lnTo>
                    <a:pt x="3367" y="0"/>
                  </a:lnTo>
                  <a:lnTo>
                    <a:pt x="3367" y="18"/>
                  </a:lnTo>
                  <a:lnTo>
                    <a:pt x="3297" y="18"/>
                  </a:lnTo>
                  <a:lnTo>
                    <a:pt x="3297" y="0"/>
                  </a:lnTo>
                  <a:close/>
                  <a:moveTo>
                    <a:pt x="3419" y="0"/>
                  </a:moveTo>
                  <a:lnTo>
                    <a:pt x="3489" y="0"/>
                  </a:lnTo>
                  <a:lnTo>
                    <a:pt x="3489" y="18"/>
                  </a:lnTo>
                  <a:lnTo>
                    <a:pt x="3419" y="18"/>
                  </a:lnTo>
                  <a:lnTo>
                    <a:pt x="3419" y="0"/>
                  </a:lnTo>
                  <a:close/>
                  <a:moveTo>
                    <a:pt x="3542" y="0"/>
                  </a:moveTo>
                  <a:lnTo>
                    <a:pt x="3611" y="0"/>
                  </a:lnTo>
                  <a:lnTo>
                    <a:pt x="3611" y="18"/>
                  </a:lnTo>
                  <a:lnTo>
                    <a:pt x="3542" y="18"/>
                  </a:lnTo>
                  <a:lnTo>
                    <a:pt x="3542" y="0"/>
                  </a:lnTo>
                  <a:close/>
                  <a:moveTo>
                    <a:pt x="3663" y="0"/>
                  </a:moveTo>
                  <a:lnTo>
                    <a:pt x="3733" y="0"/>
                  </a:lnTo>
                  <a:lnTo>
                    <a:pt x="3733" y="18"/>
                  </a:lnTo>
                  <a:lnTo>
                    <a:pt x="3663" y="18"/>
                  </a:lnTo>
                  <a:lnTo>
                    <a:pt x="3663" y="0"/>
                  </a:lnTo>
                  <a:close/>
                  <a:moveTo>
                    <a:pt x="3786" y="0"/>
                  </a:moveTo>
                  <a:lnTo>
                    <a:pt x="3856" y="0"/>
                  </a:lnTo>
                  <a:lnTo>
                    <a:pt x="3856" y="18"/>
                  </a:lnTo>
                  <a:lnTo>
                    <a:pt x="3786" y="18"/>
                  </a:lnTo>
                  <a:lnTo>
                    <a:pt x="3786" y="0"/>
                  </a:lnTo>
                  <a:close/>
                  <a:moveTo>
                    <a:pt x="3907" y="0"/>
                  </a:moveTo>
                  <a:lnTo>
                    <a:pt x="3977" y="0"/>
                  </a:lnTo>
                  <a:lnTo>
                    <a:pt x="3977" y="18"/>
                  </a:lnTo>
                  <a:lnTo>
                    <a:pt x="3907" y="18"/>
                  </a:lnTo>
                  <a:lnTo>
                    <a:pt x="3907" y="0"/>
                  </a:lnTo>
                  <a:close/>
                  <a:moveTo>
                    <a:pt x="4030" y="0"/>
                  </a:moveTo>
                  <a:lnTo>
                    <a:pt x="4100" y="0"/>
                  </a:lnTo>
                  <a:lnTo>
                    <a:pt x="4100" y="18"/>
                  </a:lnTo>
                  <a:lnTo>
                    <a:pt x="4030" y="18"/>
                  </a:lnTo>
                  <a:lnTo>
                    <a:pt x="4030" y="0"/>
                  </a:lnTo>
                  <a:close/>
                  <a:moveTo>
                    <a:pt x="4151" y="0"/>
                  </a:moveTo>
                  <a:lnTo>
                    <a:pt x="4221" y="0"/>
                  </a:lnTo>
                  <a:lnTo>
                    <a:pt x="4221" y="18"/>
                  </a:lnTo>
                  <a:lnTo>
                    <a:pt x="4151" y="18"/>
                  </a:lnTo>
                  <a:lnTo>
                    <a:pt x="4151" y="0"/>
                  </a:lnTo>
                  <a:close/>
                  <a:moveTo>
                    <a:pt x="4274" y="0"/>
                  </a:moveTo>
                  <a:lnTo>
                    <a:pt x="4344" y="0"/>
                  </a:lnTo>
                  <a:lnTo>
                    <a:pt x="4344" y="18"/>
                  </a:lnTo>
                  <a:lnTo>
                    <a:pt x="4274" y="18"/>
                  </a:lnTo>
                  <a:lnTo>
                    <a:pt x="4274" y="0"/>
                  </a:lnTo>
                  <a:close/>
                  <a:moveTo>
                    <a:pt x="4396" y="0"/>
                  </a:moveTo>
                  <a:lnTo>
                    <a:pt x="4465" y="0"/>
                  </a:lnTo>
                  <a:lnTo>
                    <a:pt x="4465" y="18"/>
                  </a:lnTo>
                  <a:lnTo>
                    <a:pt x="4396" y="18"/>
                  </a:lnTo>
                  <a:lnTo>
                    <a:pt x="4396" y="0"/>
                  </a:lnTo>
                  <a:close/>
                  <a:moveTo>
                    <a:pt x="4518" y="0"/>
                  </a:moveTo>
                  <a:lnTo>
                    <a:pt x="4588" y="0"/>
                  </a:lnTo>
                  <a:lnTo>
                    <a:pt x="4588" y="18"/>
                  </a:lnTo>
                  <a:lnTo>
                    <a:pt x="4518" y="18"/>
                  </a:lnTo>
                  <a:lnTo>
                    <a:pt x="4518" y="0"/>
                  </a:lnTo>
                  <a:close/>
                  <a:moveTo>
                    <a:pt x="4640" y="0"/>
                  </a:moveTo>
                  <a:lnTo>
                    <a:pt x="4710" y="0"/>
                  </a:lnTo>
                  <a:lnTo>
                    <a:pt x="4710" y="18"/>
                  </a:lnTo>
                  <a:lnTo>
                    <a:pt x="4640" y="18"/>
                  </a:lnTo>
                  <a:lnTo>
                    <a:pt x="4640" y="0"/>
                  </a:lnTo>
                  <a:close/>
                  <a:moveTo>
                    <a:pt x="4763" y="0"/>
                  </a:moveTo>
                  <a:lnTo>
                    <a:pt x="4832" y="0"/>
                  </a:lnTo>
                  <a:lnTo>
                    <a:pt x="4832" y="18"/>
                  </a:lnTo>
                  <a:lnTo>
                    <a:pt x="4763" y="18"/>
                  </a:lnTo>
                  <a:lnTo>
                    <a:pt x="4763" y="0"/>
                  </a:lnTo>
                  <a:close/>
                  <a:moveTo>
                    <a:pt x="4884" y="0"/>
                  </a:moveTo>
                  <a:lnTo>
                    <a:pt x="4954" y="0"/>
                  </a:lnTo>
                  <a:lnTo>
                    <a:pt x="4954" y="18"/>
                  </a:lnTo>
                  <a:lnTo>
                    <a:pt x="4884" y="18"/>
                  </a:lnTo>
                  <a:lnTo>
                    <a:pt x="4884" y="0"/>
                  </a:lnTo>
                  <a:close/>
                  <a:moveTo>
                    <a:pt x="5007" y="0"/>
                  </a:moveTo>
                  <a:lnTo>
                    <a:pt x="5077" y="0"/>
                  </a:lnTo>
                  <a:lnTo>
                    <a:pt x="5077" y="18"/>
                  </a:lnTo>
                  <a:lnTo>
                    <a:pt x="5007" y="18"/>
                  </a:lnTo>
                  <a:lnTo>
                    <a:pt x="5007" y="0"/>
                  </a:lnTo>
                  <a:close/>
                  <a:moveTo>
                    <a:pt x="5128" y="0"/>
                  </a:moveTo>
                  <a:lnTo>
                    <a:pt x="5198" y="0"/>
                  </a:lnTo>
                  <a:lnTo>
                    <a:pt x="5198" y="18"/>
                  </a:lnTo>
                  <a:lnTo>
                    <a:pt x="5128" y="18"/>
                  </a:lnTo>
                  <a:lnTo>
                    <a:pt x="5128" y="0"/>
                  </a:lnTo>
                  <a:close/>
                  <a:moveTo>
                    <a:pt x="5251" y="0"/>
                  </a:moveTo>
                  <a:lnTo>
                    <a:pt x="5321" y="0"/>
                  </a:lnTo>
                  <a:lnTo>
                    <a:pt x="5321" y="18"/>
                  </a:lnTo>
                  <a:lnTo>
                    <a:pt x="5251" y="18"/>
                  </a:lnTo>
                  <a:lnTo>
                    <a:pt x="5251" y="0"/>
                  </a:lnTo>
                  <a:close/>
                  <a:moveTo>
                    <a:pt x="5372" y="0"/>
                  </a:moveTo>
                  <a:lnTo>
                    <a:pt x="5442" y="0"/>
                  </a:lnTo>
                  <a:lnTo>
                    <a:pt x="5442" y="18"/>
                  </a:lnTo>
                  <a:lnTo>
                    <a:pt x="5372" y="18"/>
                  </a:lnTo>
                  <a:lnTo>
                    <a:pt x="5372" y="0"/>
                  </a:lnTo>
                  <a:close/>
                  <a:moveTo>
                    <a:pt x="5495" y="0"/>
                  </a:moveTo>
                  <a:lnTo>
                    <a:pt x="5565" y="0"/>
                  </a:lnTo>
                  <a:lnTo>
                    <a:pt x="5565" y="18"/>
                  </a:lnTo>
                  <a:lnTo>
                    <a:pt x="5495" y="18"/>
                  </a:lnTo>
                  <a:lnTo>
                    <a:pt x="5495" y="0"/>
                  </a:lnTo>
                  <a:close/>
                  <a:moveTo>
                    <a:pt x="5617" y="0"/>
                  </a:moveTo>
                  <a:lnTo>
                    <a:pt x="5686" y="0"/>
                  </a:lnTo>
                  <a:lnTo>
                    <a:pt x="5686" y="18"/>
                  </a:lnTo>
                  <a:lnTo>
                    <a:pt x="5617" y="18"/>
                  </a:lnTo>
                  <a:lnTo>
                    <a:pt x="5617" y="0"/>
                  </a:lnTo>
                  <a:close/>
                  <a:moveTo>
                    <a:pt x="5739" y="0"/>
                  </a:moveTo>
                  <a:lnTo>
                    <a:pt x="5809" y="0"/>
                  </a:lnTo>
                  <a:lnTo>
                    <a:pt x="5809" y="18"/>
                  </a:lnTo>
                  <a:lnTo>
                    <a:pt x="5739" y="18"/>
                  </a:lnTo>
                  <a:lnTo>
                    <a:pt x="5739" y="0"/>
                  </a:lnTo>
                  <a:close/>
                  <a:moveTo>
                    <a:pt x="5861" y="0"/>
                  </a:moveTo>
                  <a:lnTo>
                    <a:pt x="5931" y="0"/>
                  </a:lnTo>
                  <a:lnTo>
                    <a:pt x="5931" y="18"/>
                  </a:lnTo>
                  <a:lnTo>
                    <a:pt x="5861" y="18"/>
                  </a:lnTo>
                  <a:lnTo>
                    <a:pt x="5861" y="0"/>
                  </a:lnTo>
                  <a:close/>
                  <a:moveTo>
                    <a:pt x="5984" y="0"/>
                  </a:moveTo>
                  <a:lnTo>
                    <a:pt x="6053" y="0"/>
                  </a:lnTo>
                  <a:lnTo>
                    <a:pt x="6053" y="18"/>
                  </a:lnTo>
                  <a:lnTo>
                    <a:pt x="5984" y="18"/>
                  </a:lnTo>
                  <a:lnTo>
                    <a:pt x="5984" y="0"/>
                  </a:lnTo>
                  <a:close/>
                  <a:moveTo>
                    <a:pt x="6105" y="0"/>
                  </a:moveTo>
                  <a:lnTo>
                    <a:pt x="6175" y="0"/>
                  </a:lnTo>
                  <a:lnTo>
                    <a:pt x="6175" y="18"/>
                  </a:lnTo>
                  <a:lnTo>
                    <a:pt x="6105" y="18"/>
                  </a:lnTo>
                  <a:lnTo>
                    <a:pt x="6105" y="0"/>
                  </a:lnTo>
                  <a:close/>
                  <a:moveTo>
                    <a:pt x="6228" y="0"/>
                  </a:moveTo>
                  <a:lnTo>
                    <a:pt x="6298" y="0"/>
                  </a:lnTo>
                  <a:lnTo>
                    <a:pt x="6298" y="18"/>
                  </a:lnTo>
                  <a:lnTo>
                    <a:pt x="6228" y="18"/>
                  </a:lnTo>
                  <a:lnTo>
                    <a:pt x="6228" y="0"/>
                  </a:lnTo>
                  <a:close/>
                  <a:moveTo>
                    <a:pt x="6349" y="0"/>
                  </a:moveTo>
                  <a:lnTo>
                    <a:pt x="6419" y="0"/>
                  </a:lnTo>
                  <a:lnTo>
                    <a:pt x="6419" y="18"/>
                  </a:lnTo>
                  <a:lnTo>
                    <a:pt x="6349" y="18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8" name="Freeform 22"/>
            <p:cNvSpPr>
              <a:spLocks noEditPoints="1"/>
            </p:cNvSpPr>
            <p:nvPr/>
          </p:nvSpPr>
          <p:spPr bwMode="auto">
            <a:xfrm>
              <a:off x="979" y="3376"/>
              <a:ext cx="3209" cy="8"/>
            </a:xfrm>
            <a:custGeom>
              <a:avLst/>
              <a:gdLst>
                <a:gd name="T0" fmla="*/ 0 w 6419"/>
                <a:gd name="T1" fmla="*/ 0 h 17"/>
                <a:gd name="T2" fmla="*/ 7 w 6419"/>
                <a:gd name="T3" fmla="*/ 0 h 17"/>
                <a:gd name="T4" fmla="*/ 15 w 6419"/>
                <a:gd name="T5" fmla="*/ 0 h 17"/>
                <a:gd name="T6" fmla="*/ 22 w 6419"/>
                <a:gd name="T7" fmla="*/ 0 h 17"/>
                <a:gd name="T8" fmla="*/ 30 w 6419"/>
                <a:gd name="T9" fmla="*/ 0 h 17"/>
                <a:gd name="T10" fmla="*/ 38 w 6419"/>
                <a:gd name="T11" fmla="*/ 0 h 17"/>
                <a:gd name="T12" fmla="*/ 45 w 6419"/>
                <a:gd name="T13" fmla="*/ 0 h 17"/>
                <a:gd name="T14" fmla="*/ 53 w 6419"/>
                <a:gd name="T15" fmla="*/ 0 h 17"/>
                <a:gd name="T16" fmla="*/ 61 w 6419"/>
                <a:gd name="T17" fmla="*/ 0 h 17"/>
                <a:gd name="T18" fmla="*/ 68 w 6419"/>
                <a:gd name="T19" fmla="*/ 0 h 17"/>
                <a:gd name="T20" fmla="*/ 76 w 6419"/>
                <a:gd name="T21" fmla="*/ 0 h 17"/>
                <a:gd name="T22" fmla="*/ 84 w 6419"/>
                <a:gd name="T23" fmla="*/ 0 h 17"/>
                <a:gd name="T24" fmla="*/ 91 w 6419"/>
                <a:gd name="T25" fmla="*/ 0 h 17"/>
                <a:gd name="T26" fmla="*/ 99 w 6419"/>
                <a:gd name="T27" fmla="*/ 0 h 17"/>
                <a:gd name="T28" fmla="*/ 106 w 6419"/>
                <a:gd name="T29" fmla="*/ 0 h 17"/>
                <a:gd name="T30" fmla="*/ 114 w 6419"/>
                <a:gd name="T31" fmla="*/ 0 h 17"/>
                <a:gd name="T32" fmla="*/ 122 w 6419"/>
                <a:gd name="T33" fmla="*/ 0 h 17"/>
                <a:gd name="T34" fmla="*/ 129 w 6419"/>
                <a:gd name="T35" fmla="*/ 0 h 17"/>
                <a:gd name="T36" fmla="*/ 137 w 6419"/>
                <a:gd name="T37" fmla="*/ 0 h 17"/>
                <a:gd name="T38" fmla="*/ 145 w 6419"/>
                <a:gd name="T39" fmla="*/ 0 h 17"/>
                <a:gd name="T40" fmla="*/ 152 w 6419"/>
                <a:gd name="T41" fmla="*/ 0 h 17"/>
                <a:gd name="T42" fmla="*/ 160 w 6419"/>
                <a:gd name="T43" fmla="*/ 0 h 17"/>
                <a:gd name="T44" fmla="*/ 167 w 6419"/>
                <a:gd name="T45" fmla="*/ 0 h 17"/>
                <a:gd name="T46" fmla="*/ 175 w 6419"/>
                <a:gd name="T47" fmla="*/ 0 h 17"/>
                <a:gd name="T48" fmla="*/ 183 w 6419"/>
                <a:gd name="T49" fmla="*/ 0 h 17"/>
                <a:gd name="T50" fmla="*/ 190 w 6419"/>
                <a:gd name="T51" fmla="*/ 0 h 17"/>
                <a:gd name="T52" fmla="*/ 198 w 6419"/>
                <a:gd name="T53" fmla="*/ 0 h 17"/>
                <a:gd name="T54" fmla="*/ 206 w 6419"/>
                <a:gd name="T55" fmla="*/ 0 h 17"/>
                <a:gd name="T56" fmla="*/ 213 w 6419"/>
                <a:gd name="T57" fmla="*/ 0 h 17"/>
                <a:gd name="T58" fmla="*/ 221 w 6419"/>
                <a:gd name="T59" fmla="*/ 0 h 17"/>
                <a:gd name="T60" fmla="*/ 228 w 6419"/>
                <a:gd name="T61" fmla="*/ 0 h 17"/>
                <a:gd name="T62" fmla="*/ 236 w 6419"/>
                <a:gd name="T63" fmla="*/ 0 h 17"/>
                <a:gd name="T64" fmla="*/ 244 w 6419"/>
                <a:gd name="T65" fmla="*/ 0 h 17"/>
                <a:gd name="T66" fmla="*/ 251 w 6419"/>
                <a:gd name="T67" fmla="*/ 0 h 17"/>
                <a:gd name="T68" fmla="*/ 259 w 6419"/>
                <a:gd name="T69" fmla="*/ 0 h 17"/>
                <a:gd name="T70" fmla="*/ 267 w 6419"/>
                <a:gd name="T71" fmla="*/ 0 h 17"/>
                <a:gd name="T72" fmla="*/ 274 w 6419"/>
                <a:gd name="T73" fmla="*/ 0 h 17"/>
                <a:gd name="T74" fmla="*/ 282 w 6419"/>
                <a:gd name="T75" fmla="*/ 0 h 17"/>
                <a:gd name="T76" fmla="*/ 290 w 6419"/>
                <a:gd name="T77" fmla="*/ 0 h 17"/>
                <a:gd name="T78" fmla="*/ 297 w 6419"/>
                <a:gd name="T79" fmla="*/ 0 h 17"/>
                <a:gd name="T80" fmla="*/ 305 w 6419"/>
                <a:gd name="T81" fmla="*/ 0 h 17"/>
                <a:gd name="T82" fmla="*/ 312 w 6419"/>
                <a:gd name="T83" fmla="*/ 0 h 17"/>
                <a:gd name="T84" fmla="*/ 320 w 6419"/>
                <a:gd name="T85" fmla="*/ 0 h 17"/>
                <a:gd name="T86" fmla="*/ 328 w 6419"/>
                <a:gd name="T87" fmla="*/ 0 h 17"/>
                <a:gd name="T88" fmla="*/ 335 w 6419"/>
                <a:gd name="T89" fmla="*/ 0 h 17"/>
                <a:gd name="T90" fmla="*/ 343 w 6419"/>
                <a:gd name="T91" fmla="*/ 0 h 17"/>
                <a:gd name="T92" fmla="*/ 351 w 6419"/>
                <a:gd name="T93" fmla="*/ 0 h 17"/>
                <a:gd name="T94" fmla="*/ 358 w 6419"/>
                <a:gd name="T95" fmla="*/ 0 h 17"/>
                <a:gd name="T96" fmla="*/ 366 w 6419"/>
                <a:gd name="T97" fmla="*/ 0 h 17"/>
                <a:gd name="T98" fmla="*/ 374 w 6419"/>
                <a:gd name="T99" fmla="*/ 0 h 17"/>
                <a:gd name="T100" fmla="*/ 381 w 6419"/>
                <a:gd name="T101" fmla="*/ 0 h 17"/>
                <a:gd name="T102" fmla="*/ 389 w 6419"/>
                <a:gd name="T103" fmla="*/ 0 h 17"/>
                <a:gd name="T104" fmla="*/ 396 w 6419"/>
                <a:gd name="T105" fmla="*/ 0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19"/>
                <a:gd name="T160" fmla="*/ 0 h 17"/>
                <a:gd name="T161" fmla="*/ 6419 w 6419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19" h="17">
                  <a:moveTo>
                    <a:pt x="0" y="0"/>
                  </a:moveTo>
                  <a:lnTo>
                    <a:pt x="70" y="0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123" y="0"/>
                  </a:moveTo>
                  <a:lnTo>
                    <a:pt x="192" y="0"/>
                  </a:lnTo>
                  <a:lnTo>
                    <a:pt x="192" y="17"/>
                  </a:lnTo>
                  <a:lnTo>
                    <a:pt x="123" y="17"/>
                  </a:lnTo>
                  <a:lnTo>
                    <a:pt x="123" y="0"/>
                  </a:lnTo>
                  <a:close/>
                  <a:moveTo>
                    <a:pt x="244" y="0"/>
                  </a:moveTo>
                  <a:lnTo>
                    <a:pt x="314" y="0"/>
                  </a:lnTo>
                  <a:lnTo>
                    <a:pt x="314" y="17"/>
                  </a:lnTo>
                  <a:lnTo>
                    <a:pt x="244" y="17"/>
                  </a:lnTo>
                  <a:lnTo>
                    <a:pt x="244" y="0"/>
                  </a:lnTo>
                  <a:close/>
                  <a:moveTo>
                    <a:pt x="367" y="0"/>
                  </a:moveTo>
                  <a:lnTo>
                    <a:pt x="437" y="0"/>
                  </a:lnTo>
                  <a:lnTo>
                    <a:pt x="437" y="17"/>
                  </a:lnTo>
                  <a:lnTo>
                    <a:pt x="367" y="17"/>
                  </a:lnTo>
                  <a:lnTo>
                    <a:pt x="367" y="0"/>
                  </a:lnTo>
                  <a:close/>
                  <a:moveTo>
                    <a:pt x="488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488" y="17"/>
                  </a:lnTo>
                  <a:lnTo>
                    <a:pt x="488" y="0"/>
                  </a:lnTo>
                  <a:close/>
                  <a:moveTo>
                    <a:pt x="611" y="0"/>
                  </a:moveTo>
                  <a:lnTo>
                    <a:pt x="681" y="0"/>
                  </a:lnTo>
                  <a:lnTo>
                    <a:pt x="681" y="17"/>
                  </a:lnTo>
                  <a:lnTo>
                    <a:pt x="611" y="17"/>
                  </a:lnTo>
                  <a:lnTo>
                    <a:pt x="61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17"/>
                  </a:lnTo>
                  <a:lnTo>
                    <a:pt x="733" y="17"/>
                  </a:lnTo>
                  <a:lnTo>
                    <a:pt x="733" y="0"/>
                  </a:lnTo>
                  <a:close/>
                  <a:moveTo>
                    <a:pt x="855" y="0"/>
                  </a:moveTo>
                  <a:lnTo>
                    <a:pt x="925" y="0"/>
                  </a:lnTo>
                  <a:lnTo>
                    <a:pt x="925" y="17"/>
                  </a:lnTo>
                  <a:lnTo>
                    <a:pt x="855" y="17"/>
                  </a:lnTo>
                  <a:lnTo>
                    <a:pt x="855" y="0"/>
                  </a:lnTo>
                  <a:close/>
                  <a:moveTo>
                    <a:pt x="977" y="0"/>
                  </a:moveTo>
                  <a:lnTo>
                    <a:pt x="1046" y="0"/>
                  </a:lnTo>
                  <a:lnTo>
                    <a:pt x="1046" y="17"/>
                  </a:lnTo>
                  <a:lnTo>
                    <a:pt x="977" y="17"/>
                  </a:lnTo>
                  <a:lnTo>
                    <a:pt x="977" y="0"/>
                  </a:lnTo>
                  <a:close/>
                  <a:moveTo>
                    <a:pt x="1100" y="0"/>
                  </a:moveTo>
                  <a:lnTo>
                    <a:pt x="1169" y="0"/>
                  </a:lnTo>
                  <a:lnTo>
                    <a:pt x="1169" y="17"/>
                  </a:lnTo>
                  <a:lnTo>
                    <a:pt x="1100" y="17"/>
                  </a:lnTo>
                  <a:lnTo>
                    <a:pt x="1100" y="0"/>
                  </a:lnTo>
                  <a:close/>
                  <a:moveTo>
                    <a:pt x="1221" y="0"/>
                  </a:moveTo>
                  <a:lnTo>
                    <a:pt x="1291" y="0"/>
                  </a:lnTo>
                  <a:lnTo>
                    <a:pt x="1291" y="17"/>
                  </a:lnTo>
                  <a:lnTo>
                    <a:pt x="1221" y="17"/>
                  </a:lnTo>
                  <a:lnTo>
                    <a:pt x="1221" y="0"/>
                  </a:lnTo>
                  <a:close/>
                  <a:moveTo>
                    <a:pt x="1344" y="0"/>
                  </a:moveTo>
                  <a:lnTo>
                    <a:pt x="1413" y="0"/>
                  </a:lnTo>
                  <a:lnTo>
                    <a:pt x="1413" y="17"/>
                  </a:lnTo>
                  <a:lnTo>
                    <a:pt x="1344" y="17"/>
                  </a:lnTo>
                  <a:lnTo>
                    <a:pt x="1344" y="0"/>
                  </a:lnTo>
                  <a:close/>
                  <a:moveTo>
                    <a:pt x="1465" y="0"/>
                  </a:moveTo>
                  <a:lnTo>
                    <a:pt x="1535" y="0"/>
                  </a:lnTo>
                  <a:lnTo>
                    <a:pt x="1535" y="17"/>
                  </a:lnTo>
                  <a:lnTo>
                    <a:pt x="1465" y="17"/>
                  </a:lnTo>
                  <a:lnTo>
                    <a:pt x="1465" y="0"/>
                  </a:lnTo>
                  <a:close/>
                  <a:moveTo>
                    <a:pt x="1588" y="0"/>
                  </a:moveTo>
                  <a:lnTo>
                    <a:pt x="1658" y="0"/>
                  </a:lnTo>
                  <a:lnTo>
                    <a:pt x="1658" y="17"/>
                  </a:lnTo>
                  <a:lnTo>
                    <a:pt x="1588" y="17"/>
                  </a:lnTo>
                  <a:lnTo>
                    <a:pt x="1588" y="0"/>
                  </a:lnTo>
                  <a:close/>
                  <a:moveTo>
                    <a:pt x="1709" y="0"/>
                  </a:moveTo>
                  <a:lnTo>
                    <a:pt x="1779" y="0"/>
                  </a:lnTo>
                  <a:lnTo>
                    <a:pt x="1779" y="17"/>
                  </a:lnTo>
                  <a:lnTo>
                    <a:pt x="1709" y="17"/>
                  </a:lnTo>
                  <a:lnTo>
                    <a:pt x="1709" y="0"/>
                  </a:lnTo>
                  <a:close/>
                  <a:moveTo>
                    <a:pt x="1832" y="0"/>
                  </a:moveTo>
                  <a:lnTo>
                    <a:pt x="1902" y="0"/>
                  </a:lnTo>
                  <a:lnTo>
                    <a:pt x="1902" y="17"/>
                  </a:lnTo>
                  <a:lnTo>
                    <a:pt x="1832" y="17"/>
                  </a:lnTo>
                  <a:lnTo>
                    <a:pt x="1832" y="0"/>
                  </a:lnTo>
                  <a:close/>
                  <a:moveTo>
                    <a:pt x="1954" y="0"/>
                  </a:moveTo>
                  <a:lnTo>
                    <a:pt x="2023" y="0"/>
                  </a:lnTo>
                  <a:lnTo>
                    <a:pt x="2023" y="17"/>
                  </a:lnTo>
                  <a:lnTo>
                    <a:pt x="1954" y="17"/>
                  </a:lnTo>
                  <a:lnTo>
                    <a:pt x="1954" y="0"/>
                  </a:lnTo>
                  <a:close/>
                  <a:moveTo>
                    <a:pt x="2076" y="0"/>
                  </a:moveTo>
                  <a:lnTo>
                    <a:pt x="2146" y="0"/>
                  </a:lnTo>
                  <a:lnTo>
                    <a:pt x="2146" y="17"/>
                  </a:lnTo>
                  <a:lnTo>
                    <a:pt x="2076" y="17"/>
                  </a:lnTo>
                  <a:lnTo>
                    <a:pt x="2076" y="0"/>
                  </a:lnTo>
                  <a:close/>
                  <a:moveTo>
                    <a:pt x="2198" y="0"/>
                  </a:moveTo>
                  <a:lnTo>
                    <a:pt x="2267" y="0"/>
                  </a:lnTo>
                  <a:lnTo>
                    <a:pt x="2267" y="17"/>
                  </a:lnTo>
                  <a:lnTo>
                    <a:pt x="2198" y="17"/>
                  </a:lnTo>
                  <a:lnTo>
                    <a:pt x="2198" y="0"/>
                  </a:lnTo>
                  <a:close/>
                  <a:moveTo>
                    <a:pt x="2321" y="0"/>
                  </a:moveTo>
                  <a:lnTo>
                    <a:pt x="2390" y="0"/>
                  </a:lnTo>
                  <a:lnTo>
                    <a:pt x="2390" y="17"/>
                  </a:lnTo>
                  <a:lnTo>
                    <a:pt x="2321" y="17"/>
                  </a:lnTo>
                  <a:lnTo>
                    <a:pt x="2321" y="0"/>
                  </a:lnTo>
                  <a:close/>
                  <a:moveTo>
                    <a:pt x="2442" y="0"/>
                  </a:moveTo>
                  <a:lnTo>
                    <a:pt x="2512" y="0"/>
                  </a:lnTo>
                  <a:lnTo>
                    <a:pt x="2512" y="17"/>
                  </a:lnTo>
                  <a:lnTo>
                    <a:pt x="2442" y="17"/>
                  </a:lnTo>
                  <a:lnTo>
                    <a:pt x="2442" y="0"/>
                  </a:lnTo>
                  <a:close/>
                  <a:moveTo>
                    <a:pt x="2565" y="0"/>
                  </a:moveTo>
                  <a:lnTo>
                    <a:pt x="2635" y="0"/>
                  </a:lnTo>
                  <a:lnTo>
                    <a:pt x="2635" y="17"/>
                  </a:lnTo>
                  <a:lnTo>
                    <a:pt x="2565" y="17"/>
                  </a:lnTo>
                  <a:lnTo>
                    <a:pt x="2565" y="0"/>
                  </a:lnTo>
                  <a:close/>
                  <a:moveTo>
                    <a:pt x="2686" y="0"/>
                  </a:moveTo>
                  <a:lnTo>
                    <a:pt x="2756" y="0"/>
                  </a:lnTo>
                  <a:lnTo>
                    <a:pt x="2756" y="17"/>
                  </a:lnTo>
                  <a:lnTo>
                    <a:pt x="2686" y="17"/>
                  </a:lnTo>
                  <a:lnTo>
                    <a:pt x="2686" y="0"/>
                  </a:lnTo>
                  <a:close/>
                  <a:moveTo>
                    <a:pt x="2809" y="0"/>
                  </a:moveTo>
                  <a:lnTo>
                    <a:pt x="2879" y="0"/>
                  </a:lnTo>
                  <a:lnTo>
                    <a:pt x="2879" y="17"/>
                  </a:lnTo>
                  <a:lnTo>
                    <a:pt x="2809" y="17"/>
                  </a:lnTo>
                  <a:lnTo>
                    <a:pt x="2809" y="0"/>
                  </a:lnTo>
                  <a:close/>
                  <a:moveTo>
                    <a:pt x="2930" y="0"/>
                  </a:moveTo>
                  <a:lnTo>
                    <a:pt x="3000" y="0"/>
                  </a:lnTo>
                  <a:lnTo>
                    <a:pt x="3000" y="17"/>
                  </a:lnTo>
                  <a:lnTo>
                    <a:pt x="2930" y="17"/>
                  </a:lnTo>
                  <a:lnTo>
                    <a:pt x="2930" y="0"/>
                  </a:lnTo>
                  <a:close/>
                  <a:moveTo>
                    <a:pt x="3053" y="0"/>
                  </a:moveTo>
                  <a:lnTo>
                    <a:pt x="3123" y="0"/>
                  </a:lnTo>
                  <a:lnTo>
                    <a:pt x="3123" y="17"/>
                  </a:lnTo>
                  <a:lnTo>
                    <a:pt x="3053" y="17"/>
                  </a:lnTo>
                  <a:lnTo>
                    <a:pt x="3053" y="0"/>
                  </a:lnTo>
                  <a:close/>
                  <a:moveTo>
                    <a:pt x="3175" y="0"/>
                  </a:moveTo>
                  <a:lnTo>
                    <a:pt x="3244" y="0"/>
                  </a:lnTo>
                  <a:lnTo>
                    <a:pt x="3244" y="17"/>
                  </a:lnTo>
                  <a:lnTo>
                    <a:pt x="3175" y="17"/>
                  </a:lnTo>
                  <a:lnTo>
                    <a:pt x="3175" y="0"/>
                  </a:lnTo>
                  <a:close/>
                  <a:moveTo>
                    <a:pt x="3297" y="0"/>
                  </a:moveTo>
                  <a:lnTo>
                    <a:pt x="3367" y="0"/>
                  </a:lnTo>
                  <a:lnTo>
                    <a:pt x="3367" y="17"/>
                  </a:lnTo>
                  <a:lnTo>
                    <a:pt x="3297" y="17"/>
                  </a:lnTo>
                  <a:lnTo>
                    <a:pt x="3297" y="0"/>
                  </a:lnTo>
                  <a:close/>
                  <a:moveTo>
                    <a:pt x="3419" y="0"/>
                  </a:moveTo>
                  <a:lnTo>
                    <a:pt x="3489" y="0"/>
                  </a:lnTo>
                  <a:lnTo>
                    <a:pt x="3489" y="17"/>
                  </a:lnTo>
                  <a:lnTo>
                    <a:pt x="3419" y="17"/>
                  </a:lnTo>
                  <a:lnTo>
                    <a:pt x="3419" y="0"/>
                  </a:lnTo>
                  <a:close/>
                  <a:moveTo>
                    <a:pt x="3542" y="0"/>
                  </a:moveTo>
                  <a:lnTo>
                    <a:pt x="3611" y="0"/>
                  </a:lnTo>
                  <a:lnTo>
                    <a:pt x="3611" y="17"/>
                  </a:lnTo>
                  <a:lnTo>
                    <a:pt x="3542" y="17"/>
                  </a:lnTo>
                  <a:lnTo>
                    <a:pt x="3542" y="0"/>
                  </a:lnTo>
                  <a:close/>
                  <a:moveTo>
                    <a:pt x="3663" y="0"/>
                  </a:moveTo>
                  <a:lnTo>
                    <a:pt x="3733" y="0"/>
                  </a:lnTo>
                  <a:lnTo>
                    <a:pt x="3733" y="17"/>
                  </a:lnTo>
                  <a:lnTo>
                    <a:pt x="3663" y="17"/>
                  </a:lnTo>
                  <a:lnTo>
                    <a:pt x="3663" y="0"/>
                  </a:lnTo>
                  <a:close/>
                  <a:moveTo>
                    <a:pt x="3786" y="0"/>
                  </a:moveTo>
                  <a:lnTo>
                    <a:pt x="3856" y="0"/>
                  </a:lnTo>
                  <a:lnTo>
                    <a:pt x="3856" y="17"/>
                  </a:lnTo>
                  <a:lnTo>
                    <a:pt x="3786" y="17"/>
                  </a:lnTo>
                  <a:lnTo>
                    <a:pt x="3786" y="0"/>
                  </a:lnTo>
                  <a:close/>
                  <a:moveTo>
                    <a:pt x="3907" y="0"/>
                  </a:moveTo>
                  <a:lnTo>
                    <a:pt x="3977" y="0"/>
                  </a:lnTo>
                  <a:lnTo>
                    <a:pt x="3977" y="17"/>
                  </a:lnTo>
                  <a:lnTo>
                    <a:pt x="3907" y="17"/>
                  </a:lnTo>
                  <a:lnTo>
                    <a:pt x="3907" y="0"/>
                  </a:lnTo>
                  <a:close/>
                  <a:moveTo>
                    <a:pt x="4030" y="0"/>
                  </a:moveTo>
                  <a:lnTo>
                    <a:pt x="4100" y="0"/>
                  </a:lnTo>
                  <a:lnTo>
                    <a:pt x="4100" y="17"/>
                  </a:lnTo>
                  <a:lnTo>
                    <a:pt x="4030" y="17"/>
                  </a:lnTo>
                  <a:lnTo>
                    <a:pt x="4030" y="0"/>
                  </a:lnTo>
                  <a:close/>
                  <a:moveTo>
                    <a:pt x="4151" y="0"/>
                  </a:moveTo>
                  <a:lnTo>
                    <a:pt x="4221" y="0"/>
                  </a:lnTo>
                  <a:lnTo>
                    <a:pt x="4221" y="17"/>
                  </a:lnTo>
                  <a:lnTo>
                    <a:pt x="4151" y="17"/>
                  </a:lnTo>
                  <a:lnTo>
                    <a:pt x="4151" y="0"/>
                  </a:lnTo>
                  <a:close/>
                  <a:moveTo>
                    <a:pt x="4274" y="0"/>
                  </a:moveTo>
                  <a:lnTo>
                    <a:pt x="4344" y="0"/>
                  </a:lnTo>
                  <a:lnTo>
                    <a:pt x="4344" y="17"/>
                  </a:lnTo>
                  <a:lnTo>
                    <a:pt x="4274" y="17"/>
                  </a:lnTo>
                  <a:lnTo>
                    <a:pt x="4274" y="0"/>
                  </a:lnTo>
                  <a:close/>
                  <a:moveTo>
                    <a:pt x="4396" y="0"/>
                  </a:moveTo>
                  <a:lnTo>
                    <a:pt x="4465" y="0"/>
                  </a:lnTo>
                  <a:lnTo>
                    <a:pt x="4465" y="17"/>
                  </a:lnTo>
                  <a:lnTo>
                    <a:pt x="4396" y="17"/>
                  </a:lnTo>
                  <a:lnTo>
                    <a:pt x="4396" y="0"/>
                  </a:lnTo>
                  <a:close/>
                  <a:moveTo>
                    <a:pt x="4518" y="0"/>
                  </a:moveTo>
                  <a:lnTo>
                    <a:pt x="4588" y="0"/>
                  </a:lnTo>
                  <a:lnTo>
                    <a:pt x="4588" y="17"/>
                  </a:lnTo>
                  <a:lnTo>
                    <a:pt x="4518" y="17"/>
                  </a:lnTo>
                  <a:lnTo>
                    <a:pt x="4518" y="0"/>
                  </a:lnTo>
                  <a:close/>
                  <a:moveTo>
                    <a:pt x="4640" y="0"/>
                  </a:moveTo>
                  <a:lnTo>
                    <a:pt x="4710" y="0"/>
                  </a:lnTo>
                  <a:lnTo>
                    <a:pt x="4710" y="17"/>
                  </a:lnTo>
                  <a:lnTo>
                    <a:pt x="4640" y="17"/>
                  </a:lnTo>
                  <a:lnTo>
                    <a:pt x="4640" y="0"/>
                  </a:lnTo>
                  <a:close/>
                  <a:moveTo>
                    <a:pt x="4763" y="0"/>
                  </a:moveTo>
                  <a:lnTo>
                    <a:pt x="4832" y="0"/>
                  </a:lnTo>
                  <a:lnTo>
                    <a:pt x="4832" y="17"/>
                  </a:lnTo>
                  <a:lnTo>
                    <a:pt x="4763" y="17"/>
                  </a:lnTo>
                  <a:lnTo>
                    <a:pt x="4763" y="0"/>
                  </a:lnTo>
                  <a:close/>
                  <a:moveTo>
                    <a:pt x="4884" y="0"/>
                  </a:moveTo>
                  <a:lnTo>
                    <a:pt x="4954" y="0"/>
                  </a:lnTo>
                  <a:lnTo>
                    <a:pt x="4954" y="17"/>
                  </a:lnTo>
                  <a:lnTo>
                    <a:pt x="4884" y="17"/>
                  </a:lnTo>
                  <a:lnTo>
                    <a:pt x="4884" y="0"/>
                  </a:lnTo>
                  <a:close/>
                  <a:moveTo>
                    <a:pt x="5007" y="0"/>
                  </a:moveTo>
                  <a:lnTo>
                    <a:pt x="5077" y="0"/>
                  </a:lnTo>
                  <a:lnTo>
                    <a:pt x="5077" y="17"/>
                  </a:lnTo>
                  <a:lnTo>
                    <a:pt x="5007" y="17"/>
                  </a:lnTo>
                  <a:lnTo>
                    <a:pt x="5007" y="0"/>
                  </a:lnTo>
                  <a:close/>
                  <a:moveTo>
                    <a:pt x="5128" y="0"/>
                  </a:moveTo>
                  <a:lnTo>
                    <a:pt x="5198" y="0"/>
                  </a:lnTo>
                  <a:lnTo>
                    <a:pt x="5198" y="17"/>
                  </a:lnTo>
                  <a:lnTo>
                    <a:pt x="5128" y="17"/>
                  </a:lnTo>
                  <a:lnTo>
                    <a:pt x="5128" y="0"/>
                  </a:lnTo>
                  <a:close/>
                  <a:moveTo>
                    <a:pt x="5251" y="0"/>
                  </a:moveTo>
                  <a:lnTo>
                    <a:pt x="5321" y="0"/>
                  </a:lnTo>
                  <a:lnTo>
                    <a:pt x="5321" y="17"/>
                  </a:lnTo>
                  <a:lnTo>
                    <a:pt x="5251" y="17"/>
                  </a:lnTo>
                  <a:lnTo>
                    <a:pt x="5251" y="0"/>
                  </a:lnTo>
                  <a:close/>
                  <a:moveTo>
                    <a:pt x="5372" y="0"/>
                  </a:moveTo>
                  <a:lnTo>
                    <a:pt x="5442" y="0"/>
                  </a:lnTo>
                  <a:lnTo>
                    <a:pt x="5442" y="17"/>
                  </a:lnTo>
                  <a:lnTo>
                    <a:pt x="5372" y="17"/>
                  </a:lnTo>
                  <a:lnTo>
                    <a:pt x="5372" y="0"/>
                  </a:lnTo>
                  <a:close/>
                  <a:moveTo>
                    <a:pt x="5495" y="0"/>
                  </a:moveTo>
                  <a:lnTo>
                    <a:pt x="5565" y="0"/>
                  </a:lnTo>
                  <a:lnTo>
                    <a:pt x="5565" y="17"/>
                  </a:lnTo>
                  <a:lnTo>
                    <a:pt x="5495" y="17"/>
                  </a:lnTo>
                  <a:lnTo>
                    <a:pt x="5495" y="0"/>
                  </a:lnTo>
                  <a:close/>
                  <a:moveTo>
                    <a:pt x="5617" y="0"/>
                  </a:moveTo>
                  <a:lnTo>
                    <a:pt x="5686" y="0"/>
                  </a:lnTo>
                  <a:lnTo>
                    <a:pt x="5686" y="17"/>
                  </a:lnTo>
                  <a:lnTo>
                    <a:pt x="5617" y="17"/>
                  </a:lnTo>
                  <a:lnTo>
                    <a:pt x="5617" y="0"/>
                  </a:lnTo>
                  <a:close/>
                  <a:moveTo>
                    <a:pt x="5739" y="0"/>
                  </a:moveTo>
                  <a:lnTo>
                    <a:pt x="5809" y="0"/>
                  </a:lnTo>
                  <a:lnTo>
                    <a:pt x="5809" y="17"/>
                  </a:lnTo>
                  <a:lnTo>
                    <a:pt x="5739" y="17"/>
                  </a:lnTo>
                  <a:lnTo>
                    <a:pt x="5739" y="0"/>
                  </a:lnTo>
                  <a:close/>
                  <a:moveTo>
                    <a:pt x="5861" y="0"/>
                  </a:moveTo>
                  <a:lnTo>
                    <a:pt x="5931" y="0"/>
                  </a:lnTo>
                  <a:lnTo>
                    <a:pt x="5931" y="17"/>
                  </a:lnTo>
                  <a:lnTo>
                    <a:pt x="5861" y="17"/>
                  </a:lnTo>
                  <a:lnTo>
                    <a:pt x="5861" y="0"/>
                  </a:lnTo>
                  <a:close/>
                  <a:moveTo>
                    <a:pt x="5984" y="0"/>
                  </a:moveTo>
                  <a:lnTo>
                    <a:pt x="6053" y="0"/>
                  </a:lnTo>
                  <a:lnTo>
                    <a:pt x="6053" y="17"/>
                  </a:lnTo>
                  <a:lnTo>
                    <a:pt x="5984" y="17"/>
                  </a:lnTo>
                  <a:lnTo>
                    <a:pt x="5984" y="0"/>
                  </a:lnTo>
                  <a:close/>
                  <a:moveTo>
                    <a:pt x="6105" y="0"/>
                  </a:moveTo>
                  <a:lnTo>
                    <a:pt x="6175" y="0"/>
                  </a:lnTo>
                  <a:lnTo>
                    <a:pt x="6175" y="17"/>
                  </a:lnTo>
                  <a:lnTo>
                    <a:pt x="6105" y="17"/>
                  </a:lnTo>
                  <a:lnTo>
                    <a:pt x="6105" y="0"/>
                  </a:lnTo>
                  <a:close/>
                  <a:moveTo>
                    <a:pt x="6228" y="0"/>
                  </a:moveTo>
                  <a:lnTo>
                    <a:pt x="6298" y="0"/>
                  </a:lnTo>
                  <a:lnTo>
                    <a:pt x="6298" y="17"/>
                  </a:lnTo>
                  <a:lnTo>
                    <a:pt x="6228" y="17"/>
                  </a:lnTo>
                  <a:lnTo>
                    <a:pt x="6228" y="0"/>
                  </a:lnTo>
                  <a:close/>
                  <a:moveTo>
                    <a:pt x="6349" y="0"/>
                  </a:moveTo>
                  <a:lnTo>
                    <a:pt x="6419" y="0"/>
                  </a:lnTo>
                  <a:lnTo>
                    <a:pt x="6419" y="17"/>
                  </a:lnTo>
                  <a:lnTo>
                    <a:pt x="6349" y="17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9" name="Freeform 23"/>
            <p:cNvSpPr>
              <a:spLocks noEditPoints="1"/>
            </p:cNvSpPr>
            <p:nvPr/>
          </p:nvSpPr>
          <p:spPr bwMode="auto">
            <a:xfrm>
              <a:off x="979" y="2683"/>
              <a:ext cx="3209" cy="9"/>
            </a:xfrm>
            <a:custGeom>
              <a:avLst/>
              <a:gdLst>
                <a:gd name="T0" fmla="*/ 0 w 6419"/>
                <a:gd name="T1" fmla="*/ 0 h 17"/>
                <a:gd name="T2" fmla="*/ 7 w 6419"/>
                <a:gd name="T3" fmla="*/ 0 h 17"/>
                <a:gd name="T4" fmla="*/ 15 w 6419"/>
                <a:gd name="T5" fmla="*/ 0 h 17"/>
                <a:gd name="T6" fmla="*/ 22 w 6419"/>
                <a:gd name="T7" fmla="*/ 0 h 17"/>
                <a:gd name="T8" fmla="*/ 30 w 6419"/>
                <a:gd name="T9" fmla="*/ 0 h 17"/>
                <a:gd name="T10" fmla="*/ 38 w 6419"/>
                <a:gd name="T11" fmla="*/ 0 h 17"/>
                <a:gd name="T12" fmla="*/ 45 w 6419"/>
                <a:gd name="T13" fmla="*/ 0 h 17"/>
                <a:gd name="T14" fmla="*/ 53 w 6419"/>
                <a:gd name="T15" fmla="*/ 0 h 17"/>
                <a:gd name="T16" fmla="*/ 61 w 6419"/>
                <a:gd name="T17" fmla="*/ 0 h 17"/>
                <a:gd name="T18" fmla="*/ 68 w 6419"/>
                <a:gd name="T19" fmla="*/ 0 h 17"/>
                <a:gd name="T20" fmla="*/ 76 w 6419"/>
                <a:gd name="T21" fmla="*/ 0 h 17"/>
                <a:gd name="T22" fmla="*/ 84 w 6419"/>
                <a:gd name="T23" fmla="*/ 0 h 17"/>
                <a:gd name="T24" fmla="*/ 91 w 6419"/>
                <a:gd name="T25" fmla="*/ 0 h 17"/>
                <a:gd name="T26" fmla="*/ 99 w 6419"/>
                <a:gd name="T27" fmla="*/ 0 h 17"/>
                <a:gd name="T28" fmla="*/ 106 w 6419"/>
                <a:gd name="T29" fmla="*/ 0 h 17"/>
                <a:gd name="T30" fmla="*/ 114 w 6419"/>
                <a:gd name="T31" fmla="*/ 0 h 17"/>
                <a:gd name="T32" fmla="*/ 122 w 6419"/>
                <a:gd name="T33" fmla="*/ 0 h 17"/>
                <a:gd name="T34" fmla="*/ 129 w 6419"/>
                <a:gd name="T35" fmla="*/ 0 h 17"/>
                <a:gd name="T36" fmla="*/ 137 w 6419"/>
                <a:gd name="T37" fmla="*/ 0 h 17"/>
                <a:gd name="T38" fmla="*/ 145 w 6419"/>
                <a:gd name="T39" fmla="*/ 0 h 17"/>
                <a:gd name="T40" fmla="*/ 152 w 6419"/>
                <a:gd name="T41" fmla="*/ 0 h 17"/>
                <a:gd name="T42" fmla="*/ 160 w 6419"/>
                <a:gd name="T43" fmla="*/ 0 h 17"/>
                <a:gd name="T44" fmla="*/ 167 w 6419"/>
                <a:gd name="T45" fmla="*/ 0 h 17"/>
                <a:gd name="T46" fmla="*/ 175 w 6419"/>
                <a:gd name="T47" fmla="*/ 0 h 17"/>
                <a:gd name="T48" fmla="*/ 183 w 6419"/>
                <a:gd name="T49" fmla="*/ 0 h 17"/>
                <a:gd name="T50" fmla="*/ 190 w 6419"/>
                <a:gd name="T51" fmla="*/ 0 h 17"/>
                <a:gd name="T52" fmla="*/ 198 w 6419"/>
                <a:gd name="T53" fmla="*/ 0 h 17"/>
                <a:gd name="T54" fmla="*/ 206 w 6419"/>
                <a:gd name="T55" fmla="*/ 0 h 17"/>
                <a:gd name="T56" fmla="*/ 213 w 6419"/>
                <a:gd name="T57" fmla="*/ 0 h 17"/>
                <a:gd name="T58" fmla="*/ 221 w 6419"/>
                <a:gd name="T59" fmla="*/ 0 h 17"/>
                <a:gd name="T60" fmla="*/ 228 w 6419"/>
                <a:gd name="T61" fmla="*/ 0 h 17"/>
                <a:gd name="T62" fmla="*/ 236 w 6419"/>
                <a:gd name="T63" fmla="*/ 0 h 17"/>
                <a:gd name="T64" fmla="*/ 244 w 6419"/>
                <a:gd name="T65" fmla="*/ 0 h 17"/>
                <a:gd name="T66" fmla="*/ 251 w 6419"/>
                <a:gd name="T67" fmla="*/ 0 h 17"/>
                <a:gd name="T68" fmla="*/ 259 w 6419"/>
                <a:gd name="T69" fmla="*/ 0 h 17"/>
                <a:gd name="T70" fmla="*/ 267 w 6419"/>
                <a:gd name="T71" fmla="*/ 0 h 17"/>
                <a:gd name="T72" fmla="*/ 274 w 6419"/>
                <a:gd name="T73" fmla="*/ 0 h 17"/>
                <a:gd name="T74" fmla="*/ 282 w 6419"/>
                <a:gd name="T75" fmla="*/ 0 h 17"/>
                <a:gd name="T76" fmla="*/ 290 w 6419"/>
                <a:gd name="T77" fmla="*/ 0 h 17"/>
                <a:gd name="T78" fmla="*/ 297 w 6419"/>
                <a:gd name="T79" fmla="*/ 0 h 17"/>
                <a:gd name="T80" fmla="*/ 305 w 6419"/>
                <a:gd name="T81" fmla="*/ 0 h 17"/>
                <a:gd name="T82" fmla="*/ 312 w 6419"/>
                <a:gd name="T83" fmla="*/ 0 h 17"/>
                <a:gd name="T84" fmla="*/ 320 w 6419"/>
                <a:gd name="T85" fmla="*/ 0 h 17"/>
                <a:gd name="T86" fmla="*/ 328 w 6419"/>
                <a:gd name="T87" fmla="*/ 0 h 17"/>
                <a:gd name="T88" fmla="*/ 335 w 6419"/>
                <a:gd name="T89" fmla="*/ 0 h 17"/>
                <a:gd name="T90" fmla="*/ 343 w 6419"/>
                <a:gd name="T91" fmla="*/ 0 h 17"/>
                <a:gd name="T92" fmla="*/ 351 w 6419"/>
                <a:gd name="T93" fmla="*/ 0 h 17"/>
                <a:gd name="T94" fmla="*/ 358 w 6419"/>
                <a:gd name="T95" fmla="*/ 0 h 17"/>
                <a:gd name="T96" fmla="*/ 366 w 6419"/>
                <a:gd name="T97" fmla="*/ 0 h 17"/>
                <a:gd name="T98" fmla="*/ 374 w 6419"/>
                <a:gd name="T99" fmla="*/ 0 h 17"/>
                <a:gd name="T100" fmla="*/ 381 w 6419"/>
                <a:gd name="T101" fmla="*/ 0 h 17"/>
                <a:gd name="T102" fmla="*/ 389 w 6419"/>
                <a:gd name="T103" fmla="*/ 0 h 17"/>
                <a:gd name="T104" fmla="*/ 396 w 6419"/>
                <a:gd name="T105" fmla="*/ 0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419"/>
                <a:gd name="T160" fmla="*/ 0 h 17"/>
                <a:gd name="T161" fmla="*/ 6419 w 6419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419" h="17">
                  <a:moveTo>
                    <a:pt x="0" y="0"/>
                  </a:moveTo>
                  <a:lnTo>
                    <a:pt x="70" y="0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123" y="0"/>
                  </a:moveTo>
                  <a:lnTo>
                    <a:pt x="192" y="0"/>
                  </a:lnTo>
                  <a:lnTo>
                    <a:pt x="192" y="17"/>
                  </a:lnTo>
                  <a:lnTo>
                    <a:pt x="123" y="17"/>
                  </a:lnTo>
                  <a:lnTo>
                    <a:pt x="123" y="0"/>
                  </a:lnTo>
                  <a:close/>
                  <a:moveTo>
                    <a:pt x="244" y="0"/>
                  </a:moveTo>
                  <a:lnTo>
                    <a:pt x="314" y="0"/>
                  </a:lnTo>
                  <a:lnTo>
                    <a:pt x="314" y="17"/>
                  </a:lnTo>
                  <a:lnTo>
                    <a:pt x="244" y="17"/>
                  </a:lnTo>
                  <a:lnTo>
                    <a:pt x="244" y="0"/>
                  </a:lnTo>
                  <a:close/>
                  <a:moveTo>
                    <a:pt x="367" y="0"/>
                  </a:moveTo>
                  <a:lnTo>
                    <a:pt x="437" y="0"/>
                  </a:lnTo>
                  <a:lnTo>
                    <a:pt x="437" y="17"/>
                  </a:lnTo>
                  <a:lnTo>
                    <a:pt x="367" y="17"/>
                  </a:lnTo>
                  <a:lnTo>
                    <a:pt x="367" y="0"/>
                  </a:lnTo>
                  <a:close/>
                  <a:moveTo>
                    <a:pt x="488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488" y="17"/>
                  </a:lnTo>
                  <a:lnTo>
                    <a:pt x="488" y="0"/>
                  </a:lnTo>
                  <a:close/>
                  <a:moveTo>
                    <a:pt x="611" y="0"/>
                  </a:moveTo>
                  <a:lnTo>
                    <a:pt x="681" y="0"/>
                  </a:lnTo>
                  <a:lnTo>
                    <a:pt x="681" y="17"/>
                  </a:lnTo>
                  <a:lnTo>
                    <a:pt x="611" y="17"/>
                  </a:lnTo>
                  <a:lnTo>
                    <a:pt x="611" y="0"/>
                  </a:lnTo>
                  <a:close/>
                  <a:moveTo>
                    <a:pt x="733" y="0"/>
                  </a:moveTo>
                  <a:lnTo>
                    <a:pt x="802" y="0"/>
                  </a:lnTo>
                  <a:lnTo>
                    <a:pt x="802" y="17"/>
                  </a:lnTo>
                  <a:lnTo>
                    <a:pt x="733" y="17"/>
                  </a:lnTo>
                  <a:lnTo>
                    <a:pt x="733" y="0"/>
                  </a:lnTo>
                  <a:close/>
                  <a:moveTo>
                    <a:pt x="855" y="0"/>
                  </a:moveTo>
                  <a:lnTo>
                    <a:pt x="925" y="0"/>
                  </a:lnTo>
                  <a:lnTo>
                    <a:pt x="925" y="17"/>
                  </a:lnTo>
                  <a:lnTo>
                    <a:pt x="855" y="17"/>
                  </a:lnTo>
                  <a:lnTo>
                    <a:pt x="855" y="0"/>
                  </a:lnTo>
                  <a:close/>
                  <a:moveTo>
                    <a:pt x="977" y="0"/>
                  </a:moveTo>
                  <a:lnTo>
                    <a:pt x="1046" y="0"/>
                  </a:lnTo>
                  <a:lnTo>
                    <a:pt x="1046" y="17"/>
                  </a:lnTo>
                  <a:lnTo>
                    <a:pt x="977" y="17"/>
                  </a:lnTo>
                  <a:lnTo>
                    <a:pt x="977" y="0"/>
                  </a:lnTo>
                  <a:close/>
                  <a:moveTo>
                    <a:pt x="1100" y="0"/>
                  </a:moveTo>
                  <a:lnTo>
                    <a:pt x="1169" y="0"/>
                  </a:lnTo>
                  <a:lnTo>
                    <a:pt x="1169" y="17"/>
                  </a:lnTo>
                  <a:lnTo>
                    <a:pt x="1100" y="17"/>
                  </a:lnTo>
                  <a:lnTo>
                    <a:pt x="1100" y="0"/>
                  </a:lnTo>
                  <a:close/>
                  <a:moveTo>
                    <a:pt x="1221" y="0"/>
                  </a:moveTo>
                  <a:lnTo>
                    <a:pt x="1291" y="0"/>
                  </a:lnTo>
                  <a:lnTo>
                    <a:pt x="1291" y="17"/>
                  </a:lnTo>
                  <a:lnTo>
                    <a:pt x="1221" y="17"/>
                  </a:lnTo>
                  <a:lnTo>
                    <a:pt x="1221" y="0"/>
                  </a:lnTo>
                  <a:close/>
                  <a:moveTo>
                    <a:pt x="1344" y="0"/>
                  </a:moveTo>
                  <a:lnTo>
                    <a:pt x="1413" y="0"/>
                  </a:lnTo>
                  <a:lnTo>
                    <a:pt x="1413" y="17"/>
                  </a:lnTo>
                  <a:lnTo>
                    <a:pt x="1344" y="17"/>
                  </a:lnTo>
                  <a:lnTo>
                    <a:pt x="1344" y="0"/>
                  </a:lnTo>
                  <a:close/>
                  <a:moveTo>
                    <a:pt x="1465" y="0"/>
                  </a:moveTo>
                  <a:lnTo>
                    <a:pt x="1535" y="0"/>
                  </a:lnTo>
                  <a:lnTo>
                    <a:pt x="1535" y="17"/>
                  </a:lnTo>
                  <a:lnTo>
                    <a:pt x="1465" y="17"/>
                  </a:lnTo>
                  <a:lnTo>
                    <a:pt x="1465" y="0"/>
                  </a:lnTo>
                  <a:close/>
                  <a:moveTo>
                    <a:pt x="1588" y="0"/>
                  </a:moveTo>
                  <a:lnTo>
                    <a:pt x="1658" y="0"/>
                  </a:lnTo>
                  <a:lnTo>
                    <a:pt x="1658" y="17"/>
                  </a:lnTo>
                  <a:lnTo>
                    <a:pt x="1588" y="17"/>
                  </a:lnTo>
                  <a:lnTo>
                    <a:pt x="1588" y="0"/>
                  </a:lnTo>
                  <a:close/>
                  <a:moveTo>
                    <a:pt x="1709" y="0"/>
                  </a:moveTo>
                  <a:lnTo>
                    <a:pt x="1779" y="0"/>
                  </a:lnTo>
                  <a:lnTo>
                    <a:pt x="1779" y="17"/>
                  </a:lnTo>
                  <a:lnTo>
                    <a:pt x="1709" y="17"/>
                  </a:lnTo>
                  <a:lnTo>
                    <a:pt x="1709" y="0"/>
                  </a:lnTo>
                  <a:close/>
                  <a:moveTo>
                    <a:pt x="1832" y="0"/>
                  </a:moveTo>
                  <a:lnTo>
                    <a:pt x="1902" y="0"/>
                  </a:lnTo>
                  <a:lnTo>
                    <a:pt x="1902" y="17"/>
                  </a:lnTo>
                  <a:lnTo>
                    <a:pt x="1832" y="17"/>
                  </a:lnTo>
                  <a:lnTo>
                    <a:pt x="1832" y="0"/>
                  </a:lnTo>
                  <a:close/>
                  <a:moveTo>
                    <a:pt x="1954" y="0"/>
                  </a:moveTo>
                  <a:lnTo>
                    <a:pt x="2023" y="0"/>
                  </a:lnTo>
                  <a:lnTo>
                    <a:pt x="2023" y="17"/>
                  </a:lnTo>
                  <a:lnTo>
                    <a:pt x="1954" y="17"/>
                  </a:lnTo>
                  <a:lnTo>
                    <a:pt x="1954" y="0"/>
                  </a:lnTo>
                  <a:close/>
                  <a:moveTo>
                    <a:pt x="2076" y="0"/>
                  </a:moveTo>
                  <a:lnTo>
                    <a:pt x="2146" y="0"/>
                  </a:lnTo>
                  <a:lnTo>
                    <a:pt x="2146" y="17"/>
                  </a:lnTo>
                  <a:lnTo>
                    <a:pt x="2076" y="17"/>
                  </a:lnTo>
                  <a:lnTo>
                    <a:pt x="2076" y="0"/>
                  </a:lnTo>
                  <a:close/>
                  <a:moveTo>
                    <a:pt x="2198" y="0"/>
                  </a:moveTo>
                  <a:lnTo>
                    <a:pt x="2267" y="0"/>
                  </a:lnTo>
                  <a:lnTo>
                    <a:pt x="2267" y="17"/>
                  </a:lnTo>
                  <a:lnTo>
                    <a:pt x="2198" y="17"/>
                  </a:lnTo>
                  <a:lnTo>
                    <a:pt x="2198" y="0"/>
                  </a:lnTo>
                  <a:close/>
                  <a:moveTo>
                    <a:pt x="2321" y="0"/>
                  </a:moveTo>
                  <a:lnTo>
                    <a:pt x="2390" y="0"/>
                  </a:lnTo>
                  <a:lnTo>
                    <a:pt x="2390" y="17"/>
                  </a:lnTo>
                  <a:lnTo>
                    <a:pt x="2321" y="17"/>
                  </a:lnTo>
                  <a:lnTo>
                    <a:pt x="2321" y="0"/>
                  </a:lnTo>
                  <a:close/>
                  <a:moveTo>
                    <a:pt x="2442" y="0"/>
                  </a:moveTo>
                  <a:lnTo>
                    <a:pt x="2512" y="0"/>
                  </a:lnTo>
                  <a:lnTo>
                    <a:pt x="2512" y="17"/>
                  </a:lnTo>
                  <a:lnTo>
                    <a:pt x="2442" y="17"/>
                  </a:lnTo>
                  <a:lnTo>
                    <a:pt x="2442" y="0"/>
                  </a:lnTo>
                  <a:close/>
                  <a:moveTo>
                    <a:pt x="2565" y="0"/>
                  </a:moveTo>
                  <a:lnTo>
                    <a:pt x="2635" y="0"/>
                  </a:lnTo>
                  <a:lnTo>
                    <a:pt x="2635" y="17"/>
                  </a:lnTo>
                  <a:lnTo>
                    <a:pt x="2565" y="17"/>
                  </a:lnTo>
                  <a:lnTo>
                    <a:pt x="2565" y="0"/>
                  </a:lnTo>
                  <a:close/>
                  <a:moveTo>
                    <a:pt x="2686" y="0"/>
                  </a:moveTo>
                  <a:lnTo>
                    <a:pt x="2756" y="0"/>
                  </a:lnTo>
                  <a:lnTo>
                    <a:pt x="2756" y="17"/>
                  </a:lnTo>
                  <a:lnTo>
                    <a:pt x="2686" y="17"/>
                  </a:lnTo>
                  <a:lnTo>
                    <a:pt x="2686" y="0"/>
                  </a:lnTo>
                  <a:close/>
                  <a:moveTo>
                    <a:pt x="2809" y="0"/>
                  </a:moveTo>
                  <a:lnTo>
                    <a:pt x="2879" y="0"/>
                  </a:lnTo>
                  <a:lnTo>
                    <a:pt x="2879" y="17"/>
                  </a:lnTo>
                  <a:lnTo>
                    <a:pt x="2809" y="17"/>
                  </a:lnTo>
                  <a:lnTo>
                    <a:pt x="2809" y="0"/>
                  </a:lnTo>
                  <a:close/>
                  <a:moveTo>
                    <a:pt x="2930" y="0"/>
                  </a:moveTo>
                  <a:lnTo>
                    <a:pt x="3000" y="0"/>
                  </a:lnTo>
                  <a:lnTo>
                    <a:pt x="3000" y="17"/>
                  </a:lnTo>
                  <a:lnTo>
                    <a:pt x="2930" y="17"/>
                  </a:lnTo>
                  <a:lnTo>
                    <a:pt x="2930" y="0"/>
                  </a:lnTo>
                  <a:close/>
                  <a:moveTo>
                    <a:pt x="3053" y="0"/>
                  </a:moveTo>
                  <a:lnTo>
                    <a:pt x="3123" y="0"/>
                  </a:lnTo>
                  <a:lnTo>
                    <a:pt x="3123" y="17"/>
                  </a:lnTo>
                  <a:lnTo>
                    <a:pt x="3053" y="17"/>
                  </a:lnTo>
                  <a:lnTo>
                    <a:pt x="3053" y="0"/>
                  </a:lnTo>
                  <a:close/>
                  <a:moveTo>
                    <a:pt x="3175" y="0"/>
                  </a:moveTo>
                  <a:lnTo>
                    <a:pt x="3244" y="0"/>
                  </a:lnTo>
                  <a:lnTo>
                    <a:pt x="3244" y="17"/>
                  </a:lnTo>
                  <a:lnTo>
                    <a:pt x="3175" y="17"/>
                  </a:lnTo>
                  <a:lnTo>
                    <a:pt x="3175" y="0"/>
                  </a:lnTo>
                  <a:close/>
                  <a:moveTo>
                    <a:pt x="3297" y="0"/>
                  </a:moveTo>
                  <a:lnTo>
                    <a:pt x="3367" y="0"/>
                  </a:lnTo>
                  <a:lnTo>
                    <a:pt x="3367" y="17"/>
                  </a:lnTo>
                  <a:lnTo>
                    <a:pt x="3297" y="17"/>
                  </a:lnTo>
                  <a:lnTo>
                    <a:pt x="3297" y="0"/>
                  </a:lnTo>
                  <a:close/>
                  <a:moveTo>
                    <a:pt x="3419" y="0"/>
                  </a:moveTo>
                  <a:lnTo>
                    <a:pt x="3489" y="0"/>
                  </a:lnTo>
                  <a:lnTo>
                    <a:pt x="3489" y="17"/>
                  </a:lnTo>
                  <a:lnTo>
                    <a:pt x="3419" y="17"/>
                  </a:lnTo>
                  <a:lnTo>
                    <a:pt x="3419" y="0"/>
                  </a:lnTo>
                  <a:close/>
                  <a:moveTo>
                    <a:pt x="3542" y="0"/>
                  </a:moveTo>
                  <a:lnTo>
                    <a:pt x="3611" y="0"/>
                  </a:lnTo>
                  <a:lnTo>
                    <a:pt x="3611" y="17"/>
                  </a:lnTo>
                  <a:lnTo>
                    <a:pt x="3542" y="17"/>
                  </a:lnTo>
                  <a:lnTo>
                    <a:pt x="3542" y="0"/>
                  </a:lnTo>
                  <a:close/>
                  <a:moveTo>
                    <a:pt x="3663" y="0"/>
                  </a:moveTo>
                  <a:lnTo>
                    <a:pt x="3733" y="0"/>
                  </a:lnTo>
                  <a:lnTo>
                    <a:pt x="3733" y="17"/>
                  </a:lnTo>
                  <a:lnTo>
                    <a:pt x="3663" y="17"/>
                  </a:lnTo>
                  <a:lnTo>
                    <a:pt x="3663" y="0"/>
                  </a:lnTo>
                  <a:close/>
                  <a:moveTo>
                    <a:pt x="3786" y="0"/>
                  </a:moveTo>
                  <a:lnTo>
                    <a:pt x="3856" y="0"/>
                  </a:lnTo>
                  <a:lnTo>
                    <a:pt x="3856" y="17"/>
                  </a:lnTo>
                  <a:lnTo>
                    <a:pt x="3786" y="17"/>
                  </a:lnTo>
                  <a:lnTo>
                    <a:pt x="3786" y="0"/>
                  </a:lnTo>
                  <a:close/>
                  <a:moveTo>
                    <a:pt x="3907" y="0"/>
                  </a:moveTo>
                  <a:lnTo>
                    <a:pt x="3977" y="0"/>
                  </a:lnTo>
                  <a:lnTo>
                    <a:pt x="3977" y="17"/>
                  </a:lnTo>
                  <a:lnTo>
                    <a:pt x="3907" y="17"/>
                  </a:lnTo>
                  <a:lnTo>
                    <a:pt x="3907" y="0"/>
                  </a:lnTo>
                  <a:close/>
                  <a:moveTo>
                    <a:pt x="4030" y="0"/>
                  </a:moveTo>
                  <a:lnTo>
                    <a:pt x="4100" y="0"/>
                  </a:lnTo>
                  <a:lnTo>
                    <a:pt x="4100" y="17"/>
                  </a:lnTo>
                  <a:lnTo>
                    <a:pt x="4030" y="17"/>
                  </a:lnTo>
                  <a:lnTo>
                    <a:pt x="4030" y="0"/>
                  </a:lnTo>
                  <a:close/>
                  <a:moveTo>
                    <a:pt x="4151" y="0"/>
                  </a:moveTo>
                  <a:lnTo>
                    <a:pt x="4221" y="0"/>
                  </a:lnTo>
                  <a:lnTo>
                    <a:pt x="4221" y="17"/>
                  </a:lnTo>
                  <a:lnTo>
                    <a:pt x="4151" y="17"/>
                  </a:lnTo>
                  <a:lnTo>
                    <a:pt x="4151" y="0"/>
                  </a:lnTo>
                  <a:close/>
                  <a:moveTo>
                    <a:pt x="4274" y="0"/>
                  </a:moveTo>
                  <a:lnTo>
                    <a:pt x="4344" y="0"/>
                  </a:lnTo>
                  <a:lnTo>
                    <a:pt x="4344" y="17"/>
                  </a:lnTo>
                  <a:lnTo>
                    <a:pt x="4274" y="17"/>
                  </a:lnTo>
                  <a:lnTo>
                    <a:pt x="4274" y="0"/>
                  </a:lnTo>
                  <a:close/>
                  <a:moveTo>
                    <a:pt x="4396" y="0"/>
                  </a:moveTo>
                  <a:lnTo>
                    <a:pt x="4465" y="0"/>
                  </a:lnTo>
                  <a:lnTo>
                    <a:pt x="4465" y="17"/>
                  </a:lnTo>
                  <a:lnTo>
                    <a:pt x="4396" y="17"/>
                  </a:lnTo>
                  <a:lnTo>
                    <a:pt x="4396" y="0"/>
                  </a:lnTo>
                  <a:close/>
                  <a:moveTo>
                    <a:pt x="4518" y="0"/>
                  </a:moveTo>
                  <a:lnTo>
                    <a:pt x="4588" y="0"/>
                  </a:lnTo>
                  <a:lnTo>
                    <a:pt x="4588" y="17"/>
                  </a:lnTo>
                  <a:lnTo>
                    <a:pt x="4518" y="17"/>
                  </a:lnTo>
                  <a:lnTo>
                    <a:pt x="4518" y="0"/>
                  </a:lnTo>
                  <a:close/>
                  <a:moveTo>
                    <a:pt x="4640" y="0"/>
                  </a:moveTo>
                  <a:lnTo>
                    <a:pt x="4710" y="0"/>
                  </a:lnTo>
                  <a:lnTo>
                    <a:pt x="4710" y="17"/>
                  </a:lnTo>
                  <a:lnTo>
                    <a:pt x="4640" y="17"/>
                  </a:lnTo>
                  <a:lnTo>
                    <a:pt x="4640" y="0"/>
                  </a:lnTo>
                  <a:close/>
                  <a:moveTo>
                    <a:pt x="4763" y="0"/>
                  </a:moveTo>
                  <a:lnTo>
                    <a:pt x="4832" y="0"/>
                  </a:lnTo>
                  <a:lnTo>
                    <a:pt x="4832" y="17"/>
                  </a:lnTo>
                  <a:lnTo>
                    <a:pt x="4763" y="17"/>
                  </a:lnTo>
                  <a:lnTo>
                    <a:pt x="4763" y="0"/>
                  </a:lnTo>
                  <a:close/>
                  <a:moveTo>
                    <a:pt x="4884" y="0"/>
                  </a:moveTo>
                  <a:lnTo>
                    <a:pt x="4954" y="0"/>
                  </a:lnTo>
                  <a:lnTo>
                    <a:pt x="4954" y="17"/>
                  </a:lnTo>
                  <a:lnTo>
                    <a:pt x="4884" y="17"/>
                  </a:lnTo>
                  <a:lnTo>
                    <a:pt x="4884" y="0"/>
                  </a:lnTo>
                  <a:close/>
                  <a:moveTo>
                    <a:pt x="5007" y="0"/>
                  </a:moveTo>
                  <a:lnTo>
                    <a:pt x="5077" y="0"/>
                  </a:lnTo>
                  <a:lnTo>
                    <a:pt x="5077" y="17"/>
                  </a:lnTo>
                  <a:lnTo>
                    <a:pt x="5007" y="17"/>
                  </a:lnTo>
                  <a:lnTo>
                    <a:pt x="5007" y="0"/>
                  </a:lnTo>
                  <a:close/>
                  <a:moveTo>
                    <a:pt x="5128" y="0"/>
                  </a:moveTo>
                  <a:lnTo>
                    <a:pt x="5198" y="0"/>
                  </a:lnTo>
                  <a:lnTo>
                    <a:pt x="5198" y="17"/>
                  </a:lnTo>
                  <a:lnTo>
                    <a:pt x="5128" y="17"/>
                  </a:lnTo>
                  <a:lnTo>
                    <a:pt x="5128" y="0"/>
                  </a:lnTo>
                  <a:close/>
                  <a:moveTo>
                    <a:pt x="5251" y="0"/>
                  </a:moveTo>
                  <a:lnTo>
                    <a:pt x="5321" y="0"/>
                  </a:lnTo>
                  <a:lnTo>
                    <a:pt x="5321" y="17"/>
                  </a:lnTo>
                  <a:lnTo>
                    <a:pt x="5251" y="17"/>
                  </a:lnTo>
                  <a:lnTo>
                    <a:pt x="5251" y="0"/>
                  </a:lnTo>
                  <a:close/>
                  <a:moveTo>
                    <a:pt x="5372" y="0"/>
                  </a:moveTo>
                  <a:lnTo>
                    <a:pt x="5442" y="0"/>
                  </a:lnTo>
                  <a:lnTo>
                    <a:pt x="5442" y="17"/>
                  </a:lnTo>
                  <a:lnTo>
                    <a:pt x="5372" y="17"/>
                  </a:lnTo>
                  <a:lnTo>
                    <a:pt x="5372" y="0"/>
                  </a:lnTo>
                  <a:close/>
                  <a:moveTo>
                    <a:pt x="5495" y="0"/>
                  </a:moveTo>
                  <a:lnTo>
                    <a:pt x="5565" y="0"/>
                  </a:lnTo>
                  <a:lnTo>
                    <a:pt x="5565" y="17"/>
                  </a:lnTo>
                  <a:lnTo>
                    <a:pt x="5495" y="17"/>
                  </a:lnTo>
                  <a:lnTo>
                    <a:pt x="5495" y="0"/>
                  </a:lnTo>
                  <a:close/>
                  <a:moveTo>
                    <a:pt x="5617" y="0"/>
                  </a:moveTo>
                  <a:lnTo>
                    <a:pt x="5686" y="0"/>
                  </a:lnTo>
                  <a:lnTo>
                    <a:pt x="5686" y="17"/>
                  </a:lnTo>
                  <a:lnTo>
                    <a:pt x="5617" y="17"/>
                  </a:lnTo>
                  <a:lnTo>
                    <a:pt x="5617" y="0"/>
                  </a:lnTo>
                  <a:close/>
                  <a:moveTo>
                    <a:pt x="5739" y="0"/>
                  </a:moveTo>
                  <a:lnTo>
                    <a:pt x="5809" y="0"/>
                  </a:lnTo>
                  <a:lnTo>
                    <a:pt x="5809" y="17"/>
                  </a:lnTo>
                  <a:lnTo>
                    <a:pt x="5739" y="17"/>
                  </a:lnTo>
                  <a:lnTo>
                    <a:pt x="5739" y="0"/>
                  </a:lnTo>
                  <a:close/>
                  <a:moveTo>
                    <a:pt x="5861" y="0"/>
                  </a:moveTo>
                  <a:lnTo>
                    <a:pt x="5931" y="0"/>
                  </a:lnTo>
                  <a:lnTo>
                    <a:pt x="5931" y="17"/>
                  </a:lnTo>
                  <a:lnTo>
                    <a:pt x="5861" y="17"/>
                  </a:lnTo>
                  <a:lnTo>
                    <a:pt x="5861" y="0"/>
                  </a:lnTo>
                  <a:close/>
                  <a:moveTo>
                    <a:pt x="5984" y="0"/>
                  </a:moveTo>
                  <a:lnTo>
                    <a:pt x="6053" y="0"/>
                  </a:lnTo>
                  <a:lnTo>
                    <a:pt x="6053" y="17"/>
                  </a:lnTo>
                  <a:lnTo>
                    <a:pt x="5984" y="17"/>
                  </a:lnTo>
                  <a:lnTo>
                    <a:pt x="5984" y="0"/>
                  </a:lnTo>
                  <a:close/>
                  <a:moveTo>
                    <a:pt x="6105" y="0"/>
                  </a:moveTo>
                  <a:lnTo>
                    <a:pt x="6175" y="0"/>
                  </a:lnTo>
                  <a:lnTo>
                    <a:pt x="6175" y="17"/>
                  </a:lnTo>
                  <a:lnTo>
                    <a:pt x="6105" y="17"/>
                  </a:lnTo>
                  <a:lnTo>
                    <a:pt x="6105" y="0"/>
                  </a:lnTo>
                  <a:close/>
                  <a:moveTo>
                    <a:pt x="6228" y="0"/>
                  </a:moveTo>
                  <a:lnTo>
                    <a:pt x="6298" y="0"/>
                  </a:lnTo>
                  <a:lnTo>
                    <a:pt x="6298" y="17"/>
                  </a:lnTo>
                  <a:lnTo>
                    <a:pt x="6228" y="17"/>
                  </a:lnTo>
                  <a:lnTo>
                    <a:pt x="6228" y="0"/>
                  </a:lnTo>
                  <a:close/>
                  <a:moveTo>
                    <a:pt x="6349" y="0"/>
                  </a:moveTo>
                  <a:lnTo>
                    <a:pt x="6419" y="0"/>
                  </a:lnTo>
                  <a:lnTo>
                    <a:pt x="6419" y="17"/>
                  </a:lnTo>
                  <a:lnTo>
                    <a:pt x="6349" y="17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70" name="Freeform 24"/>
            <p:cNvSpPr>
              <a:spLocks/>
            </p:cNvSpPr>
            <p:nvPr/>
          </p:nvSpPr>
          <p:spPr bwMode="auto">
            <a:xfrm>
              <a:off x="979" y="2027"/>
              <a:ext cx="3066" cy="1818"/>
            </a:xfrm>
            <a:custGeom>
              <a:avLst/>
              <a:gdLst>
                <a:gd name="T0" fmla="*/ 13 w 6131"/>
                <a:gd name="T1" fmla="*/ 1 h 3634"/>
                <a:gd name="T2" fmla="*/ 39 w 6131"/>
                <a:gd name="T3" fmla="*/ 3 h 3634"/>
                <a:gd name="T4" fmla="*/ 65 w 6131"/>
                <a:gd name="T5" fmla="*/ 5 h 3634"/>
                <a:gd name="T6" fmla="*/ 77 w 6131"/>
                <a:gd name="T7" fmla="*/ 6 h 3634"/>
                <a:gd name="T8" fmla="*/ 89 w 6131"/>
                <a:gd name="T9" fmla="*/ 8 h 3634"/>
                <a:gd name="T10" fmla="*/ 101 w 6131"/>
                <a:gd name="T11" fmla="*/ 9 h 3634"/>
                <a:gd name="T12" fmla="*/ 113 w 6131"/>
                <a:gd name="T13" fmla="*/ 11 h 3634"/>
                <a:gd name="T14" fmla="*/ 124 w 6131"/>
                <a:gd name="T15" fmla="*/ 13 h 3634"/>
                <a:gd name="T16" fmla="*/ 135 w 6131"/>
                <a:gd name="T17" fmla="*/ 15 h 3634"/>
                <a:gd name="T18" fmla="*/ 145 w 6131"/>
                <a:gd name="T19" fmla="*/ 17 h 3634"/>
                <a:gd name="T20" fmla="*/ 155 w 6131"/>
                <a:gd name="T21" fmla="*/ 20 h 3634"/>
                <a:gd name="T22" fmla="*/ 165 w 6131"/>
                <a:gd name="T23" fmla="*/ 23 h 3634"/>
                <a:gd name="T24" fmla="*/ 173 w 6131"/>
                <a:gd name="T25" fmla="*/ 26 h 3634"/>
                <a:gd name="T26" fmla="*/ 182 w 6131"/>
                <a:gd name="T27" fmla="*/ 29 h 3634"/>
                <a:gd name="T28" fmla="*/ 189 w 6131"/>
                <a:gd name="T29" fmla="*/ 33 h 3634"/>
                <a:gd name="T30" fmla="*/ 196 w 6131"/>
                <a:gd name="T31" fmla="*/ 38 h 3634"/>
                <a:gd name="T32" fmla="*/ 203 w 6131"/>
                <a:gd name="T33" fmla="*/ 43 h 3634"/>
                <a:gd name="T34" fmla="*/ 208 w 6131"/>
                <a:gd name="T35" fmla="*/ 48 h 3634"/>
                <a:gd name="T36" fmla="*/ 214 w 6131"/>
                <a:gd name="T37" fmla="*/ 53 h 3634"/>
                <a:gd name="T38" fmla="*/ 218 w 6131"/>
                <a:gd name="T39" fmla="*/ 59 h 3634"/>
                <a:gd name="T40" fmla="*/ 223 w 6131"/>
                <a:gd name="T41" fmla="*/ 65 h 3634"/>
                <a:gd name="T42" fmla="*/ 227 w 6131"/>
                <a:gd name="T43" fmla="*/ 71 h 3634"/>
                <a:gd name="T44" fmla="*/ 231 w 6131"/>
                <a:gd name="T45" fmla="*/ 77 h 3634"/>
                <a:gd name="T46" fmla="*/ 238 w 6131"/>
                <a:gd name="T47" fmla="*/ 90 h 3634"/>
                <a:gd name="T48" fmla="*/ 245 w 6131"/>
                <a:gd name="T49" fmla="*/ 102 h 3634"/>
                <a:gd name="T50" fmla="*/ 252 w 6131"/>
                <a:gd name="T51" fmla="*/ 114 h 3634"/>
                <a:gd name="T52" fmla="*/ 256 w 6131"/>
                <a:gd name="T53" fmla="*/ 120 h 3634"/>
                <a:gd name="T54" fmla="*/ 260 w 6131"/>
                <a:gd name="T55" fmla="*/ 126 h 3634"/>
                <a:gd name="T56" fmla="*/ 267 w 6131"/>
                <a:gd name="T57" fmla="*/ 138 h 3634"/>
                <a:gd name="T58" fmla="*/ 274 w 6131"/>
                <a:gd name="T59" fmla="*/ 150 h 3634"/>
                <a:gd name="T60" fmla="*/ 280 w 6131"/>
                <a:gd name="T61" fmla="*/ 162 h 3634"/>
                <a:gd name="T62" fmla="*/ 286 w 6131"/>
                <a:gd name="T63" fmla="*/ 174 h 3634"/>
                <a:gd name="T64" fmla="*/ 290 w 6131"/>
                <a:gd name="T65" fmla="*/ 182 h 3634"/>
                <a:gd name="T66" fmla="*/ 294 w 6131"/>
                <a:gd name="T67" fmla="*/ 187 h 3634"/>
                <a:gd name="T68" fmla="*/ 297 w 6131"/>
                <a:gd name="T69" fmla="*/ 192 h 3634"/>
                <a:gd name="T70" fmla="*/ 300 w 6131"/>
                <a:gd name="T71" fmla="*/ 197 h 3634"/>
                <a:gd name="T72" fmla="*/ 304 w 6131"/>
                <a:gd name="T73" fmla="*/ 201 h 3634"/>
                <a:gd name="T74" fmla="*/ 308 w 6131"/>
                <a:gd name="T75" fmla="*/ 205 h 3634"/>
                <a:gd name="T76" fmla="*/ 312 w 6131"/>
                <a:gd name="T77" fmla="*/ 208 h 3634"/>
                <a:gd name="T78" fmla="*/ 316 w 6131"/>
                <a:gd name="T79" fmla="*/ 211 h 3634"/>
                <a:gd name="T80" fmla="*/ 321 w 6131"/>
                <a:gd name="T81" fmla="*/ 214 h 3634"/>
                <a:gd name="T82" fmla="*/ 326 w 6131"/>
                <a:gd name="T83" fmla="*/ 217 h 3634"/>
                <a:gd name="T84" fmla="*/ 331 w 6131"/>
                <a:gd name="T85" fmla="*/ 219 h 3634"/>
                <a:gd name="T86" fmla="*/ 336 w 6131"/>
                <a:gd name="T87" fmla="*/ 221 h 3634"/>
                <a:gd name="T88" fmla="*/ 342 w 6131"/>
                <a:gd name="T89" fmla="*/ 222 h 3634"/>
                <a:gd name="T90" fmla="*/ 347 w 6131"/>
                <a:gd name="T91" fmla="*/ 224 h 3634"/>
                <a:gd name="T92" fmla="*/ 352 w 6131"/>
                <a:gd name="T93" fmla="*/ 225 h 3634"/>
                <a:gd name="T94" fmla="*/ 360 w 6131"/>
                <a:gd name="T95" fmla="*/ 226 h 3634"/>
                <a:gd name="T96" fmla="*/ 365 w 6131"/>
                <a:gd name="T97" fmla="*/ 227 h 3634"/>
                <a:gd name="T98" fmla="*/ 370 w 6131"/>
                <a:gd name="T99" fmla="*/ 227 h 3634"/>
                <a:gd name="T100" fmla="*/ 374 w 6131"/>
                <a:gd name="T101" fmla="*/ 228 h 3634"/>
                <a:gd name="T102" fmla="*/ 378 w 6131"/>
                <a:gd name="T103" fmla="*/ 228 h 3634"/>
                <a:gd name="T104" fmla="*/ 381 w 6131"/>
                <a:gd name="T105" fmla="*/ 228 h 3634"/>
                <a:gd name="T106" fmla="*/ 384 w 6131"/>
                <a:gd name="T107" fmla="*/ 227 h 36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31"/>
                <a:gd name="T163" fmla="*/ 0 h 3634"/>
                <a:gd name="T164" fmla="*/ 6131 w 6131"/>
                <a:gd name="T165" fmla="*/ 3634 h 36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31" h="3634">
                  <a:moveTo>
                    <a:pt x="0" y="0"/>
                  </a:moveTo>
                  <a:lnTo>
                    <a:pt x="208" y="14"/>
                  </a:lnTo>
                  <a:lnTo>
                    <a:pt x="416" y="28"/>
                  </a:lnTo>
                  <a:lnTo>
                    <a:pt x="621" y="42"/>
                  </a:lnTo>
                  <a:lnTo>
                    <a:pt x="826" y="57"/>
                  </a:lnTo>
                  <a:lnTo>
                    <a:pt x="1027" y="75"/>
                  </a:lnTo>
                  <a:lnTo>
                    <a:pt x="1126" y="84"/>
                  </a:lnTo>
                  <a:lnTo>
                    <a:pt x="1225" y="93"/>
                  </a:lnTo>
                  <a:lnTo>
                    <a:pt x="1323" y="105"/>
                  </a:lnTo>
                  <a:lnTo>
                    <a:pt x="1420" y="114"/>
                  </a:lnTo>
                  <a:lnTo>
                    <a:pt x="1515" y="127"/>
                  </a:lnTo>
                  <a:lnTo>
                    <a:pt x="1610" y="138"/>
                  </a:lnTo>
                  <a:lnTo>
                    <a:pt x="1704" y="152"/>
                  </a:lnTo>
                  <a:lnTo>
                    <a:pt x="1796" y="165"/>
                  </a:lnTo>
                  <a:lnTo>
                    <a:pt x="1887" y="180"/>
                  </a:lnTo>
                  <a:lnTo>
                    <a:pt x="1976" y="195"/>
                  </a:lnTo>
                  <a:lnTo>
                    <a:pt x="2062" y="211"/>
                  </a:lnTo>
                  <a:lnTo>
                    <a:pt x="2149" y="229"/>
                  </a:lnTo>
                  <a:lnTo>
                    <a:pt x="2233" y="247"/>
                  </a:lnTo>
                  <a:lnTo>
                    <a:pt x="2315" y="266"/>
                  </a:lnTo>
                  <a:lnTo>
                    <a:pt x="2396" y="286"/>
                  </a:lnTo>
                  <a:lnTo>
                    <a:pt x="2474" y="308"/>
                  </a:lnTo>
                  <a:lnTo>
                    <a:pt x="2551" y="331"/>
                  </a:lnTo>
                  <a:lnTo>
                    <a:pt x="2625" y="354"/>
                  </a:lnTo>
                  <a:lnTo>
                    <a:pt x="2697" y="380"/>
                  </a:lnTo>
                  <a:lnTo>
                    <a:pt x="2767" y="406"/>
                  </a:lnTo>
                  <a:lnTo>
                    <a:pt x="2835" y="434"/>
                  </a:lnTo>
                  <a:lnTo>
                    <a:pt x="2900" y="463"/>
                  </a:lnTo>
                  <a:lnTo>
                    <a:pt x="2962" y="494"/>
                  </a:lnTo>
                  <a:lnTo>
                    <a:pt x="3022" y="526"/>
                  </a:lnTo>
                  <a:lnTo>
                    <a:pt x="3078" y="561"/>
                  </a:lnTo>
                  <a:lnTo>
                    <a:pt x="3133" y="597"/>
                  </a:lnTo>
                  <a:lnTo>
                    <a:pt x="3184" y="635"/>
                  </a:lnTo>
                  <a:lnTo>
                    <a:pt x="3233" y="674"/>
                  </a:lnTo>
                  <a:lnTo>
                    <a:pt x="3281" y="715"/>
                  </a:lnTo>
                  <a:lnTo>
                    <a:pt x="3325" y="758"/>
                  </a:lnTo>
                  <a:lnTo>
                    <a:pt x="3369" y="801"/>
                  </a:lnTo>
                  <a:lnTo>
                    <a:pt x="3409" y="844"/>
                  </a:lnTo>
                  <a:lnTo>
                    <a:pt x="3448" y="890"/>
                  </a:lnTo>
                  <a:lnTo>
                    <a:pt x="3486" y="936"/>
                  </a:lnTo>
                  <a:lnTo>
                    <a:pt x="3522" y="984"/>
                  </a:lnTo>
                  <a:lnTo>
                    <a:pt x="3555" y="1033"/>
                  </a:lnTo>
                  <a:lnTo>
                    <a:pt x="3589" y="1082"/>
                  </a:lnTo>
                  <a:lnTo>
                    <a:pt x="3621" y="1130"/>
                  </a:lnTo>
                  <a:lnTo>
                    <a:pt x="3653" y="1179"/>
                  </a:lnTo>
                  <a:lnTo>
                    <a:pt x="3682" y="1230"/>
                  </a:lnTo>
                  <a:lnTo>
                    <a:pt x="3741" y="1330"/>
                  </a:lnTo>
                  <a:lnTo>
                    <a:pt x="3798" y="1432"/>
                  </a:lnTo>
                  <a:lnTo>
                    <a:pt x="3854" y="1532"/>
                  </a:lnTo>
                  <a:lnTo>
                    <a:pt x="3910" y="1631"/>
                  </a:lnTo>
                  <a:lnTo>
                    <a:pt x="3967" y="1729"/>
                  </a:lnTo>
                  <a:lnTo>
                    <a:pt x="4026" y="1823"/>
                  </a:lnTo>
                  <a:lnTo>
                    <a:pt x="4056" y="1869"/>
                  </a:lnTo>
                  <a:lnTo>
                    <a:pt x="4089" y="1913"/>
                  </a:lnTo>
                  <a:lnTo>
                    <a:pt x="4119" y="1958"/>
                  </a:lnTo>
                  <a:lnTo>
                    <a:pt x="4150" y="2004"/>
                  </a:lnTo>
                  <a:lnTo>
                    <a:pt x="4209" y="2096"/>
                  </a:lnTo>
                  <a:lnTo>
                    <a:pt x="4264" y="2193"/>
                  </a:lnTo>
                  <a:lnTo>
                    <a:pt x="4319" y="2289"/>
                  </a:lnTo>
                  <a:lnTo>
                    <a:pt x="4369" y="2386"/>
                  </a:lnTo>
                  <a:lnTo>
                    <a:pt x="4419" y="2483"/>
                  </a:lnTo>
                  <a:lnTo>
                    <a:pt x="4468" y="2580"/>
                  </a:lnTo>
                  <a:lnTo>
                    <a:pt x="4517" y="2675"/>
                  </a:lnTo>
                  <a:lnTo>
                    <a:pt x="4566" y="2768"/>
                  </a:lnTo>
                  <a:lnTo>
                    <a:pt x="4615" y="2858"/>
                  </a:lnTo>
                  <a:lnTo>
                    <a:pt x="4640" y="2901"/>
                  </a:lnTo>
                  <a:lnTo>
                    <a:pt x="4665" y="2945"/>
                  </a:lnTo>
                  <a:lnTo>
                    <a:pt x="4690" y="2987"/>
                  </a:lnTo>
                  <a:lnTo>
                    <a:pt x="4717" y="3027"/>
                  </a:lnTo>
                  <a:lnTo>
                    <a:pt x="4742" y="3066"/>
                  </a:lnTo>
                  <a:lnTo>
                    <a:pt x="4770" y="3104"/>
                  </a:lnTo>
                  <a:lnTo>
                    <a:pt x="4796" y="3140"/>
                  </a:lnTo>
                  <a:lnTo>
                    <a:pt x="4825" y="3175"/>
                  </a:lnTo>
                  <a:lnTo>
                    <a:pt x="4853" y="3209"/>
                  </a:lnTo>
                  <a:lnTo>
                    <a:pt x="4884" y="3241"/>
                  </a:lnTo>
                  <a:lnTo>
                    <a:pt x="4915" y="3270"/>
                  </a:lnTo>
                  <a:lnTo>
                    <a:pt x="4945" y="3298"/>
                  </a:lnTo>
                  <a:lnTo>
                    <a:pt x="4977" y="3324"/>
                  </a:lnTo>
                  <a:lnTo>
                    <a:pt x="5012" y="3350"/>
                  </a:lnTo>
                  <a:lnTo>
                    <a:pt x="5049" y="3373"/>
                  </a:lnTo>
                  <a:lnTo>
                    <a:pt x="5085" y="3396"/>
                  </a:lnTo>
                  <a:lnTo>
                    <a:pt x="5124" y="3416"/>
                  </a:lnTo>
                  <a:lnTo>
                    <a:pt x="5163" y="3437"/>
                  </a:lnTo>
                  <a:lnTo>
                    <a:pt x="5204" y="3457"/>
                  </a:lnTo>
                  <a:lnTo>
                    <a:pt x="5245" y="3475"/>
                  </a:lnTo>
                  <a:lnTo>
                    <a:pt x="5287" y="3492"/>
                  </a:lnTo>
                  <a:lnTo>
                    <a:pt x="5329" y="3507"/>
                  </a:lnTo>
                  <a:lnTo>
                    <a:pt x="5372" y="3523"/>
                  </a:lnTo>
                  <a:lnTo>
                    <a:pt x="5416" y="3537"/>
                  </a:lnTo>
                  <a:lnTo>
                    <a:pt x="5459" y="3549"/>
                  </a:lnTo>
                  <a:lnTo>
                    <a:pt x="5502" y="3562"/>
                  </a:lnTo>
                  <a:lnTo>
                    <a:pt x="5545" y="3573"/>
                  </a:lnTo>
                  <a:lnTo>
                    <a:pt x="5589" y="3583"/>
                  </a:lnTo>
                  <a:lnTo>
                    <a:pt x="5631" y="3591"/>
                  </a:lnTo>
                  <a:lnTo>
                    <a:pt x="5672" y="3599"/>
                  </a:lnTo>
                  <a:lnTo>
                    <a:pt x="5755" y="3613"/>
                  </a:lnTo>
                  <a:lnTo>
                    <a:pt x="5794" y="3619"/>
                  </a:lnTo>
                  <a:lnTo>
                    <a:pt x="5833" y="3623"/>
                  </a:lnTo>
                  <a:lnTo>
                    <a:pt x="5871" y="3627"/>
                  </a:lnTo>
                  <a:lnTo>
                    <a:pt x="5907" y="3630"/>
                  </a:lnTo>
                  <a:lnTo>
                    <a:pt x="5940" y="3633"/>
                  </a:lnTo>
                  <a:lnTo>
                    <a:pt x="5974" y="3634"/>
                  </a:lnTo>
                  <a:lnTo>
                    <a:pt x="6006" y="3634"/>
                  </a:lnTo>
                  <a:lnTo>
                    <a:pt x="6035" y="3634"/>
                  </a:lnTo>
                  <a:lnTo>
                    <a:pt x="6062" y="3634"/>
                  </a:lnTo>
                  <a:lnTo>
                    <a:pt x="6088" y="3633"/>
                  </a:lnTo>
                  <a:lnTo>
                    <a:pt x="6111" y="3630"/>
                  </a:lnTo>
                  <a:lnTo>
                    <a:pt x="6131" y="3627"/>
                  </a:lnTo>
                </a:path>
              </a:pathLst>
            </a:custGeom>
            <a:noFill/>
            <a:ln w="4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71" name="Freeform 25"/>
            <p:cNvSpPr>
              <a:spLocks noEditPoints="1"/>
            </p:cNvSpPr>
            <p:nvPr/>
          </p:nvSpPr>
          <p:spPr bwMode="auto">
            <a:xfrm>
              <a:off x="3434" y="2027"/>
              <a:ext cx="35" cy="661"/>
            </a:xfrm>
            <a:custGeom>
              <a:avLst/>
              <a:gdLst>
                <a:gd name="T0" fmla="*/ 3 w 70"/>
                <a:gd name="T1" fmla="*/ 4 h 1320"/>
                <a:gd name="T2" fmla="*/ 3 w 70"/>
                <a:gd name="T3" fmla="*/ 79 h 1320"/>
                <a:gd name="T4" fmla="*/ 3 w 70"/>
                <a:gd name="T5" fmla="*/ 80 h 1320"/>
                <a:gd name="T6" fmla="*/ 3 w 70"/>
                <a:gd name="T7" fmla="*/ 80 h 1320"/>
                <a:gd name="T8" fmla="*/ 2 w 70"/>
                <a:gd name="T9" fmla="*/ 80 h 1320"/>
                <a:gd name="T10" fmla="*/ 2 w 70"/>
                <a:gd name="T11" fmla="*/ 80 h 1320"/>
                <a:gd name="T12" fmla="*/ 2 w 70"/>
                <a:gd name="T13" fmla="*/ 80 h 1320"/>
                <a:gd name="T14" fmla="*/ 2 w 70"/>
                <a:gd name="T15" fmla="*/ 80 h 1320"/>
                <a:gd name="T16" fmla="*/ 2 w 70"/>
                <a:gd name="T17" fmla="*/ 80 h 1320"/>
                <a:gd name="T18" fmla="*/ 2 w 70"/>
                <a:gd name="T19" fmla="*/ 79 h 1320"/>
                <a:gd name="T20" fmla="*/ 2 w 70"/>
                <a:gd name="T21" fmla="*/ 4 h 1320"/>
                <a:gd name="T22" fmla="*/ 2 w 70"/>
                <a:gd name="T23" fmla="*/ 4 h 1320"/>
                <a:gd name="T24" fmla="*/ 2 w 70"/>
                <a:gd name="T25" fmla="*/ 4 h 1320"/>
                <a:gd name="T26" fmla="*/ 2 w 70"/>
                <a:gd name="T27" fmla="*/ 4 h 1320"/>
                <a:gd name="T28" fmla="*/ 2 w 70"/>
                <a:gd name="T29" fmla="*/ 4 h 1320"/>
                <a:gd name="T30" fmla="*/ 2 w 70"/>
                <a:gd name="T31" fmla="*/ 4 h 1320"/>
                <a:gd name="T32" fmla="*/ 3 w 70"/>
                <a:gd name="T33" fmla="*/ 4 h 1320"/>
                <a:gd name="T34" fmla="*/ 3 w 70"/>
                <a:gd name="T35" fmla="*/ 4 h 1320"/>
                <a:gd name="T36" fmla="*/ 3 w 70"/>
                <a:gd name="T37" fmla="*/ 4 h 1320"/>
                <a:gd name="T38" fmla="*/ 3 w 70"/>
                <a:gd name="T39" fmla="*/ 4 h 1320"/>
                <a:gd name="T40" fmla="*/ 0 w 70"/>
                <a:gd name="T41" fmla="*/ 5 h 1320"/>
                <a:gd name="T42" fmla="*/ 2 w 70"/>
                <a:gd name="T43" fmla="*/ 0 h 1320"/>
                <a:gd name="T44" fmla="*/ 5 w 70"/>
                <a:gd name="T45" fmla="*/ 5 h 1320"/>
                <a:gd name="T46" fmla="*/ 0 w 70"/>
                <a:gd name="T47" fmla="*/ 5 h 1320"/>
                <a:gd name="T48" fmla="*/ 5 w 70"/>
                <a:gd name="T49" fmla="*/ 79 h 1320"/>
                <a:gd name="T50" fmla="*/ 2 w 70"/>
                <a:gd name="T51" fmla="*/ 83 h 1320"/>
                <a:gd name="T52" fmla="*/ 0 w 70"/>
                <a:gd name="T53" fmla="*/ 79 h 1320"/>
                <a:gd name="T54" fmla="*/ 5 w 70"/>
                <a:gd name="T55" fmla="*/ 79 h 13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"/>
                <a:gd name="T85" fmla="*/ 0 h 1320"/>
                <a:gd name="T86" fmla="*/ 70 w 70"/>
                <a:gd name="T87" fmla="*/ 1320 h 13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" h="1320">
                  <a:moveTo>
                    <a:pt x="41" y="59"/>
                  </a:moveTo>
                  <a:lnTo>
                    <a:pt x="41" y="1263"/>
                  </a:lnTo>
                  <a:lnTo>
                    <a:pt x="41" y="1264"/>
                  </a:lnTo>
                  <a:lnTo>
                    <a:pt x="40" y="1266"/>
                  </a:lnTo>
                  <a:lnTo>
                    <a:pt x="38" y="1267"/>
                  </a:lnTo>
                  <a:lnTo>
                    <a:pt x="35" y="1269"/>
                  </a:lnTo>
                  <a:lnTo>
                    <a:pt x="33" y="1267"/>
                  </a:lnTo>
                  <a:lnTo>
                    <a:pt x="31" y="1266"/>
                  </a:lnTo>
                  <a:lnTo>
                    <a:pt x="30" y="1264"/>
                  </a:lnTo>
                  <a:lnTo>
                    <a:pt x="30" y="1263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1" y="54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3"/>
                  </a:lnTo>
                  <a:lnTo>
                    <a:pt x="40" y="54"/>
                  </a:lnTo>
                  <a:lnTo>
                    <a:pt x="41" y="56"/>
                  </a:lnTo>
                  <a:lnTo>
                    <a:pt x="41" y="59"/>
                  </a:lnTo>
                  <a:close/>
                  <a:moveTo>
                    <a:pt x="0" y="70"/>
                  </a:moveTo>
                  <a:lnTo>
                    <a:pt x="35" y="0"/>
                  </a:lnTo>
                  <a:lnTo>
                    <a:pt x="70" y="70"/>
                  </a:lnTo>
                  <a:lnTo>
                    <a:pt x="0" y="70"/>
                  </a:lnTo>
                  <a:close/>
                  <a:moveTo>
                    <a:pt x="70" y="1250"/>
                  </a:moveTo>
                  <a:lnTo>
                    <a:pt x="35" y="1320"/>
                  </a:lnTo>
                  <a:lnTo>
                    <a:pt x="0" y="1250"/>
                  </a:lnTo>
                  <a:lnTo>
                    <a:pt x="70" y="1250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72" name="Freeform 26"/>
            <p:cNvSpPr>
              <a:spLocks noEditPoints="1"/>
            </p:cNvSpPr>
            <p:nvPr/>
          </p:nvSpPr>
          <p:spPr bwMode="auto">
            <a:xfrm>
              <a:off x="3434" y="2688"/>
              <a:ext cx="35" cy="692"/>
            </a:xfrm>
            <a:custGeom>
              <a:avLst/>
              <a:gdLst>
                <a:gd name="T0" fmla="*/ 3 w 70"/>
                <a:gd name="T1" fmla="*/ 3 h 1385"/>
                <a:gd name="T2" fmla="*/ 3 w 70"/>
                <a:gd name="T3" fmla="*/ 82 h 1385"/>
                <a:gd name="T4" fmla="*/ 3 w 70"/>
                <a:gd name="T5" fmla="*/ 83 h 1385"/>
                <a:gd name="T6" fmla="*/ 3 w 70"/>
                <a:gd name="T7" fmla="*/ 83 h 1385"/>
                <a:gd name="T8" fmla="*/ 2 w 70"/>
                <a:gd name="T9" fmla="*/ 83 h 1385"/>
                <a:gd name="T10" fmla="*/ 2 w 70"/>
                <a:gd name="T11" fmla="*/ 83 h 1385"/>
                <a:gd name="T12" fmla="*/ 2 w 70"/>
                <a:gd name="T13" fmla="*/ 83 h 1385"/>
                <a:gd name="T14" fmla="*/ 2 w 70"/>
                <a:gd name="T15" fmla="*/ 83 h 1385"/>
                <a:gd name="T16" fmla="*/ 2 w 70"/>
                <a:gd name="T17" fmla="*/ 83 h 1385"/>
                <a:gd name="T18" fmla="*/ 2 w 70"/>
                <a:gd name="T19" fmla="*/ 82 h 1385"/>
                <a:gd name="T20" fmla="*/ 2 w 70"/>
                <a:gd name="T21" fmla="*/ 3 h 1385"/>
                <a:gd name="T22" fmla="*/ 2 w 70"/>
                <a:gd name="T23" fmla="*/ 3 h 1385"/>
                <a:gd name="T24" fmla="*/ 2 w 70"/>
                <a:gd name="T25" fmla="*/ 3 h 1385"/>
                <a:gd name="T26" fmla="*/ 2 w 70"/>
                <a:gd name="T27" fmla="*/ 3 h 1385"/>
                <a:gd name="T28" fmla="*/ 2 w 70"/>
                <a:gd name="T29" fmla="*/ 3 h 1385"/>
                <a:gd name="T30" fmla="*/ 2 w 70"/>
                <a:gd name="T31" fmla="*/ 3 h 1385"/>
                <a:gd name="T32" fmla="*/ 3 w 70"/>
                <a:gd name="T33" fmla="*/ 3 h 1385"/>
                <a:gd name="T34" fmla="*/ 3 w 70"/>
                <a:gd name="T35" fmla="*/ 3 h 1385"/>
                <a:gd name="T36" fmla="*/ 3 w 70"/>
                <a:gd name="T37" fmla="*/ 3 h 1385"/>
                <a:gd name="T38" fmla="*/ 3 w 70"/>
                <a:gd name="T39" fmla="*/ 3 h 1385"/>
                <a:gd name="T40" fmla="*/ 0 w 70"/>
                <a:gd name="T41" fmla="*/ 4 h 1385"/>
                <a:gd name="T42" fmla="*/ 2 w 70"/>
                <a:gd name="T43" fmla="*/ 0 h 1385"/>
                <a:gd name="T44" fmla="*/ 5 w 70"/>
                <a:gd name="T45" fmla="*/ 4 h 1385"/>
                <a:gd name="T46" fmla="*/ 0 w 70"/>
                <a:gd name="T47" fmla="*/ 4 h 1385"/>
                <a:gd name="T48" fmla="*/ 5 w 70"/>
                <a:gd name="T49" fmla="*/ 82 h 1385"/>
                <a:gd name="T50" fmla="*/ 2 w 70"/>
                <a:gd name="T51" fmla="*/ 86 h 1385"/>
                <a:gd name="T52" fmla="*/ 0 w 70"/>
                <a:gd name="T53" fmla="*/ 82 h 1385"/>
                <a:gd name="T54" fmla="*/ 5 w 70"/>
                <a:gd name="T55" fmla="*/ 82 h 13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"/>
                <a:gd name="T85" fmla="*/ 0 h 1385"/>
                <a:gd name="T86" fmla="*/ 70 w 70"/>
                <a:gd name="T87" fmla="*/ 1385 h 13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" h="1385">
                  <a:moveTo>
                    <a:pt x="41" y="59"/>
                  </a:moveTo>
                  <a:lnTo>
                    <a:pt x="41" y="1326"/>
                  </a:lnTo>
                  <a:lnTo>
                    <a:pt x="41" y="1329"/>
                  </a:lnTo>
                  <a:lnTo>
                    <a:pt x="40" y="1330"/>
                  </a:lnTo>
                  <a:lnTo>
                    <a:pt x="38" y="1332"/>
                  </a:lnTo>
                  <a:lnTo>
                    <a:pt x="35" y="1332"/>
                  </a:lnTo>
                  <a:lnTo>
                    <a:pt x="33" y="1332"/>
                  </a:lnTo>
                  <a:lnTo>
                    <a:pt x="31" y="1330"/>
                  </a:lnTo>
                  <a:lnTo>
                    <a:pt x="30" y="1329"/>
                  </a:lnTo>
                  <a:lnTo>
                    <a:pt x="30" y="1326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8" y="53"/>
                  </a:lnTo>
                  <a:lnTo>
                    <a:pt x="40" y="55"/>
                  </a:lnTo>
                  <a:lnTo>
                    <a:pt x="41" y="56"/>
                  </a:lnTo>
                  <a:lnTo>
                    <a:pt x="41" y="59"/>
                  </a:lnTo>
                  <a:close/>
                  <a:moveTo>
                    <a:pt x="0" y="70"/>
                  </a:moveTo>
                  <a:lnTo>
                    <a:pt x="35" y="0"/>
                  </a:lnTo>
                  <a:lnTo>
                    <a:pt x="70" y="70"/>
                  </a:lnTo>
                  <a:lnTo>
                    <a:pt x="0" y="70"/>
                  </a:lnTo>
                  <a:close/>
                  <a:moveTo>
                    <a:pt x="70" y="1315"/>
                  </a:moveTo>
                  <a:lnTo>
                    <a:pt x="35" y="1385"/>
                  </a:lnTo>
                  <a:lnTo>
                    <a:pt x="0" y="1315"/>
                  </a:lnTo>
                  <a:lnTo>
                    <a:pt x="70" y="1315"/>
                  </a:lnTo>
                  <a:close/>
                </a:path>
              </a:pathLst>
            </a:custGeom>
            <a:solidFill>
              <a:srgbClr val="990000"/>
            </a:solidFill>
            <a:ln w="1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73" name="Rectangle 27"/>
            <p:cNvSpPr>
              <a:spLocks noChangeArrowheads="1"/>
            </p:cNvSpPr>
            <p:nvPr/>
          </p:nvSpPr>
          <p:spPr bwMode="auto">
            <a:xfrm>
              <a:off x="1087" y="2348"/>
              <a:ext cx="210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h-TH" sz="4000" b="1">
                  <a:solidFill>
                    <a:srgbClr val="AEBAD5"/>
                  </a:solidFill>
                  <a:latin typeface="Angsana New" pitchFamily="18" charset="-34"/>
                </a:rPr>
                <a:t>     </a:t>
              </a:r>
              <a:r>
                <a:rPr lang="en-US" sz="4000" b="1">
                  <a:solidFill>
                    <a:srgbClr val="AEBAD5"/>
                  </a:solidFill>
                  <a:latin typeface="Angsana New" pitchFamily="18" charset="-34"/>
                </a:rPr>
                <a:t>บำรุงตามกำหนดเวลา</a:t>
              </a:r>
              <a:endParaRPr lang="en-US" sz="4800">
                <a:solidFill>
                  <a:srgbClr val="AEBAD5"/>
                </a:solidFill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3545" y="2138"/>
              <a:ext cx="6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chemeClr val="accent5"/>
                  </a:solidFill>
                  <a:latin typeface="Angsana New" pitchFamily="18" charset="-34"/>
                </a:rPr>
                <a:t>บำรุงปกติ</a:t>
              </a:r>
              <a:endParaRPr lang="en-US" sz="40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4375" name="Rectangle 31"/>
            <p:cNvSpPr>
              <a:spLocks noChangeArrowheads="1"/>
            </p:cNvSpPr>
            <p:nvPr/>
          </p:nvSpPr>
          <p:spPr bwMode="auto">
            <a:xfrm>
              <a:off x="3791" y="3618"/>
              <a:ext cx="6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CC"/>
                  </a:solidFill>
                  <a:latin typeface="Angsana New" pitchFamily="18" charset="-34"/>
                </a:rPr>
                <a:t>ทำการก่อสร้างใหม่</a:t>
              </a:r>
              <a:endParaRPr lang="en-US" sz="1800">
                <a:cs typeface="Arial" pitchFamily="34" charset="0"/>
              </a:endParaRPr>
            </a:p>
          </p:txBody>
        </p:sp>
      </p:grpSp>
      <p:sp>
        <p:nvSpPr>
          <p:cNvPr id="14352" name="Line 65"/>
          <p:cNvSpPr>
            <a:spLocks noChangeShapeType="1"/>
          </p:cNvSpPr>
          <p:nvPr/>
        </p:nvSpPr>
        <p:spPr bwMode="auto">
          <a:xfrm flipV="1">
            <a:off x="2173288" y="5297488"/>
            <a:ext cx="3200400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แนวทางการ</a:t>
            </a:r>
            <a:r>
              <a:rPr lang="th-TH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เลือกหมวดงานบำรุงรักษา</a:t>
            </a:r>
            <a:r>
              <a:rPr lang="th-TH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ทางที่เหมาะสม</a:t>
            </a:r>
            <a:endParaRPr lang="en-US" sz="2800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138988" cy="4525963"/>
          </a:xfrm>
        </p:spPr>
        <p:txBody>
          <a:bodyPr/>
          <a:lstStyle/>
          <a:p>
            <a:pPr marL="608013" indent="-571500">
              <a:buFont typeface="Wingdings 2" pitchFamily="18" charset="2"/>
              <a:buAutoNum type="arabicPeriod"/>
            </a:pPr>
            <a:r>
              <a:rPr lang="th-TH" sz="3800" smtClean="0">
                <a:latin typeface="Angsana New" pitchFamily="18" charset="-34"/>
                <a:cs typeface="Angsana New" pitchFamily="18" charset="-34"/>
              </a:rPr>
              <a:t>รักษาสายทางที่ยังอยู่ในสภาพดีด้วยบำรุงปกติ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th-TH" sz="3800" smtClean="0">
                <a:latin typeface="Angsana New" pitchFamily="18" charset="-34"/>
                <a:cs typeface="Angsana New" pitchFamily="18" charset="-34"/>
              </a:rPr>
              <a:t>ปรับปรุงความเรียบ เสริมความแข็งแรงด้วยบำรุงตามกำหนดเวลา  </a:t>
            </a:r>
            <a:r>
              <a:rPr lang="th-TH" sz="380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เพื่อมิให้สายทางเกิดความเสียหาย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th-TH" sz="3800" smtClean="0">
                <a:latin typeface="Angsana New" pitchFamily="18" charset="-34"/>
                <a:cs typeface="Angsana New" pitchFamily="18" charset="-34"/>
              </a:rPr>
              <a:t>ซ่อมบำรุงสายทางที่เสียหายด้วยบำรุงพิเศษ</a:t>
            </a:r>
          </a:p>
          <a:p>
            <a:pPr marL="608013" indent="-571500">
              <a:buFont typeface="Wingdings 2" pitchFamily="18" charset="2"/>
              <a:buAutoNum type="arabicPeriod"/>
            </a:pPr>
            <a:r>
              <a:rPr lang="th-TH" sz="3800" smtClean="0">
                <a:latin typeface="Angsana New" pitchFamily="18" charset="-34"/>
                <a:cs typeface="Angsana New" pitchFamily="18" charset="-34"/>
              </a:rPr>
              <a:t>สายทางที่เสียหายหนักจึงจะทำการบูรณะ</a:t>
            </a:r>
          </a:p>
          <a:p>
            <a:pPr marL="608013" indent="-571500"/>
            <a:endParaRPr lang="th-TH" sz="380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398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th-TH" sz="4000" b="1" dirty="0" smtClean="0">
                <a:solidFill>
                  <a:srgbClr val="FFFF00"/>
                </a:solidFill>
              </a:rPr>
              <a:t>แนวทางในการพิจารณาเลือกวิธีการซ่อมบำรุงทางที่เหมาะสมที่สุด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786188" y="1071563"/>
            <a:ext cx="4572000" cy="1463675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0000"/>
                </a:solidFill>
              </a:rPr>
              <a:t>การสำรวจสภาพสายทาง </a:t>
            </a:r>
          </a:p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0000"/>
                </a:solidFill>
              </a:rPr>
              <a:t>และข้อมูลประวัติสายทาง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857625" y="2857500"/>
            <a:ext cx="4429125" cy="6477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0000"/>
                </a:solidFill>
                <a:cs typeface="+mn-cs"/>
              </a:rPr>
              <a:t>การประเมินสภาพสายทาง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14313" y="2714625"/>
            <a:ext cx="2338387" cy="1736725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0000"/>
                </a:solidFill>
                <a:cs typeface="+mn-cs"/>
              </a:rPr>
              <a:t>การทดสอบวัสดุและความแข็งแรงของโครงสร้างทาง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786188" y="3929063"/>
            <a:ext cx="4786312" cy="6477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0000"/>
                </a:solidFill>
                <a:cs typeface="+mn-cs"/>
              </a:rPr>
              <a:t>แนวทางเลือกที่เป็นไปได้ในการซ่อมบำรุงทาง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857625" y="5072063"/>
            <a:ext cx="4500563" cy="119221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0000"/>
                </a:solidFill>
                <a:cs typeface="+mn-cs"/>
              </a:rPr>
              <a:t>การพิจารณาเลือกวิธีการซ่อมบำรุงทางที่เหมาะสมที่สุด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15" name="Picture 2" descr="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572008"/>
            <a:ext cx="2632633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928670"/>
            <a:ext cx="3345512" cy="226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5715000" y="2500313"/>
            <a:ext cx="331788" cy="357187"/>
          </a:xfrm>
          <a:prstGeom prst="downArrow">
            <a:avLst>
              <a:gd name="adj1" fmla="val 50000"/>
              <a:gd name="adj2" fmla="val 49950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>
            <a:off x="5715000" y="3500438"/>
            <a:ext cx="35718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>
            <a:off x="5786438" y="4572000"/>
            <a:ext cx="285750" cy="500063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th-TH" sz="2000" b="1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2571750" y="3143250"/>
            <a:ext cx="1214438" cy="357188"/>
          </a:xfrm>
          <a:prstGeom prst="bentConnector3">
            <a:avLst>
              <a:gd name="adj1" fmla="val 50000"/>
            </a:avLst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2571750" y="3500438"/>
            <a:ext cx="1214438" cy="857250"/>
          </a:xfrm>
          <a:prstGeom prst="bentConnector3">
            <a:avLst>
              <a:gd name="adj1" fmla="val 50000"/>
            </a:avLst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1" grpId="0" animBg="1"/>
      <p:bldP spid="82952" grpId="0" animBg="1"/>
      <p:bldP spid="82955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ิตชีวา">
  <a:themeElements>
    <a:clrScheme name="ระดับสีเทา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 bwMode="auto">
        <a:solidFill>
          <a:srgbClr val="FFFF66"/>
        </a:solidFill>
        <a:ln w="28575" algn="ctr">
          <a:solidFill>
            <a:schemeClr val="tx1"/>
          </a:solidFill>
          <a:round/>
          <a:headEnd/>
          <a:tailEnd/>
        </a:ln>
      </a:spPr>
      <a:bodyPr/>
      <a:lstStyle>
        <a:defPPr algn="ctr">
          <a:defRPr sz="2000" b="1" dirty="0" smtClean="0">
            <a:solidFill>
              <a:schemeClr val="bg1"/>
            </a:solidFill>
            <a:latin typeface="Cordia New" pitchFamily="34" charset="-34"/>
            <a:cs typeface="Cordia New" pitchFamily="34" charset="-34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ระดับสีเทา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ชีวิตชีวา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ชีวิตชีวา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4401</TotalTime>
  <Words>2713</Words>
  <Application>Microsoft Office PowerPoint</Application>
  <PresentationFormat>On-screen Show (4:3)</PresentationFormat>
  <Paragraphs>492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ชีวิตชีวา</vt:lpstr>
      <vt:lpstr>Picture</vt:lpstr>
      <vt:lpstr>Equation</vt:lpstr>
      <vt:lpstr>Slide 1</vt:lpstr>
      <vt:lpstr>หัวข้อการนำเสนอ</vt:lpstr>
      <vt:lpstr>การเลือกวิธีการซ่อมบำรุงที่เหมาะสม ????</vt:lpstr>
      <vt:lpstr>การเลือกวิธีการซ่อมบำรุงที่เหมาะสม ????</vt:lpstr>
      <vt:lpstr>การเลือกวิธีการซ่อมบำรุงที่เหมาะสม ????</vt:lpstr>
      <vt:lpstr>หลักการวิเคราะห์วิธีการซ่อมบำรุงที่เหมาะสม</vt:lpstr>
      <vt:lpstr>ความถูกต้องตามหลักวิศวกรรม</vt:lpstr>
      <vt:lpstr>แนวทางการเลือกหมวดงานบำรุงรักษาทางที่เหมาะสม</vt:lpstr>
      <vt:lpstr>แนวทางในการพิจารณาเลือกวิธีการซ่อมบำรุงทางที่เหมาะสมที่สุด</vt:lpstr>
      <vt:lpstr>Slide 10</vt:lpstr>
      <vt:lpstr>ค่า IRI เป็นตัวแทนสภาพการใช้งานที่ดี แต่ไม่ได้บอกทุกอย่าง</vt:lpstr>
      <vt:lpstr>ค่า IRI เป็นตัวแทนสภาพการใช้งานที่ดี แต่ไม่ได้บอกทุกอย่าง</vt:lpstr>
      <vt:lpstr>Slide 13</vt:lpstr>
      <vt:lpstr>การจัดลำดับความสำคัญของโครงการ</vt:lpstr>
      <vt:lpstr>หัวข้อการนำเสนอ</vt:lpstr>
      <vt:lpstr>Slide 16</vt:lpstr>
      <vt:lpstr>แนวคิดการพัฒนาระบบ TPMS 2009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กราฟความสัมพันธ์ระหว่างค่า IRI ก่อนและหลัง การเสริมผิวทางลาดยาง 5 cm.</vt:lpstr>
      <vt:lpstr>กราฟความสัมพันธ์ระหว่าง ค่า IRI ก่อนและหลังการฉาบผิวทาง</vt:lpstr>
      <vt:lpstr>Slide 30</vt:lpstr>
      <vt:lpstr>Slide 31</vt:lpstr>
      <vt:lpstr>การพิจารณาระยะเวลาที่ได้รับผลประโยชน์หลังการซ่อม (Benefit Time)</vt:lpstr>
      <vt:lpstr>Slide 33</vt:lpstr>
      <vt:lpstr>Slide 34</vt:lpstr>
      <vt:lpstr>Slide 35</vt:lpstr>
      <vt:lpstr>Slide 36</vt:lpstr>
      <vt:lpstr>หัวข้อการนำเสนอ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แผนการซ่อมบำรุงโดยเรียงค่า B/C ภายใต้การจำกัดงบประมาณ 15 ล้านบาท</vt:lpstr>
      <vt:lpstr>Slide 58</vt:lpstr>
      <vt:lpstr>Slide 59</vt:lpstr>
      <vt:lpstr>Slide 60</vt:lpstr>
      <vt:lpstr>Slide 61</vt:lpstr>
      <vt:lpstr>หัวข้อการนำเสนอ</vt:lpstr>
      <vt:lpstr>สรุป</vt:lpstr>
      <vt:lpstr>สรุป</vt:lpstr>
      <vt:lpstr>ปัญหาจากการใช้งาน</vt:lpstr>
      <vt:lpstr>การดูแลระบบ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METHODS OF ROAD SERVICEABILITY LEVELS  CORRESPONDING TO LOW TRAFFIC VOLUME ROAD</dc:title>
  <cp:lastModifiedBy>Lenovo Z61t</cp:lastModifiedBy>
  <cp:revision>407</cp:revision>
  <dcterms:modified xsi:type="dcterms:W3CDTF">2010-03-28T04:25:40Z</dcterms:modified>
</cp:coreProperties>
</file>